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8.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9.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20.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1.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2.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4.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5.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6.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7.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8.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rts/chart11.xml" ContentType="application/vnd.openxmlformats-officedocument.drawingml.chart+xml"/>
  <Override PartName="/ppt/notesSlides/notesSlide3.xml" ContentType="application/vnd.openxmlformats-officedocument.presentationml.notesSlide+xml"/>
  <Override PartName="/ppt/charts/chart12.xml" ContentType="application/vnd.openxmlformats-officedocument.drawingml.chart+xml"/>
  <Override PartName="/ppt/notesSlides/notesSlide4.xml" ContentType="application/vnd.openxmlformats-officedocument.presentationml.notesSlide+xml"/>
  <Override PartName="/ppt/charts/chart13.xml" ContentType="application/vnd.openxmlformats-officedocument.drawingml.chart+xml"/>
  <Override PartName="/ppt/notesSlides/notesSlide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5" r:id="rId3"/>
    <p:sldMasterId id="2147483677" r:id="rId4"/>
    <p:sldMasterId id="2147483678" r:id="rId5"/>
    <p:sldMasterId id="2147483680" r:id="rId6"/>
    <p:sldMasterId id="2147483681" r:id="rId7"/>
    <p:sldMasterId id="2147483683" r:id="rId8"/>
    <p:sldMasterId id="2147483684" r:id="rId9"/>
    <p:sldMasterId id="2147483686" r:id="rId10"/>
    <p:sldMasterId id="2147483687" r:id="rId11"/>
    <p:sldMasterId id="2147483689" r:id="rId12"/>
    <p:sldMasterId id="2147483690" r:id="rId13"/>
    <p:sldMasterId id="2147483692" r:id="rId14"/>
    <p:sldMasterId id="2147483693" r:id="rId15"/>
    <p:sldMasterId id="2147483695" r:id="rId16"/>
    <p:sldMasterId id="2147484232" r:id="rId17"/>
    <p:sldMasterId id="2147484244" r:id="rId18"/>
    <p:sldMasterId id="2147484254" r:id="rId19"/>
    <p:sldMasterId id="2147484266" r:id="rId20"/>
    <p:sldMasterId id="2147484278" r:id="rId21"/>
    <p:sldMasterId id="2147484290" r:id="rId22"/>
    <p:sldMasterId id="2147484302" r:id="rId23"/>
    <p:sldMasterId id="2147484314" r:id="rId24"/>
    <p:sldMasterId id="2147484326" r:id="rId25"/>
    <p:sldMasterId id="2147484339" r:id="rId26"/>
    <p:sldMasterId id="2147484351" r:id="rId27"/>
    <p:sldMasterId id="2147484363" r:id="rId28"/>
    <p:sldMasterId id="2147484375" r:id="rId29"/>
  </p:sldMasterIdLst>
  <p:notesMasterIdLst>
    <p:notesMasterId r:id="rId92"/>
  </p:notesMasterIdLst>
  <p:handoutMasterIdLst>
    <p:handoutMasterId r:id="rId93"/>
  </p:handoutMasterIdLst>
  <p:sldIdLst>
    <p:sldId id="257" r:id="rId30"/>
    <p:sldId id="483" r:id="rId31"/>
    <p:sldId id="436" r:id="rId32"/>
    <p:sldId id="668" r:id="rId33"/>
    <p:sldId id="676" r:id="rId34"/>
    <p:sldId id="669" r:id="rId35"/>
    <p:sldId id="627" r:id="rId36"/>
    <p:sldId id="629" r:id="rId37"/>
    <p:sldId id="670" r:id="rId38"/>
    <p:sldId id="616" r:id="rId39"/>
    <p:sldId id="617" r:id="rId40"/>
    <p:sldId id="696" r:id="rId41"/>
    <p:sldId id="586" r:id="rId42"/>
    <p:sldId id="686" r:id="rId43"/>
    <p:sldId id="610" r:id="rId44"/>
    <p:sldId id="700" r:id="rId45"/>
    <p:sldId id="701" r:id="rId46"/>
    <p:sldId id="702" r:id="rId47"/>
    <p:sldId id="703" r:id="rId48"/>
    <p:sldId id="634" r:id="rId49"/>
    <p:sldId id="636" r:id="rId50"/>
    <p:sldId id="637" r:id="rId51"/>
    <p:sldId id="704" r:id="rId52"/>
    <p:sldId id="705" r:id="rId53"/>
    <p:sldId id="706" r:id="rId54"/>
    <p:sldId id="707" r:id="rId55"/>
    <p:sldId id="708" r:id="rId56"/>
    <p:sldId id="709" r:id="rId57"/>
    <p:sldId id="710" r:id="rId58"/>
    <p:sldId id="574" r:id="rId59"/>
    <p:sldId id="716" r:id="rId60"/>
    <p:sldId id="711" r:id="rId61"/>
    <p:sldId id="724" r:id="rId62"/>
    <p:sldId id="712" r:id="rId63"/>
    <p:sldId id="713" r:id="rId64"/>
    <p:sldId id="714" r:id="rId65"/>
    <p:sldId id="606" r:id="rId66"/>
    <p:sldId id="598" r:id="rId67"/>
    <p:sldId id="572" r:id="rId68"/>
    <p:sldId id="515" r:id="rId69"/>
    <p:sldId id="530" r:id="rId70"/>
    <p:sldId id="599" r:id="rId71"/>
    <p:sldId id="607" r:id="rId72"/>
    <p:sldId id="718" r:id="rId73"/>
    <p:sldId id="720" r:id="rId74"/>
    <p:sldId id="721" r:id="rId75"/>
    <p:sldId id="722" r:id="rId76"/>
    <p:sldId id="723" r:id="rId77"/>
    <p:sldId id="648" r:id="rId78"/>
    <p:sldId id="535" r:id="rId79"/>
    <p:sldId id="692" r:id="rId80"/>
    <p:sldId id="693" r:id="rId81"/>
    <p:sldId id="694" r:id="rId82"/>
    <p:sldId id="717" r:id="rId83"/>
    <p:sldId id="683" r:id="rId84"/>
    <p:sldId id="695" r:id="rId85"/>
    <p:sldId id="678" r:id="rId86"/>
    <p:sldId id="679" r:id="rId87"/>
    <p:sldId id="691" r:id="rId88"/>
    <p:sldId id="687" r:id="rId89"/>
    <p:sldId id="688" r:id="rId90"/>
    <p:sldId id="690" r:id="rId91"/>
  </p:sldIdLst>
  <p:sldSz cx="9144000" cy="6858000" type="screen4x3"/>
  <p:notesSz cx="6805613" cy="9944100"/>
  <p:custDataLst>
    <p:tags r:id="rId94"/>
  </p:custDataLst>
  <p:defaultTextStyle>
    <a:defPPr>
      <a:defRPr lang="en-US"/>
    </a:defPPr>
    <a:lvl1pPr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1pPr>
    <a:lvl2pPr marL="4572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2pPr>
    <a:lvl3pPr marL="9144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3pPr>
    <a:lvl4pPr marL="13716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4pPr>
    <a:lvl5pPr marL="18288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BFF"/>
    <a:srgbClr val="C00000"/>
    <a:srgbClr val="00B050"/>
    <a:srgbClr val="AE78D6"/>
    <a:srgbClr val="69A9C5"/>
    <a:srgbClr val="008E94"/>
    <a:srgbClr val="BCBEC0"/>
    <a:srgbClr val="000000"/>
    <a:srgbClr val="FFFFFF"/>
    <a:srgbClr val="449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8" autoAdjust="0"/>
    <p:restoredTop sz="99857" autoAdjust="0"/>
  </p:normalViewPr>
  <p:slideViewPr>
    <p:cSldViewPr snapToGrid="0" showGuides="1">
      <p:cViewPr varScale="1">
        <p:scale>
          <a:sx n="71" d="100"/>
          <a:sy n="71" d="100"/>
        </p:scale>
        <p:origin x="-1122" y="-102"/>
      </p:cViewPr>
      <p:guideLst>
        <p:guide orient="horz" pos="233"/>
        <p:guide orient="horz" pos="9"/>
        <p:guide orient="horz"/>
        <p:guide orient="horz" pos="4041"/>
        <p:guide orient="horz" pos="3057"/>
        <p:guide pos="5634"/>
        <p:guide pos="4343"/>
        <p:guide pos="1476"/>
      </p:guideLst>
    </p:cSldViewPr>
  </p:slideViewPr>
  <p:notesTextViewPr>
    <p:cViewPr>
      <p:scale>
        <a:sx n="1" d="1"/>
        <a:sy n="1" d="1"/>
      </p:scale>
      <p:origin x="0" y="0"/>
    </p:cViewPr>
  </p:notesTextViewPr>
  <p:sorterViewPr>
    <p:cViewPr>
      <p:scale>
        <a:sx n="100" d="100"/>
        <a:sy n="100" d="100"/>
      </p:scale>
      <p:origin x="0" y="12156"/>
    </p:cViewPr>
  </p:sorterViewPr>
  <p:notesViewPr>
    <p:cSldViewPr snapToGrid="0" showGuides="1">
      <p:cViewPr varScale="1">
        <p:scale>
          <a:sx n="62" d="100"/>
          <a:sy n="62" d="100"/>
        </p:scale>
        <p:origin x="-2850" y="-7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slide" Target="slides/slide55.xml"/><Relationship Id="rId89" Type="http://schemas.openxmlformats.org/officeDocument/2006/relationships/slide" Target="slides/slide60.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slide" Target="slides/slide61.xml"/><Relationship Id="rId95"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748245150339422"/>
          <c:y val="8.4067740087360551E-2"/>
          <c:w val="0.47723691280406938"/>
          <c:h val="0.91593233267716534"/>
        </c:manualLayout>
      </c:layout>
      <c:barChart>
        <c:barDir val="col"/>
        <c:grouping val="percentStacked"/>
        <c:varyColors val="0"/>
        <c:ser>
          <c:idx val="0"/>
          <c:order val="0"/>
          <c:tx>
            <c:strRef>
              <c:f>Feuil1!$A$2</c:f>
              <c:strCache>
                <c:ptCount val="1"/>
                <c:pt idx="0">
                  <c:v>Grands lecteurs</c:v>
                </c:pt>
              </c:strCache>
            </c:strRef>
          </c:tx>
          <c:spPr>
            <a:solidFill>
              <a:srgbClr val="326982"/>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c:f>
              <c:strCache>
                <c:ptCount val="1"/>
                <c:pt idx="0">
                  <c:v>Série 2</c:v>
                </c:pt>
              </c:strCache>
            </c:strRef>
          </c:cat>
          <c:val>
            <c:numRef>
              <c:f>Feuil1!$B$2</c:f>
              <c:numCache>
                <c:formatCode>General</c:formatCode>
                <c:ptCount val="1"/>
                <c:pt idx="0">
                  <c:v>26</c:v>
                </c:pt>
              </c:numCache>
            </c:numRef>
          </c:val>
        </c:ser>
        <c:ser>
          <c:idx val="1"/>
          <c:order val="1"/>
          <c:tx>
            <c:strRef>
              <c:f>Feuil1!$A$3</c:f>
              <c:strCache>
                <c:ptCount val="1"/>
                <c:pt idx="0">
                  <c:v>Moyens lecteurs</c:v>
                </c:pt>
              </c:strCache>
            </c:strRef>
          </c:tx>
          <c:spPr>
            <a:solidFill>
              <a:srgbClr val="69A9C5"/>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c:f>
              <c:strCache>
                <c:ptCount val="1"/>
                <c:pt idx="0">
                  <c:v>Série 2</c:v>
                </c:pt>
              </c:strCache>
            </c:strRef>
          </c:cat>
          <c:val>
            <c:numRef>
              <c:f>Feuil1!$B$3</c:f>
              <c:numCache>
                <c:formatCode>General</c:formatCode>
                <c:ptCount val="1"/>
                <c:pt idx="0">
                  <c:v>41</c:v>
                </c:pt>
              </c:numCache>
            </c:numRef>
          </c:val>
        </c:ser>
        <c:ser>
          <c:idx val="2"/>
          <c:order val="2"/>
          <c:tx>
            <c:strRef>
              <c:f>Feuil1!$A$4</c:f>
              <c:strCache>
                <c:ptCount val="1"/>
                <c:pt idx="0">
                  <c:v>Petits lecteurs</c:v>
                </c:pt>
              </c:strCache>
            </c:strRef>
          </c:tx>
          <c:spPr>
            <a:solidFill>
              <a:srgbClr val="C2DCE8"/>
            </a:solidFill>
            <a:scene3d>
              <a:camera prst="orthographicFront"/>
              <a:lightRig rig="threePt" dir="t"/>
            </a:scene3d>
            <a:sp3d>
              <a:bevelT/>
            </a:sp3d>
          </c:spPr>
          <c:invertIfNegative val="0"/>
          <c:dLbls>
            <c:txPr>
              <a:bodyPr/>
              <a:lstStyle/>
              <a:p>
                <a:pPr>
                  <a:defRPr b="1">
                    <a:solidFill>
                      <a:srgbClr val="69A9C5"/>
                    </a:solidFill>
                  </a:defRPr>
                </a:pPr>
                <a:endParaRPr lang="fr-FR"/>
              </a:p>
            </c:txPr>
            <c:showLegendKey val="0"/>
            <c:showVal val="1"/>
            <c:showCatName val="0"/>
            <c:showSerName val="0"/>
            <c:showPercent val="0"/>
            <c:showBubbleSize val="0"/>
            <c:showLeaderLines val="0"/>
          </c:dLbls>
          <c:cat>
            <c:strRef>
              <c:f>Feuil1!$B$1</c:f>
              <c:strCache>
                <c:ptCount val="1"/>
                <c:pt idx="0">
                  <c:v>Série 2</c:v>
                </c:pt>
              </c:strCache>
            </c:strRef>
          </c:cat>
          <c:val>
            <c:numRef>
              <c:f>Feuil1!$B$4</c:f>
              <c:numCache>
                <c:formatCode>General</c:formatCode>
                <c:ptCount val="1"/>
                <c:pt idx="0">
                  <c:v>33</c:v>
                </c:pt>
              </c:numCache>
            </c:numRef>
          </c:val>
        </c:ser>
        <c:dLbls>
          <c:showLegendKey val="0"/>
          <c:showVal val="0"/>
          <c:showCatName val="0"/>
          <c:showSerName val="0"/>
          <c:showPercent val="0"/>
          <c:showBubbleSize val="0"/>
        </c:dLbls>
        <c:gapWidth val="128"/>
        <c:overlap val="100"/>
        <c:axId val="298153472"/>
        <c:axId val="298155008"/>
      </c:barChart>
      <c:catAx>
        <c:axId val="298153472"/>
        <c:scaling>
          <c:orientation val="minMax"/>
        </c:scaling>
        <c:delete val="1"/>
        <c:axPos val="b"/>
        <c:majorTickMark val="out"/>
        <c:minorTickMark val="none"/>
        <c:tickLblPos val="none"/>
        <c:crossAx val="298155008"/>
        <c:crosses val="autoZero"/>
        <c:auto val="1"/>
        <c:lblAlgn val="ctr"/>
        <c:lblOffset val="100"/>
        <c:noMultiLvlLbl val="0"/>
      </c:catAx>
      <c:valAx>
        <c:axId val="298155008"/>
        <c:scaling>
          <c:orientation val="minMax"/>
        </c:scaling>
        <c:delete val="1"/>
        <c:axPos val="l"/>
        <c:numFmt formatCode="0%" sourceLinked="1"/>
        <c:majorTickMark val="out"/>
        <c:minorTickMark val="none"/>
        <c:tickLblPos val="none"/>
        <c:crossAx val="298153472"/>
        <c:crosses val="autoZero"/>
        <c:crossBetween val="between"/>
      </c:valAx>
    </c:plotArea>
    <c:legend>
      <c:legendPos val="r"/>
      <c:layout>
        <c:manualLayout>
          <c:xMode val="edge"/>
          <c:yMode val="edge"/>
          <c:x val="4.4617029516439727E-2"/>
          <c:y val="7.6529936607397417E-2"/>
          <c:w val="0.41900119313033524"/>
          <c:h val="0.86222299139945413"/>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37957518300756"/>
          <c:y val="2.9082984559579122E-2"/>
          <c:w val="0.49123410588597466"/>
          <c:h val="0.94183403088084183"/>
        </c:manualLayout>
      </c:layout>
      <c:barChart>
        <c:barDir val="bar"/>
        <c:grouping val="stacked"/>
        <c:varyColors val="0"/>
        <c:ser>
          <c:idx val="0"/>
          <c:order val="0"/>
          <c:tx>
            <c:strRef>
              <c:f>Feuil1!$A$2</c:f>
              <c:strCache>
                <c:ptCount val="1"/>
                <c:pt idx="0">
                  <c:v>En 1er</c:v>
                </c:pt>
              </c:strCache>
            </c:strRef>
          </c:tx>
          <c:spPr>
            <a:solidFill>
              <a:srgbClr val="003F42"/>
            </a:solidFill>
            <a:scene3d>
              <a:camera prst="orthographicFront"/>
              <a:lightRig rig="threePt" dir="t"/>
            </a:scene3d>
            <a:sp3d>
              <a:bevelT/>
            </a:sp3d>
          </c:spPr>
          <c:invertIfNegative val="0"/>
          <c:dLbls>
            <c:txPr>
              <a:bodyPr/>
              <a:lstStyle/>
              <a:p>
                <a:pPr>
                  <a:defRPr sz="1800" b="1">
                    <a:solidFill>
                      <a:schemeClr val="bg1"/>
                    </a:solidFill>
                  </a:defRPr>
                </a:pPr>
                <a:endParaRPr lang="fr-FR"/>
              </a:p>
            </c:txPr>
            <c:showLegendKey val="0"/>
            <c:showVal val="1"/>
            <c:showCatName val="0"/>
            <c:showSerName val="0"/>
            <c:showPercent val="0"/>
            <c:showBubbleSize val="0"/>
            <c:showLeaderLines val="0"/>
          </c:dLbls>
          <c:cat>
            <c:strRef>
              <c:f>Feuil1!$B$1:$S$1</c:f>
              <c:strCache>
                <c:ptCount val="18"/>
                <c:pt idx="0">
                  <c:v>Des romans policiers ou d'espionnage</c:v>
                </c:pt>
                <c:pt idx="1">
                  <c:v>Des livres pratiques, arts de vivre et loisirs</c:v>
                </c:pt>
                <c:pt idx="2">
                  <c:v>Des livres sur l'histoire</c:v>
                </c:pt>
                <c:pt idx="3">
                  <c:v>Autres genres de romans</c:v>
                </c:pt>
                <c:pt idx="4">
                  <c:v>Des romans de science-fiction, fantastique, heroic-fantasy, horreur...</c:v>
                </c:pt>
                <c:pt idx="5">
                  <c:v>Des oeuvres de la littérature classique française ou étrangère</c:v>
                </c:pt>
                <c:pt idx="6">
                  <c:v>Des albums de bandes dessinées</c:v>
                </c:pt>
                <c:pt idx="7">
                  <c:v>Des livres scientifiques, techniques ou professionnels</c:v>
                </c:pt>
                <c:pt idx="8">
                  <c:v>Des livres sur le développement personnel, psychologie</c:v>
                </c:pt>
                <c:pt idx="9">
                  <c:v>Des essais politiques, philosophiques, religieux</c:v>
                </c:pt>
                <c:pt idx="10">
                  <c:v>Des romans sentimentaux du type Harlequin</c:v>
                </c:pt>
                <c:pt idx="11">
                  <c:v>Des livres pour enfants</c:v>
                </c:pt>
                <c:pt idx="12">
                  <c:v>D'autres genres de livres</c:v>
                </c:pt>
                <c:pt idx="13">
                  <c:v>Des livres d'art ou des beaux livres illustrés de photographies</c:v>
                </c:pt>
                <c:pt idx="14">
                  <c:v>Des livres de reportages d'actualité</c:v>
                </c:pt>
                <c:pt idx="15">
                  <c:v>Des mangas, des comics</c:v>
                </c:pt>
                <c:pt idx="16">
                  <c:v>Des livres de poésie</c:v>
                </c:pt>
                <c:pt idx="17">
                  <c:v>Un ou plusieurs dictionnaire(s) ou encyclopédie(s)</c:v>
                </c:pt>
              </c:strCache>
            </c:strRef>
          </c:cat>
          <c:val>
            <c:numRef>
              <c:f>Feuil1!$B$2:$S$2</c:f>
              <c:numCache>
                <c:formatCode>0</c:formatCode>
                <c:ptCount val="18"/>
                <c:pt idx="0">
                  <c:v>17.237863587729194</c:v>
                </c:pt>
                <c:pt idx="1">
                  <c:v>9.1439634963397065</c:v>
                </c:pt>
                <c:pt idx="2">
                  <c:v>9.5094016459203701</c:v>
                </c:pt>
                <c:pt idx="3">
                  <c:v>12.295185046322</c:v>
                </c:pt>
                <c:pt idx="4">
                  <c:v>7.2349472924190303</c:v>
                </c:pt>
                <c:pt idx="5">
                  <c:v>7.3032604738746123</c:v>
                </c:pt>
                <c:pt idx="6">
                  <c:v>4.2229620838147914</c:v>
                </c:pt>
                <c:pt idx="7">
                  <c:v>5.2378698875759095</c:v>
                </c:pt>
                <c:pt idx="8">
                  <c:v>3.7053010778303919</c:v>
                </c:pt>
                <c:pt idx="9">
                  <c:v>3.3780305829162298</c:v>
                </c:pt>
                <c:pt idx="10">
                  <c:v>5.8917450067349204</c:v>
                </c:pt>
                <c:pt idx="11">
                  <c:v>1.5900242487614895</c:v>
                </c:pt>
                <c:pt idx="12">
                  <c:v>4.35790679133732</c:v>
                </c:pt>
                <c:pt idx="13">
                  <c:v>2.2918776306785493</c:v>
                </c:pt>
                <c:pt idx="14">
                  <c:v>1.8038270023611798</c:v>
                </c:pt>
                <c:pt idx="15">
                  <c:v>3.5150946682074609</c:v>
                </c:pt>
                <c:pt idx="16">
                  <c:v>0.82384561332781847</c:v>
                </c:pt>
                <c:pt idx="17">
                  <c:v>0.45689386382082015</c:v>
                </c:pt>
              </c:numCache>
            </c:numRef>
          </c:val>
        </c:ser>
        <c:ser>
          <c:idx val="1"/>
          <c:order val="1"/>
          <c:tx>
            <c:strRef>
              <c:f>Feuil1!$A$3</c:f>
              <c:strCache>
                <c:ptCount val="1"/>
                <c:pt idx="0">
                  <c:v>En 2ème</c:v>
                </c:pt>
              </c:strCache>
            </c:strRef>
          </c:tx>
          <c:spPr>
            <a:solidFill>
              <a:srgbClr val="008E94"/>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Feuil1!$B$1:$S$1</c:f>
              <c:strCache>
                <c:ptCount val="18"/>
                <c:pt idx="0">
                  <c:v>Des romans policiers ou d'espionnage</c:v>
                </c:pt>
                <c:pt idx="1">
                  <c:v>Des livres pratiques, arts de vivre et loisirs</c:v>
                </c:pt>
                <c:pt idx="2">
                  <c:v>Des livres sur l'histoire</c:v>
                </c:pt>
                <c:pt idx="3">
                  <c:v>Autres genres de romans</c:v>
                </c:pt>
                <c:pt idx="4">
                  <c:v>Des romans de science-fiction, fantastique, heroic-fantasy, horreur...</c:v>
                </c:pt>
                <c:pt idx="5">
                  <c:v>Des oeuvres de la littérature classique française ou étrangère</c:v>
                </c:pt>
                <c:pt idx="6">
                  <c:v>Des albums de bandes dessinées</c:v>
                </c:pt>
                <c:pt idx="7">
                  <c:v>Des livres scientifiques, techniques ou professionnels</c:v>
                </c:pt>
                <c:pt idx="8">
                  <c:v>Des livres sur le développement personnel, psychologie</c:v>
                </c:pt>
                <c:pt idx="9">
                  <c:v>Des essais politiques, philosophiques, religieux</c:v>
                </c:pt>
                <c:pt idx="10">
                  <c:v>Des romans sentimentaux du type Harlequin</c:v>
                </c:pt>
                <c:pt idx="11">
                  <c:v>Des livres pour enfants</c:v>
                </c:pt>
                <c:pt idx="12">
                  <c:v>D'autres genres de livres</c:v>
                </c:pt>
                <c:pt idx="13">
                  <c:v>Des livres d'art ou des beaux livres illustrés de photographies</c:v>
                </c:pt>
                <c:pt idx="14">
                  <c:v>Des livres de reportages d'actualité</c:v>
                </c:pt>
                <c:pt idx="15">
                  <c:v>Des mangas, des comics</c:v>
                </c:pt>
                <c:pt idx="16">
                  <c:v>Des livres de poésie</c:v>
                </c:pt>
                <c:pt idx="17">
                  <c:v>Un ou plusieurs dictionnaire(s) ou encyclopédie(s)</c:v>
                </c:pt>
              </c:strCache>
            </c:strRef>
          </c:cat>
          <c:val>
            <c:numRef>
              <c:f>Feuil1!$B$3:$S$3</c:f>
              <c:numCache>
                <c:formatCode>0</c:formatCode>
                <c:ptCount val="18"/>
                <c:pt idx="0">
                  <c:v>10.446836190766103</c:v>
                </c:pt>
                <c:pt idx="1">
                  <c:v>6.7652500002618998</c:v>
                </c:pt>
                <c:pt idx="2">
                  <c:v>6.8810478775934696</c:v>
                </c:pt>
                <c:pt idx="3">
                  <c:v>5.0373749615126497</c:v>
                </c:pt>
                <c:pt idx="4">
                  <c:v>6.2319670510325116</c:v>
                </c:pt>
                <c:pt idx="5">
                  <c:v>5.0793399415889402</c:v>
                </c:pt>
                <c:pt idx="6">
                  <c:v>5.7597388507354781</c:v>
                </c:pt>
                <c:pt idx="7">
                  <c:v>4.2625235592365973</c:v>
                </c:pt>
                <c:pt idx="8">
                  <c:v>4.5545060121935981</c:v>
                </c:pt>
                <c:pt idx="9">
                  <c:v>5.3706242080151085</c:v>
                </c:pt>
                <c:pt idx="10">
                  <c:v>2.7600008363529311</c:v>
                </c:pt>
                <c:pt idx="11">
                  <c:v>3.9613984487364107</c:v>
                </c:pt>
                <c:pt idx="12">
                  <c:v>2.2735074220789309</c:v>
                </c:pt>
                <c:pt idx="13">
                  <c:v>4.1471909656727979</c:v>
                </c:pt>
                <c:pt idx="14">
                  <c:v>2.6978855354900397</c:v>
                </c:pt>
                <c:pt idx="15">
                  <c:v>1.1603245846774</c:v>
                </c:pt>
                <c:pt idx="16">
                  <c:v>1.7147997756148394</c:v>
                </c:pt>
                <c:pt idx="17">
                  <c:v>1.6045048122680199</c:v>
                </c:pt>
              </c:numCache>
            </c:numRef>
          </c:val>
        </c:ser>
        <c:ser>
          <c:idx val="2"/>
          <c:order val="2"/>
          <c:tx>
            <c:strRef>
              <c:f>Feuil1!$A$4</c:f>
              <c:strCache>
                <c:ptCount val="1"/>
                <c:pt idx="0">
                  <c:v>En 3ème</c:v>
                </c:pt>
              </c:strCache>
            </c:strRef>
          </c:tx>
          <c:spPr>
            <a:solidFill>
              <a:srgbClr val="3BF6FF"/>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Feuil1!$B$1:$S$1</c:f>
              <c:strCache>
                <c:ptCount val="18"/>
                <c:pt idx="0">
                  <c:v>Des romans policiers ou d'espionnage</c:v>
                </c:pt>
                <c:pt idx="1">
                  <c:v>Des livres pratiques, arts de vivre et loisirs</c:v>
                </c:pt>
                <c:pt idx="2">
                  <c:v>Des livres sur l'histoire</c:v>
                </c:pt>
                <c:pt idx="3">
                  <c:v>Autres genres de romans</c:v>
                </c:pt>
                <c:pt idx="4">
                  <c:v>Des romans de science-fiction, fantastique, heroic-fantasy, horreur...</c:v>
                </c:pt>
                <c:pt idx="5">
                  <c:v>Des oeuvres de la littérature classique française ou étrangère</c:v>
                </c:pt>
                <c:pt idx="6">
                  <c:v>Des albums de bandes dessinées</c:v>
                </c:pt>
                <c:pt idx="7">
                  <c:v>Des livres scientifiques, techniques ou professionnels</c:v>
                </c:pt>
                <c:pt idx="8">
                  <c:v>Des livres sur le développement personnel, psychologie</c:v>
                </c:pt>
                <c:pt idx="9">
                  <c:v>Des essais politiques, philosophiques, religieux</c:v>
                </c:pt>
                <c:pt idx="10">
                  <c:v>Des romans sentimentaux du type Harlequin</c:v>
                </c:pt>
                <c:pt idx="11">
                  <c:v>Des livres pour enfants</c:v>
                </c:pt>
                <c:pt idx="12">
                  <c:v>D'autres genres de livres</c:v>
                </c:pt>
                <c:pt idx="13">
                  <c:v>Des livres d'art ou des beaux livres illustrés de photographies</c:v>
                </c:pt>
                <c:pt idx="14">
                  <c:v>Des livres de reportages d'actualité</c:v>
                </c:pt>
                <c:pt idx="15">
                  <c:v>Des mangas, des comics</c:v>
                </c:pt>
                <c:pt idx="16">
                  <c:v>Des livres de poésie</c:v>
                </c:pt>
                <c:pt idx="17">
                  <c:v>Un ou plusieurs dictionnaire(s) ou encyclopédie(s)</c:v>
                </c:pt>
              </c:strCache>
            </c:strRef>
          </c:cat>
          <c:val>
            <c:numRef>
              <c:f>Feuil1!$B$4:$S$4</c:f>
              <c:numCache>
                <c:formatCode>0</c:formatCode>
                <c:ptCount val="18"/>
                <c:pt idx="0">
                  <c:v>5.3951389430969563</c:v>
                </c:pt>
                <c:pt idx="1">
                  <c:v>9.9315265962299151</c:v>
                </c:pt>
                <c:pt idx="2">
                  <c:v>6.6181278520322779</c:v>
                </c:pt>
                <c:pt idx="3">
                  <c:v>2.4247673479037108</c:v>
                </c:pt>
                <c:pt idx="4">
                  <c:v>4.0880018847550303</c:v>
                </c:pt>
                <c:pt idx="5">
                  <c:v>4.2489303670698977</c:v>
                </c:pt>
                <c:pt idx="6">
                  <c:v>6.1947962146137581</c:v>
                </c:pt>
                <c:pt idx="7">
                  <c:v>2.8564862770661197</c:v>
                </c:pt>
                <c:pt idx="8">
                  <c:v>2.7453572289195312</c:v>
                </c:pt>
                <c:pt idx="9">
                  <c:v>2.029642730835779</c:v>
                </c:pt>
                <c:pt idx="10">
                  <c:v>1.9096653457041495</c:v>
                </c:pt>
                <c:pt idx="11">
                  <c:v>4.5113871857024819</c:v>
                </c:pt>
                <c:pt idx="12">
                  <c:v>2.2957104783416709</c:v>
                </c:pt>
                <c:pt idx="13">
                  <c:v>2.4226321905433887</c:v>
                </c:pt>
                <c:pt idx="14">
                  <c:v>1.93982807475368</c:v>
                </c:pt>
                <c:pt idx="15">
                  <c:v>1.0398566181897895</c:v>
                </c:pt>
                <c:pt idx="16">
                  <c:v>2.4260266023994599</c:v>
                </c:pt>
                <c:pt idx="17">
                  <c:v>2.0788152147475198</c:v>
                </c:pt>
              </c:numCache>
            </c:numRef>
          </c:val>
        </c:ser>
        <c:dLbls>
          <c:showLegendKey val="0"/>
          <c:showVal val="0"/>
          <c:showCatName val="0"/>
          <c:showSerName val="0"/>
          <c:showPercent val="0"/>
          <c:showBubbleSize val="0"/>
        </c:dLbls>
        <c:gapWidth val="30"/>
        <c:overlap val="100"/>
        <c:axId val="148592128"/>
        <c:axId val="148593664"/>
      </c:barChart>
      <c:catAx>
        <c:axId val="148592128"/>
        <c:scaling>
          <c:orientation val="maxMin"/>
        </c:scaling>
        <c:delete val="0"/>
        <c:axPos val="l"/>
        <c:majorTickMark val="out"/>
        <c:minorTickMark val="none"/>
        <c:tickLblPos val="nextTo"/>
        <c:spPr>
          <a:ln>
            <a:noFill/>
          </a:ln>
        </c:spPr>
        <c:txPr>
          <a:bodyPr/>
          <a:lstStyle/>
          <a:p>
            <a:pPr>
              <a:defRPr sz="1200"/>
            </a:pPr>
            <a:endParaRPr lang="fr-FR"/>
          </a:p>
        </c:txPr>
        <c:crossAx val="148593664"/>
        <c:crosses val="autoZero"/>
        <c:auto val="1"/>
        <c:lblAlgn val="ctr"/>
        <c:lblOffset val="100"/>
        <c:noMultiLvlLbl val="0"/>
      </c:catAx>
      <c:valAx>
        <c:axId val="148593664"/>
        <c:scaling>
          <c:orientation val="minMax"/>
        </c:scaling>
        <c:delete val="1"/>
        <c:axPos val="t"/>
        <c:numFmt formatCode="0" sourceLinked="1"/>
        <c:majorTickMark val="out"/>
        <c:minorTickMark val="none"/>
        <c:tickLblPos val="none"/>
        <c:crossAx val="1485921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37957518300756"/>
          <c:y val="2.9082984559579122E-2"/>
          <c:w val="0.49123410588597466"/>
          <c:h val="0.94183403088084183"/>
        </c:manualLayout>
      </c:layout>
      <c:barChart>
        <c:barDir val="bar"/>
        <c:grouping val="stacked"/>
        <c:varyColors val="0"/>
        <c:ser>
          <c:idx val="0"/>
          <c:order val="0"/>
          <c:tx>
            <c:strRef>
              <c:f>Feuil1!$A$2</c:f>
              <c:strCache>
                <c:ptCount val="1"/>
                <c:pt idx="0">
                  <c:v>En 1er</c:v>
                </c:pt>
              </c:strCache>
            </c:strRef>
          </c:tx>
          <c:spPr>
            <a:solidFill>
              <a:srgbClr val="2F1444"/>
            </a:solidFill>
            <a:scene3d>
              <a:camera prst="orthographicFront"/>
              <a:lightRig rig="threePt" dir="t"/>
            </a:scene3d>
            <a:sp3d>
              <a:bevelT/>
            </a:sp3d>
          </c:spPr>
          <c:invertIfNegative val="0"/>
          <c:dLbls>
            <c:txPr>
              <a:bodyPr/>
              <a:lstStyle/>
              <a:p>
                <a:pPr>
                  <a:defRPr sz="1800" b="1">
                    <a:solidFill>
                      <a:schemeClr val="bg1"/>
                    </a:solidFill>
                  </a:defRPr>
                </a:pPr>
                <a:endParaRPr lang="fr-FR"/>
              </a:p>
            </c:txPr>
            <c:showLegendKey val="0"/>
            <c:showVal val="1"/>
            <c:showCatName val="0"/>
            <c:showSerName val="0"/>
            <c:showPercent val="0"/>
            <c:showBubbleSize val="0"/>
            <c:showLeaderLines val="0"/>
          </c:dLbls>
          <c:cat>
            <c:strRef>
              <c:f>Feuil1!$B$1:$P$1</c:f>
              <c:strCache>
                <c:ptCount val="15"/>
                <c:pt idx="0">
                  <c:v>Le transport facile de plusieurs livres</c:v>
                </c:pt>
                <c:pt idx="1">
                  <c:v>L'accès à une infinité de livres</c:v>
                </c:pt>
                <c:pt idx="2">
                  <c:v>La capacité importante de stockage</c:v>
                </c:pt>
                <c:pt idx="3">
                  <c:v>Un accès facile et instantané aux livres que l'on recherche</c:v>
                </c:pt>
                <c:pt idx="4">
                  <c:v>Des livres moins chers qu'en format papier</c:v>
                </c:pt>
                <c:pt idx="5">
                  <c:v>L'accès à des titres épuisés en format papier</c:v>
                </c:pt>
                <c:pt idx="6">
                  <c:v>L'affichage de différentes tailles ou formats (lecture plus confortable)</c:v>
                </c:pt>
                <c:pt idx="7">
                  <c:v>La recherche de mots dans un texte comme avec un moteur de recherche</c:v>
                </c:pt>
                <c:pt idx="8">
                  <c:v>La disponibilité du contenu dans plusieurs langues</c:v>
                </c:pt>
                <c:pt idx="9">
                  <c:v>L'interactivité : texte, sons, illustrations, liens hypertexte,...</c:v>
                </c:pt>
                <c:pt idx="10">
                  <c:v>La facilité pour insérer des notes personnelles</c:v>
                </c:pt>
                <c:pt idx="11">
                  <c:v>La possibilité d'écouter le texte du livre numérique par synthèse vocale</c:v>
                </c:pt>
                <c:pt idx="12">
                  <c:v>La facilité d'échange des livres numériques</c:v>
                </c:pt>
                <c:pt idx="13">
                  <c:v>L'accès à des livres publiés en avant-première</c:v>
                </c:pt>
                <c:pt idx="14">
                  <c:v>L'accès à des bonus : entretien avec auteur, bibliographie, extraits d'autres livres,...</c:v>
                </c:pt>
              </c:strCache>
            </c:strRef>
          </c:cat>
          <c:val>
            <c:numRef>
              <c:f>Feuil1!$B$2:$P$2</c:f>
              <c:numCache>
                <c:formatCode>0</c:formatCode>
                <c:ptCount val="15"/>
                <c:pt idx="0">
                  <c:v>24.028763384655793</c:v>
                </c:pt>
                <c:pt idx="1">
                  <c:v>13.432918507074101</c:v>
                </c:pt>
                <c:pt idx="2">
                  <c:v>16.462110939657492</c:v>
                </c:pt>
                <c:pt idx="3">
                  <c:v>13.186613522543899</c:v>
                </c:pt>
                <c:pt idx="4">
                  <c:v>7.4939358581844377</c:v>
                </c:pt>
                <c:pt idx="5">
                  <c:v>2.76951891856476</c:v>
                </c:pt>
                <c:pt idx="6">
                  <c:v>3.13238872736662</c:v>
                </c:pt>
                <c:pt idx="7">
                  <c:v>2.5919771282694599</c:v>
                </c:pt>
                <c:pt idx="8">
                  <c:v>1.2806037807472599</c:v>
                </c:pt>
                <c:pt idx="9">
                  <c:v>2.8686285599160901</c:v>
                </c:pt>
                <c:pt idx="10">
                  <c:v>2.0949453789156398</c:v>
                </c:pt>
                <c:pt idx="11">
                  <c:v>2.0591783447180001</c:v>
                </c:pt>
                <c:pt idx="12">
                  <c:v>1.92760933134692</c:v>
                </c:pt>
                <c:pt idx="13">
                  <c:v>0.92268809605123003</c:v>
                </c:pt>
                <c:pt idx="14">
                  <c:v>0.42022537224555412</c:v>
                </c:pt>
              </c:numCache>
            </c:numRef>
          </c:val>
        </c:ser>
        <c:ser>
          <c:idx val="1"/>
          <c:order val="1"/>
          <c:tx>
            <c:strRef>
              <c:f>Feuil1!$A$3</c:f>
              <c:strCache>
                <c:ptCount val="1"/>
                <c:pt idx="0">
                  <c:v>En 2ème</c:v>
                </c:pt>
              </c:strCache>
            </c:strRef>
          </c:tx>
          <c:spPr>
            <a:solidFill>
              <a:srgbClr val="7030A0"/>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Feuil1!$B$1:$P$1</c:f>
              <c:strCache>
                <c:ptCount val="15"/>
                <c:pt idx="0">
                  <c:v>Le transport facile de plusieurs livres</c:v>
                </c:pt>
                <c:pt idx="1">
                  <c:v>L'accès à une infinité de livres</c:v>
                </c:pt>
                <c:pt idx="2">
                  <c:v>La capacité importante de stockage</c:v>
                </c:pt>
                <c:pt idx="3">
                  <c:v>Un accès facile et instantané aux livres que l'on recherche</c:v>
                </c:pt>
                <c:pt idx="4">
                  <c:v>Des livres moins chers qu'en format papier</c:v>
                </c:pt>
                <c:pt idx="5">
                  <c:v>L'accès à des titres épuisés en format papier</c:v>
                </c:pt>
                <c:pt idx="6">
                  <c:v>L'affichage de différentes tailles ou formats (lecture plus confortable)</c:v>
                </c:pt>
                <c:pt idx="7">
                  <c:v>La recherche de mots dans un texte comme avec un moteur de recherche</c:v>
                </c:pt>
                <c:pt idx="8">
                  <c:v>La disponibilité du contenu dans plusieurs langues</c:v>
                </c:pt>
                <c:pt idx="9">
                  <c:v>L'interactivité : texte, sons, illustrations, liens hypertexte,...</c:v>
                </c:pt>
                <c:pt idx="10">
                  <c:v>La facilité pour insérer des notes personnelles</c:v>
                </c:pt>
                <c:pt idx="11">
                  <c:v>La possibilité d'écouter le texte du livre numérique par synthèse vocale</c:v>
                </c:pt>
                <c:pt idx="12">
                  <c:v>La facilité d'échange des livres numériques</c:v>
                </c:pt>
                <c:pt idx="13">
                  <c:v>L'accès à des livres publiés en avant-première</c:v>
                </c:pt>
                <c:pt idx="14">
                  <c:v>L'accès à des bonus : entretien avec auteur, bibliographie, extraits d'autres livres,...</c:v>
                </c:pt>
              </c:strCache>
            </c:strRef>
          </c:cat>
          <c:val>
            <c:numRef>
              <c:f>Feuil1!$B$3:$P$3</c:f>
              <c:numCache>
                <c:formatCode>0</c:formatCode>
                <c:ptCount val="15"/>
                <c:pt idx="0">
                  <c:v>18.369474512058705</c:v>
                </c:pt>
                <c:pt idx="1">
                  <c:v>16.505343651042693</c:v>
                </c:pt>
                <c:pt idx="2">
                  <c:v>12.981605952971099</c:v>
                </c:pt>
                <c:pt idx="3">
                  <c:v>7.743430641995058</c:v>
                </c:pt>
                <c:pt idx="4">
                  <c:v>5.9091870694839601</c:v>
                </c:pt>
                <c:pt idx="5">
                  <c:v>7.0696515110360885</c:v>
                </c:pt>
                <c:pt idx="6">
                  <c:v>2.428587091866901</c:v>
                </c:pt>
                <c:pt idx="7">
                  <c:v>2.1942655115660301</c:v>
                </c:pt>
                <c:pt idx="8">
                  <c:v>4.7582450398835103</c:v>
                </c:pt>
                <c:pt idx="9">
                  <c:v>3.0300895873306701</c:v>
                </c:pt>
                <c:pt idx="10">
                  <c:v>2.5603035477298208</c:v>
                </c:pt>
                <c:pt idx="11">
                  <c:v>3.3062453837973789</c:v>
                </c:pt>
                <c:pt idx="12">
                  <c:v>2.6216630370391392</c:v>
                </c:pt>
                <c:pt idx="13">
                  <c:v>0.95042449478146873</c:v>
                </c:pt>
                <c:pt idx="14">
                  <c:v>0.39158644517073421</c:v>
                </c:pt>
              </c:numCache>
            </c:numRef>
          </c:val>
        </c:ser>
        <c:ser>
          <c:idx val="2"/>
          <c:order val="2"/>
          <c:tx>
            <c:strRef>
              <c:f>Feuil1!$A$4</c:f>
              <c:strCache>
                <c:ptCount val="1"/>
                <c:pt idx="0">
                  <c:v>En 3ème</c:v>
                </c:pt>
              </c:strCache>
            </c:strRef>
          </c:tx>
          <c:spPr>
            <a:solidFill>
              <a:srgbClr val="AE78D6"/>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Feuil1!$B$1:$P$1</c:f>
              <c:strCache>
                <c:ptCount val="15"/>
                <c:pt idx="0">
                  <c:v>Le transport facile de plusieurs livres</c:v>
                </c:pt>
                <c:pt idx="1">
                  <c:v>L'accès à une infinité de livres</c:v>
                </c:pt>
                <c:pt idx="2">
                  <c:v>La capacité importante de stockage</c:v>
                </c:pt>
                <c:pt idx="3">
                  <c:v>Un accès facile et instantané aux livres que l'on recherche</c:v>
                </c:pt>
                <c:pt idx="4">
                  <c:v>Des livres moins chers qu'en format papier</c:v>
                </c:pt>
                <c:pt idx="5">
                  <c:v>L'accès à des titres épuisés en format papier</c:v>
                </c:pt>
                <c:pt idx="6">
                  <c:v>L'affichage de différentes tailles ou formats (lecture plus confortable)</c:v>
                </c:pt>
                <c:pt idx="7">
                  <c:v>La recherche de mots dans un texte comme avec un moteur de recherche</c:v>
                </c:pt>
                <c:pt idx="8">
                  <c:v>La disponibilité du contenu dans plusieurs langues</c:v>
                </c:pt>
                <c:pt idx="9">
                  <c:v>L'interactivité : texte, sons, illustrations, liens hypertexte,...</c:v>
                </c:pt>
                <c:pt idx="10">
                  <c:v>La facilité pour insérer des notes personnelles</c:v>
                </c:pt>
                <c:pt idx="11">
                  <c:v>La possibilité d'écouter le texte du livre numérique par synthèse vocale</c:v>
                </c:pt>
                <c:pt idx="12">
                  <c:v>La facilité d'échange des livres numériques</c:v>
                </c:pt>
                <c:pt idx="13">
                  <c:v>L'accès à des livres publiés en avant-première</c:v>
                </c:pt>
                <c:pt idx="14">
                  <c:v>L'accès à des bonus : entretien avec auteur, bibliographie, extraits d'autres livres,...</c:v>
                </c:pt>
              </c:strCache>
            </c:strRef>
          </c:cat>
          <c:val>
            <c:numRef>
              <c:f>Feuil1!$B$4:$P$4</c:f>
              <c:numCache>
                <c:formatCode>0</c:formatCode>
                <c:ptCount val="15"/>
                <c:pt idx="0">
                  <c:v>14.742419233655102</c:v>
                </c:pt>
                <c:pt idx="1">
                  <c:v>12.2808413520287</c:v>
                </c:pt>
                <c:pt idx="2">
                  <c:v>12.6677939689034</c:v>
                </c:pt>
                <c:pt idx="3">
                  <c:v>8.0683754065658455</c:v>
                </c:pt>
                <c:pt idx="4">
                  <c:v>8.25088803963075</c:v>
                </c:pt>
                <c:pt idx="5">
                  <c:v>4.934615640709298</c:v>
                </c:pt>
                <c:pt idx="6">
                  <c:v>7.2214525767618882</c:v>
                </c:pt>
                <c:pt idx="7">
                  <c:v>6.1640392033577065</c:v>
                </c:pt>
                <c:pt idx="8">
                  <c:v>2.6340121674436991</c:v>
                </c:pt>
                <c:pt idx="9">
                  <c:v>1.6198877503806199</c:v>
                </c:pt>
                <c:pt idx="10">
                  <c:v>2.7572619211160001</c:v>
                </c:pt>
                <c:pt idx="11">
                  <c:v>1.5283225478145899</c:v>
                </c:pt>
                <c:pt idx="12">
                  <c:v>0.21239842885533711</c:v>
                </c:pt>
                <c:pt idx="13">
                  <c:v>2.87372498511166</c:v>
                </c:pt>
                <c:pt idx="14">
                  <c:v>1.1105045054724598</c:v>
                </c:pt>
              </c:numCache>
            </c:numRef>
          </c:val>
        </c:ser>
        <c:dLbls>
          <c:showLegendKey val="0"/>
          <c:showVal val="0"/>
          <c:showCatName val="0"/>
          <c:showSerName val="0"/>
          <c:showPercent val="0"/>
          <c:showBubbleSize val="0"/>
        </c:dLbls>
        <c:gapWidth val="30"/>
        <c:overlap val="100"/>
        <c:axId val="327979392"/>
        <c:axId val="327980928"/>
      </c:barChart>
      <c:catAx>
        <c:axId val="327979392"/>
        <c:scaling>
          <c:orientation val="maxMin"/>
        </c:scaling>
        <c:delete val="0"/>
        <c:axPos val="l"/>
        <c:majorTickMark val="out"/>
        <c:minorTickMark val="none"/>
        <c:tickLblPos val="nextTo"/>
        <c:spPr>
          <a:ln>
            <a:noFill/>
          </a:ln>
        </c:spPr>
        <c:txPr>
          <a:bodyPr/>
          <a:lstStyle/>
          <a:p>
            <a:pPr>
              <a:defRPr sz="1200"/>
            </a:pPr>
            <a:endParaRPr lang="fr-FR"/>
          </a:p>
        </c:txPr>
        <c:crossAx val="327980928"/>
        <c:crosses val="autoZero"/>
        <c:auto val="1"/>
        <c:lblAlgn val="ctr"/>
        <c:lblOffset val="100"/>
        <c:noMultiLvlLbl val="0"/>
      </c:catAx>
      <c:valAx>
        <c:axId val="327980928"/>
        <c:scaling>
          <c:orientation val="minMax"/>
          <c:max val="70"/>
          <c:min val="0"/>
        </c:scaling>
        <c:delete val="1"/>
        <c:axPos val="t"/>
        <c:numFmt formatCode="0" sourceLinked="1"/>
        <c:majorTickMark val="out"/>
        <c:minorTickMark val="none"/>
        <c:tickLblPos val="none"/>
        <c:crossAx val="32797939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37957518300756"/>
          <c:y val="2.9082984559579122E-2"/>
          <c:w val="0.49123410588597466"/>
          <c:h val="0.94183403088084183"/>
        </c:manualLayout>
      </c:layout>
      <c:barChart>
        <c:barDir val="bar"/>
        <c:grouping val="stacked"/>
        <c:varyColors val="0"/>
        <c:ser>
          <c:idx val="0"/>
          <c:order val="0"/>
          <c:tx>
            <c:strRef>
              <c:f>Feuil1!$A$2</c:f>
              <c:strCache>
                <c:ptCount val="1"/>
                <c:pt idx="0">
                  <c:v>En 1er</c:v>
                </c:pt>
              </c:strCache>
            </c:strRef>
          </c:tx>
          <c:spPr>
            <a:solidFill>
              <a:srgbClr val="2F1444"/>
            </a:solidFill>
            <a:scene3d>
              <a:camera prst="orthographicFront"/>
              <a:lightRig rig="threePt" dir="t"/>
            </a:scene3d>
            <a:sp3d>
              <a:bevelT/>
            </a:sp3d>
          </c:spPr>
          <c:invertIfNegative val="0"/>
          <c:dLbls>
            <c:txPr>
              <a:bodyPr/>
              <a:lstStyle/>
              <a:p>
                <a:pPr>
                  <a:defRPr sz="1800" b="1">
                    <a:solidFill>
                      <a:schemeClr val="bg1"/>
                    </a:solidFill>
                  </a:defRPr>
                </a:pPr>
                <a:endParaRPr lang="fr-FR"/>
              </a:p>
            </c:txPr>
            <c:showLegendKey val="0"/>
            <c:showVal val="1"/>
            <c:showCatName val="0"/>
            <c:showSerName val="0"/>
            <c:showPercent val="0"/>
            <c:showBubbleSize val="0"/>
            <c:showLeaderLines val="0"/>
          </c:dLbls>
          <c:cat>
            <c:strRef>
              <c:f>Feuil1!$B$1:$L$1</c:f>
              <c:strCache>
                <c:ptCount val="11"/>
                <c:pt idx="0">
                  <c:v>L'absence de contact physique avec le livre</c:v>
                </c:pt>
                <c:pt idx="1">
                  <c:v>Une lecture sur écran fatigante</c:v>
                </c:pt>
                <c:pt idx="2">
                  <c:v>Ne pas être réellement propriétaire des livres</c:v>
                </c:pt>
                <c:pt idx="3">
                  <c:v>L'impossibilité d'échanger des livres numériques</c:v>
                </c:pt>
                <c:pt idx="4">
                  <c:v>Complexité de manipulation par rapport au  papier</c:v>
                </c:pt>
                <c:pt idx="5">
                  <c:v>Les prix des livres trop élevés</c:v>
                </c:pt>
                <c:pt idx="6">
                  <c:v>L'offre de livres numériques trop restreinte</c:v>
                </c:pt>
                <c:pt idx="7">
                  <c:v>Ddifficulté pour trouver le livre numérique recherché</c:v>
                </c:pt>
                <c:pt idx="8">
                  <c:v>Utilisation compliquée des sites de téléchargement</c:v>
                </c:pt>
                <c:pt idx="9">
                  <c:v>Faible nombre de livres disponibles en français</c:v>
                </c:pt>
                <c:pt idx="10">
                  <c:v> Difficulté pour trouver des lieux où télécharger des livres</c:v>
                </c:pt>
              </c:strCache>
            </c:strRef>
          </c:cat>
          <c:val>
            <c:numRef>
              <c:f>Feuil1!$B$2:$L$2</c:f>
              <c:numCache>
                <c:formatCode>0</c:formatCode>
                <c:ptCount val="11"/>
                <c:pt idx="0">
                  <c:v>29.7059286975968</c:v>
                </c:pt>
                <c:pt idx="1">
                  <c:v>23.2540988293262</c:v>
                </c:pt>
                <c:pt idx="2">
                  <c:v>6.6701046522713403</c:v>
                </c:pt>
                <c:pt idx="3">
                  <c:v>4.7479147507424804</c:v>
                </c:pt>
                <c:pt idx="4">
                  <c:v>6.3219231099865096</c:v>
                </c:pt>
                <c:pt idx="5">
                  <c:v>6.8313965041891302</c:v>
                </c:pt>
                <c:pt idx="6">
                  <c:v>3.2327117570389698</c:v>
                </c:pt>
                <c:pt idx="7">
                  <c:v>5.1746989654754803</c:v>
                </c:pt>
                <c:pt idx="8">
                  <c:v>2.7374095020556899</c:v>
                </c:pt>
                <c:pt idx="9">
                  <c:v>1.6161144451173901</c:v>
                </c:pt>
                <c:pt idx="10">
                  <c:v>2.7886605099801001</c:v>
                </c:pt>
              </c:numCache>
            </c:numRef>
          </c:val>
        </c:ser>
        <c:ser>
          <c:idx val="1"/>
          <c:order val="1"/>
          <c:tx>
            <c:strRef>
              <c:f>Feuil1!$A$3</c:f>
              <c:strCache>
                <c:ptCount val="1"/>
                <c:pt idx="0">
                  <c:v>En 2ème</c:v>
                </c:pt>
              </c:strCache>
            </c:strRef>
          </c:tx>
          <c:spPr>
            <a:solidFill>
              <a:srgbClr val="7030A0"/>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Feuil1!$B$1:$L$1</c:f>
              <c:strCache>
                <c:ptCount val="11"/>
                <c:pt idx="0">
                  <c:v>L'absence de contact physique avec le livre</c:v>
                </c:pt>
                <c:pt idx="1">
                  <c:v>Une lecture sur écran fatigante</c:v>
                </c:pt>
                <c:pt idx="2">
                  <c:v>Ne pas être réellement propriétaire des livres</c:v>
                </c:pt>
                <c:pt idx="3">
                  <c:v>L'impossibilité d'échanger des livres numériques</c:v>
                </c:pt>
                <c:pt idx="4">
                  <c:v>Complexité de manipulation par rapport au  papier</c:v>
                </c:pt>
                <c:pt idx="5">
                  <c:v>Les prix des livres trop élevés</c:v>
                </c:pt>
                <c:pt idx="6">
                  <c:v>L'offre de livres numériques trop restreinte</c:v>
                </c:pt>
                <c:pt idx="7">
                  <c:v>Ddifficulté pour trouver le livre numérique recherché</c:v>
                </c:pt>
                <c:pt idx="8">
                  <c:v>Utilisation compliquée des sites de téléchargement</c:v>
                </c:pt>
                <c:pt idx="9">
                  <c:v>Faible nombre de livres disponibles en français</c:v>
                </c:pt>
                <c:pt idx="10">
                  <c:v> Difficulté pour trouver des lieux où télécharger des livres</c:v>
                </c:pt>
              </c:strCache>
            </c:strRef>
          </c:cat>
          <c:val>
            <c:numRef>
              <c:f>Feuil1!$B$3:$L$3</c:f>
              <c:numCache>
                <c:formatCode>0</c:formatCode>
                <c:ptCount val="11"/>
                <c:pt idx="0">
                  <c:v>21.458032355979601</c:v>
                </c:pt>
                <c:pt idx="1">
                  <c:v>16.9494371926091</c:v>
                </c:pt>
                <c:pt idx="2">
                  <c:v>6.8420388287400602</c:v>
                </c:pt>
                <c:pt idx="3">
                  <c:v>8.5727007798055599</c:v>
                </c:pt>
                <c:pt idx="4">
                  <c:v>6.4177763749843102</c:v>
                </c:pt>
                <c:pt idx="5">
                  <c:v>5.9264857548249301</c:v>
                </c:pt>
                <c:pt idx="6">
                  <c:v>4.4902624654569401</c:v>
                </c:pt>
                <c:pt idx="7">
                  <c:v>3.0342781125935998</c:v>
                </c:pt>
                <c:pt idx="8">
                  <c:v>3.12922503999682</c:v>
                </c:pt>
                <c:pt idx="9">
                  <c:v>3.3163922914301001</c:v>
                </c:pt>
                <c:pt idx="10">
                  <c:v>0.49837202491013499</c:v>
                </c:pt>
              </c:numCache>
            </c:numRef>
          </c:val>
        </c:ser>
        <c:ser>
          <c:idx val="2"/>
          <c:order val="2"/>
          <c:tx>
            <c:strRef>
              <c:f>Feuil1!$A$4</c:f>
              <c:strCache>
                <c:ptCount val="1"/>
                <c:pt idx="0">
                  <c:v>En 3ème</c:v>
                </c:pt>
              </c:strCache>
            </c:strRef>
          </c:tx>
          <c:spPr>
            <a:solidFill>
              <a:srgbClr val="AE78D6"/>
            </a:solidFill>
            <a:scene3d>
              <a:camera prst="orthographicFront"/>
              <a:lightRig rig="threePt" dir="t"/>
            </a:scene3d>
            <a:sp3d>
              <a:bevelT/>
            </a:sp3d>
          </c:spPr>
          <c:invertIfNegative val="0"/>
          <c:dLbls>
            <c:dLbl>
              <c:idx val="10"/>
              <c:layout>
                <c:manualLayout>
                  <c:x val="8.282940013252707E-3"/>
                  <c:y val="0"/>
                </c:manualLayout>
              </c:layout>
              <c:showLegendKey val="0"/>
              <c:showVal val="1"/>
              <c:showCatName val="0"/>
              <c:showSerName val="0"/>
              <c:showPercent val="0"/>
              <c:showBubbleSize val="0"/>
            </c:dLbl>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Feuil1!$B$1:$L$1</c:f>
              <c:strCache>
                <c:ptCount val="11"/>
                <c:pt idx="0">
                  <c:v>L'absence de contact physique avec le livre</c:v>
                </c:pt>
                <c:pt idx="1">
                  <c:v>Une lecture sur écran fatigante</c:v>
                </c:pt>
                <c:pt idx="2">
                  <c:v>Ne pas être réellement propriétaire des livres</c:v>
                </c:pt>
                <c:pt idx="3">
                  <c:v>L'impossibilité d'échanger des livres numériques</c:v>
                </c:pt>
                <c:pt idx="4">
                  <c:v>Complexité de manipulation par rapport au  papier</c:v>
                </c:pt>
                <c:pt idx="5">
                  <c:v>Les prix des livres trop élevés</c:v>
                </c:pt>
                <c:pt idx="6">
                  <c:v>L'offre de livres numériques trop restreinte</c:v>
                </c:pt>
                <c:pt idx="7">
                  <c:v>Ddifficulté pour trouver le livre numérique recherché</c:v>
                </c:pt>
                <c:pt idx="8">
                  <c:v>Utilisation compliquée des sites de téléchargement</c:v>
                </c:pt>
                <c:pt idx="9">
                  <c:v>Faible nombre de livres disponibles en français</c:v>
                </c:pt>
                <c:pt idx="10">
                  <c:v> Difficulté pour trouver des lieux où télécharger des livres</c:v>
                </c:pt>
              </c:strCache>
            </c:strRef>
          </c:cat>
          <c:val>
            <c:numRef>
              <c:f>Feuil1!$B$4:$L$4</c:f>
              <c:numCache>
                <c:formatCode>0</c:formatCode>
                <c:ptCount val="11"/>
                <c:pt idx="0">
                  <c:v>7.9034312912071698</c:v>
                </c:pt>
                <c:pt idx="1">
                  <c:v>12.0379679702693</c:v>
                </c:pt>
                <c:pt idx="2">
                  <c:v>13.3623099725156</c:v>
                </c:pt>
                <c:pt idx="3">
                  <c:v>7.7735461594396602</c:v>
                </c:pt>
                <c:pt idx="4">
                  <c:v>6.0792667344439701</c:v>
                </c:pt>
                <c:pt idx="5">
                  <c:v>3.97583372550314</c:v>
                </c:pt>
                <c:pt idx="6">
                  <c:v>5.09057887807033</c:v>
                </c:pt>
                <c:pt idx="7">
                  <c:v>3.8724400953999898</c:v>
                </c:pt>
                <c:pt idx="8">
                  <c:v>3.7349047881197301</c:v>
                </c:pt>
                <c:pt idx="9">
                  <c:v>2.3145933419172602</c:v>
                </c:pt>
                <c:pt idx="10">
                  <c:v>2.5945964297816801</c:v>
                </c:pt>
              </c:numCache>
            </c:numRef>
          </c:val>
        </c:ser>
        <c:dLbls>
          <c:showLegendKey val="0"/>
          <c:showVal val="0"/>
          <c:showCatName val="0"/>
          <c:showSerName val="0"/>
          <c:showPercent val="0"/>
          <c:showBubbleSize val="0"/>
        </c:dLbls>
        <c:gapWidth val="30"/>
        <c:overlap val="100"/>
        <c:axId val="328788608"/>
        <c:axId val="329068928"/>
      </c:barChart>
      <c:catAx>
        <c:axId val="328788608"/>
        <c:scaling>
          <c:orientation val="maxMin"/>
        </c:scaling>
        <c:delete val="0"/>
        <c:axPos val="l"/>
        <c:majorTickMark val="out"/>
        <c:minorTickMark val="none"/>
        <c:tickLblPos val="nextTo"/>
        <c:spPr>
          <a:ln>
            <a:noFill/>
          </a:ln>
        </c:spPr>
        <c:txPr>
          <a:bodyPr/>
          <a:lstStyle/>
          <a:p>
            <a:pPr>
              <a:defRPr sz="1200">
                <a:solidFill>
                  <a:schemeClr val="tx1"/>
                </a:solidFill>
              </a:defRPr>
            </a:pPr>
            <a:endParaRPr lang="fr-FR"/>
          </a:p>
        </c:txPr>
        <c:crossAx val="329068928"/>
        <c:crosses val="autoZero"/>
        <c:auto val="1"/>
        <c:lblAlgn val="ctr"/>
        <c:lblOffset val="100"/>
        <c:noMultiLvlLbl val="0"/>
      </c:catAx>
      <c:valAx>
        <c:axId val="329068928"/>
        <c:scaling>
          <c:orientation val="minMax"/>
          <c:max val="70"/>
          <c:min val="0"/>
        </c:scaling>
        <c:delete val="1"/>
        <c:axPos val="t"/>
        <c:numFmt formatCode="0" sourceLinked="1"/>
        <c:majorTickMark val="out"/>
        <c:minorTickMark val="none"/>
        <c:tickLblPos val="none"/>
        <c:crossAx val="32878860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37957518300756"/>
          <c:y val="2.9082984559579122E-2"/>
          <c:w val="0.49123410588597466"/>
          <c:h val="0.94183403088084183"/>
        </c:manualLayout>
      </c:layout>
      <c:barChart>
        <c:barDir val="bar"/>
        <c:grouping val="stacked"/>
        <c:varyColors val="0"/>
        <c:ser>
          <c:idx val="0"/>
          <c:order val="0"/>
          <c:tx>
            <c:strRef>
              <c:f>Feuil1!$A$2</c:f>
              <c:strCache>
                <c:ptCount val="1"/>
                <c:pt idx="0">
                  <c:v>En 1er</c:v>
                </c:pt>
              </c:strCache>
            </c:strRef>
          </c:tx>
          <c:spPr>
            <a:solidFill>
              <a:srgbClr val="2F1444"/>
            </a:solidFill>
            <a:scene3d>
              <a:camera prst="orthographicFront"/>
              <a:lightRig rig="threePt" dir="t"/>
            </a:scene3d>
            <a:sp3d>
              <a:bevelT/>
            </a:sp3d>
          </c:spPr>
          <c:invertIfNegative val="0"/>
          <c:dLbls>
            <c:txPr>
              <a:bodyPr/>
              <a:lstStyle/>
              <a:p>
                <a:pPr>
                  <a:defRPr sz="1800" b="1">
                    <a:solidFill>
                      <a:schemeClr val="bg1"/>
                    </a:solidFill>
                  </a:defRPr>
                </a:pPr>
                <a:endParaRPr lang="fr-FR"/>
              </a:p>
            </c:txPr>
            <c:showLegendKey val="0"/>
            <c:showVal val="1"/>
            <c:showCatName val="0"/>
            <c:showSerName val="0"/>
            <c:showPercent val="0"/>
            <c:showBubbleSize val="0"/>
            <c:showLeaderLines val="0"/>
          </c:dLbls>
          <c:cat>
            <c:strRef>
              <c:f>Feuil1!$B$1:$P$1</c:f>
              <c:strCache>
                <c:ptCount val="15"/>
                <c:pt idx="0">
                  <c:v>Le transport facile de plusieurs livres</c:v>
                </c:pt>
                <c:pt idx="1">
                  <c:v>L'accès à une infinité de livres</c:v>
                </c:pt>
                <c:pt idx="2">
                  <c:v>La capacité importante de stockage</c:v>
                </c:pt>
                <c:pt idx="3">
                  <c:v>Un accès facile et instantané aux livres que l'on recherche</c:v>
                </c:pt>
                <c:pt idx="4">
                  <c:v>Des livres moins chers qu'en format papier</c:v>
                </c:pt>
                <c:pt idx="5">
                  <c:v>L'accès à des titres épuisés en format papier</c:v>
                </c:pt>
                <c:pt idx="6">
                  <c:v>L'affichage de différentes tailles ou formats (lecture plus confortable)</c:v>
                </c:pt>
                <c:pt idx="7">
                  <c:v>La possibilité d'écouter le texte du livre numérique par synthèse vocale</c:v>
                </c:pt>
                <c:pt idx="8">
                  <c:v>La recherche de mots dans un texte comme avec un moteur de recherche</c:v>
                </c:pt>
                <c:pt idx="9">
                  <c:v>L'accès à des livres publiés en avant-première</c:v>
                </c:pt>
                <c:pt idx="10">
                  <c:v>La facilité d'échange des livres numériques</c:v>
                </c:pt>
                <c:pt idx="11">
                  <c:v>La disponibilité du contenu dans plusieurs langues</c:v>
                </c:pt>
                <c:pt idx="12">
                  <c:v>L'interactivité : texte, sons, illustrations, liens hypertexte,...</c:v>
                </c:pt>
                <c:pt idx="13">
                  <c:v>La facilité pour insérer des notes personnelles</c:v>
                </c:pt>
                <c:pt idx="14">
                  <c:v>L'accès à des bonus : entretien avec auteur, bibliographie, extraits d'autres livres,...</c:v>
                </c:pt>
              </c:strCache>
            </c:strRef>
          </c:cat>
          <c:val>
            <c:numRef>
              <c:f>Feuil1!$B$2:$P$2</c:f>
              <c:numCache>
                <c:formatCode>0</c:formatCode>
                <c:ptCount val="15"/>
                <c:pt idx="0">
                  <c:v>18.701328727442998</c:v>
                </c:pt>
                <c:pt idx="1">
                  <c:v>10.268883976798801</c:v>
                </c:pt>
                <c:pt idx="2">
                  <c:v>12.243208482874094</c:v>
                </c:pt>
                <c:pt idx="3">
                  <c:v>8.371955837864224</c:v>
                </c:pt>
                <c:pt idx="4">
                  <c:v>5.8074103701684763</c:v>
                </c:pt>
                <c:pt idx="5">
                  <c:v>3.542989406709609</c:v>
                </c:pt>
                <c:pt idx="6">
                  <c:v>3.1818145660009916</c:v>
                </c:pt>
                <c:pt idx="7">
                  <c:v>2.8638250423240801</c:v>
                </c:pt>
                <c:pt idx="8">
                  <c:v>2.0648782983102101</c:v>
                </c:pt>
                <c:pt idx="9">
                  <c:v>2.2843085398810699</c:v>
                </c:pt>
                <c:pt idx="10">
                  <c:v>1.94113224049059</c:v>
                </c:pt>
                <c:pt idx="11">
                  <c:v>1.1916933391625399</c:v>
                </c:pt>
                <c:pt idx="12">
                  <c:v>1.7872235986669998</c:v>
                </c:pt>
                <c:pt idx="13">
                  <c:v>1.1198504214073304</c:v>
                </c:pt>
                <c:pt idx="14">
                  <c:v>0.79172862355302343</c:v>
                </c:pt>
              </c:numCache>
            </c:numRef>
          </c:val>
        </c:ser>
        <c:ser>
          <c:idx val="1"/>
          <c:order val="1"/>
          <c:tx>
            <c:strRef>
              <c:f>Feuil1!$A$3</c:f>
              <c:strCache>
                <c:ptCount val="1"/>
                <c:pt idx="0">
                  <c:v>En 2ème</c:v>
                </c:pt>
              </c:strCache>
            </c:strRef>
          </c:tx>
          <c:spPr>
            <a:solidFill>
              <a:srgbClr val="7030A0"/>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Feuil1!$B$1:$P$1</c:f>
              <c:strCache>
                <c:ptCount val="15"/>
                <c:pt idx="0">
                  <c:v>Le transport facile de plusieurs livres</c:v>
                </c:pt>
                <c:pt idx="1">
                  <c:v>L'accès à une infinité de livres</c:v>
                </c:pt>
                <c:pt idx="2">
                  <c:v>La capacité importante de stockage</c:v>
                </c:pt>
                <c:pt idx="3">
                  <c:v>Un accès facile et instantané aux livres que l'on recherche</c:v>
                </c:pt>
                <c:pt idx="4">
                  <c:v>Des livres moins chers qu'en format papier</c:v>
                </c:pt>
                <c:pt idx="5">
                  <c:v>L'accès à des titres épuisés en format papier</c:v>
                </c:pt>
                <c:pt idx="6">
                  <c:v>L'affichage de différentes tailles ou formats (lecture plus confortable)</c:v>
                </c:pt>
                <c:pt idx="7">
                  <c:v>La possibilité d'écouter le texte du livre numérique par synthèse vocale</c:v>
                </c:pt>
                <c:pt idx="8">
                  <c:v>La recherche de mots dans un texte comme avec un moteur de recherche</c:v>
                </c:pt>
                <c:pt idx="9">
                  <c:v>L'accès à des livres publiés en avant-première</c:v>
                </c:pt>
                <c:pt idx="10">
                  <c:v>La facilité d'échange des livres numériques</c:v>
                </c:pt>
                <c:pt idx="11">
                  <c:v>La disponibilité du contenu dans plusieurs langues</c:v>
                </c:pt>
                <c:pt idx="12">
                  <c:v>L'interactivité : texte, sons, illustrations, liens hypertexte,...</c:v>
                </c:pt>
                <c:pt idx="13">
                  <c:v>La facilité pour insérer des notes personnelles</c:v>
                </c:pt>
                <c:pt idx="14">
                  <c:v>L'accès à des bonus : entretien avec auteur, bibliographie, extraits d'autres livres,...</c:v>
                </c:pt>
              </c:strCache>
            </c:strRef>
          </c:cat>
          <c:val>
            <c:numRef>
              <c:f>Feuil1!$B$3:$P$3</c:f>
              <c:numCache>
                <c:formatCode>0</c:formatCode>
                <c:ptCount val="15"/>
                <c:pt idx="0">
                  <c:v>14.405200378582803</c:v>
                </c:pt>
                <c:pt idx="1">
                  <c:v>10.271642589132799</c:v>
                </c:pt>
                <c:pt idx="2">
                  <c:v>8.446160978696728</c:v>
                </c:pt>
                <c:pt idx="3">
                  <c:v>6.5947987990683803</c:v>
                </c:pt>
                <c:pt idx="4">
                  <c:v>5.9120398778047578</c:v>
                </c:pt>
                <c:pt idx="5">
                  <c:v>4.7205766145688797</c:v>
                </c:pt>
                <c:pt idx="6">
                  <c:v>3.3173744863577799</c:v>
                </c:pt>
                <c:pt idx="7">
                  <c:v>3.2394624795886982</c:v>
                </c:pt>
                <c:pt idx="8">
                  <c:v>2.4308485021357789</c:v>
                </c:pt>
                <c:pt idx="9">
                  <c:v>1.8722405825272501</c:v>
                </c:pt>
                <c:pt idx="10">
                  <c:v>2.8834558792269598</c:v>
                </c:pt>
                <c:pt idx="11">
                  <c:v>2.3962859078642182</c:v>
                </c:pt>
                <c:pt idx="12">
                  <c:v>1.4239659190386498</c:v>
                </c:pt>
                <c:pt idx="13">
                  <c:v>1.4467530631318104</c:v>
                </c:pt>
                <c:pt idx="14">
                  <c:v>0.94976483417244795</c:v>
                </c:pt>
              </c:numCache>
            </c:numRef>
          </c:val>
        </c:ser>
        <c:ser>
          <c:idx val="2"/>
          <c:order val="2"/>
          <c:tx>
            <c:strRef>
              <c:f>Feuil1!$A$4</c:f>
              <c:strCache>
                <c:ptCount val="1"/>
                <c:pt idx="0">
                  <c:v>En 3ème</c:v>
                </c:pt>
              </c:strCache>
            </c:strRef>
          </c:tx>
          <c:spPr>
            <a:solidFill>
              <a:srgbClr val="AE78D6"/>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Feuil1!$B$1:$P$1</c:f>
              <c:strCache>
                <c:ptCount val="15"/>
                <c:pt idx="0">
                  <c:v>Le transport facile de plusieurs livres</c:v>
                </c:pt>
                <c:pt idx="1">
                  <c:v>L'accès à une infinité de livres</c:v>
                </c:pt>
                <c:pt idx="2">
                  <c:v>La capacité importante de stockage</c:v>
                </c:pt>
                <c:pt idx="3">
                  <c:v>Un accès facile et instantané aux livres que l'on recherche</c:v>
                </c:pt>
                <c:pt idx="4">
                  <c:v>Des livres moins chers qu'en format papier</c:v>
                </c:pt>
                <c:pt idx="5">
                  <c:v>L'accès à des titres épuisés en format papier</c:v>
                </c:pt>
                <c:pt idx="6">
                  <c:v>L'affichage de différentes tailles ou formats (lecture plus confortable)</c:v>
                </c:pt>
                <c:pt idx="7">
                  <c:v>La possibilité d'écouter le texte du livre numérique par synthèse vocale</c:v>
                </c:pt>
                <c:pt idx="8">
                  <c:v>La recherche de mots dans un texte comme avec un moteur de recherche</c:v>
                </c:pt>
                <c:pt idx="9">
                  <c:v>L'accès à des livres publiés en avant-première</c:v>
                </c:pt>
                <c:pt idx="10">
                  <c:v>La facilité d'échange des livres numériques</c:v>
                </c:pt>
                <c:pt idx="11">
                  <c:v>La disponibilité du contenu dans plusieurs langues</c:v>
                </c:pt>
                <c:pt idx="12">
                  <c:v>L'interactivité : texte, sons, illustrations, liens hypertexte,...</c:v>
                </c:pt>
                <c:pt idx="13">
                  <c:v>La facilité pour insérer des notes personnelles</c:v>
                </c:pt>
                <c:pt idx="14">
                  <c:v>L'accès à des bonus : entretien avec auteur, bibliographie, extraits d'autres livres,...</c:v>
                </c:pt>
              </c:strCache>
            </c:strRef>
          </c:cat>
          <c:val>
            <c:numRef>
              <c:f>Feuil1!$B$4:$P$4</c:f>
              <c:numCache>
                <c:formatCode>0</c:formatCode>
                <c:ptCount val="15"/>
                <c:pt idx="0">
                  <c:v>8.6272893719871195</c:v>
                </c:pt>
                <c:pt idx="1">
                  <c:v>7.9247688084885981</c:v>
                </c:pt>
                <c:pt idx="2">
                  <c:v>7.6317221550644225</c:v>
                </c:pt>
                <c:pt idx="3">
                  <c:v>6.3311597947225025</c:v>
                </c:pt>
                <c:pt idx="4">
                  <c:v>6.1499939268780981</c:v>
                </c:pt>
                <c:pt idx="5">
                  <c:v>5.3874365162388465</c:v>
                </c:pt>
                <c:pt idx="6">
                  <c:v>3.9388947296878101</c:v>
                </c:pt>
                <c:pt idx="7">
                  <c:v>2.3847304475123918</c:v>
                </c:pt>
                <c:pt idx="8">
                  <c:v>2.8839622575817607</c:v>
                </c:pt>
                <c:pt idx="9">
                  <c:v>2.9914919142368692</c:v>
                </c:pt>
                <c:pt idx="10">
                  <c:v>1.6119811449157604</c:v>
                </c:pt>
                <c:pt idx="11">
                  <c:v>2.458475354241819</c:v>
                </c:pt>
                <c:pt idx="12">
                  <c:v>1.8756910844499495</c:v>
                </c:pt>
                <c:pt idx="13">
                  <c:v>1.5387577027106001</c:v>
                </c:pt>
                <c:pt idx="14">
                  <c:v>1.43676813880079</c:v>
                </c:pt>
              </c:numCache>
            </c:numRef>
          </c:val>
        </c:ser>
        <c:dLbls>
          <c:showLegendKey val="0"/>
          <c:showVal val="0"/>
          <c:showCatName val="0"/>
          <c:showSerName val="0"/>
          <c:showPercent val="0"/>
          <c:showBubbleSize val="0"/>
        </c:dLbls>
        <c:gapWidth val="30"/>
        <c:overlap val="100"/>
        <c:axId val="328952064"/>
        <c:axId val="328966144"/>
      </c:barChart>
      <c:catAx>
        <c:axId val="328952064"/>
        <c:scaling>
          <c:orientation val="maxMin"/>
        </c:scaling>
        <c:delete val="0"/>
        <c:axPos val="l"/>
        <c:majorTickMark val="out"/>
        <c:minorTickMark val="none"/>
        <c:tickLblPos val="nextTo"/>
        <c:spPr>
          <a:ln>
            <a:noFill/>
          </a:ln>
        </c:spPr>
        <c:txPr>
          <a:bodyPr/>
          <a:lstStyle/>
          <a:p>
            <a:pPr>
              <a:defRPr sz="1200"/>
            </a:pPr>
            <a:endParaRPr lang="fr-FR"/>
          </a:p>
        </c:txPr>
        <c:crossAx val="328966144"/>
        <c:crosses val="autoZero"/>
        <c:auto val="1"/>
        <c:lblAlgn val="ctr"/>
        <c:lblOffset val="100"/>
        <c:noMultiLvlLbl val="0"/>
      </c:catAx>
      <c:valAx>
        <c:axId val="328966144"/>
        <c:scaling>
          <c:orientation val="minMax"/>
          <c:max val="70"/>
          <c:min val="0"/>
        </c:scaling>
        <c:delete val="1"/>
        <c:axPos val="t"/>
        <c:numFmt formatCode="0" sourceLinked="1"/>
        <c:majorTickMark val="out"/>
        <c:minorTickMark val="none"/>
        <c:tickLblPos val="none"/>
        <c:crossAx val="32895206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37957518300756"/>
          <c:y val="2.9082984559579122E-2"/>
          <c:w val="0.49123410588597466"/>
          <c:h val="0.94183403088084183"/>
        </c:manualLayout>
      </c:layout>
      <c:barChart>
        <c:barDir val="bar"/>
        <c:grouping val="stacked"/>
        <c:varyColors val="0"/>
        <c:ser>
          <c:idx val="0"/>
          <c:order val="0"/>
          <c:tx>
            <c:strRef>
              <c:f>Feuil1!$A$2</c:f>
              <c:strCache>
                <c:ptCount val="1"/>
                <c:pt idx="0">
                  <c:v>En 1er</c:v>
                </c:pt>
              </c:strCache>
            </c:strRef>
          </c:tx>
          <c:spPr>
            <a:solidFill>
              <a:srgbClr val="2F1444"/>
            </a:solidFill>
            <a:scene3d>
              <a:camera prst="orthographicFront"/>
              <a:lightRig rig="threePt" dir="t"/>
            </a:scene3d>
            <a:sp3d>
              <a:bevelT/>
            </a:sp3d>
          </c:spPr>
          <c:invertIfNegative val="0"/>
          <c:dLbls>
            <c:txPr>
              <a:bodyPr/>
              <a:lstStyle/>
              <a:p>
                <a:pPr>
                  <a:defRPr sz="1800" b="1">
                    <a:solidFill>
                      <a:schemeClr val="bg1"/>
                    </a:solidFill>
                  </a:defRPr>
                </a:pPr>
                <a:endParaRPr lang="fr-FR"/>
              </a:p>
            </c:txPr>
            <c:showLegendKey val="0"/>
            <c:showVal val="1"/>
            <c:showCatName val="0"/>
            <c:showSerName val="0"/>
            <c:showPercent val="0"/>
            <c:showBubbleSize val="0"/>
            <c:showLeaderLines val="0"/>
          </c:dLbls>
          <c:cat>
            <c:strRef>
              <c:f>Feuil1!$B$1:$L$1</c:f>
              <c:strCache>
                <c:ptCount val="11"/>
                <c:pt idx="0">
                  <c:v>Une lecture sur écran fatigante</c:v>
                </c:pt>
                <c:pt idx="1">
                  <c:v>L'absence de contact physique avec le livre</c:v>
                </c:pt>
                <c:pt idx="2">
                  <c:v>Ne pas être réellement propriétaire des livres</c:v>
                </c:pt>
                <c:pt idx="3">
                  <c:v>Complexité de manipulation par rapport au papier</c:v>
                </c:pt>
                <c:pt idx="4">
                  <c:v>Impossibilité d'échanger des livres numériques</c:v>
                </c:pt>
                <c:pt idx="5">
                  <c:v>Utilisation compliquée des sites de téléchargem.</c:v>
                </c:pt>
                <c:pt idx="6">
                  <c:v>Prix des livres trop élevés</c:v>
                </c:pt>
                <c:pt idx="7">
                  <c:v>Difficulté pour trouver des lieux où télécharger </c:v>
                </c:pt>
                <c:pt idx="8">
                  <c:v>Offre de livres numériques trop restreinte</c:v>
                </c:pt>
                <c:pt idx="9">
                  <c:v>Difficulté pour trouver le livre numérique recherché</c:v>
                </c:pt>
                <c:pt idx="10">
                  <c:v>Faible nombre de livres disponibles en français</c:v>
                </c:pt>
              </c:strCache>
            </c:strRef>
          </c:cat>
          <c:val>
            <c:numRef>
              <c:f>Feuil1!$B$2:$L$2</c:f>
              <c:numCache>
                <c:formatCode>0</c:formatCode>
                <c:ptCount val="11"/>
                <c:pt idx="0">
                  <c:v>25.759826656769093</c:v>
                </c:pt>
                <c:pt idx="1">
                  <c:v>27.473483929747292</c:v>
                </c:pt>
                <c:pt idx="2">
                  <c:v>5.03878905053518</c:v>
                </c:pt>
                <c:pt idx="3">
                  <c:v>5.5435645924628316</c:v>
                </c:pt>
                <c:pt idx="4">
                  <c:v>4.09829599686819</c:v>
                </c:pt>
                <c:pt idx="5">
                  <c:v>3.9170680498562893</c:v>
                </c:pt>
                <c:pt idx="6">
                  <c:v>4.4028652410951397</c:v>
                </c:pt>
                <c:pt idx="7">
                  <c:v>3.1234907435926718</c:v>
                </c:pt>
                <c:pt idx="8">
                  <c:v>2.17650246033201</c:v>
                </c:pt>
                <c:pt idx="9">
                  <c:v>2.2376928609861308</c:v>
                </c:pt>
                <c:pt idx="10">
                  <c:v>2.0388732438850399</c:v>
                </c:pt>
              </c:numCache>
            </c:numRef>
          </c:val>
        </c:ser>
        <c:ser>
          <c:idx val="1"/>
          <c:order val="1"/>
          <c:tx>
            <c:strRef>
              <c:f>Feuil1!$A$3</c:f>
              <c:strCache>
                <c:ptCount val="1"/>
                <c:pt idx="0">
                  <c:v>En 2ème</c:v>
                </c:pt>
              </c:strCache>
            </c:strRef>
          </c:tx>
          <c:spPr>
            <a:solidFill>
              <a:srgbClr val="7030A0"/>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Feuil1!$B$1:$L$1</c:f>
              <c:strCache>
                <c:ptCount val="11"/>
                <c:pt idx="0">
                  <c:v>Une lecture sur écran fatigante</c:v>
                </c:pt>
                <c:pt idx="1">
                  <c:v>L'absence de contact physique avec le livre</c:v>
                </c:pt>
                <c:pt idx="2">
                  <c:v>Ne pas être réellement propriétaire des livres</c:v>
                </c:pt>
                <c:pt idx="3">
                  <c:v>Complexité de manipulation par rapport au papier</c:v>
                </c:pt>
                <c:pt idx="4">
                  <c:v>Impossibilité d'échanger des livres numériques</c:v>
                </c:pt>
                <c:pt idx="5">
                  <c:v>Utilisation compliquée des sites de téléchargem.</c:v>
                </c:pt>
                <c:pt idx="6">
                  <c:v>Prix des livres trop élevés</c:v>
                </c:pt>
                <c:pt idx="7">
                  <c:v>Difficulté pour trouver des lieux où télécharger </c:v>
                </c:pt>
                <c:pt idx="8">
                  <c:v>Offre de livres numériques trop restreinte</c:v>
                </c:pt>
                <c:pt idx="9">
                  <c:v>Difficulté pour trouver le livre numérique recherché</c:v>
                </c:pt>
                <c:pt idx="10">
                  <c:v>Faible nombre de livres disponibles en français</c:v>
                </c:pt>
              </c:strCache>
            </c:strRef>
          </c:cat>
          <c:val>
            <c:numRef>
              <c:f>Feuil1!$B$3:$L$3</c:f>
              <c:numCache>
                <c:formatCode>0</c:formatCode>
                <c:ptCount val="11"/>
                <c:pt idx="0">
                  <c:v>16.975811308681902</c:v>
                </c:pt>
                <c:pt idx="1">
                  <c:v>16.78220276551539</c:v>
                </c:pt>
                <c:pt idx="2">
                  <c:v>8.4249785168681903</c:v>
                </c:pt>
                <c:pt idx="3">
                  <c:v>5.8145527181714574</c:v>
                </c:pt>
                <c:pt idx="4">
                  <c:v>6.57435059801288</c:v>
                </c:pt>
                <c:pt idx="5">
                  <c:v>5.727902328349848</c:v>
                </c:pt>
                <c:pt idx="6">
                  <c:v>5.0881609339890996</c:v>
                </c:pt>
                <c:pt idx="7">
                  <c:v>2.2115021408325108</c:v>
                </c:pt>
                <c:pt idx="8">
                  <c:v>2.2443110414321121</c:v>
                </c:pt>
                <c:pt idx="9">
                  <c:v>2.4583959257185293</c:v>
                </c:pt>
                <c:pt idx="10">
                  <c:v>1.73687861155104</c:v>
                </c:pt>
              </c:numCache>
            </c:numRef>
          </c:val>
        </c:ser>
        <c:ser>
          <c:idx val="2"/>
          <c:order val="2"/>
          <c:tx>
            <c:strRef>
              <c:f>Feuil1!$A$4</c:f>
              <c:strCache>
                <c:ptCount val="1"/>
                <c:pt idx="0">
                  <c:v>En 3ème</c:v>
                </c:pt>
              </c:strCache>
            </c:strRef>
          </c:tx>
          <c:spPr>
            <a:solidFill>
              <a:srgbClr val="AE78D6"/>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Feuil1!$B$1:$L$1</c:f>
              <c:strCache>
                <c:ptCount val="11"/>
                <c:pt idx="0">
                  <c:v>Une lecture sur écran fatigante</c:v>
                </c:pt>
                <c:pt idx="1">
                  <c:v>L'absence de contact physique avec le livre</c:v>
                </c:pt>
                <c:pt idx="2">
                  <c:v>Ne pas être réellement propriétaire des livres</c:v>
                </c:pt>
                <c:pt idx="3">
                  <c:v>Complexité de manipulation par rapport au papier</c:v>
                </c:pt>
                <c:pt idx="4">
                  <c:v>Impossibilité d'échanger des livres numériques</c:v>
                </c:pt>
                <c:pt idx="5">
                  <c:v>Utilisation compliquée des sites de téléchargem.</c:v>
                </c:pt>
                <c:pt idx="6">
                  <c:v>Prix des livres trop élevés</c:v>
                </c:pt>
                <c:pt idx="7">
                  <c:v>Difficulté pour trouver des lieux où télécharger </c:v>
                </c:pt>
                <c:pt idx="8">
                  <c:v>Offre de livres numériques trop restreinte</c:v>
                </c:pt>
                <c:pt idx="9">
                  <c:v>Difficulté pour trouver le livre numérique recherché</c:v>
                </c:pt>
                <c:pt idx="10">
                  <c:v>Faible nombre de livres disponibles en français</c:v>
                </c:pt>
              </c:strCache>
            </c:strRef>
          </c:cat>
          <c:val>
            <c:numRef>
              <c:f>Feuil1!$B$4:$L$4</c:f>
              <c:numCache>
                <c:formatCode>0</c:formatCode>
                <c:ptCount val="11"/>
                <c:pt idx="0">
                  <c:v>10.882832890104106</c:v>
                </c:pt>
                <c:pt idx="1">
                  <c:v>8.6436244045044557</c:v>
                </c:pt>
                <c:pt idx="2">
                  <c:v>8.6708635163875094</c:v>
                </c:pt>
                <c:pt idx="3">
                  <c:v>7.0476964011694703</c:v>
                </c:pt>
                <c:pt idx="4">
                  <c:v>6.1970782512239779</c:v>
                </c:pt>
                <c:pt idx="5">
                  <c:v>4.9595579102874083</c:v>
                </c:pt>
                <c:pt idx="6">
                  <c:v>3.5038928057532197</c:v>
                </c:pt>
                <c:pt idx="7">
                  <c:v>2.904041496179389</c:v>
                </c:pt>
                <c:pt idx="8">
                  <c:v>2.9783260683746309</c:v>
                </c:pt>
                <c:pt idx="9">
                  <c:v>2.6848849059365709</c:v>
                </c:pt>
                <c:pt idx="10">
                  <c:v>2.3371969544103099</c:v>
                </c:pt>
              </c:numCache>
            </c:numRef>
          </c:val>
        </c:ser>
        <c:dLbls>
          <c:showLegendKey val="0"/>
          <c:showVal val="0"/>
          <c:showCatName val="0"/>
          <c:showSerName val="0"/>
          <c:showPercent val="0"/>
          <c:showBubbleSize val="0"/>
        </c:dLbls>
        <c:gapWidth val="30"/>
        <c:overlap val="100"/>
        <c:axId val="335845248"/>
        <c:axId val="335846784"/>
      </c:barChart>
      <c:catAx>
        <c:axId val="335845248"/>
        <c:scaling>
          <c:orientation val="maxMin"/>
        </c:scaling>
        <c:delete val="0"/>
        <c:axPos val="l"/>
        <c:majorTickMark val="out"/>
        <c:minorTickMark val="none"/>
        <c:tickLblPos val="nextTo"/>
        <c:spPr>
          <a:ln>
            <a:noFill/>
          </a:ln>
        </c:spPr>
        <c:txPr>
          <a:bodyPr/>
          <a:lstStyle/>
          <a:p>
            <a:pPr>
              <a:defRPr sz="1200"/>
            </a:pPr>
            <a:endParaRPr lang="fr-FR"/>
          </a:p>
        </c:txPr>
        <c:crossAx val="335846784"/>
        <c:crosses val="autoZero"/>
        <c:auto val="1"/>
        <c:lblAlgn val="ctr"/>
        <c:lblOffset val="100"/>
        <c:noMultiLvlLbl val="0"/>
      </c:catAx>
      <c:valAx>
        <c:axId val="335846784"/>
        <c:scaling>
          <c:orientation val="minMax"/>
          <c:max val="70"/>
          <c:min val="0"/>
        </c:scaling>
        <c:delete val="1"/>
        <c:axPos val="t"/>
        <c:numFmt formatCode="0" sourceLinked="1"/>
        <c:majorTickMark val="out"/>
        <c:minorTickMark val="none"/>
        <c:tickLblPos val="none"/>
        <c:crossAx val="3358452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Feuil1!$A$2</c:f>
              <c:strCache>
                <c:ptCount val="1"/>
                <c:pt idx="0">
                  <c:v>Assez intéressé(e)</c:v>
                </c:pt>
              </c:strCache>
            </c:strRef>
          </c:tx>
          <c:spPr>
            <a:solidFill>
              <a:srgbClr val="92D050"/>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c:f>
              <c:strCache>
                <c:ptCount val="1"/>
                <c:pt idx="0">
                  <c:v>Ens.</c:v>
                </c:pt>
              </c:strCache>
            </c:strRef>
          </c:cat>
          <c:val>
            <c:numRef>
              <c:f>Feuil1!$B$2</c:f>
              <c:numCache>
                <c:formatCode>0</c:formatCode>
                <c:ptCount val="1"/>
                <c:pt idx="0">
                  <c:v>10.195623685109</c:v>
                </c:pt>
              </c:numCache>
            </c:numRef>
          </c:val>
        </c:ser>
        <c:ser>
          <c:idx val="1"/>
          <c:order val="1"/>
          <c:tx>
            <c:strRef>
              <c:f>Feuil1!$A$3</c:f>
              <c:strCache>
                <c:ptCount val="1"/>
                <c:pt idx="0">
                  <c:v>Très intéressé(e)</c:v>
                </c:pt>
              </c:strCache>
            </c:strRef>
          </c:tx>
          <c:spPr>
            <a:solidFill>
              <a:srgbClr val="00B050"/>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cat>
            <c:strRef>
              <c:f>Feuil1!$B$1</c:f>
              <c:strCache>
                <c:ptCount val="1"/>
                <c:pt idx="0">
                  <c:v>Ens.</c:v>
                </c:pt>
              </c:strCache>
            </c:strRef>
          </c:cat>
          <c:val>
            <c:numRef>
              <c:f>Feuil1!$B$3</c:f>
              <c:numCache>
                <c:formatCode>0</c:formatCode>
                <c:ptCount val="1"/>
                <c:pt idx="0">
                  <c:v>2.7786825003468798</c:v>
                </c:pt>
              </c:numCache>
            </c:numRef>
          </c:val>
        </c:ser>
        <c:ser>
          <c:idx val="2"/>
          <c:order val="2"/>
          <c:tx>
            <c:strRef>
              <c:f>Feuil1!$A$4</c:f>
              <c:strCache>
                <c:ptCount val="1"/>
                <c:pt idx="0">
                  <c:v>Peu intéressé(e)</c:v>
                </c:pt>
              </c:strCache>
            </c:strRef>
          </c:tx>
          <c:spPr>
            <a:solidFill>
              <a:srgbClr val="FFC000"/>
            </a:solidFill>
            <a:scene3d>
              <a:camera prst="orthographicFront"/>
              <a:lightRig rig="threePt" dir="t"/>
            </a:scene3d>
            <a:sp3d>
              <a:bevelT/>
            </a:sp3d>
          </c:spPr>
          <c:invertIfNegative val="0"/>
          <c:dLbls>
            <c:numFmt formatCode="#,##0;[White]#,##0" sourceLinked="0"/>
            <c:txPr>
              <a:bodyPr/>
              <a:lstStyle/>
              <a:p>
                <a:pPr>
                  <a:defRPr b="1"/>
                </a:pPr>
                <a:endParaRPr lang="fr-FR"/>
              </a:p>
            </c:txPr>
            <c:showLegendKey val="0"/>
            <c:showVal val="1"/>
            <c:showCatName val="0"/>
            <c:showSerName val="0"/>
            <c:showPercent val="0"/>
            <c:showBubbleSize val="0"/>
            <c:showLeaderLines val="0"/>
          </c:dLbls>
          <c:cat>
            <c:strRef>
              <c:f>Feuil1!$B$1</c:f>
              <c:strCache>
                <c:ptCount val="1"/>
                <c:pt idx="0">
                  <c:v>Ens.</c:v>
                </c:pt>
              </c:strCache>
            </c:strRef>
          </c:cat>
          <c:val>
            <c:numRef>
              <c:f>Feuil1!$B$4</c:f>
              <c:numCache>
                <c:formatCode>0</c:formatCode>
                <c:ptCount val="1"/>
                <c:pt idx="0">
                  <c:v>-18.488226514345882</c:v>
                </c:pt>
              </c:numCache>
            </c:numRef>
          </c:val>
        </c:ser>
        <c:ser>
          <c:idx val="3"/>
          <c:order val="3"/>
          <c:tx>
            <c:strRef>
              <c:f>Feuil1!$A$5</c:f>
              <c:strCache>
                <c:ptCount val="1"/>
                <c:pt idx="0">
                  <c:v>Pas du tout intéressé(e)</c:v>
                </c:pt>
              </c:strCache>
            </c:strRef>
          </c:tx>
          <c:spPr>
            <a:solidFill>
              <a:srgbClr val="C00000"/>
            </a:solidFill>
            <a:scene3d>
              <a:camera prst="orthographicFront"/>
              <a:lightRig rig="threePt" dir="t"/>
            </a:scene3d>
            <a:sp3d>
              <a:bevelT/>
            </a:sp3d>
          </c:spPr>
          <c:invertIfNegative val="0"/>
          <c:dLbls>
            <c:numFmt formatCode="#,##0;[White]#,##0" sourceLinked="0"/>
            <c:txPr>
              <a:bodyPr/>
              <a:lstStyle/>
              <a:p>
                <a:pPr>
                  <a:defRPr b="1"/>
                </a:pPr>
                <a:endParaRPr lang="fr-FR"/>
              </a:p>
            </c:txPr>
            <c:showLegendKey val="0"/>
            <c:showVal val="1"/>
            <c:showCatName val="0"/>
            <c:showSerName val="0"/>
            <c:showPercent val="0"/>
            <c:showBubbleSize val="0"/>
            <c:showLeaderLines val="0"/>
          </c:dLbls>
          <c:cat>
            <c:strRef>
              <c:f>Feuil1!$B$1</c:f>
              <c:strCache>
                <c:ptCount val="1"/>
                <c:pt idx="0">
                  <c:v>Ens.</c:v>
                </c:pt>
              </c:strCache>
            </c:strRef>
          </c:cat>
          <c:val>
            <c:numRef>
              <c:f>Feuil1!$B$5</c:f>
              <c:numCache>
                <c:formatCode>0</c:formatCode>
                <c:ptCount val="1"/>
                <c:pt idx="0">
                  <c:v>-68.085807039286337</c:v>
                </c:pt>
              </c:numCache>
            </c:numRef>
          </c:val>
        </c:ser>
        <c:dLbls>
          <c:showLegendKey val="0"/>
          <c:showVal val="0"/>
          <c:showCatName val="0"/>
          <c:showSerName val="0"/>
          <c:showPercent val="0"/>
          <c:showBubbleSize val="0"/>
        </c:dLbls>
        <c:gapWidth val="51"/>
        <c:overlap val="100"/>
        <c:axId val="335459840"/>
        <c:axId val="335461376"/>
      </c:barChart>
      <c:catAx>
        <c:axId val="335459840"/>
        <c:scaling>
          <c:orientation val="minMax"/>
        </c:scaling>
        <c:delete val="0"/>
        <c:axPos val="l"/>
        <c:majorTickMark val="none"/>
        <c:minorTickMark val="none"/>
        <c:tickLblPos val="none"/>
        <c:crossAx val="335461376"/>
        <c:crosses val="autoZero"/>
        <c:auto val="1"/>
        <c:lblAlgn val="ctr"/>
        <c:lblOffset val="100"/>
        <c:noMultiLvlLbl val="0"/>
      </c:catAx>
      <c:valAx>
        <c:axId val="335461376"/>
        <c:scaling>
          <c:orientation val="minMax"/>
          <c:max val="1"/>
          <c:min val="-1"/>
        </c:scaling>
        <c:delete val="1"/>
        <c:axPos val="b"/>
        <c:numFmt formatCode="0%" sourceLinked="1"/>
        <c:majorTickMark val="out"/>
        <c:minorTickMark val="none"/>
        <c:tickLblPos val="none"/>
        <c:crossAx val="33545984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Feuil1!$A$2</c:f>
              <c:strCache>
                <c:ptCount val="1"/>
                <c:pt idx="0">
                  <c:v>Assez intéressé(e)</c:v>
                </c:pt>
              </c:strCache>
            </c:strRef>
          </c:tx>
          <c:spPr>
            <a:solidFill>
              <a:srgbClr val="92D050"/>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val>
            <c:numRef>
              <c:f>Feuil1!$C$2</c:f>
              <c:numCache>
                <c:formatCode>0</c:formatCode>
                <c:ptCount val="1"/>
                <c:pt idx="0">
                  <c:v>36.754293928006199</c:v>
                </c:pt>
              </c:numCache>
            </c:numRef>
          </c:val>
        </c:ser>
        <c:ser>
          <c:idx val="1"/>
          <c:order val="1"/>
          <c:tx>
            <c:strRef>
              <c:f>Feuil1!$A$3</c:f>
              <c:strCache>
                <c:ptCount val="1"/>
                <c:pt idx="0">
                  <c:v>Très intéressé(e)</c:v>
                </c:pt>
              </c:strCache>
            </c:strRef>
          </c:tx>
          <c:spPr>
            <a:solidFill>
              <a:srgbClr val="00B050"/>
            </a:solidFill>
            <a:scene3d>
              <a:camera prst="orthographicFront"/>
              <a:lightRig rig="threePt" dir="t"/>
            </a:scene3d>
            <a:sp3d>
              <a:bevelT/>
            </a:sp3d>
          </c:spPr>
          <c:invertIfNegative val="0"/>
          <c:dLbls>
            <c:txPr>
              <a:bodyPr/>
              <a:lstStyle/>
              <a:p>
                <a:pPr>
                  <a:defRPr b="1">
                    <a:solidFill>
                      <a:schemeClr val="bg1"/>
                    </a:solidFill>
                  </a:defRPr>
                </a:pPr>
                <a:endParaRPr lang="fr-FR"/>
              </a:p>
            </c:txPr>
            <c:showLegendKey val="0"/>
            <c:showVal val="1"/>
            <c:showCatName val="0"/>
            <c:showSerName val="0"/>
            <c:showPercent val="0"/>
            <c:showBubbleSize val="0"/>
            <c:showLeaderLines val="0"/>
          </c:dLbls>
          <c:val>
            <c:numRef>
              <c:f>Feuil1!$C$3</c:f>
              <c:numCache>
                <c:formatCode>0</c:formatCode>
                <c:ptCount val="1"/>
                <c:pt idx="0">
                  <c:v>18.3528383358843</c:v>
                </c:pt>
              </c:numCache>
            </c:numRef>
          </c:val>
        </c:ser>
        <c:ser>
          <c:idx val="2"/>
          <c:order val="2"/>
          <c:tx>
            <c:strRef>
              <c:f>Feuil1!$A$4</c:f>
              <c:strCache>
                <c:ptCount val="1"/>
                <c:pt idx="0">
                  <c:v>Peu intéressé(e)</c:v>
                </c:pt>
              </c:strCache>
            </c:strRef>
          </c:tx>
          <c:spPr>
            <a:solidFill>
              <a:srgbClr val="FFC000"/>
            </a:solidFill>
            <a:scene3d>
              <a:camera prst="orthographicFront"/>
              <a:lightRig rig="threePt" dir="t"/>
            </a:scene3d>
            <a:sp3d>
              <a:bevelT/>
            </a:sp3d>
          </c:spPr>
          <c:invertIfNegative val="0"/>
          <c:dLbls>
            <c:numFmt formatCode="#,##0;[White]#,##0" sourceLinked="0"/>
            <c:txPr>
              <a:bodyPr/>
              <a:lstStyle/>
              <a:p>
                <a:pPr>
                  <a:defRPr b="1"/>
                </a:pPr>
                <a:endParaRPr lang="fr-FR"/>
              </a:p>
            </c:txPr>
            <c:showLegendKey val="0"/>
            <c:showVal val="1"/>
            <c:showCatName val="0"/>
            <c:showSerName val="0"/>
            <c:showPercent val="0"/>
            <c:showBubbleSize val="0"/>
            <c:showLeaderLines val="0"/>
          </c:dLbls>
          <c:val>
            <c:numRef>
              <c:f>Feuil1!$C$4</c:f>
              <c:numCache>
                <c:formatCode>0</c:formatCode>
                <c:ptCount val="1"/>
                <c:pt idx="0">
                  <c:v>-29.426087802819893</c:v>
                </c:pt>
              </c:numCache>
            </c:numRef>
          </c:val>
        </c:ser>
        <c:ser>
          <c:idx val="3"/>
          <c:order val="3"/>
          <c:tx>
            <c:strRef>
              <c:f>Feuil1!$A$5</c:f>
              <c:strCache>
                <c:ptCount val="1"/>
                <c:pt idx="0">
                  <c:v>Pas du tout intéressé(e)</c:v>
                </c:pt>
              </c:strCache>
            </c:strRef>
          </c:tx>
          <c:spPr>
            <a:solidFill>
              <a:srgbClr val="C00000"/>
            </a:solidFill>
            <a:scene3d>
              <a:camera prst="orthographicFront"/>
              <a:lightRig rig="threePt" dir="t"/>
            </a:scene3d>
            <a:sp3d>
              <a:bevelT/>
            </a:sp3d>
          </c:spPr>
          <c:invertIfNegative val="0"/>
          <c:dLbls>
            <c:numFmt formatCode="#,##0;[White]#,##0" sourceLinked="0"/>
            <c:txPr>
              <a:bodyPr/>
              <a:lstStyle/>
              <a:p>
                <a:pPr>
                  <a:defRPr b="1"/>
                </a:pPr>
                <a:endParaRPr lang="fr-FR"/>
              </a:p>
            </c:txPr>
            <c:showLegendKey val="0"/>
            <c:showVal val="1"/>
            <c:showCatName val="0"/>
            <c:showSerName val="0"/>
            <c:showPercent val="0"/>
            <c:showBubbleSize val="0"/>
            <c:showLeaderLines val="0"/>
          </c:dLbls>
          <c:val>
            <c:numRef>
              <c:f>Feuil1!$C$5</c:f>
              <c:numCache>
                <c:formatCode>0</c:formatCode>
                <c:ptCount val="1"/>
                <c:pt idx="0">
                  <c:v>-15.466779933289605</c:v>
                </c:pt>
              </c:numCache>
            </c:numRef>
          </c:val>
        </c:ser>
        <c:dLbls>
          <c:showLegendKey val="0"/>
          <c:showVal val="0"/>
          <c:showCatName val="0"/>
          <c:showSerName val="0"/>
          <c:showPercent val="0"/>
          <c:showBubbleSize val="0"/>
        </c:dLbls>
        <c:gapWidth val="51"/>
        <c:overlap val="100"/>
        <c:axId val="335681792"/>
        <c:axId val="335290368"/>
      </c:barChart>
      <c:catAx>
        <c:axId val="335681792"/>
        <c:scaling>
          <c:orientation val="minMax"/>
        </c:scaling>
        <c:delete val="0"/>
        <c:axPos val="l"/>
        <c:majorTickMark val="none"/>
        <c:minorTickMark val="none"/>
        <c:tickLblPos val="none"/>
        <c:crossAx val="335290368"/>
        <c:crosses val="autoZero"/>
        <c:auto val="1"/>
        <c:lblAlgn val="ctr"/>
        <c:lblOffset val="100"/>
        <c:noMultiLvlLbl val="0"/>
      </c:catAx>
      <c:valAx>
        <c:axId val="335290368"/>
        <c:scaling>
          <c:orientation val="minMax"/>
          <c:max val="1"/>
          <c:min val="-1"/>
        </c:scaling>
        <c:delete val="1"/>
        <c:axPos val="b"/>
        <c:numFmt formatCode="0%" sourceLinked="1"/>
        <c:majorTickMark val="out"/>
        <c:minorTickMark val="none"/>
        <c:tickLblPos val="none"/>
        <c:crossAx val="33568179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88190490048042E-2"/>
          <c:y val="3.9410829260833974E-2"/>
          <c:w val="0.95370052296551122"/>
          <c:h val="0.92117834147833211"/>
        </c:manualLayout>
      </c:layout>
      <c:barChart>
        <c:barDir val="bar"/>
        <c:grouping val="percentStacked"/>
        <c:varyColors val="0"/>
        <c:ser>
          <c:idx val="0"/>
          <c:order val="0"/>
          <c:tx>
            <c:strRef>
              <c:f>Feuil1!$B$1</c:f>
              <c:strCache>
                <c:ptCount val="1"/>
                <c:pt idx="0">
                  <c:v>Colonne2</c:v>
                </c:pt>
              </c:strCache>
            </c:strRef>
          </c:tx>
          <c:spPr>
            <a:solidFill>
              <a:srgbClr val="481E68"/>
            </a:solidFill>
            <a:ln>
              <a:noFill/>
            </a:ln>
            <a:scene3d>
              <a:camera prst="orthographicFront"/>
              <a:lightRig rig="threePt" dir="t"/>
            </a:scene3d>
            <a:sp3d>
              <a:bevelT/>
            </a:sp3d>
          </c:spPr>
          <c:invertIfNegative val="0"/>
          <c:dPt>
            <c:idx val="1"/>
            <c:invertIfNegative val="0"/>
            <c:bubble3D val="0"/>
            <c:spPr>
              <a:pattFill prst="ltUpDiag">
                <a:fgClr>
                  <a:srgbClr val="481E68"/>
                </a:fgClr>
                <a:bgClr>
                  <a:schemeClr val="bg1"/>
                </a:bgClr>
              </a:pattFill>
              <a:ln>
                <a:noFill/>
              </a:ln>
              <a:scene3d>
                <a:camera prst="orthographicFront"/>
                <a:lightRig rig="threePt" dir="t"/>
              </a:scene3d>
              <a:sp3d>
                <a:bevelT/>
              </a:sp3d>
            </c:spPr>
          </c:dPt>
          <c:dPt>
            <c:idx val="4"/>
            <c:invertIfNegative val="0"/>
            <c:bubble3D val="0"/>
            <c:spPr>
              <a:pattFill prst="ltUpDiag">
                <a:fgClr>
                  <a:srgbClr val="481E68"/>
                </a:fgClr>
                <a:bgClr>
                  <a:schemeClr val="bg1"/>
                </a:bgClr>
              </a:pattFill>
              <a:ln>
                <a:noFill/>
              </a:ln>
              <a:scene3d>
                <a:camera prst="orthographicFront"/>
                <a:lightRig rig="threePt" dir="t"/>
              </a:scene3d>
              <a:sp3d>
                <a:bevelT/>
              </a:sp3d>
            </c:spPr>
          </c:dPt>
          <c:dPt>
            <c:idx val="5"/>
            <c:invertIfNegative val="0"/>
            <c:bubble3D val="0"/>
            <c:spPr>
              <a:pattFill prst="ltUpDiag">
                <a:fgClr>
                  <a:srgbClr val="481E68"/>
                </a:fgClr>
                <a:bgClr>
                  <a:prstClr val="white"/>
                </a:bgClr>
              </a:pattFill>
              <a:ln>
                <a:noFill/>
              </a:ln>
              <a:scene3d>
                <a:camera prst="orthographicFront"/>
                <a:lightRig rig="threePt" dir="t"/>
              </a:scene3d>
              <a:sp3d>
                <a:bevelT/>
              </a:sp3d>
            </c:spPr>
          </c:dPt>
          <c:dPt>
            <c:idx val="7"/>
            <c:invertIfNegative val="0"/>
            <c:bubble3D val="0"/>
            <c:spPr>
              <a:pattFill prst="ltUpDiag">
                <a:fgClr>
                  <a:srgbClr val="481E68"/>
                </a:fgClr>
                <a:bgClr>
                  <a:prstClr val="white"/>
                </a:bgClr>
              </a:pattFill>
              <a:ln>
                <a:noFill/>
              </a:ln>
              <a:scene3d>
                <a:camera prst="orthographicFront"/>
                <a:lightRig rig="threePt" dir="t"/>
              </a:scene3d>
              <a:sp3d>
                <a:bevelT/>
              </a:sp3d>
            </c:spPr>
          </c:dPt>
          <c:dPt>
            <c:idx val="10"/>
            <c:invertIfNegative val="0"/>
            <c:bubble3D val="0"/>
            <c:spPr>
              <a:pattFill prst="ltUpDiag">
                <a:fgClr>
                  <a:srgbClr val="481E68"/>
                </a:fgClr>
                <a:bgClr>
                  <a:schemeClr val="bg1"/>
                </a:bgClr>
              </a:pattFill>
              <a:ln>
                <a:noFill/>
              </a:ln>
              <a:scene3d>
                <a:camera prst="orthographicFront"/>
                <a:lightRig rig="threePt" dir="t"/>
              </a:scene3d>
              <a:sp3d>
                <a:bevelT/>
              </a:sp3d>
            </c:spPr>
          </c:dPt>
          <c:cat>
            <c:strRef>
              <c:f>Feuil1!$A$2:$A$12</c:f>
              <c:strCache>
                <c:ptCount val="10"/>
                <c:pt idx="0">
                  <c:v>Tablette 
numérique</c:v>
                </c:pt>
                <c:pt idx="3">
                  <c:v>Micro-ordinateur 
fixe ou portable</c:v>
                </c:pt>
                <c:pt idx="6">
                  <c:v>Téléphone 
mobile 
(Smartphone)</c:v>
                </c:pt>
                <c:pt idx="9">
                  <c:v>E-reader
liseuse</c:v>
                </c:pt>
              </c:strCache>
            </c:strRef>
          </c:cat>
          <c:val>
            <c:numRef>
              <c:f>Feuil1!$B$2:$B$12</c:f>
              <c:numCache>
                <c:formatCode>0</c:formatCode>
                <c:ptCount val="11"/>
                <c:pt idx="0">
                  <c:v>35</c:v>
                </c:pt>
                <c:pt idx="1">
                  <c:v>58</c:v>
                </c:pt>
                <c:pt idx="3" formatCode="General">
                  <c:v>34</c:v>
                </c:pt>
                <c:pt idx="4">
                  <c:v>96</c:v>
                </c:pt>
                <c:pt idx="6">
                  <c:v>23</c:v>
                </c:pt>
                <c:pt idx="7">
                  <c:v>85</c:v>
                </c:pt>
                <c:pt idx="9" formatCode="General">
                  <c:v>23</c:v>
                </c:pt>
                <c:pt idx="10">
                  <c:v>14</c:v>
                </c:pt>
              </c:numCache>
            </c:numRef>
          </c:val>
        </c:ser>
        <c:ser>
          <c:idx val="1"/>
          <c:order val="1"/>
          <c:tx>
            <c:strRef>
              <c:f>Feuil1!$C$1</c:f>
              <c:strCache>
                <c:ptCount val="1"/>
                <c:pt idx="0">
                  <c:v>Colonne1</c:v>
                </c:pt>
              </c:strCache>
            </c:strRef>
          </c:tx>
          <c:spPr>
            <a:solidFill>
              <a:srgbClr val="E8D9F3"/>
            </a:solidFill>
            <a:ln>
              <a:noFill/>
            </a:ln>
            <a:scene3d>
              <a:camera prst="orthographicFront"/>
              <a:lightRig rig="threePt" dir="t"/>
            </a:scene3d>
            <a:sp3d>
              <a:bevelT/>
            </a:sp3d>
          </c:spPr>
          <c:invertIfNegative val="0"/>
          <c:dPt>
            <c:idx val="1"/>
            <c:invertIfNegative val="0"/>
            <c:bubble3D val="0"/>
            <c:spPr>
              <a:pattFill prst="ltUpDiag">
                <a:fgClr>
                  <a:srgbClr val="E8D9F3"/>
                </a:fgClr>
                <a:bgClr>
                  <a:schemeClr val="bg1"/>
                </a:bgClr>
              </a:pattFill>
              <a:ln>
                <a:noFill/>
              </a:ln>
              <a:scene3d>
                <a:camera prst="orthographicFront"/>
                <a:lightRig rig="threePt" dir="t"/>
              </a:scene3d>
              <a:sp3d>
                <a:bevelT/>
              </a:sp3d>
            </c:spPr>
          </c:dPt>
          <c:dPt>
            <c:idx val="4"/>
            <c:invertIfNegative val="0"/>
            <c:bubble3D val="0"/>
            <c:spPr>
              <a:pattFill prst="ltUpDiag">
                <a:fgClr>
                  <a:srgbClr val="E8D9F3"/>
                </a:fgClr>
                <a:bgClr>
                  <a:prstClr val="white"/>
                </a:bgClr>
              </a:pattFill>
              <a:ln>
                <a:noFill/>
              </a:ln>
              <a:scene3d>
                <a:camera prst="orthographicFront"/>
                <a:lightRig rig="threePt" dir="t"/>
              </a:scene3d>
              <a:sp3d>
                <a:bevelT/>
              </a:sp3d>
            </c:spPr>
          </c:dPt>
          <c:dPt>
            <c:idx val="7"/>
            <c:invertIfNegative val="0"/>
            <c:bubble3D val="0"/>
            <c:spPr>
              <a:pattFill prst="ltUpDiag">
                <a:fgClr>
                  <a:srgbClr val="E8D9F3"/>
                </a:fgClr>
                <a:bgClr>
                  <a:prstClr val="white"/>
                </a:bgClr>
              </a:pattFill>
              <a:ln>
                <a:noFill/>
              </a:ln>
              <a:scene3d>
                <a:camera prst="orthographicFront"/>
                <a:lightRig rig="threePt" dir="t"/>
              </a:scene3d>
              <a:sp3d>
                <a:bevelT/>
              </a:sp3d>
            </c:spPr>
          </c:dPt>
          <c:dPt>
            <c:idx val="10"/>
            <c:invertIfNegative val="0"/>
            <c:bubble3D val="0"/>
            <c:spPr>
              <a:pattFill prst="ltUpDiag">
                <a:fgClr>
                  <a:srgbClr val="E8D9F3"/>
                </a:fgClr>
                <a:bgClr>
                  <a:prstClr val="white"/>
                </a:bgClr>
              </a:pattFill>
              <a:ln>
                <a:noFill/>
              </a:ln>
              <a:scene3d>
                <a:camera prst="orthographicFront"/>
                <a:lightRig rig="threePt" dir="t"/>
              </a:scene3d>
              <a:sp3d>
                <a:bevelT/>
              </a:sp3d>
            </c:spPr>
          </c:dPt>
          <c:cat>
            <c:strRef>
              <c:f>Feuil1!$A$2:$A$12</c:f>
              <c:strCache>
                <c:ptCount val="10"/>
                <c:pt idx="0">
                  <c:v>Tablette 
numérique</c:v>
                </c:pt>
                <c:pt idx="3">
                  <c:v>Micro-ordinateur 
fixe ou portable</c:v>
                </c:pt>
                <c:pt idx="6">
                  <c:v>Téléphone 
mobile 
(Smartphone)</c:v>
                </c:pt>
                <c:pt idx="9">
                  <c:v>E-reader
liseuse</c:v>
                </c:pt>
              </c:strCache>
            </c:strRef>
          </c:cat>
          <c:val>
            <c:numRef>
              <c:f>Feuil1!$C$2:$C$12</c:f>
              <c:numCache>
                <c:formatCode>General</c:formatCode>
                <c:ptCount val="11"/>
                <c:pt idx="0">
                  <c:v>65</c:v>
                </c:pt>
                <c:pt idx="1">
                  <c:v>42</c:v>
                </c:pt>
                <c:pt idx="3">
                  <c:v>66</c:v>
                </c:pt>
                <c:pt idx="4">
                  <c:v>4</c:v>
                </c:pt>
                <c:pt idx="6">
                  <c:v>77</c:v>
                </c:pt>
                <c:pt idx="7">
                  <c:v>15</c:v>
                </c:pt>
                <c:pt idx="9">
                  <c:v>77</c:v>
                </c:pt>
                <c:pt idx="10">
                  <c:v>86</c:v>
                </c:pt>
              </c:numCache>
            </c:numRef>
          </c:val>
        </c:ser>
        <c:dLbls>
          <c:showLegendKey val="0"/>
          <c:showVal val="0"/>
          <c:showCatName val="0"/>
          <c:showSerName val="0"/>
          <c:showPercent val="0"/>
          <c:showBubbleSize val="0"/>
        </c:dLbls>
        <c:gapWidth val="10"/>
        <c:overlap val="100"/>
        <c:axId val="301393024"/>
        <c:axId val="301394560"/>
      </c:barChart>
      <c:catAx>
        <c:axId val="301393024"/>
        <c:scaling>
          <c:orientation val="maxMin"/>
        </c:scaling>
        <c:delete val="1"/>
        <c:axPos val="l"/>
        <c:majorTickMark val="out"/>
        <c:minorTickMark val="none"/>
        <c:tickLblPos val="none"/>
        <c:crossAx val="301394560"/>
        <c:crosses val="autoZero"/>
        <c:auto val="1"/>
        <c:lblAlgn val="ctr"/>
        <c:lblOffset val="10"/>
        <c:noMultiLvlLbl val="0"/>
      </c:catAx>
      <c:valAx>
        <c:axId val="301394560"/>
        <c:scaling>
          <c:orientation val="minMax"/>
          <c:max val="1"/>
          <c:min val="0"/>
        </c:scaling>
        <c:delete val="1"/>
        <c:axPos val="t"/>
        <c:numFmt formatCode="General" sourceLinked="0"/>
        <c:majorTickMark val="out"/>
        <c:minorTickMark val="none"/>
        <c:tickLblPos val="none"/>
        <c:crossAx val="301393024"/>
        <c:crosses val="autoZero"/>
        <c:crossBetween val="between"/>
        <c:majorUnit val="0.1"/>
      </c:valAx>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Q3</c:v>
                </c:pt>
              </c:strCache>
            </c:strRef>
          </c:tx>
          <c:spPr>
            <a:scene3d>
              <a:camera prst="orthographicFront"/>
              <a:lightRig rig="threePt" dir="t"/>
            </a:scene3d>
            <a:sp3d>
              <a:bevelT/>
            </a:sp3d>
          </c:spPr>
          <c:invertIfNegative val="0"/>
          <c:dPt>
            <c:idx val="0"/>
            <c:invertIfNegative val="0"/>
            <c:bubble3D val="0"/>
            <c:spPr>
              <a:solidFill>
                <a:srgbClr val="7030A0"/>
              </a:solidFill>
              <a:scene3d>
                <a:camera prst="orthographicFront"/>
                <a:lightRig rig="threePt" dir="t"/>
              </a:scene3d>
              <a:sp3d>
                <a:bevelT/>
              </a:sp3d>
            </c:spPr>
          </c:dPt>
          <c:dPt>
            <c:idx val="1"/>
            <c:invertIfNegative val="0"/>
            <c:bubble3D val="0"/>
            <c:spPr>
              <a:solidFill>
                <a:srgbClr val="7030A0"/>
              </a:solidFill>
              <a:scene3d>
                <a:camera prst="orthographicFront"/>
                <a:lightRig rig="threePt" dir="t"/>
              </a:scene3d>
              <a:sp3d>
                <a:bevelT/>
              </a:sp3d>
            </c:spPr>
          </c:dPt>
          <c:dPt>
            <c:idx val="2"/>
            <c:invertIfNegative val="0"/>
            <c:bubble3D val="0"/>
            <c:spPr>
              <a:solidFill>
                <a:srgbClr val="AE78D6"/>
              </a:solidFill>
              <a:scene3d>
                <a:camera prst="orthographicFront"/>
                <a:lightRig rig="threePt" dir="t"/>
              </a:scene3d>
              <a:sp3d>
                <a:bevelT/>
              </a:sp3d>
            </c:spPr>
          </c:dPt>
          <c:dPt>
            <c:idx val="3"/>
            <c:invertIfNegative val="0"/>
            <c:bubble3D val="0"/>
            <c:spPr>
              <a:solidFill>
                <a:srgbClr val="AE78D6"/>
              </a:solidFill>
              <a:scene3d>
                <a:camera prst="orthographicFront"/>
                <a:lightRig rig="threePt" dir="t"/>
              </a:scene3d>
              <a:sp3d>
                <a:bevelT/>
              </a:sp3d>
            </c:spPr>
          </c:dPt>
          <c:dPt>
            <c:idx val="4"/>
            <c:invertIfNegative val="0"/>
            <c:bubble3D val="0"/>
            <c:spPr>
              <a:solidFill>
                <a:srgbClr val="AE78D6"/>
              </a:solidFill>
              <a:scene3d>
                <a:camera prst="orthographicFront"/>
                <a:lightRig rig="threePt" dir="t"/>
              </a:scene3d>
              <a:sp3d>
                <a:bevelT/>
              </a:sp3d>
            </c:spPr>
          </c:dPt>
          <c:dPt>
            <c:idx val="5"/>
            <c:invertIfNegative val="0"/>
            <c:bubble3D val="0"/>
            <c:spPr>
              <a:solidFill>
                <a:srgbClr val="AE78D6"/>
              </a:solidFill>
              <a:scene3d>
                <a:camera prst="orthographicFront"/>
                <a:lightRig rig="threePt" dir="t"/>
              </a:scene3d>
              <a:sp3d>
                <a:bevelT/>
              </a:sp3d>
            </c:spPr>
          </c:dPt>
          <c:dPt>
            <c:idx val="6"/>
            <c:invertIfNegative val="0"/>
            <c:bubble3D val="0"/>
            <c:spPr>
              <a:solidFill>
                <a:srgbClr val="AE78D6"/>
              </a:solidFill>
              <a:scene3d>
                <a:camera prst="orthographicFront"/>
                <a:lightRig rig="threePt" dir="t"/>
              </a:scene3d>
              <a:sp3d>
                <a:bevelT/>
              </a:sp3d>
            </c:spPr>
          </c:dPt>
          <c:dPt>
            <c:idx val="7"/>
            <c:invertIfNegative val="0"/>
            <c:bubble3D val="0"/>
            <c:spPr>
              <a:solidFill>
                <a:srgbClr val="AE78D6"/>
              </a:solidFill>
              <a:scene3d>
                <a:camera prst="orthographicFront"/>
                <a:lightRig rig="threePt" dir="t"/>
              </a:scene3d>
              <a:sp3d>
                <a:bevelT/>
              </a:sp3d>
            </c:spPr>
          </c:dPt>
          <c:dLbls>
            <c:spPr>
              <a:noFill/>
            </c:spPr>
            <c:txPr>
              <a:bodyPr/>
              <a:lstStyle/>
              <a:p>
                <a:pPr>
                  <a:defRPr sz="2000" b="1">
                    <a:solidFill>
                      <a:srgbClr val="7030A0"/>
                    </a:solidFill>
                  </a:defRPr>
                </a:pPr>
                <a:endParaRPr lang="fr-FR"/>
              </a:p>
            </c:txPr>
            <c:showLegendKey val="0"/>
            <c:showVal val="1"/>
            <c:showCatName val="0"/>
            <c:showSerName val="0"/>
            <c:showPercent val="0"/>
            <c:showBubbleSize val="0"/>
            <c:showLeaderLines val="0"/>
          </c:dLbls>
          <c:cat>
            <c:strRef>
              <c:f>Feuil1!$A$2:$A$9</c:f>
              <c:strCache>
                <c:ptCount val="8"/>
                <c:pt idx="0">
                  <c:v>Chez vous, le soir ou le week-end</c:v>
                </c:pt>
                <c:pt idx="1">
                  <c:v>Chez vous, la journée</c:v>
                </c:pt>
                <c:pt idx="2">
                  <c:v>Dans les transports en commun</c:v>
                </c:pt>
                <c:pt idx="3">
                  <c:v>Dans le train, l'avion</c:v>
                </c:pt>
                <c:pt idx="4">
                  <c:v>Dans des bibliothèques</c:v>
                </c:pt>
                <c:pt idx="5">
                  <c:v>Dans d'autres lieux publics</c:v>
                </c:pt>
                <c:pt idx="6">
                  <c:v>En vacances</c:v>
                </c:pt>
                <c:pt idx="7">
                  <c:v>Autre</c:v>
                </c:pt>
              </c:strCache>
            </c:strRef>
          </c:cat>
          <c:val>
            <c:numRef>
              <c:f>Feuil1!$B$2:$B$9</c:f>
              <c:numCache>
                <c:formatCode>0</c:formatCode>
                <c:ptCount val="8"/>
                <c:pt idx="0">
                  <c:v>66.41965356570644</c:v>
                </c:pt>
                <c:pt idx="1">
                  <c:v>31.669755768293808</c:v>
                </c:pt>
                <c:pt idx="2">
                  <c:v>15.978583087785603</c:v>
                </c:pt>
                <c:pt idx="3">
                  <c:v>16.128733149407388</c:v>
                </c:pt>
                <c:pt idx="4">
                  <c:v>6.6047271725160179</c:v>
                </c:pt>
                <c:pt idx="5">
                  <c:v>11.317735551733904</c:v>
                </c:pt>
                <c:pt idx="6">
                  <c:v>24.906635221409093</c:v>
                </c:pt>
                <c:pt idx="7">
                  <c:v>6.2098280901369103</c:v>
                </c:pt>
              </c:numCache>
            </c:numRef>
          </c:val>
        </c:ser>
        <c:dLbls>
          <c:showLegendKey val="0"/>
          <c:showVal val="0"/>
          <c:showCatName val="0"/>
          <c:showSerName val="0"/>
          <c:showPercent val="0"/>
          <c:showBubbleSize val="0"/>
        </c:dLbls>
        <c:gapWidth val="50"/>
        <c:axId val="302418176"/>
        <c:axId val="302424064"/>
      </c:barChart>
      <c:catAx>
        <c:axId val="302418176"/>
        <c:scaling>
          <c:orientation val="maxMin"/>
        </c:scaling>
        <c:delete val="1"/>
        <c:axPos val="l"/>
        <c:majorTickMark val="out"/>
        <c:minorTickMark val="none"/>
        <c:tickLblPos val="none"/>
        <c:crossAx val="302424064"/>
        <c:crosses val="autoZero"/>
        <c:auto val="1"/>
        <c:lblAlgn val="ctr"/>
        <c:lblOffset val="10"/>
        <c:noMultiLvlLbl val="0"/>
      </c:catAx>
      <c:valAx>
        <c:axId val="302424064"/>
        <c:scaling>
          <c:orientation val="minMax"/>
        </c:scaling>
        <c:delete val="1"/>
        <c:axPos val="t"/>
        <c:numFmt formatCode="0" sourceLinked="1"/>
        <c:majorTickMark val="out"/>
        <c:minorTickMark val="none"/>
        <c:tickLblPos val="none"/>
        <c:crossAx val="3024181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cene3d>
              <a:camera prst="orthographicFront"/>
              <a:lightRig rig="threePt" dir="t"/>
            </a:scene3d>
            <a:sp3d>
              <a:bevelT/>
            </a:sp3d>
          </c:spPr>
          <c:invertIfNegative val="0"/>
          <c:dPt>
            <c:idx val="0"/>
            <c:invertIfNegative val="0"/>
            <c:bubble3D val="0"/>
            <c:spPr>
              <a:solidFill>
                <a:srgbClr val="326982"/>
              </a:solidFill>
              <a:scene3d>
                <a:camera prst="orthographicFront"/>
                <a:lightRig rig="threePt" dir="t"/>
              </a:scene3d>
              <a:sp3d>
                <a:bevelT/>
              </a:sp3d>
            </c:spPr>
          </c:dPt>
          <c:dPt>
            <c:idx val="1"/>
            <c:invertIfNegative val="0"/>
            <c:bubble3D val="0"/>
            <c:spPr>
              <a:solidFill>
                <a:srgbClr val="326982"/>
              </a:solidFill>
              <a:scene3d>
                <a:camera prst="orthographicFront"/>
                <a:lightRig rig="threePt" dir="t"/>
              </a:scene3d>
              <a:sp3d>
                <a:bevelT/>
              </a:sp3d>
            </c:spPr>
          </c:dPt>
          <c:dPt>
            <c:idx val="2"/>
            <c:invertIfNegative val="0"/>
            <c:bubble3D val="0"/>
            <c:spPr>
              <a:solidFill>
                <a:srgbClr val="69A9C5"/>
              </a:solidFill>
              <a:scene3d>
                <a:camera prst="orthographicFront"/>
                <a:lightRig rig="threePt" dir="t"/>
              </a:scene3d>
              <a:sp3d>
                <a:bevelT/>
              </a:sp3d>
            </c:spPr>
          </c:dPt>
          <c:dPt>
            <c:idx val="3"/>
            <c:invertIfNegative val="0"/>
            <c:bubble3D val="0"/>
            <c:spPr>
              <a:solidFill>
                <a:srgbClr val="69A9C5"/>
              </a:solidFill>
              <a:scene3d>
                <a:camera prst="orthographicFront"/>
                <a:lightRig rig="threePt" dir="t"/>
              </a:scene3d>
              <a:sp3d>
                <a:bevelT/>
              </a:sp3d>
            </c:spPr>
          </c:dPt>
          <c:dPt>
            <c:idx val="4"/>
            <c:invertIfNegative val="0"/>
            <c:bubble3D val="0"/>
            <c:spPr>
              <a:solidFill>
                <a:srgbClr val="69A9C5"/>
              </a:solidFill>
              <a:scene3d>
                <a:camera prst="orthographicFront"/>
                <a:lightRig rig="threePt" dir="t"/>
              </a:scene3d>
              <a:sp3d>
                <a:bevelT/>
              </a:sp3d>
            </c:spPr>
          </c:dPt>
          <c:dPt>
            <c:idx val="5"/>
            <c:invertIfNegative val="0"/>
            <c:bubble3D val="0"/>
            <c:spPr>
              <a:solidFill>
                <a:srgbClr val="69A9C5"/>
              </a:solidFill>
              <a:scene3d>
                <a:camera prst="orthographicFront"/>
                <a:lightRig rig="threePt" dir="t"/>
              </a:scene3d>
              <a:sp3d>
                <a:bevelT/>
              </a:sp3d>
            </c:spPr>
          </c:dPt>
          <c:dPt>
            <c:idx val="6"/>
            <c:invertIfNegative val="0"/>
            <c:bubble3D val="0"/>
            <c:spPr>
              <a:solidFill>
                <a:srgbClr val="69A9C5"/>
              </a:solidFill>
              <a:scene3d>
                <a:camera prst="orthographicFront"/>
                <a:lightRig rig="threePt" dir="t"/>
              </a:scene3d>
              <a:sp3d>
                <a:bevelT/>
              </a:sp3d>
            </c:spPr>
          </c:dPt>
          <c:dPt>
            <c:idx val="7"/>
            <c:invertIfNegative val="0"/>
            <c:bubble3D val="0"/>
            <c:spPr>
              <a:solidFill>
                <a:srgbClr val="69A9C5"/>
              </a:solidFill>
              <a:scene3d>
                <a:camera prst="orthographicFront"/>
                <a:lightRig rig="threePt" dir="t"/>
              </a:scene3d>
              <a:sp3d>
                <a:bevelT/>
              </a:sp3d>
            </c:spPr>
          </c:dPt>
          <c:dLbls>
            <c:spPr>
              <a:noFill/>
            </c:spPr>
            <c:txPr>
              <a:bodyPr/>
              <a:lstStyle/>
              <a:p>
                <a:pPr>
                  <a:defRPr sz="2000" b="1">
                    <a:solidFill>
                      <a:srgbClr val="326982"/>
                    </a:solidFill>
                  </a:defRPr>
                </a:pPr>
                <a:endParaRPr lang="fr-FR"/>
              </a:p>
            </c:txPr>
            <c:showLegendKey val="0"/>
            <c:showVal val="1"/>
            <c:showCatName val="0"/>
            <c:showSerName val="0"/>
            <c:showPercent val="0"/>
            <c:showBubbleSize val="0"/>
            <c:showLeaderLines val="0"/>
          </c:dLbls>
          <c:cat>
            <c:strRef>
              <c:f>Feuil1!$A$2:$A$9</c:f>
              <c:strCache>
                <c:ptCount val="8"/>
                <c:pt idx="0">
                  <c:v>Chez vous, le soir ou le week-end</c:v>
                </c:pt>
                <c:pt idx="1">
                  <c:v>Chez vous, la journée</c:v>
                </c:pt>
                <c:pt idx="2">
                  <c:v>Dans les transports en commun</c:v>
                </c:pt>
                <c:pt idx="3">
                  <c:v>Dans le train, l'avion</c:v>
                </c:pt>
                <c:pt idx="4">
                  <c:v>Dans des bibliothèques</c:v>
                </c:pt>
                <c:pt idx="5">
                  <c:v>Dans d'autres lieux publics</c:v>
                </c:pt>
                <c:pt idx="6">
                  <c:v>En vacances</c:v>
                </c:pt>
                <c:pt idx="7">
                  <c:v>Autre</c:v>
                </c:pt>
              </c:strCache>
            </c:strRef>
          </c:cat>
          <c:val>
            <c:numRef>
              <c:f>Feuil1!$C$2:$C$9</c:f>
              <c:numCache>
                <c:formatCode>0</c:formatCode>
                <c:ptCount val="8"/>
                <c:pt idx="0">
                  <c:v>80.874620331465877</c:v>
                </c:pt>
                <c:pt idx="1">
                  <c:v>41.596289201543897</c:v>
                </c:pt>
                <c:pt idx="2">
                  <c:v>16.234238928111999</c:v>
                </c:pt>
                <c:pt idx="3">
                  <c:v>19.150625263931392</c:v>
                </c:pt>
                <c:pt idx="4">
                  <c:v>5.4846339647422901</c:v>
                </c:pt>
                <c:pt idx="5">
                  <c:v>7.0633128412169279</c:v>
                </c:pt>
                <c:pt idx="6">
                  <c:v>45.174666594903684</c:v>
                </c:pt>
                <c:pt idx="7">
                  <c:v>1.5978987177466195</c:v>
                </c:pt>
              </c:numCache>
            </c:numRef>
          </c:val>
        </c:ser>
        <c:dLbls>
          <c:showLegendKey val="0"/>
          <c:showVal val="0"/>
          <c:showCatName val="0"/>
          <c:showSerName val="0"/>
          <c:showPercent val="0"/>
          <c:showBubbleSize val="0"/>
        </c:dLbls>
        <c:gapWidth val="50"/>
        <c:axId val="302443136"/>
        <c:axId val="302449024"/>
      </c:barChart>
      <c:catAx>
        <c:axId val="302443136"/>
        <c:scaling>
          <c:orientation val="maxMin"/>
        </c:scaling>
        <c:delete val="1"/>
        <c:axPos val="l"/>
        <c:majorTickMark val="out"/>
        <c:minorTickMark val="none"/>
        <c:tickLblPos val="none"/>
        <c:crossAx val="302449024"/>
        <c:crosses val="autoZero"/>
        <c:auto val="1"/>
        <c:lblAlgn val="ctr"/>
        <c:lblOffset val="10"/>
        <c:noMultiLvlLbl val="0"/>
      </c:catAx>
      <c:valAx>
        <c:axId val="302449024"/>
        <c:scaling>
          <c:orientation val="minMax"/>
        </c:scaling>
        <c:delete val="1"/>
        <c:axPos val="t"/>
        <c:numFmt formatCode="0" sourceLinked="1"/>
        <c:majorTickMark val="out"/>
        <c:minorTickMark val="none"/>
        <c:tickLblPos val="none"/>
        <c:crossAx val="3024431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88190490048042E-2"/>
          <c:y val="3.9410829260833974E-2"/>
          <c:w val="0.95370052296551122"/>
          <c:h val="0.92117834147833211"/>
        </c:manualLayout>
      </c:layout>
      <c:barChart>
        <c:barDir val="bar"/>
        <c:grouping val="percentStacked"/>
        <c:varyColors val="0"/>
        <c:ser>
          <c:idx val="0"/>
          <c:order val="0"/>
          <c:tx>
            <c:strRef>
              <c:f>Feuil1!$B$1</c:f>
              <c:strCache>
                <c:ptCount val="1"/>
                <c:pt idx="0">
                  <c:v>Colonne2</c:v>
                </c:pt>
              </c:strCache>
            </c:strRef>
          </c:tx>
          <c:spPr>
            <a:solidFill>
              <a:srgbClr val="326982"/>
            </a:solidFill>
            <a:ln>
              <a:noFill/>
            </a:ln>
            <a:scene3d>
              <a:camera prst="orthographicFront"/>
              <a:lightRig rig="threePt" dir="t"/>
            </a:scene3d>
            <a:sp3d>
              <a:bevelT/>
            </a:sp3d>
          </c:spPr>
          <c:invertIfNegative val="0"/>
          <c:cat>
            <c:strRef>
              <c:f>Feuil1!$A$2:$A$5</c:f>
              <c:strCache>
                <c:ptCount val="4"/>
                <c:pt idx="0">
                  <c:v>Acheteurs LP neufs</c:v>
                </c:pt>
                <c:pt idx="1">
                  <c:v>Acheteurs LP d'occasion</c:v>
                </c:pt>
                <c:pt idx="2">
                  <c:v>Prêt-Cadeau</c:v>
                </c:pt>
                <c:pt idx="3">
                  <c:v>Bibliothèque</c:v>
                </c:pt>
              </c:strCache>
            </c:strRef>
          </c:cat>
          <c:val>
            <c:numRef>
              <c:f>Feuil1!$B$2:$B$5</c:f>
              <c:numCache>
                <c:formatCode>0</c:formatCode>
                <c:ptCount val="4"/>
                <c:pt idx="0">
                  <c:v>74.217494267628496</c:v>
                </c:pt>
                <c:pt idx="1">
                  <c:v>19.616924385224301</c:v>
                </c:pt>
                <c:pt idx="2">
                  <c:v>49.449121316551917</c:v>
                </c:pt>
                <c:pt idx="3">
                  <c:v>18.744644651701492</c:v>
                </c:pt>
              </c:numCache>
            </c:numRef>
          </c:val>
        </c:ser>
        <c:ser>
          <c:idx val="1"/>
          <c:order val="1"/>
          <c:tx>
            <c:strRef>
              <c:f>Feuil1!$C$1</c:f>
              <c:strCache>
                <c:ptCount val="1"/>
                <c:pt idx="0">
                  <c:v>Colonne1</c:v>
                </c:pt>
              </c:strCache>
            </c:strRef>
          </c:tx>
          <c:spPr>
            <a:solidFill>
              <a:srgbClr val="C2DCE8"/>
            </a:solidFill>
            <a:ln>
              <a:noFill/>
            </a:ln>
            <a:scene3d>
              <a:camera prst="orthographicFront"/>
              <a:lightRig rig="threePt" dir="t"/>
            </a:scene3d>
            <a:sp3d>
              <a:bevelT/>
            </a:sp3d>
          </c:spPr>
          <c:invertIfNegative val="0"/>
          <c:cat>
            <c:strRef>
              <c:f>Feuil1!$A$2:$A$5</c:f>
              <c:strCache>
                <c:ptCount val="4"/>
                <c:pt idx="0">
                  <c:v>Acheteurs LP neufs</c:v>
                </c:pt>
                <c:pt idx="1">
                  <c:v>Acheteurs LP d'occasion</c:v>
                </c:pt>
                <c:pt idx="2">
                  <c:v>Prêt-Cadeau</c:v>
                </c:pt>
                <c:pt idx="3">
                  <c:v>Bibliothèque</c:v>
                </c:pt>
              </c:strCache>
            </c:strRef>
          </c:cat>
          <c:val>
            <c:numRef>
              <c:f>Feuil1!$C$2:$C$5</c:f>
              <c:numCache>
                <c:formatCode>General</c:formatCode>
                <c:ptCount val="4"/>
                <c:pt idx="0">
                  <c:v>26</c:v>
                </c:pt>
                <c:pt idx="1">
                  <c:v>80</c:v>
                </c:pt>
                <c:pt idx="2">
                  <c:v>51</c:v>
                </c:pt>
                <c:pt idx="3">
                  <c:v>81</c:v>
                </c:pt>
              </c:numCache>
            </c:numRef>
          </c:val>
        </c:ser>
        <c:dLbls>
          <c:showLegendKey val="0"/>
          <c:showVal val="0"/>
          <c:showCatName val="0"/>
          <c:showSerName val="0"/>
          <c:showPercent val="0"/>
          <c:showBubbleSize val="0"/>
        </c:dLbls>
        <c:gapWidth val="110"/>
        <c:overlap val="100"/>
        <c:axId val="304200320"/>
        <c:axId val="304206208"/>
      </c:barChart>
      <c:catAx>
        <c:axId val="304200320"/>
        <c:scaling>
          <c:orientation val="maxMin"/>
        </c:scaling>
        <c:delete val="1"/>
        <c:axPos val="l"/>
        <c:majorTickMark val="out"/>
        <c:minorTickMark val="none"/>
        <c:tickLblPos val="none"/>
        <c:crossAx val="304206208"/>
        <c:crosses val="autoZero"/>
        <c:auto val="1"/>
        <c:lblAlgn val="ctr"/>
        <c:lblOffset val="10"/>
        <c:noMultiLvlLbl val="0"/>
      </c:catAx>
      <c:valAx>
        <c:axId val="304206208"/>
        <c:scaling>
          <c:orientation val="minMax"/>
          <c:max val="1"/>
          <c:min val="0"/>
        </c:scaling>
        <c:delete val="1"/>
        <c:axPos val="t"/>
        <c:numFmt formatCode="General" sourceLinked="0"/>
        <c:majorTickMark val="out"/>
        <c:minorTickMark val="none"/>
        <c:tickLblPos val="none"/>
        <c:crossAx val="304200320"/>
        <c:crosses val="autoZero"/>
        <c:crossBetween val="between"/>
        <c:majorUnit val="0.1"/>
      </c:valAx>
    </c:plotArea>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88190490048042E-2"/>
          <c:y val="3.9410829260833974E-2"/>
          <c:w val="0.95370052296551122"/>
          <c:h val="0.92117834147833211"/>
        </c:manualLayout>
      </c:layout>
      <c:barChart>
        <c:barDir val="bar"/>
        <c:grouping val="percentStacked"/>
        <c:varyColors val="0"/>
        <c:ser>
          <c:idx val="0"/>
          <c:order val="0"/>
          <c:tx>
            <c:strRef>
              <c:f>Feuil1!$B$1</c:f>
              <c:strCache>
                <c:ptCount val="1"/>
                <c:pt idx="0">
                  <c:v>Colonne2</c:v>
                </c:pt>
              </c:strCache>
            </c:strRef>
          </c:tx>
          <c:spPr>
            <a:solidFill>
              <a:srgbClr val="326982"/>
            </a:solidFill>
            <a:ln>
              <a:noFill/>
            </a:ln>
            <a:scene3d>
              <a:camera prst="orthographicFront"/>
              <a:lightRig rig="threePt" dir="t"/>
            </a:scene3d>
            <a:sp3d>
              <a:bevelT/>
            </a:sp3d>
          </c:spPr>
          <c:invertIfNegative val="0"/>
          <c:cat>
            <c:strRef>
              <c:f>Feuil1!$A$2:$A$5</c:f>
              <c:strCache>
                <c:ptCount val="4"/>
                <c:pt idx="0">
                  <c:v>Acheteurs LP neufs</c:v>
                </c:pt>
                <c:pt idx="1">
                  <c:v>Acheteurs LP d'occasion</c:v>
                </c:pt>
                <c:pt idx="2">
                  <c:v>Prêt-Cadeau</c:v>
                </c:pt>
                <c:pt idx="3">
                  <c:v>Bibliothèque</c:v>
                </c:pt>
              </c:strCache>
            </c:strRef>
          </c:cat>
          <c:val>
            <c:numRef>
              <c:f>Feuil1!$B$2:$B$5</c:f>
              <c:numCache>
                <c:formatCode>0</c:formatCode>
                <c:ptCount val="4"/>
                <c:pt idx="0">
                  <c:v>74.217494267628496</c:v>
                </c:pt>
                <c:pt idx="1">
                  <c:v>19.616924385224301</c:v>
                </c:pt>
                <c:pt idx="2">
                  <c:v>49.449121316551917</c:v>
                </c:pt>
                <c:pt idx="3">
                  <c:v>18.744644651701492</c:v>
                </c:pt>
              </c:numCache>
            </c:numRef>
          </c:val>
        </c:ser>
        <c:ser>
          <c:idx val="1"/>
          <c:order val="1"/>
          <c:tx>
            <c:strRef>
              <c:f>Feuil1!$C$1</c:f>
              <c:strCache>
                <c:ptCount val="1"/>
                <c:pt idx="0">
                  <c:v>Colonne1</c:v>
                </c:pt>
              </c:strCache>
            </c:strRef>
          </c:tx>
          <c:spPr>
            <a:solidFill>
              <a:srgbClr val="C2DCE8"/>
            </a:solidFill>
            <a:ln>
              <a:noFill/>
            </a:ln>
            <a:scene3d>
              <a:camera prst="orthographicFront"/>
              <a:lightRig rig="threePt" dir="t"/>
            </a:scene3d>
            <a:sp3d>
              <a:bevelT/>
            </a:sp3d>
          </c:spPr>
          <c:invertIfNegative val="0"/>
          <c:cat>
            <c:strRef>
              <c:f>Feuil1!$A$2:$A$5</c:f>
              <c:strCache>
                <c:ptCount val="4"/>
                <c:pt idx="0">
                  <c:v>Acheteurs LP neufs</c:v>
                </c:pt>
                <c:pt idx="1">
                  <c:v>Acheteurs LP d'occasion</c:v>
                </c:pt>
                <c:pt idx="2">
                  <c:v>Prêt-Cadeau</c:v>
                </c:pt>
                <c:pt idx="3">
                  <c:v>Bibliothèque</c:v>
                </c:pt>
              </c:strCache>
            </c:strRef>
          </c:cat>
          <c:val>
            <c:numRef>
              <c:f>Feuil1!$C$2:$C$5</c:f>
              <c:numCache>
                <c:formatCode>General</c:formatCode>
                <c:ptCount val="4"/>
                <c:pt idx="0">
                  <c:v>26</c:v>
                </c:pt>
                <c:pt idx="1">
                  <c:v>80</c:v>
                </c:pt>
                <c:pt idx="2">
                  <c:v>51</c:v>
                </c:pt>
                <c:pt idx="3">
                  <c:v>81</c:v>
                </c:pt>
              </c:numCache>
            </c:numRef>
          </c:val>
        </c:ser>
        <c:dLbls>
          <c:showLegendKey val="0"/>
          <c:showVal val="0"/>
          <c:showCatName val="0"/>
          <c:showSerName val="0"/>
          <c:showPercent val="0"/>
          <c:showBubbleSize val="0"/>
        </c:dLbls>
        <c:gapWidth val="110"/>
        <c:overlap val="100"/>
        <c:axId val="305545984"/>
        <c:axId val="305547520"/>
      </c:barChart>
      <c:catAx>
        <c:axId val="305545984"/>
        <c:scaling>
          <c:orientation val="maxMin"/>
        </c:scaling>
        <c:delete val="1"/>
        <c:axPos val="l"/>
        <c:majorTickMark val="out"/>
        <c:minorTickMark val="none"/>
        <c:tickLblPos val="none"/>
        <c:crossAx val="305547520"/>
        <c:crosses val="autoZero"/>
        <c:auto val="1"/>
        <c:lblAlgn val="ctr"/>
        <c:lblOffset val="10"/>
        <c:noMultiLvlLbl val="0"/>
      </c:catAx>
      <c:valAx>
        <c:axId val="305547520"/>
        <c:scaling>
          <c:orientation val="minMax"/>
          <c:max val="1"/>
          <c:min val="0"/>
        </c:scaling>
        <c:delete val="1"/>
        <c:axPos val="t"/>
        <c:numFmt formatCode="General" sourceLinked="0"/>
        <c:majorTickMark val="out"/>
        <c:minorTickMark val="none"/>
        <c:tickLblPos val="none"/>
        <c:crossAx val="305545984"/>
        <c:crosses val="autoZero"/>
        <c:crossBetween val="between"/>
        <c:majorUnit val="0.1"/>
      </c:valAx>
    </c:plotArea>
    <c:plotVisOnly val="1"/>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81873508558586"/>
          <c:y val="2.0525343749002528E-2"/>
          <c:w val="0.50479495473012093"/>
          <c:h val="0.95125230859611898"/>
        </c:manualLayout>
      </c:layout>
      <c:barChart>
        <c:barDir val="bar"/>
        <c:grouping val="clustered"/>
        <c:varyColors val="0"/>
        <c:ser>
          <c:idx val="0"/>
          <c:order val="0"/>
          <c:tx>
            <c:strRef>
              <c:f>Feuil1!$B$1</c:f>
              <c:strCache>
                <c:ptCount val="1"/>
                <c:pt idx="0">
                  <c:v>Q4</c:v>
                </c:pt>
              </c:strCache>
            </c:strRef>
          </c:tx>
          <c:spPr>
            <a:solidFill>
              <a:srgbClr val="008E94"/>
            </a:solidFill>
            <a:scene3d>
              <a:camera prst="orthographicFront"/>
              <a:lightRig rig="threePt" dir="t"/>
            </a:scene3d>
            <a:sp3d>
              <a:bevelT/>
            </a:sp3d>
          </c:spPr>
          <c:invertIfNegative val="0"/>
          <c:dPt>
            <c:idx val="5"/>
            <c:invertIfNegative val="0"/>
            <c:bubble3D val="0"/>
            <c:spPr>
              <a:solidFill>
                <a:srgbClr val="A7FBFF"/>
              </a:solidFill>
              <a:scene3d>
                <a:camera prst="orthographicFront"/>
                <a:lightRig rig="threePt" dir="t"/>
              </a:scene3d>
              <a:sp3d>
                <a:bevelT/>
              </a:sp3d>
            </c:spPr>
          </c:dPt>
          <c:dPt>
            <c:idx val="6"/>
            <c:invertIfNegative val="0"/>
            <c:bubble3D val="0"/>
            <c:spPr>
              <a:solidFill>
                <a:srgbClr val="A7FBFF"/>
              </a:solidFill>
              <a:scene3d>
                <a:camera prst="orthographicFront"/>
                <a:lightRig rig="threePt" dir="t"/>
              </a:scene3d>
              <a:sp3d>
                <a:bevelT/>
              </a:sp3d>
            </c:spPr>
          </c:dPt>
          <c:dPt>
            <c:idx val="7"/>
            <c:invertIfNegative val="0"/>
            <c:bubble3D val="0"/>
            <c:spPr>
              <a:solidFill>
                <a:srgbClr val="A7FBFF"/>
              </a:solidFill>
              <a:scene3d>
                <a:camera prst="orthographicFront"/>
                <a:lightRig rig="threePt" dir="t"/>
              </a:scene3d>
              <a:sp3d>
                <a:bevelT/>
              </a:sp3d>
            </c:spPr>
          </c:dPt>
          <c:dPt>
            <c:idx val="8"/>
            <c:invertIfNegative val="0"/>
            <c:bubble3D val="0"/>
            <c:spPr>
              <a:solidFill>
                <a:srgbClr val="A7FBFF"/>
              </a:solidFill>
              <a:scene3d>
                <a:camera prst="orthographicFront"/>
                <a:lightRig rig="threePt" dir="t"/>
              </a:scene3d>
              <a:sp3d>
                <a:bevelT/>
              </a:sp3d>
            </c:spPr>
          </c:dPt>
          <c:dPt>
            <c:idx val="9"/>
            <c:invertIfNegative val="0"/>
            <c:bubble3D val="0"/>
            <c:spPr>
              <a:solidFill>
                <a:srgbClr val="A7FBFF"/>
              </a:solidFill>
              <a:scene3d>
                <a:camera prst="orthographicFront"/>
                <a:lightRig rig="threePt" dir="t"/>
              </a:scene3d>
              <a:sp3d>
                <a:bevelT/>
              </a:sp3d>
            </c:spPr>
          </c:dPt>
          <c:dPt>
            <c:idx val="10"/>
            <c:invertIfNegative val="0"/>
            <c:bubble3D val="0"/>
            <c:spPr>
              <a:solidFill>
                <a:srgbClr val="A7FBFF"/>
              </a:solidFill>
              <a:scene3d>
                <a:camera prst="orthographicFront"/>
                <a:lightRig rig="threePt" dir="t"/>
              </a:scene3d>
              <a:sp3d>
                <a:bevelT/>
              </a:sp3d>
            </c:spPr>
          </c:dPt>
          <c:dPt>
            <c:idx val="11"/>
            <c:invertIfNegative val="0"/>
            <c:bubble3D val="0"/>
            <c:spPr>
              <a:solidFill>
                <a:srgbClr val="A7FBFF"/>
              </a:solidFill>
              <a:scene3d>
                <a:camera prst="orthographicFront"/>
                <a:lightRig rig="threePt" dir="t"/>
              </a:scene3d>
              <a:sp3d>
                <a:bevelT/>
              </a:sp3d>
            </c:spPr>
          </c:dPt>
          <c:dPt>
            <c:idx val="12"/>
            <c:invertIfNegative val="0"/>
            <c:bubble3D val="0"/>
            <c:spPr>
              <a:solidFill>
                <a:srgbClr val="A7FBFF"/>
              </a:solidFill>
              <a:scene3d>
                <a:camera prst="orthographicFront"/>
                <a:lightRig rig="threePt" dir="t"/>
              </a:scene3d>
              <a:sp3d>
                <a:bevelT/>
              </a:sp3d>
            </c:spPr>
          </c:dPt>
          <c:dPt>
            <c:idx val="13"/>
            <c:invertIfNegative val="0"/>
            <c:bubble3D val="0"/>
            <c:spPr>
              <a:solidFill>
                <a:srgbClr val="A7FBFF"/>
              </a:solidFill>
              <a:scene3d>
                <a:camera prst="orthographicFront"/>
                <a:lightRig rig="threePt" dir="t"/>
              </a:scene3d>
              <a:sp3d>
                <a:bevelT/>
              </a:sp3d>
            </c:spPr>
          </c:dPt>
          <c:dPt>
            <c:idx val="14"/>
            <c:invertIfNegative val="0"/>
            <c:bubble3D val="0"/>
            <c:spPr>
              <a:solidFill>
                <a:srgbClr val="A7FBFF"/>
              </a:solidFill>
              <a:scene3d>
                <a:camera prst="orthographicFront"/>
                <a:lightRig rig="threePt" dir="t"/>
              </a:scene3d>
              <a:sp3d>
                <a:bevelT/>
              </a:sp3d>
            </c:spPr>
          </c:dPt>
          <c:dPt>
            <c:idx val="15"/>
            <c:invertIfNegative val="0"/>
            <c:bubble3D val="0"/>
            <c:spPr>
              <a:solidFill>
                <a:srgbClr val="A7FBFF"/>
              </a:solidFill>
              <a:scene3d>
                <a:camera prst="orthographicFront"/>
                <a:lightRig rig="threePt" dir="t"/>
              </a:scene3d>
              <a:sp3d>
                <a:bevelT/>
              </a:sp3d>
            </c:spPr>
          </c:dPt>
          <c:dPt>
            <c:idx val="16"/>
            <c:invertIfNegative val="0"/>
            <c:bubble3D val="0"/>
            <c:spPr>
              <a:solidFill>
                <a:srgbClr val="A7FBFF"/>
              </a:solidFill>
              <a:scene3d>
                <a:camera prst="orthographicFront"/>
                <a:lightRig rig="threePt" dir="t"/>
              </a:scene3d>
              <a:sp3d>
                <a:bevelT/>
              </a:sp3d>
            </c:spPr>
          </c:dPt>
          <c:dPt>
            <c:idx val="17"/>
            <c:invertIfNegative val="0"/>
            <c:bubble3D val="0"/>
            <c:spPr>
              <a:solidFill>
                <a:srgbClr val="A7FBFF"/>
              </a:solidFill>
              <a:scene3d>
                <a:camera prst="orthographicFront"/>
                <a:lightRig rig="threePt" dir="t"/>
              </a:scene3d>
              <a:sp3d>
                <a:bevelT/>
              </a:sp3d>
            </c:spPr>
          </c:dPt>
          <c:dLbls>
            <c:txPr>
              <a:bodyPr/>
              <a:lstStyle/>
              <a:p>
                <a:pPr>
                  <a:defRPr sz="1800" b="1"/>
                </a:pPr>
                <a:endParaRPr lang="fr-FR"/>
              </a:p>
            </c:txPr>
            <c:showLegendKey val="0"/>
            <c:showVal val="1"/>
            <c:showCatName val="0"/>
            <c:showSerName val="0"/>
            <c:showPercent val="0"/>
            <c:showBubbleSize val="0"/>
            <c:showLeaderLines val="0"/>
          </c:dLbls>
          <c:cat>
            <c:strRef>
              <c:f>Feuil1!$A$2:$A$19</c:f>
              <c:strCache>
                <c:ptCount val="18"/>
                <c:pt idx="0">
                  <c:v>Des romans policiers ou d'espionnage</c:v>
                </c:pt>
                <c:pt idx="1">
                  <c:v>Des livres pratiques, arts de vivre et loisirs</c:v>
                </c:pt>
                <c:pt idx="2">
                  <c:v>Des livres sur l'histoire</c:v>
                </c:pt>
                <c:pt idx="3">
                  <c:v>Des albums de bandes dessinées</c:v>
                </c:pt>
                <c:pt idx="4">
                  <c:v>Autres genres de romans </c:v>
                </c:pt>
                <c:pt idx="5">
                  <c:v>Des oeuvres de la littérature classique franç. ou étrangère</c:v>
                </c:pt>
                <c:pt idx="6">
                  <c:v>Des romans de SF,fantastique, heroic-fantasy, horreur...</c:v>
                </c:pt>
                <c:pt idx="7">
                  <c:v>Des livres pour enfants</c:v>
                </c:pt>
                <c:pt idx="8">
                  <c:v>Des livres scientifiques, techniques ou prof.</c:v>
                </c:pt>
                <c:pt idx="9">
                  <c:v>Un ou plusieurs dictionnaire(s) ou encyclopédie(s)</c:v>
                </c:pt>
                <c:pt idx="10">
                  <c:v>Des essais politiques, philosophiques, religieux</c:v>
                </c:pt>
                <c:pt idx="11">
                  <c:v>Des livres sur le développement perso., psychologie</c:v>
                </c:pt>
                <c:pt idx="12">
                  <c:v>Des livres d'art ou des beaux livres illustrés de photographies</c:v>
                </c:pt>
                <c:pt idx="13">
                  <c:v>Des livres de reportages d'actualité</c:v>
                </c:pt>
                <c:pt idx="14">
                  <c:v>Des romans sentimentaux du type Harlequin</c:v>
                </c:pt>
                <c:pt idx="15">
                  <c:v>Des livres de poésie</c:v>
                </c:pt>
                <c:pt idx="16">
                  <c:v>Des mangas, des comics</c:v>
                </c:pt>
                <c:pt idx="17">
                  <c:v>D'autres genres de livres</c:v>
                </c:pt>
              </c:strCache>
            </c:strRef>
          </c:cat>
          <c:val>
            <c:numRef>
              <c:f>Feuil1!$B$2:$B$19</c:f>
              <c:numCache>
                <c:formatCode>0</c:formatCode>
                <c:ptCount val="18"/>
                <c:pt idx="0">
                  <c:v>40.769993070931612</c:v>
                </c:pt>
                <c:pt idx="1">
                  <c:v>36.194198188322915</c:v>
                </c:pt>
                <c:pt idx="2">
                  <c:v>33.859959316030299</c:v>
                </c:pt>
                <c:pt idx="3">
                  <c:v>26.635297490306005</c:v>
                </c:pt>
                <c:pt idx="4">
                  <c:v>26.408216401453792</c:v>
                </c:pt>
                <c:pt idx="5">
                  <c:v>23.98902997377278</c:v>
                </c:pt>
                <c:pt idx="6">
                  <c:v>22.784309056802993</c:v>
                </c:pt>
                <c:pt idx="7">
                  <c:v>20.654621565933294</c:v>
                </c:pt>
                <c:pt idx="8">
                  <c:v>20.604272189884707</c:v>
                </c:pt>
                <c:pt idx="9">
                  <c:v>18.862920931302693</c:v>
                </c:pt>
                <c:pt idx="10">
                  <c:v>18.028049916616094</c:v>
                </c:pt>
                <c:pt idx="11">
                  <c:v>17.2746659006933</c:v>
                </c:pt>
                <c:pt idx="12">
                  <c:v>16.714384676001991</c:v>
                </c:pt>
                <c:pt idx="13">
                  <c:v>13.4726651694968</c:v>
                </c:pt>
                <c:pt idx="14">
                  <c:v>12.077662464588</c:v>
                </c:pt>
                <c:pt idx="15">
                  <c:v>10.481795503077302</c:v>
                </c:pt>
                <c:pt idx="16">
                  <c:v>9.0766286571289729</c:v>
                </c:pt>
                <c:pt idx="17">
                  <c:v>12.963610854584706</c:v>
                </c:pt>
              </c:numCache>
            </c:numRef>
          </c:val>
        </c:ser>
        <c:dLbls>
          <c:showLegendKey val="0"/>
          <c:showVal val="0"/>
          <c:showCatName val="0"/>
          <c:showSerName val="0"/>
          <c:showPercent val="0"/>
          <c:showBubbleSize val="0"/>
        </c:dLbls>
        <c:gapWidth val="30"/>
        <c:axId val="306345856"/>
        <c:axId val="306347392"/>
      </c:barChart>
      <c:catAx>
        <c:axId val="306345856"/>
        <c:scaling>
          <c:orientation val="maxMin"/>
        </c:scaling>
        <c:delete val="0"/>
        <c:axPos val="l"/>
        <c:majorTickMark val="out"/>
        <c:minorTickMark val="none"/>
        <c:tickLblPos val="nextTo"/>
        <c:spPr>
          <a:ln>
            <a:noFill/>
          </a:ln>
        </c:spPr>
        <c:txPr>
          <a:bodyPr/>
          <a:lstStyle/>
          <a:p>
            <a:pPr>
              <a:defRPr sz="1200"/>
            </a:pPr>
            <a:endParaRPr lang="fr-FR"/>
          </a:p>
        </c:txPr>
        <c:crossAx val="306347392"/>
        <c:crosses val="autoZero"/>
        <c:auto val="1"/>
        <c:lblAlgn val="ctr"/>
        <c:lblOffset val="100"/>
        <c:noMultiLvlLbl val="0"/>
      </c:catAx>
      <c:valAx>
        <c:axId val="306347392"/>
        <c:scaling>
          <c:orientation val="minMax"/>
        </c:scaling>
        <c:delete val="1"/>
        <c:axPos val="t"/>
        <c:numFmt formatCode="0" sourceLinked="1"/>
        <c:majorTickMark val="out"/>
        <c:minorTickMark val="none"/>
        <c:tickLblPos val="none"/>
        <c:crossAx val="30634585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73522444565271"/>
          <c:y val="2.9354881819809355E-2"/>
          <c:w val="0.50274118219240904"/>
          <c:h val="0.94129023636038189"/>
        </c:manualLayout>
      </c:layout>
      <c:barChart>
        <c:barDir val="bar"/>
        <c:grouping val="clustered"/>
        <c:varyColors val="0"/>
        <c:ser>
          <c:idx val="0"/>
          <c:order val="0"/>
          <c:tx>
            <c:strRef>
              <c:f>Feuil1!$B$1</c:f>
              <c:strCache>
                <c:ptCount val="1"/>
                <c:pt idx="0">
                  <c:v>LP</c:v>
                </c:pt>
              </c:strCache>
            </c:strRef>
          </c:tx>
          <c:spPr>
            <a:scene3d>
              <a:camera prst="orthographicFront"/>
              <a:lightRig rig="threePt" dir="t"/>
            </a:scene3d>
            <a:sp3d>
              <a:bevelT/>
            </a:sp3d>
          </c:spPr>
          <c:invertIfNegative val="0"/>
          <c:dPt>
            <c:idx val="0"/>
            <c:invertIfNegative val="0"/>
            <c:bubble3D val="0"/>
            <c:spPr>
              <a:solidFill>
                <a:srgbClr val="326982"/>
              </a:solidFill>
              <a:scene3d>
                <a:camera prst="orthographicFront"/>
                <a:lightRig rig="threePt" dir="t"/>
              </a:scene3d>
              <a:sp3d>
                <a:bevelT/>
              </a:sp3d>
            </c:spPr>
          </c:dPt>
          <c:dPt>
            <c:idx val="1"/>
            <c:invertIfNegative val="0"/>
            <c:bubble3D val="0"/>
            <c:spPr>
              <a:solidFill>
                <a:srgbClr val="326982"/>
              </a:solidFill>
              <a:scene3d>
                <a:camera prst="orthographicFront"/>
                <a:lightRig rig="threePt" dir="t"/>
              </a:scene3d>
              <a:sp3d>
                <a:bevelT/>
              </a:sp3d>
            </c:spPr>
          </c:dPt>
          <c:dPt>
            <c:idx val="2"/>
            <c:invertIfNegative val="0"/>
            <c:bubble3D val="0"/>
            <c:spPr>
              <a:solidFill>
                <a:srgbClr val="326982"/>
              </a:solidFill>
              <a:scene3d>
                <a:camera prst="orthographicFront"/>
                <a:lightRig rig="threePt" dir="t"/>
              </a:scene3d>
              <a:sp3d>
                <a:bevelT/>
              </a:sp3d>
            </c:spPr>
          </c:dPt>
          <c:dPt>
            <c:idx val="3"/>
            <c:invertIfNegative val="0"/>
            <c:bubble3D val="0"/>
            <c:spPr>
              <a:solidFill>
                <a:srgbClr val="326982"/>
              </a:solidFill>
              <a:scene3d>
                <a:camera prst="orthographicFront"/>
                <a:lightRig rig="threePt" dir="t"/>
              </a:scene3d>
              <a:sp3d>
                <a:bevelT/>
              </a:sp3d>
            </c:spPr>
          </c:dPt>
          <c:dPt>
            <c:idx val="4"/>
            <c:invertIfNegative val="0"/>
            <c:bubble3D val="0"/>
            <c:spPr>
              <a:solidFill>
                <a:srgbClr val="326982"/>
              </a:solidFill>
              <a:scene3d>
                <a:camera prst="orthographicFront"/>
                <a:lightRig rig="threePt" dir="t"/>
              </a:scene3d>
              <a:sp3d>
                <a:bevelT/>
              </a:sp3d>
            </c:spPr>
          </c:dPt>
          <c:dPt>
            <c:idx val="5"/>
            <c:invertIfNegative val="0"/>
            <c:bubble3D val="0"/>
            <c:spPr>
              <a:solidFill>
                <a:srgbClr val="69A9C5"/>
              </a:solidFill>
              <a:scene3d>
                <a:camera prst="orthographicFront"/>
                <a:lightRig rig="threePt" dir="t"/>
              </a:scene3d>
              <a:sp3d>
                <a:bevelT/>
              </a:sp3d>
            </c:spPr>
          </c:dPt>
          <c:dPt>
            <c:idx val="6"/>
            <c:invertIfNegative val="0"/>
            <c:bubble3D val="0"/>
            <c:spPr>
              <a:solidFill>
                <a:srgbClr val="69A9C5"/>
              </a:solidFill>
              <a:scene3d>
                <a:camera prst="orthographicFront"/>
                <a:lightRig rig="threePt" dir="t"/>
              </a:scene3d>
              <a:sp3d>
                <a:bevelT/>
              </a:sp3d>
            </c:spPr>
          </c:dPt>
          <c:dPt>
            <c:idx val="7"/>
            <c:invertIfNegative val="0"/>
            <c:bubble3D val="0"/>
            <c:spPr>
              <a:solidFill>
                <a:srgbClr val="69A9C5"/>
              </a:solidFill>
              <a:scene3d>
                <a:camera prst="orthographicFront"/>
                <a:lightRig rig="threePt" dir="t"/>
              </a:scene3d>
              <a:sp3d>
                <a:bevelT/>
              </a:sp3d>
            </c:spPr>
          </c:dPt>
          <c:dPt>
            <c:idx val="8"/>
            <c:invertIfNegative val="0"/>
            <c:bubble3D val="0"/>
            <c:spPr>
              <a:solidFill>
                <a:srgbClr val="69A9C5"/>
              </a:solidFill>
              <a:scene3d>
                <a:camera prst="orthographicFront"/>
                <a:lightRig rig="threePt" dir="t"/>
              </a:scene3d>
              <a:sp3d>
                <a:bevelT/>
              </a:sp3d>
            </c:spPr>
          </c:dPt>
          <c:dPt>
            <c:idx val="9"/>
            <c:invertIfNegative val="0"/>
            <c:bubble3D val="0"/>
            <c:spPr>
              <a:solidFill>
                <a:srgbClr val="69A9C5"/>
              </a:solidFill>
              <a:scene3d>
                <a:camera prst="orthographicFront"/>
                <a:lightRig rig="threePt" dir="t"/>
              </a:scene3d>
              <a:sp3d>
                <a:bevelT/>
              </a:sp3d>
            </c:spPr>
          </c:dPt>
          <c:dPt>
            <c:idx val="10"/>
            <c:invertIfNegative val="0"/>
            <c:bubble3D val="0"/>
            <c:spPr>
              <a:solidFill>
                <a:srgbClr val="69A9C5"/>
              </a:solidFill>
              <a:scene3d>
                <a:camera prst="orthographicFront"/>
                <a:lightRig rig="threePt" dir="t"/>
              </a:scene3d>
              <a:sp3d>
                <a:bevelT/>
              </a:sp3d>
            </c:spPr>
          </c:dPt>
          <c:dPt>
            <c:idx val="11"/>
            <c:invertIfNegative val="0"/>
            <c:bubble3D val="0"/>
            <c:spPr>
              <a:solidFill>
                <a:srgbClr val="69A9C5"/>
              </a:solidFill>
              <a:scene3d>
                <a:camera prst="orthographicFront"/>
                <a:lightRig rig="threePt" dir="t"/>
              </a:scene3d>
              <a:sp3d>
                <a:bevelT/>
              </a:sp3d>
            </c:spPr>
          </c:dPt>
          <c:dPt>
            <c:idx val="12"/>
            <c:invertIfNegative val="0"/>
            <c:bubble3D val="0"/>
            <c:spPr>
              <a:solidFill>
                <a:srgbClr val="69A9C5"/>
              </a:solidFill>
              <a:scene3d>
                <a:camera prst="orthographicFront"/>
                <a:lightRig rig="threePt" dir="t"/>
              </a:scene3d>
              <a:sp3d>
                <a:bevelT/>
              </a:sp3d>
            </c:spPr>
          </c:dPt>
          <c:dPt>
            <c:idx val="13"/>
            <c:invertIfNegative val="0"/>
            <c:bubble3D val="0"/>
            <c:spPr>
              <a:solidFill>
                <a:srgbClr val="69A9C5"/>
              </a:solidFill>
              <a:scene3d>
                <a:camera prst="orthographicFront"/>
                <a:lightRig rig="threePt" dir="t"/>
              </a:scene3d>
              <a:sp3d>
                <a:bevelT/>
              </a:sp3d>
            </c:spPr>
          </c:dPt>
          <c:dPt>
            <c:idx val="14"/>
            <c:invertIfNegative val="0"/>
            <c:bubble3D val="0"/>
            <c:spPr>
              <a:solidFill>
                <a:srgbClr val="69A9C5"/>
              </a:solidFill>
              <a:scene3d>
                <a:camera prst="orthographicFront"/>
                <a:lightRig rig="threePt" dir="t"/>
              </a:scene3d>
              <a:sp3d>
                <a:bevelT/>
              </a:sp3d>
            </c:spPr>
          </c:dPt>
          <c:dPt>
            <c:idx val="15"/>
            <c:invertIfNegative val="0"/>
            <c:bubble3D val="0"/>
            <c:spPr>
              <a:solidFill>
                <a:srgbClr val="69A9C5"/>
              </a:solidFill>
              <a:scene3d>
                <a:camera prst="orthographicFront"/>
                <a:lightRig rig="threePt" dir="t"/>
              </a:scene3d>
              <a:sp3d>
                <a:bevelT/>
              </a:sp3d>
            </c:spPr>
          </c:dPt>
          <c:dPt>
            <c:idx val="16"/>
            <c:invertIfNegative val="0"/>
            <c:bubble3D val="0"/>
            <c:spPr>
              <a:solidFill>
                <a:srgbClr val="69A9C5"/>
              </a:solidFill>
              <a:scene3d>
                <a:camera prst="orthographicFront"/>
                <a:lightRig rig="threePt" dir="t"/>
              </a:scene3d>
              <a:sp3d>
                <a:bevelT/>
              </a:sp3d>
            </c:spPr>
          </c:dPt>
          <c:dPt>
            <c:idx val="17"/>
            <c:invertIfNegative val="0"/>
            <c:bubble3D val="0"/>
            <c:spPr>
              <a:solidFill>
                <a:srgbClr val="69A9C5"/>
              </a:solidFill>
              <a:scene3d>
                <a:camera prst="orthographicFront"/>
                <a:lightRig rig="threePt" dir="t"/>
              </a:scene3d>
              <a:sp3d>
                <a:bevelT/>
              </a:sp3d>
            </c:spPr>
          </c:dPt>
          <c:dLbls>
            <c:spPr>
              <a:noFill/>
            </c:spPr>
            <c:txPr>
              <a:bodyPr/>
              <a:lstStyle/>
              <a:p>
                <a:pPr>
                  <a:defRPr sz="2000" b="1">
                    <a:solidFill>
                      <a:srgbClr val="326982"/>
                    </a:solidFill>
                  </a:defRPr>
                </a:pPr>
                <a:endParaRPr lang="fr-FR"/>
              </a:p>
            </c:txPr>
            <c:showLegendKey val="0"/>
            <c:showVal val="1"/>
            <c:showCatName val="0"/>
            <c:showSerName val="0"/>
            <c:showPercent val="0"/>
            <c:showBubbleSize val="0"/>
            <c:showLeaderLines val="0"/>
          </c:dLbls>
          <c:cat>
            <c:strRef>
              <c:f>Feuil1!$A$2:$A$19</c:f>
              <c:strCache>
                <c:ptCount val="18"/>
                <c:pt idx="0">
                  <c:v>Des romans policiers ou d'espionnage</c:v>
                </c:pt>
                <c:pt idx="1">
                  <c:v>Des livres pratiques, arts de vivre et loisirs</c:v>
                </c:pt>
                <c:pt idx="2">
                  <c:v>Des livres sur l'histoire</c:v>
                </c:pt>
                <c:pt idx="3">
                  <c:v>Des albums de bandes dessinées</c:v>
                </c:pt>
                <c:pt idx="4">
                  <c:v>Autres genres de romans</c:v>
                </c:pt>
                <c:pt idx="5">
                  <c:v>Des oeuvres de la littérature classique franç./étrang.</c:v>
                </c:pt>
                <c:pt idx="6">
                  <c:v>Des romans de SF fantastique, heroic-fantasy ...</c:v>
                </c:pt>
                <c:pt idx="7">
                  <c:v>Des livres pour enfants</c:v>
                </c:pt>
                <c:pt idx="8">
                  <c:v>Des livres scientifiques, techniques ou professionnels</c:v>
                </c:pt>
                <c:pt idx="9">
                  <c:v>Un ou plusieurs dictionnaire(s) ou encyclopédie(s)</c:v>
                </c:pt>
                <c:pt idx="10">
                  <c:v>Des essais politiques, philosophiques, religieux</c:v>
                </c:pt>
                <c:pt idx="11">
                  <c:v>Des livres d'art ou des beaux livres illustrés de photographies</c:v>
                </c:pt>
                <c:pt idx="12">
                  <c:v>Des livres sur le développement perso., psychologie</c:v>
                </c:pt>
                <c:pt idx="13">
                  <c:v>Des livres de reportages d'actualité</c:v>
                </c:pt>
                <c:pt idx="14">
                  <c:v>Des romans sentimentaux (Harlequin)</c:v>
                </c:pt>
                <c:pt idx="15">
                  <c:v>Des livres de poésie</c:v>
                </c:pt>
                <c:pt idx="16">
                  <c:v>Des mangas, des comics</c:v>
                </c:pt>
                <c:pt idx="17">
                  <c:v>D'autres genres de livres</c:v>
                </c:pt>
              </c:strCache>
            </c:strRef>
          </c:cat>
          <c:val>
            <c:numRef>
              <c:f>Feuil1!$B$2:$B$19</c:f>
              <c:numCache>
                <c:formatCode>0</c:formatCode>
                <c:ptCount val="18"/>
                <c:pt idx="0">
                  <c:v>41</c:v>
                </c:pt>
                <c:pt idx="1">
                  <c:v>36</c:v>
                </c:pt>
                <c:pt idx="2">
                  <c:v>34</c:v>
                </c:pt>
                <c:pt idx="3">
                  <c:v>27</c:v>
                </c:pt>
                <c:pt idx="4">
                  <c:v>26</c:v>
                </c:pt>
                <c:pt idx="5">
                  <c:v>23</c:v>
                </c:pt>
                <c:pt idx="6">
                  <c:v>22</c:v>
                </c:pt>
                <c:pt idx="7">
                  <c:v>20</c:v>
                </c:pt>
                <c:pt idx="8">
                  <c:v>20</c:v>
                </c:pt>
                <c:pt idx="9">
                  <c:v>19</c:v>
                </c:pt>
                <c:pt idx="10">
                  <c:v>17</c:v>
                </c:pt>
                <c:pt idx="11">
                  <c:v>17</c:v>
                </c:pt>
                <c:pt idx="12">
                  <c:v>17</c:v>
                </c:pt>
                <c:pt idx="13">
                  <c:v>13</c:v>
                </c:pt>
                <c:pt idx="14">
                  <c:v>12</c:v>
                </c:pt>
                <c:pt idx="15">
                  <c:v>10</c:v>
                </c:pt>
                <c:pt idx="16">
                  <c:v>9</c:v>
                </c:pt>
                <c:pt idx="17">
                  <c:v>12</c:v>
                </c:pt>
              </c:numCache>
            </c:numRef>
          </c:val>
        </c:ser>
        <c:dLbls>
          <c:showLegendKey val="0"/>
          <c:showVal val="0"/>
          <c:showCatName val="0"/>
          <c:showSerName val="0"/>
          <c:showPercent val="0"/>
          <c:showBubbleSize val="0"/>
        </c:dLbls>
        <c:gapWidth val="50"/>
        <c:axId val="307580288"/>
        <c:axId val="307586176"/>
      </c:barChart>
      <c:catAx>
        <c:axId val="307580288"/>
        <c:scaling>
          <c:orientation val="maxMin"/>
        </c:scaling>
        <c:delete val="0"/>
        <c:axPos val="l"/>
        <c:majorTickMark val="none"/>
        <c:minorTickMark val="none"/>
        <c:tickLblPos val="nextTo"/>
        <c:txPr>
          <a:bodyPr/>
          <a:lstStyle/>
          <a:p>
            <a:pPr>
              <a:defRPr sz="1300"/>
            </a:pPr>
            <a:endParaRPr lang="fr-FR"/>
          </a:p>
        </c:txPr>
        <c:crossAx val="307586176"/>
        <c:crosses val="autoZero"/>
        <c:auto val="1"/>
        <c:lblAlgn val="ctr"/>
        <c:lblOffset val="10"/>
        <c:noMultiLvlLbl val="0"/>
      </c:catAx>
      <c:valAx>
        <c:axId val="307586176"/>
        <c:scaling>
          <c:orientation val="minMax"/>
          <c:max val="50"/>
          <c:min val="0"/>
        </c:scaling>
        <c:delete val="1"/>
        <c:axPos val="t"/>
        <c:numFmt formatCode="0" sourceLinked="1"/>
        <c:majorTickMark val="out"/>
        <c:minorTickMark val="none"/>
        <c:tickLblPos val="none"/>
        <c:crossAx val="30758028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Q4</c:v>
                </c:pt>
              </c:strCache>
            </c:strRef>
          </c:tx>
          <c:spPr>
            <a:solidFill>
              <a:srgbClr val="AE78D6"/>
            </a:solidFill>
            <a:scene3d>
              <a:camera prst="orthographicFront"/>
              <a:lightRig rig="threePt" dir="t"/>
            </a:scene3d>
            <a:sp3d>
              <a:bevelT/>
            </a:sp3d>
          </c:spPr>
          <c:invertIfNegative val="0"/>
          <c:dPt>
            <c:idx val="0"/>
            <c:invertIfNegative val="0"/>
            <c:bubble3D val="0"/>
            <c:spPr>
              <a:solidFill>
                <a:srgbClr val="7030A0"/>
              </a:solidFill>
              <a:scene3d>
                <a:camera prst="orthographicFront"/>
                <a:lightRig rig="threePt" dir="t"/>
              </a:scene3d>
              <a:sp3d>
                <a:bevelT/>
              </a:sp3d>
            </c:spPr>
          </c:dPt>
          <c:dPt>
            <c:idx val="1"/>
            <c:invertIfNegative val="0"/>
            <c:bubble3D val="0"/>
            <c:spPr>
              <a:solidFill>
                <a:srgbClr val="7030A0"/>
              </a:solidFill>
              <a:scene3d>
                <a:camera prst="orthographicFront"/>
                <a:lightRig rig="threePt" dir="t"/>
              </a:scene3d>
              <a:sp3d>
                <a:bevelT/>
              </a:sp3d>
            </c:spPr>
          </c:dPt>
          <c:dPt>
            <c:idx val="2"/>
            <c:invertIfNegative val="0"/>
            <c:bubble3D val="0"/>
            <c:spPr>
              <a:solidFill>
                <a:srgbClr val="7030A0"/>
              </a:solidFill>
              <a:scene3d>
                <a:camera prst="orthographicFront"/>
                <a:lightRig rig="threePt" dir="t"/>
              </a:scene3d>
              <a:sp3d>
                <a:bevelT/>
              </a:sp3d>
            </c:spPr>
          </c:dPt>
          <c:dPt>
            <c:idx val="3"/>
            <c:invertIfNegative val="0"/>
            <c:bubble3D val="0"/>
            <c:spPr>
              <a:solidFill>
                <a:srgbClr val="7030A0"/>
              </a:solidFill>
              <a:scene3d>
                <a:camera prst="orthographicFront"/>
                <a:lightRig rig="threePt" dir="t"/>
              </a:scene3d>
              <a:sp3d>
                <a:bevelT/>
              </a:sp3d>
            </c:spPr>
          </c:dPt>
          <c:dPt>
            <c:idx val="4"/>
            <c:invertIfNegative val="0"/>
            <c:bubble3D val="0"/>
            <c:spPr>
              <a:solidFill>
                <a:srgbClr val="7030A0"/>
              </a:solidFill>
              <a:scene3d>
                <a:camera prst="orthographicFront"/>
                <a:lightRig rig="threePt" dir="t"/>
              </a:scene3d>
              <a:sp3d>
                <a:bevelT/>
              </a:sp3d>
            </c:spPr>
          </c:dPt>
          <c:dLbls>
            <c:txPr>
              <a:bodyPr/>
              <a:lstStyle/>
              <a:p>
                <a:pPr>
                  <a:defRPr sz="1800" b="1"/>
                </a:pPr>
                <a:endParaRPr lang="fr-FR"/>
              </a:p>
            </c:txPr>
            <c:showLegendKey val="0"/>
            <c:showVal val="1"/>
            <c:showCatName val="0"/>
            <c:showSerName val="0"/>
            <c:showPercent val="0"/>
            <c:showBubbleSize val="0"/>
            <c:showLeaderLines val="0"/>
          </c:dLbls>
          <c:cat>
            <c:strRef>
              <c:f>Feuil1!$A$2:$A$19</c:f>
              <c:strCache>
                <c:ptCount val="18"/>
                <c:pt idx="0">
                  <c:v>Des oeuvres de la littérature classique française ou étrangère</c:v>
                </c:pt>
                <c:pt idx="1">
                  <c:v>Des romans de science-fiction, fantastique, heroic-fantasy, horreur…</c:v>
                </c:pt>
                <c:pt idx="2">
                  <c:v>Des romans policiers ou d'espionnage</c:v>
                </c:pt>
                <c:pt idx="3">
                  <c:v>Des livres scientifiques, techniques ou professionnels</c:v>
                </c:pt>
                <c:pt idx="4">
                  <c:v>Des livres sur l'histoire</c:v>
                </c:pt>
                <c:pt idx="5">
                  <c:v>Des livres pratiques, arts de vivre et loisirs</c:v>
                </c:pt>
                <c:pt idx="6">
                  <c:v>Des essais politiques, philosophiques, religieux</c:v>
                </c:pt>
                <c:pt idx="7">
                  <c:v>Autres genres de romans</c:v>
                </c:pt>
                <c:pt idx="8">
                  <c:v>Des livres sur le développement personnel, psychologie</c:v>
                </c:pt>
                <c:pt idx="9">
                  <c:v>Des albums de bandes dessinées</c:v>
                </c:pt>
                <c:pt idx="10">
                  <c:v>Des mangas, des comics</c:v>
                </c:pt>
                <c:pt idx="11">
                  <c:v>Un ou plusieurs dictionnaire(s) ou encyclopédie(s)</c:v>
                </c:pt>
                <c:pt idx="12">
                  <c:v>Des livres de reportages d'actualité</c:v>
                </c:pt>
                <c:pt idx="13">
                  <c:v>Des livres pour enfants</c:v>
                </c:pt>
                <c:pt idx="14">
                  <c:v>Des romans sentimentaux du type Harlequin</c:v>
                </c:pt>
                <c:pt idx="15">
                  <c:v>Des livres de poésie</c:v>
                </c:pt>
                <c:pt idx="16">
                  <c:v>Des livres d'art ou des beaux livres illustrés de photographies</c:v>
                </c:pt>
                <c:pt idx="17">
                  <c:v>D'autres genres de livres</c:v>
                </c:pt>
              </c:strCache>
            </c:strRef>
          </c:cat>
          <c:val>
            <c:numRef>
              <c:f>Feuil1!$B$2:$B$19</c:f>
              <c:numCache>
                <c:formatCode>0</c:formatCode>
                <c:ptCount val="18"/>
                <c:pt idx="0">
                  <c:v>24.000403952165584</c:v>
                </c:pt>
                <c:pt idx="1">
                  <c:v>20.808060026590606</c:v>
                </c:pt>
                <c:pt idx="2">
                  <c:v>19.781575913805899</c:v>
                </c:pt>
                <c:pt idx="3">
                  <c:v>18.300573681078994</c:v>
                </c:pt>
                <c:pt idx="4">
                  <c:v>14.536032590005906</c:v>
                </c:pt>
                <c:pt idx="5">
                  <c:v>13.258122350371998</c:v>
                </c:pt>
                <c:pt idx="6">
                  <c:v>12.6927460667745</c:v>
                </c:pt>
                <c:pt idx="7">
                  <c:v>12.170426756931199</c:v>
                </c:pt>
                <c:pt idx="8">
                  <c:v>9.6443113763854154</c:v>
                </c:pt>
                <c:pt idx="9">
                  <c:v>9.433303393229556</c:v>
                </c:pt>
                <c:pt idx="10">
                  <c:v>8.8711490274972462</c:v>
                </c:pt>
                <c:pt idx="11">
                  <c:v>7.290416606453598</c:v>
                </c:pt>
                <c:pt idx="12">
                  <c:v>6.2950414628238223</c:v>
                </c:pt>
                <c:pt idx="13">
                  <c:v>5.5263406170308995</c:v>
                </c:pt>
                <c:pt idx="14">
                  <c:v>5.348328007349</c:v>
                </c:pt>
                <c:pt idx="15">
                  <c:v>3.45046778025156</c:v>
                </c:pt>
                <c:pt idx="16">
                  <c:v>3.4384379417490898</c:v>
                </c:pt>
                <c:pt idx="17">
                  <c:v>8.9913273481382259</c:v>
                </c:pt>
              </c:numCache>
            </c:numRef>
          </c:val>
        </c:ser>
        <c:dLbls>
          <c:showLegendKey val="0"/>
          <c:showVal val="0"/>
          <c:showCatName val="0"/>
          <c:showSerName val="0"/>
          <c:showPercent val="0"/>
          <c:showBubbleSize val="0"/>
        </c:dLbls>
        <c:gapWidth val="30"/>
        <c:axId val="307088384"/>
        <c:axId val="307090176"/>
      </c:barChart>
      <c:catAx>
        <c:axId val="307088384"/>
        <c:scaling>
          <c:orientation val="maxMin"/>
        </c:scaling>
        <c:delete val="0"/>
        <c:axPos val="l"/>
        <c:majorTickMark val="out"/>
        <c:minorTickMark val="none"/>
        <c:tickLblPos val="nextTo"/>
        <c:spPr>
          <a:ln>
            <a:noFill/>
          </a:ln>
        </c:spPr>
        <c:txPr>
          <a:bodyPr/>
          <a:lstStyle/>
          <a:p>
            <a:pPr>
              <a:defRPr sz="1200"/>
            </a:pPr>
            <a:endParaRPr lang="fr-FR"/>
          </a:p>
        </c:txPr>
        <c:crossAx val="307090176"/>
        <c:crosses val="autoZero"/>
        <c:auto val="1"/>
        <c:lblAlgn val="ctr"/>
        <c:lblOffset val="100"/>
        <c:noMultiLvlLbl val="0"/>
      </c:catAx>
      <c:valAx>
        <c:axId val="307090176"/>
        <c:scaling>
          <c:orientation val="minMax"/>
        </c:scaling>
        <c:delete val="1"/>
        <c:axPos val="t"/>
        <c:numFmt formatCode="0" sourceLinked="1"/>
        <c:majorTickMark val="out"/>
        <c:minorTickMark val="none"/>
        <c:tickLblPos val="none"/>
        <c:crossAx val="30708838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A27C9-A4F9-4258-A531-B372AB06F339}" type="doc">
      <dgm:prSet loTypeId="urn:microsoft.com/office/officeart/2005/8/layout/pyramid3" loCatId="pyramid" qsTypeId="urn:microsoft.com/office/officeart/2005/8/quickstyle/simple2" qsCatId="simple" csTypeId="urn:microsoft.com/office/officeart/2005/8/colors/colorful1#1" csCatId="colorful" phldr="1"/>
      <dgm:spPr/>
    </dgm:pt>
    <dgm:pt modelId="{7BC10202-13F7-43A5-85FE-9CA8F9859A19}">
      <dgm:prSet phldrT="[Texte]" custT="1"/>
      <dgm:spPr>
        <a:solidFill>
          <a:schemeClr val="bg1">
            <a:lumMod val="75000"/>
          </a:schemeClr>
        </a:solidFill>
      </dgm:spPr>
      <dgm:t>
        <a:bodyPr/>
        <a:lstStyle/>
        <a:p>
          <a:r>
            <a:rPr lang="fr-FR" sz="2800" dirty="0" smtClean="0">
              <a:solidFill>
                <a:schemeClr val="bg1"/>
              </a:solidFill>
            </a:rPr>
            <a:t>100% des </a:t>
          </a:r>
          <a:r>
            <a:rPr lang="fr-FR" sz="2800" dirty="0" smtClean="0">
              <a:solidFill>
                <a:schemeClr val="bg1"/>
              </a:solidFill>
            </a:rPr>
            <a:t>Français </a:t>
          </a:r>
          <a:r>
            <a:rPr lang="fr-FR" sz="2800" dirty="0" smtClean="0">
              <a:solidFill>
                <a:schemeClr val="bg1"/>
              </a:solidFill>
            </a:rPr>
            <a:t>âgés de 15 ans et plus</a:t>
          </a:r>
          <a:endParaRPr lang="fr-FR" sz="2800" dirty="0">
            <a:solidFill>
              <a:schemeClr val="bg1"/>
            </a:solidFill>
          </a:endParaRPr>
        </a:p>
      </dgm:t>
    </dgm:pt>
    <dgm:pt modelId="{DC0C7D02-67A7-43FE-BA3D-F27198C3523D}" type="parTrans" cxnId="{0048A4C2-BCBE-4B12-B87C-E177F3315232}">
      <dgm:prSet/>
      <dgm:spPr/>
      <dgm:t>
        <a:bodyPr/>
        <a:lstStyle/>
        <a:p>
          <a:endParaRPr lang="fr-FR"/>
        </a:p>
      </dgm:t>
    </dgm:pt>
    <dgm:pt modelId="{F9DBA10B-B979-469E-8EAF-72F7EFD8CB79}" type="sibTrans" cxnId="{0048A4C2-BCBE-4B12-B87C-E177F3315232}">
      <dgm:prSet/>
      <dgm:spPr/>
      <dgm:t>
        <a:bodyPr/>
        <a:lstStyle/>
        <a:p>
          <a:endParaRPr lang="fr-FR"/>
        </a:p>
      </dgm:t>
    </dgm:pt>
    <dgm:pt modelId="{65410BD4-2260-4BC9-B380-370D333A62A4}">
      <dgm:prSet phldrT="[Texte]" custT="1"/>
      <dgm:spPr>
        <a:solidFill>
          <a:srgbClr val="C2DCE8"/>
        </a:solidFill>
      </dgm:spPr>
      <dgm:t>
        <a:bodyPr/>
        <a:lstStyle/>
        <a:p>
          <a:r>
            <a:rPr lang="fr-FR" sz="2800" dirty="0" smtClean="0"/>
            <a:t>69% de </a:t>
          </a:r>
          <a:r>
            <a:rPr lang="fr-FR" sz="2400" dirty="0" smtClean="0"/>
            <a:t>lecteurs au format papier </a:t>
          </a:r>
          <a:endParaRPr lang="fr-FR" sz="2800" dirty="0"/>
        </a:p>
      </dgm:t>
    </dgm:pt>
    <dgm:pt modelId="{493633A2-7CD0-4DDA-8EF7-8BD3DE4F0BA9}" type="parTrans" cxnId="{392C57FC-FC4C-4CC8-9F21-4B112B7A3FFB}">
      <dgm:prSet/>
      <dgm:spPr/>
      <dgm:t>
        <a:bodyPr/>
        <a:lstStyle/>
        <a:p>
          <a:endParaRPr lang="fr-FR"/>
        </a:p>
      </dgm:t>
    </dgm:pt>
    <dgm:pt modelId="{2007EE59-3207-4016-9746-F3D59D1C8D62}" type="sibTrans" cxnId="{392C57FC-FC4C-4CC8-9F21-4B112B7A3FFB}">
      <dgm:prSet/>
      <dgm:spPr/>
      <dgm:t>
        <a:bodyPr/>
        <a:lstStyle/>
        <a:p>
          <a:endParaRPr lang="fr-FR"/>
        </a:p>
      </dgm:t>
    </dgm:pt>
    <dgm:pt modelId="{E5B87B49-2EC4-4A09-A140-3D7E2B3F9F39}">
      <dgm:prSet phldrT="[Texte]" custT="1"/>
      <dgm:spPr>
        <a:solidFill>
          <a:srgbClr val="326982"/>
        </a:solidFill>
      </dgm:spPr>
      <dgm:t>
        <a:bodyPr anchor="t"/>
        <a:lstStyle/>
        <a:p>
          <a:pPr>
            <a:lnSpc>
              <a:spcPts val="2000"/>
            </a:lnSpc>
            <a:spcAft>
              <a:spcPts val="0"/>
            </a:spcAft>
          </a:pPr>
          <a:r>
            <a:rPr lang="fr-FR" sz="1800" dirty="0" smtClean="0">
              <a:solidFill>
                <a:schemeClr val="bg1"/>
              </a:solidFill>
            </a:rPr>
            <a:t>47% </a:t>
          </a:r>
        </a:p>
        <a:p>
          <a:pPr>
            <a:lnSpc>
              <a:spcPts val="2000"/>
            </a:lnSpc>
            <a:spcAft>
              <a:spcPts val="0"/>
            </a:spcAft>
          </a:pPr>
          <a:r>
            <a:rPr lang="fr-FR" sz="1200" dirty="0" smtClean="0">
              <a:solidFill>
                <a:schemeClr val="bg1"/>
              </a:solidFill>
            </a:rPr>
            <a:t>de lecteurs </a:t>
          </a:r>
        </a:p>
        <a:p>
          <a:pPr>
            <a:lnSpc>
              <a:spcPts val="2000"/>
            </a:lnSpc>
            <a:spcAft>
              <a:spcPts val="0"/>
            </a:spcAft>
          </a:pPr>
          <a:r>
            <a:rPr lang="fr-FR" sz="1200" dirty="0" smtClean="0">
              <a:solidFill>
                <a:schemeClr val="bg1"/>
              </a:solidFill>
            </a:rPr>
            <a:t>au format </a:t>
          </a:r>
          <a:br>
            <a:rPr lang="fr-FR" sz="1200" dirty="0" smtClean="0">
              <a:solidFill>
                <a:schemeClr val="bg1"/>
              </a:solidFill>
            </a:rPr>
          </a:br>
          <a:r>
            <a:rPr lang="fr-FR" sz="1200" dirty="0" smtClean="0">
              <a:solidFill>
                <a:schemeClr val="bg1"/>
              </a:solidFill>
            </a:rPr>
            <a:t>poche</a:t>
          </a:r>
        </a:p>
      </dgm:t>
    </dgm:pt>
    <dgm:pt modelId="{A67C294C-1989-48FC-B5ED-4A2DC49750C2}" type="parTrans" cxnId="{671AD8A6-11F7-49FF-A703-5218407E0E9F}">
      <dgm:prSet/>
      <dgm:spPr/>
      <dgm:t>
        <a:bodyPr/>
        <a:lstStyle/>
        <a:p>
          <a:endParaRPr lang="fr-FR"/>
        </a:p>
      </dgm:t>
    </dgm:pt>
    <dgm:pt modelId="{3BE4106A-E288-4EC7-8B5A-FE4A840DA4EA}" type="sibTrans" cxnId="{671AD8A6-11F7-49FF-A703-5218407E0E9F}">
      <dgm:prSet/>
      <dgm:spPr/>
      <dgm:t>
        <a:bodyPr/>
        <a:lstStyle/>
        <a:p>
          <a:endParaRPr lang="fr-FR"/>
        </a:p>
      </dgm:t>
    </dgm:pt>
    <dgm:pt modelId="{6CE1FF11-84EF-49FA-BCB4-8CA24F4F2188}" type="pres">
      <dgm:prSet presAssocID="{FCEA27C9-A4F9-4258-A531-B372AB06F339}" presName="Name0" presStyleCnt="0">
        <dgm:presLayoutVars>
          <dgm:dir/>
          <dgm:animLvl val="lvl"/>
          <dgm:resizeHandles val="exact"/>
        </dgm:presLayoutVars>
      </dgm:prSet>
      <dgm:spPr/>
    </dgm:pt>
    <dgm:pt modelId="{9EE272AE-3CDB-47AA-9145-987E10CC606A}" type="pres">
      <dgm:prSet presAssocID="{7BC10202-13F7-43A5-85FE-9CA8F9859A19}" presName="Name8" presStyleCnt="0"/>
      <dgm:spPr/>
    </dgm:pt>
    <dgm:pt modelId="{53B47A08-2E73-457A-8626-E93E94D1D87C}" type="pres">
      <dgm:prSet presAssocID="{7BC10202-13F7-43A5-85FE-9CA8F9859A19}" presName="level" presStyleLbl="node1" presStyleIdx="0" presStyleCnt="3" custLinFactNeighborX="13245" custLinFactNeighborY="1025">
        <dgm:presLayoutVars>
          <dgm:chMax val="1"/>
          <dgm:bulletEnabled val="1"/>
        </dgm:presLayoutVars>
      </dgm:prSet>
      <dgm:spPr/>
      <dgm:t>
        <a:bodyPr/>
        <a:lstStyle/>
        <a:p>
          <a:endParaRPr lang="fr-FR"/>
        </a:p>
      </dgm:t>
    </dgm:pt>
    <dgm:pt modelId="{CD9A2380-F8E8-433C-ACBA-CF45B5DFD2E7}" type="pres">
      <dgm:prSet presAssocID="{7BC10202-13F7-43A5-85FE-9CA8F9859A19}" presName="levelTx" presStyleLbl="revTx" presStyleIdx="0" presStyleCnt="0">
        <dgm:presLayoutVars>
          <dgm:chMax val="1"/>
          <dgm:bulletEnabled val="1"/>
        </dgm:presLayoutVars>
      </dgm:prSet>
      <dgm:spPr/>
      <dgm:t>
        <a:bodyPr/>
        <a:lstStyle/>
        <a:p>
          <a:endParaRPr lang="fr-FR"/>
        </a:p>
      </dgm:t>
    </dgm:pt>
    <dgm:pt modelId="{041838AB-1EED-4161-ADBC-087D0199EA92}" type="pres">
      <dgm:prSet presAssocID="{65410BD4-2260-4BC9-B380-370D333A62A4}" presName="Name8" presStyleCnt="0"/>
      <dgm:spPr/>
    </dgm:pt>
    <dgm:pt modelId="{A2976A2C-8050-4D8C-B96D-B2B2A633C91D}" type="pres">
      <dgm:prSet presAssocID="{65410BD4-2260-4BC9-B380-370D333A62A4}" presName="level" presStyleLbl="node1" presStyleIdx="1" presStyleCnt="3">
        <dgm:presLayoutVars>
          <dgm:chMax val="1"/>
          <dgm:bulletEnabled val="1"/>
        </dgm:presLayoutVars>
      </dgm:prSet>
      <dgm:spPr/>
      <dgm:t>
        <a:bodyPr/>
        <a:lstStyle/>
        <a:p>
          <a:endParaRPr lang="fr-FR"/>
        </a:p>
      </dgm:t>
    </dgm:pt>
    <dgm:pt modelId="{A2AC2B70-1121-4BDA-9313-4941046F8445}" type="pres">
      <dgm:prSet presAssocID="{65410BD4-2260-4BC9-B380-370D333A62A4}" presName="levelTx" presStyleLbl="revTx" presStyleIdx="0" presStyleCnt="0">
        <dgm:presLayoutVars>
          <dgm:chMax val="1"/>
          <dgm:bulletEnabled val="1"/>
        </dgm:presLayoutVars>
      </dgm:prSet>
      <dgm:spPr/>
      <dgm:t>
        <a:bodyPr/>
        <a:lstStyle/>
        <a:p>
          <a:endParaRPr lang="fr-FR"/>
        </a:p>
      </dgm:t>
    </dgm:pt>
    <dgm:pt modelId="{CD2FB628-3EDC-4B92-B115-ABB15556773B}" type="pres">
      <dgm:prSet presAssocID="{E5B87B49-2EC4-4A09-A140-3D7E2B3F9F39}" presName="Name8" presStyleCnt="0"/>
      <dgm:spPr/>
    </dgm:pt>
    <dgm:pt modelId="{E8EEE49B-4D85-48AF-96E8-47B99214D36E}" type="pres">
      <dgm:prSet presAssocID="{E5B87B49-2EC4-4A09-A140-3D7E2B3F9F39}" presName="level" presStyleLbl="node1" presStyleIdx="2" presStyleCnt="3">
        <dgm:presLayoutVars>
          <dgm:chMax val="1"/>
          <dgm:bulletEnabled val="1"/>
        </dgm:presLayoutVars>
      </dgm:prSet>
      <dgm:spPr/>
      <dgm:t>
        <a:bodyPr/>
        <a:lstStyle/>
        <a:p>
          <a:endParaRPr lang="fr-FR"/>
        </a:p>
      </dgm:t>
    </dgm:pt>
    <dgm:pt modelId="{437C8FBD-0408-4B1F-A55C-79EABB46632A}" type="pres">
      <dgm:prSet presAssocID="{E5B87B49-2EC4-4A09-A140-3D7E2B3F9F39}" presName="levelTx" presStyleLbl="revTx" presStyleIdx="0" presStyleCnt="0">
        <dgm:presLayoutVars>
          <dgm:chMax val="1"/>
          <dgm:bulletEnabled val="1"/>
        </dgm:presLayoutVars>
      </dgm:prSet>
      <dgm:spPr/>
      <dgm:t>
        <a:bodyPr/>
        <a:lstStyle/>
        <a:p>
          <a:endParaRPr lang="fr-FR"/>
        </a:p>
      </dgm:t>
    </dgm:pt>
  </dgm:ptLst>
  <dgm:cxnLst>
    <dgm:cxn modelId="{671AD8A6-11F7-49FF-A703-5218407E0E9F}" srcId="{FCEA27C9-A4F9-4258-A531-B372AB06F339}" destId="{E5B87B49-2EC4-4A09-A140-3D7E2B3F9F39}" srcOrd="2" destOrd="0" parTransId="{A67C294C-1989-48FC-B5ED-4A2DC49750C2}" sibTransId="{3BE4106A-E288-4EC7-8B5A-FE4A840DA4EA}"/>
    <dgm:cxn modelId="{ABFDAEC6-47C0-4AC7-A7FB-EED3344A13BC}" type="presOf" srcId="{E5B87B49-2EC4-4A09-A140-3D7E2B3F9F39}" destId="{437C8FBD-0408-4B1F-A55C-79EABB46632A}" srcOrd="1" destOrd="0" presId="urn:microsoft.com/office/officeart/2005/8/layout/pyramid3"/>
    <dgm:cxn modelId="{392C57FC-FC4C-4CC8-9F21-4B112B7A3FFB}" srcId="{FCEA27C9-A4F9-4258-A531-B372AB06F339}" destId="{65410BD4-2260-4BC9-B380-370D333A62A4}" srcOrd="1" destOrd="0" parTransId="{493633A2-7CD0-4DDA-8EF7-8BD3DE4F0BA9}" sibTransId="{2007EE59-3207-4016-9746-F3D59D1C8D62}"/>
    <dgm:cxn modelId="{FF3343E1-AC55-4FF0-B863-4F8F4415DDBA}" type="presOf" srcId="{E5B87B49-2EC4-4A09-A140-3D7E2B3F9F39}" destId="{E8EEE49B-4D85-48AF-96E8-47B99214D36E}" srcOrd="0" destOrd="0" presId="urn:microsoft.com/office/officeart/2005/8/layout/pyramid3"/>
    <dgm:cxn modelId="{825A8162-30C1-41A3-90A5-F928D53381D0}" type="presOf" srcId="{65410BD4-2260-4BC9-B380-370D333A62A4}" destId="{A2AC2B70-1121-4BDA-9313-4941046F8445}" srcOrd="1" destOrd="0" presId="urn:microsoft.com/office/officeart/2005/8/layout/pyramid3"/>
    <dgm:cxn modelId="{0048A4C2-BCBE-4B12-B87C-E177F3315232}" srcId="{FCEA27C9-A4F9-4258-A531-B372AB06F339}" destId="{7BC10202-13F7-43A5-85FE-9CA8F9859A19}" srcOrd="0" destOrd="0" parTransId="{DC0C7D02-67A7-43FE-BA3D-F27198C3523D}" sibTransId="{F9DBA10B-B979-469E-8EAF-72F7EFD8CB79}"/>
    <dgm:cxn modelId="{2A797D5B-E0A9-4330-8172-EBC7B7342E91}" type="presOf" srcId="{65410BD4-2260-4BC9-B380-370D333A62A4}" destId="{A2976A2C-8050-4D8C-B96D-B2B2A633C91D}" srcOrd="0" destOrd="0" presId="urn:microsoft.com/office/officeart/2005/8/layout/pyramid3"/>
    <dgm:cxn modelId="{C317F796-384C-4711-AE17-25590BBAD649}" type="presOf" srcId="{7BC10202-13F7-43A5-85FE-9CA8F9859A19}" destId="{53B47A08-2E73-457A-8626-E93E94D1D87C}" srcOrd="0" destOrd="0" presId="urn:microsoft.com/office/officeart/2005/8/layout/pyramid3"/>
    <dgm:cxn modelId="{B877B1E3-73C7-474F-BF0E-F6DD270F16CD}" type="presOf" srcId="{FCEA27C9-A4F9-4258-A531-B372AB06F339}" destId="{6CE1FF11-84EF-49FA-BCB4-8CA24F4F2188}" srcOrd="0" destOrd="0" presId="urn:microsoft.com/office/officeart/2005/8/layout/pyramid3"/>
    <dgm:cxn modelId="{23D7B982-9217-4043-931E-0A7E0C0A68B5}" type="presOf" srcId="{7BC10202-13F7-43A5-85FE-9CA8F9859A19}" destId="{CD9A2380-F8E8-433C-ACBA-CF45B5DFD2E7}" srcOrd="1" destOrd="0" presId="urn:microsoft.com/office/officeart/2005/8/layout/pyramid3"/>
    <dgm:cxn modelId="{86D387AA-5A79-4223-B9F0-E169F1B09D89}" type="presParOf" srcId="{6CE1FF11-84EF-49FA-BCB4-8CA24F4F2188}" destId="{9EE272AE-3CDB-47AA-9145-987E10CC606A}" srcOrd="0" destOrd="0" presId="urn:microsoft.com/office/officeart/2005/8/layout/pyramid3"/>
    <dgm:cxn modelId="{7D464F47-D325-4EE9-B216-ABA8D6C07396}" type="presParOf" srcId="{9EE272AE-3CDB-47AA-9145-987E10CC606A}" destId="{53B47A08-2E73-457A-8626-E93E94D1D87C}" srcOrd="0" destOrd="0" presId="urn:microsoft.com/office/officeart/2005/8/layout/pyramid3"/>
    <dgm:cxn modelId="{FE11B9C8-99A3-4690-A9B0-41FE6697FB6C}" type="presParOf" srcId="{9EE272AE-3CDB-47AA-9145-987E10CC606A}" destId="{CD9A2380-F8E8-433C-ACBA-CF45B5DFD2E7}" srcOrd="1" destOrd="0" presId="urn:microsoft.com/office/officeart/2005/8/layout/pyramid3"/>
    <dgm:cxn modelId="{7233C3A2-375E-45A2-923C-F850868AE853}" type="presParOf" srcId="{6CE1FF11-84EF-49FA-BCB4-8CA24F4F2188}" destId="{041838AB-1EED-4161-ADBC-087D0199EA92}" srcOrd="1" destOrd="0" presId="urn:microsoft.com/office/officeart/2005/8/layout/pyramid3"/>
    <dgm:cxn modelId="{79E2B7C9-A8D3-47FE-88D6-D4B27FF10EC5}" type="presParOf" srcId="{041838AB-1EED-4161-ADBC-087D0199EA92}" destId="{A2976A2C-8050-4D8C-B96D-B2B2A633C91D}" srcOrd="0" destOrd="0" presId="urn:microsoft.com/office/officeart/2005/8/layout/pyramid3"/>
    <dgm:cxn modelId="{7F75B378-7566-458F-B2DE-3AEFE34663A2}" type="presParOf" srcId="{041838AB-1EED-4161-ADBC-087D0199EA92}" destId="{A2AC2B70-1121-4BDA-9313-4941046F8445}" srcOrd="1" destOrd="0" presId="urn:microsoft.com/office/officeart/2005/8/layout/pyramid3"/>
    <dgm:cxn modelId="{B6B2F8D4-653A-4BFF-A51F-73FCE2E72204}" type="presParOf" srcId="{6CE1FF11-84EF-49FA-BCB4-8CA24F4F2188}" destId="{CD2FB628-3EDC-4B92-B115-ABB15556773B}" srcOrd="2" destOrd="0" presId="urn:microsoft.com/office/officeart/2005/8/layout/pyramid3"/>
    <dgm:cxn modelId="{DD3848FF-76B6-4155-BB2E-88129D2F6167}" type="presParOf" srcId="{CD2FB628-3EDC-4B92-B115-ABB15556773B}" destId="{E8EEE49B-4D85-48AF-96E8-47B99214D36E}" srcOrd="0" destOrd="0" presId="urn:microsoft.com/office/officeart/2005/8/layout/pyramid3"/>
    <dgm:cxn modelId="{7D431C1D-9521-475C-A545-30711EFDA65B}" type="presParOf" srcId="{CD2FB628-3EDC-4B92-B115-ABB15556773B}" destId="{437C8FBD-0408-4B1F-A55C-79EABB46632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7A08-2E73-457A-8626-E93E94D1D87C}">
      <dsp:nvSpPr>
        <dsp:cNvPr id="0" name=""/>
        <dsp:cNvSpPr/>
      </dsp:nvSpPr>
      <dsp:spPr>
        <a:xfrm rot="10800000">
          <a:off x="0" y="13327"/>
          <a:ext cx="4923116" cy="1300252"/>
        </a:xfrm>
        <a:prstGeom prst="trapezoid">
          <a:avLst>
            <a:gd name="adj" fmla="val 63105"/>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solidFill>
                <a:schemeClr val="bg1"/>
              </a:solidFill>
            </a:rPr>
            <a:t>100% des </a:t>
          </a:r>
          <a:r>
            <a:rPr lang="fr-FR" sz="2800" kern="1200" dirty="0" smtClean="0">
              <a:solidFill>
                <a:schemeClr val="bg1"/>
              </a:solidFill>
            </a:rPr>
            <a:t>Français </a:t>
          </a:r>
          <a:r>
            <a:rPr lang="fr-FR" sz="2800" kern="1200" dirty="0" smtClean="0">
              <a:solidFill>
                <a:schemeClr val="bg1"/>
              </a:solidFill>
            </a:rPr>
            <a:t>âgés de 15 ans et plus</a:t>
          </a:r>
          <a:endParaRPr lang="fr-FR" sz="2800" kern="1200" dirty="0">
            <a:solidFill>
              <a:schemeClr val="bg1"/>
            </a:solidFill>
          </a:endParaRPr>
        </a:p>
      </dsp:txBody>
      <dsp:txXfrm rot="-10800000">
        <a:off x="861545" y="13327"/>
        <a:ext cx="3200026" cy="1300252"/>
      </dsp:txXfrm>
    </dsp:sp>
    <dsp:sp modelId="{A2976A2C-8050-4D8C-B96D-B2B2A633C91D}">
      <dsp:nvSpPr>
        <dsp:cNvPr id="0" name=""/>
        <dsp:cNvSpPr/>
      </dsp:nvSpPr>
      <dsp:spPr>
        <a:xfrm rot="10800000">
          <a:off x="820519" y="1300252"/>
          <a:ext cx="3282077" cy="1300252"/>
        </a:xfrm>
        <a:prstGeom prst="trapezoid">
          <a:avLst>
            <a:gd name="adj" fmla="val 63105"/>
          </a:avLst>
        </a:prstGeom>
        <a:solidFill>
          <a:srgbClr val="C2DC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69% de </a:t>
          </a:r>
          <a:r>
            <a:rPr lang="fr-FR" sz="2400" kern="1200" dirty="0" smtClean="0"/>
            <a:t>lecteurs au format papier </a:t>
          </a:r>
          <a:endParaRPr lang="fr-FR" sz="2800" kern="1200" dirty="0"/>
        </a:p>
      </dsp:txBody>
      <dsp:txXfrm rot="-10800000">
        <a:off x="1394883" y="1300252"/>
        <a:ext cx="2133350" cy="1300252"/>
      </dsp:txXfrm>
    </dsp:sp>
    <dsp:sp modelId="{E8EEE49B-4D85-48AF-96E8-47B99214D36E}">
      <dsp:nvSpPr>
        <dsp:cNvPr id="0" name=""/>
        <dsp:cNvSpPr/>
      </dsp:nvSpPr>
      <dsp:spPr>
        <a:xfrm rot="10800000">
          <a:off x="1641039" y="2600504"/>
          <a:ext cx="1641038" cy="1300252"/>
        </a:xfrm>
        <a:prstGeom prst="trapezoid">
          <a:avLst>
            <a:gd name="adj" fmla="val 63105"/>
          </a:avLst>
        </a:prstGeom>
        <a:solidFill>
          <a:srgbClr val="32698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t" anchorCtr="0">
          <a:noAutofit/>
        </a:bodyPr>
        <a:lstStyle/>
        <a:p>
          <a:pPr lvl="0" algn="ctr" defTabSz="800100">
            <a:lnSpc>
              <a:spcPts val="2000"/>
            </a:lnSpc>
            <a:spcBef>
              <a:spcPct val="0"/>
            </a:spcBef>
            <a:spcAft>
              <a:spcPts val="0"/>
            </a:spcAft>
          </a:pPr>
          <a:r>
            <a:rPr lang="fr-FR" sz="1800" kern="1200" dirty="0" smtClean="0">
              <a:solidFill>
                <a:schemeClr val="bg1"/>
              </a:solidFill>
            </a:rPr>
            <a:t>47% </a:t>
          </a:r>
        </a:p>
        <a:p>
          <a:pPr lvl="0" algn="ctr" defTabSz="800100">
            <a:lnSpc>
              <a:spcPts val="2000"/>
            </a:lnSpc>
            <a:spcBef>
              <a:spcPct val="0"/>
            </a:spcBef>
            <a:spcAft>
              <a:spcPts val="0"/>
            </a:spcAft>
          </a:pPr>
          <a:r>
            <a:rPr lang="fr-FR" sz="1200" kern="1200" dirty="0" smtClean="0">
              <a:solidFill>
                <a:schemeClr val="bg1"/>
              </a:solidFill>
            </a:rPr>
            <a:t>de lecteurs </a:t>
          </a:r>
        </a:p>
        <a:p>
          <a:pPr lvl="0" algn="ctr" defTabSz="800100">
            <a:lnSpc>
              <a:spcPts val="2000"/>
            </a:lnSpc>
            <a:spcBef>
              <a:spcPct val="0"/>
            </a:spcBef>
            <a:spcAft>
              <a:spcPts val="0"/>
            </a:spcAft>
          </a:pPr>
          <a:r>
            <a:rPr lang="fr-FR" sz="1200" kern="1200" dirty="0" smtClean="0">
              <a:solidFill>
                <a:schemeClr val="bg1"/>
              </a:solidFill>
            </a:rPr>
            <a:t>au format </a:t>
          </a:r>
          <a:br>
            <a:rPr lang="fr-FR" sz="1200" kern="1200" dirty="0" smtClean="0">
              <a:solidFill>
                <a:schemeClr val="bg1"/>
              </a:solidFill>
            </a:rPr>
          </a:br>
          <a:r>
            <a:rPr lang="fr-FR" sz="1200" kern="1200" dirty="0" smtClean="0">
              <a:solidFill>
                <a:schemeClr val="bg1"/>
              </a:solidFill>
            </a:rPr>
            <a:t>poche</a:t>
          </a:r>
        </a:p>
      </dsp:txBody>
      <dsp:txXfrm rot="-10800000">
        <a:off x="1641039" y="2600504"/>
        <a:ext cx="1641038" cy="13002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DABF8538-DED5-45BD-A4C7-0FCC663FE458}" type="datetimeFigureOut">
              <a:rPr lang="fr-FR" smtClean="0"/>
              <a:pPr/>
              <a:t>12/03/2014</a:t>
            </a:fld>
            <a:endParaRPr lang="fr-FR"/>
          </a:p>
        </p:txBody>
      </p:sp>
      <p:sp>
        <p:nvSpPr>
          <p:cNvPr id="4" name="Espace réservé du pied de page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3B155444-0550-449E-8197-95F62429AFEE}" type="slidenum">
              <a:rPr lang="fr-FR" smtClean="0"/>
              <a:pPr/>
              <a:t>‹N°›</a:t>
            </a:fld>
            <a:endParaRPr lang="fr-FR"/>
          </a:p>
        </p:txBody>
      </p:sp>
    </p:spTree>
    <p:extLst>
      <p:ext uri="{BB962C8B-B14F-4D97-AF65-F5344CB8AC3E}">
        <p14:creationId xmlns:p14="http://schemas.microsoft.com/office/powerpoint/2010/main" val="3287053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854939"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atin typeface="Arial" pitchFamily="34" charset="0"/>
              </a:defRPr>
            </a:lvl1pPr>
          </a:lstStyle>
          <a:p>
            <a:pPr>
              <a:defRPr/>
            </a:pPr>
            <a:endParaRPr lang="en-US"/>
          </a:p>
        </p:txBody>
      </p:sp>
      <p:sp>
        <p:nvSpPr>
          <p:cNvPr id="99332"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0562" y="4723448"/>
            <a:ext cx="5444490" cy="4474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7174" name="Rectangle 6"/>
          <p:cNvSpPr>
            <a:spLocks noGrp="1" noChangeArrowheads="1"/>
          </p:cNvSpPr>
          <p:nvPr>
            <p:ph type="ftr" sz="quarter" idx="4"/>
          </p:nvPr>
        </p:nvSpPr>
        <p:spPr bwMode="auto">
          <a:xfrm>
            <a:off x="0" y="9445169"/>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854939" y="9445169"/>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atin typeface="Arial" pitchFamily="34" charset="0"/>
              </a:defRPr>
            </a:lvl1pPr>
          </a:lstStyle>
          <a:p>
            <a:pPr>
              <a:defRPr/>
            </a:pPr>
            <a:fld id="{6E4221A5-4906-4ABC-BDA8-7492F9CF18E0}" type="slidenum">
              <a:rPr lang="en-US"/>
              <a:pPr>
                <a:defRPr/>
              </a:pPr>
              <a:t>‹N°›</a:t>
            </a:fld>
            <a:endParaRPr lang="en-US"/>
          </a:p>
        </p:txBody>
      </p:sp>
    </p:spTree>
    <p:extLst>
      <p:ext uri="{BB962C8B-B14F-4D97-AF65-F5344CB8AC3E}">
        <p14:creationId xmlns:p14="http://schemas.microsoft.com/office/powerpoint/2010/main" val="1532583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Arial" pitchFamily="34" charset="0"/>
                <a:ea typeface="+mn-ea"/>
                <a:cs typeface="+mn-cs"/>
              </a:rPr>
              <a:t>Pour ne pas manquer un nouveau potentiel, les enseignes développent des stratégies «hybrides» : les libraires s’équipent de liseuses, de bornes interactives et de bars numériques. Du Web to store, au store to web... Tous ces termes définissent la volonté de fusionner magasin et site web commerçant. Sans pour autant oublier ce qui peut encore primer dans les magasins physiques : le développement de l’expérientiel, la qualité du conseil, les compétences et le contact avec les vendeurs</a:t>
            </a:r>
          </a:p>
          <a:p>
            <a:r>
              <a:rPr lang="fr-FR" sz="1200" b="1" kern="1200" dirty="0" smtClean="0">
                <a:solidFill>
                  <a:schemeClr val="tx1"/>
                </a:solidFill>
                <a:effectLst/>
                <a:latin typeface="Arial" pitchFamily="34" charset="0"/>
                <a:ea typeface="+mn-ea"/>
                <a:cs typeface="+mn-cs"/>
              </a:rPr>
              <a:t>Decitre.fr</a:t>
            </a:r>
            <a:r>
              <a:rPr lang="fr-FR" sz="1200" b="1" kern="1200" baseline="0" dirty="0" smtClean="0">
                <a:solidFill>
                  <a:schemeClr val="tx1"/>
                </a:solidFill>
                <a:effectLst/>
                <a:latin typeface="Arial" pitchFamily="34" charset="0"/>
                <a:ea typeface="+mn-ea"/>
                <a:cs typeface="+mn-cs"/>
              </a:rPr>
              <a:t> première librairie … En 2017 , Amazon sera la première librairie en France </a:t>
            </a:r>
            <a:r>
              <a:rPr lang="fr-FR" sz="1200" b="1" kern="1200" dirty="0" smtClean="0">
                <a:solidFill>
                  <a:schemeClr val="tx1"/>
                </a:solidFill>
                <a:effectLst/>
                <a:latin typeface="Arial" pitchFamily="34" charset="0"/>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pPr>
              <a:defRPr/>
            </a:pPr>
            <a:fld id="{2A36D549-1441-43E7-8AF4-F3DDFCC5DF98}" type="slidenum">
              <a:rPr lang="en-US" smtClean="0"/>
              <a:pPr>
                <a:defRPr/>
              </a:pPr>
              <a:t>7</a:t>
            </a:fld>
            <a:endParaRPr lang="en-US" dirty="0"/>
          </a:p>
        </p:txBody>
      </p:sp>
    </p:spTree>
    <p:extLst>
      <p:ext uri="{BB962C8B-B14F-4D97-AF65-F5344CB8AC3E}">
        <p14:creationId xmlns:p14="http://schemas.microsoft.com/office/powerpoint/2010/main" val="293144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4221A5-4906-4ABC-BDA8-7492F9CF18E0}"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94759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4221A5-4906-4ABC-BDA8-7492F9CF18E0}"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94759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4221A5-4906-4ABC-BDA8-7492F9CF18E0}"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94759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4221A5-4906-4ABC-BDA8-7492F9CF18E0}"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947593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tx2"/>
        </a:solidFill>
        <a:effectLst/>
      </p:bgPr>
    </p:bg>
    <p:spTree>
      <p:nvGrpSpPr>
        <p:cNvPr id="1" name=""/>
        <p:cNvGrpSpPr/>
        <p:nvPr/>
      </p:nvGrpSpPr>
      <p:grpSpPr>
        <a:xfrm>
          <a:off x="0" y="0"/>
          <a:ext cx="0" cy="0"/>
          <a:chOff x="0" y="0"/>
          <a:chExt cx="0" cy="0"/>
        </a:xfrm>
      </p:grpSpPr>
      <p:pic>
        <p:nvPicPr>
          <p:cNvPr id="4"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noChangeAspect="1"/>
          </p:cNvGrpSpPr>
          <p:nvPr/>
        </p:nvGrpSpPr>
        <p:grpSpPr bwMode="auto">
          <a:xfrm>
            <a:off x="150813" y="150813"/>
            <a:ext cx="522287" cy="468312"/>
            <a:chOff x="1352" y="681"/>
            <a:chExt cx="3519" cy="3153"/>
          </a:xfrm>
        </p:grpSpPr>
        <p:sp>
          <p:nvSpPr>
            <p:cNvPr id="11"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4"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26" name="Rectangle 2"/>
          <p:cNvSpPr>
            <a:spLocks noGrp="1" noChangeArrowheads="1"/>
          </p:cNvSpPr>
          <p:nvPr>
            <p:ph type="sldNum" sz="quarter" idx="10"/>
          </p:nvPr>
        </p:nvSpPr>
        <p:spPr>
          <a:xfrm>
            <a:off x="264599" y="2363937"/>
            <a:ext cx="259686" cy="184666"/>
          </a:xfrm>
        </p:spPr>
        <p:txBody>
          <a:bodyPr/>
          <a:lstStyle>
            <a:lvl1pPr algn="ctr">
              <a:defRPr>
                <a:solidFill>
                  <a:schemeClr val="bg1"/>
                </a:solidFill>
              </a:defRPr>
            </a:lvl1pPr>
          </a:lstStyle>
          <a:p>
            <a:pPr>
              <a:defRPr/>
            </a:pPr>
            <a:fld id="{AE893835-1B68-41BC-99BF-F0A28FB77200}" type="slidenum">
              <a:rPr lang="en-US" smtClean="0"/>
              <a:pPr>
                <a:defRPr/>
              </a:pPr>
              <a:t>‹N°›</a:t>
            </a:fld>
            <a:endParaRPr lang="en-US" dirty="0"/>
          </a:p>
        </p:txBody>
      </p:sp>
      <p:sp>
        <p:nvSpPr>
          <p:cNvPr id="29" name="Freeform 22"/>
          <p:cNvSpPr>
            <a:spLocks/>
          </p:cNvSpPr>
          <p:nvPr/>
        </p:nvSpPr>
        <p:spPr bwMode="auto">
          <a:xfrm>
            <a:off x="-1" y="557213"/>
            <a:ext cx="9148763" cy="45037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p>
        </p:txBody>
      </p:sp>
      <p:sp>
        <p:nvSpPr>
          <p:cNvPr id="30" name="Freeform 23"/>
          <p:cNvSpPr>
            <a:spLocks/>
          </p:cNvSpPr>
          <p:nvPr/>
        </p:nvSpPr>
        <p:spPr bwMode="auto">
          <a:xfrm rot="5400000">
            <a:off x="-1030809" y="4878924"/>
            <a:ext cx="3009883" cy="948268"/>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 name="Freeform 24"/>
          <p:cNvSpPr>
            <a:spLocks/>
          </p:cNvSpPr>
          <p:nvPr/>
        </p:nvSpPr>
        <p:spPr bwMode="auto">
          <a:xfrm>
            <a:off x="8547100" y="3713709"/>
            <a:ext cx="601663" cy="1368425"/>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28" name="Picture 2" descr="K:\Ipsos Media-Les Etudes\Etudes en Cours\CULT 14004191-01 - Nouvelles pratiques de lecture - Livres Hebdo - 2014\Remise des resultats\image livres hebdo\Logo livres hebdo bis.bmp"/>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491469" y="5619538"/>
            <a:ext cx="1245704" cy="2627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5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F89958A3-5324-41D8-83BA-208FD67D0A53}" type="slidenum">
              <a:rPr lang="en-US"/>
              <a:pPr>
                <a:defRPr/>
              </a:pPr>
              <a:t>‹N°›</a:t>
            </a:fld>
            <a:endParaRPr lang="en-US"/>
          </a:p>
        </p:txBody>
      </p:sp>
    </p:spTree>
    <p:extLst>
      <p:ext uri="{BB962C8B-B14F-4D97-AF65-F5344CB8AC3E}">
        <p14:creationId xmlns:p14="http://schemas.microsoft.com/office/powerpoint/2010/main" val="30437456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FA473D9B-61BE-4CC8-BF40-439C1CA35272}" type="slidenum">
              <a:rPr lang="en-US"/>
              <a:pPr>
                <a:defRPr/>
              </a:pPr>
              <a:t>‹N°›</a:t>
            </a:fld>
            <a:endParaRPr lang="en-US"/>
          </a:p>
        </p:txBody>
      </p:sp>
    </p:spTree>
    <p:extLst>
      <p:ext uri="{BB962C8B-B14F-4D97-AF65-F5344CB8AC3E}">
        <p14:creationId xmlns:p14="http://schemas.microsoft.com/office/powerpoint/2010/main" val="5095470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A26EEFBC-3D59-4B95-AC44-03E626DBBABC}" type="slidenum">
              <a:rPr lang="en-US"/>
              <a:pPr>
                <a:defRPr/>
              </a:pPr>
              <a:t>‹N°›</a:t>
            </a:fld>
            <a:endParaRPr lang="en-US"/>
          </a:p>
        </p:txBody>
      </p:sp>
    </p:spTree>
    <p:extLst>
      <p:ext uri="{BB962C8B-B14F-4D97-AF65-F5344CB8AC3E}">
        <p14:creationId xmlns:p14="http://schemas.microsoft.com/office/powerpoint/2010/main" val="30303840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AC34D157-DFDE-4D2F-9D1D-8F70C0A556DF}" type="slidenum">
              <a:rPr lang="en-US"/>
              <a:pPr>
                <a:defRPr/>
              </a:pPr>
              <a:t>‹N°›</a:t>
            </a:fld>
            <a:endParaRPr lang="en-US"/>
          </a:p>
        </p:txBody>
      </p:sp>
    </p:spTree>
    <p:extLst>
      <p:ext uri="{BB962C8B-B14F-4D97-AF65-F5344CB8AC3E}">
        <p14:creationId xmlns:p14="http://schemas.microsoft.com/office/powerpoint/2010/main" val="20955463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0B76E6CA-6D43-470A-AB07-1637B1279146}" type="slidenum">
              <a:rPr lang="en-US"/>
              <a:pPr>
                <a:defRPr/>
              </a:pPr>
              <a:t>‹N°›</a:t>
            </a:fld>
            <a:endParaRPr lang="en-US"/>
          </a:p>
        </p:txBody>
      </p:sp>
    </p:spTree>
    <p:extLst>
      <p:ext uri="{BB962C8B-B14F-4D97-AF65-F5344CB8AC3E}">
        <p14:creationId xmlns:p14="http://schemas.microsoft.com/office/powerpoint/2010/main" val="22283116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42830567-9E8E-4E66-9FF9-5A0938864E73}" type="slidenum">
              <a:rPr lang="en-US"/>
              <a:pPr>
                <a:defRPr/>
              </a:pPr>
              <a:t>‹N°›</a:t>
            </a:fld>
            <a:endParaRPr lang="en-US"/>
          </a:p>
        </p:txBody>
      </p:sp>
    </p:spTree>
    <p:extLst>
      <p:ext uri="{BB962C8B-B14F-4D97-AF65-F5344CB8AC3E}">
        <p14:creationId xmlns:p14="http://schemas.microsoft.com/office/powerpoint/2010/main" val="12857962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08353CF7-F6BB-4324-91AB-9F1452532ADA}" type="slidenum">
              <a:rPr lang="en-US"/>
              <a:pPr>
                <a:defRPr/>
              </a:pPr>
              <a:t>‹N°›</a:t>
            </a:fld>
            <a:endParaRPr lang="en-US"/>
          </a:p>
        </p:txBody>
      </p:sp>
    </p:spTree>
    <p:extLst>
      <p:ext uri="{BB962C8B-B14F-4D97-AF65-F5344CB8AC3E}">
        <p14:creationId xmlns:p14="http://schemas.microsoft.com/office/powerpoint/2010/main" val="3348043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C5189D6-AC9F-4147-9F37-2AB95F0D44B2}" type="slidenum">
              <a:rPr lang="en-US"/>
              <a:pPr>
                <a:defRPr/>
              </a:pPr>
              <a:t>‹N°›</a:t>
            </a:fld>
            <a:endParaRPr lang="en-US"/>
          </a:p>
        </p:txBody>
      </p:sp>
    </p:spTree>
    <p:extLst>
      <p:ext uri="{BB962C8B-B14F-4D97-AF65-F5344CB8AC3E}">
        <p14:creationId xmlns:p14="http://schemas.microsoft.com/office/powerpoint/2010/main" val="1006149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DC5F08B0-69B6-4482-8B21-F30C61FA21C8}" type="slidenum">
              <a:rPr lang="en-US"/>
              <a:pPr>
                <a:defRPr/>
              </a:pPr>
              <a:t>‹N°›</a:t>
            </a:fld>
            <a:endParaRPr lang="en-US"/>
          </a:p>
        </p:txBody>
      </p:sp>
    </p:spTree>
    <p:extLst>
      <p:ext uri="{BB962C8B-B14F-4D97-AF65-F5344CB8AC3E}">
        <p14:creationId xmlns:p14="http://schemas.microsoft.com/office/powerpoint/2010/main" val="1114957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B36B3D0F-C9EA-4727-BDD0-A7C76AA8938B}" type="slidenum">
              <a:rPr lang="en-US"/>
              <a:pPr>
                <a:defRPr/>
              </a:pPr>
              <a:t>‹N°›</a:t>
            </a:fld>
            <a:endParaRPr lang="en-US"/>
          </a:p>
        </p:txBody>
      </p:sp>
    </p:spTree>
    <p:extLst>
      <p:ext uri="{BB962C8B-B14F-4D97-AF65-F5344CB8AC3E}">
        <p14:creationId xmlns:p14="http://schemas.microsoft.com/office/powerpoint/2010/main" val="380965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F94404E1-B36B-4F66-A9FD-42F155AB3E64}" type="slidenum">
              <a:rPr lang="en-US"/>
              <a:pPr>
                <a:defRPr/>
              </a:pPr>
              <a:t>‹N°›</a:t>
            </a:fld>
            <a:endParaRPr lang="en-US"/>
          </a:p>
        </p:txBody>
      </p:sp>
    </p:spTree>
    <p:extLst>
      <p:ext uri="{BB962C8B-B14F-4D97-AF65-F5344CB8AC3E}">
        <p14:creationId xmlns:p14="http://schemas.microsoft.com/office/powerpoint/2010/main" val="110767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BEC0C6A1-C870-4588-A795-625143FE1D3C}" type="slidenum">
              <a:rPr lang="en-US"/>
              <a:pPr>
                <a:defRPr/>
              </a:pPr>
              <a:t>‹N°›</a:t>
            </a:fld>
            <a:endParaRPr lang="en-US"/>
          </a:p>
        </p:txBody>
      </p:sp>
    </p:spTree>
    <p:extLst>
      <p:ext uri="{BB962C8B-B14F-4D97-AF65-F5344CB8AC3E}">
        <p14:creationId xmlns:p14="http://schemas.microsoft.com/office/powerpoint/2010/main" val="1213910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6A03A067-7905-4DFB-81D8-4F5934FA7423}" type="slidenum">
              <a:rPr lang="en-US"/>
              <a:pPr>
                <a:defRPr/>
              </a:pPr>
              <a:t>‹N°›</a:t>
            </a:fld>
            <a:endParaRPr lang="en-US"/>
          </a:p>
        </p:txBody>
      </p:sp>
    </p:spTree>
    <p:extLst>
      <p:ext uri="{BB962C8B-B14F-4D97-AF65-F5344CB8AC3E}">
        <p14:creationId xmlns:p14="http://schemas.microsoft.com/office/powerpoint/2010/main" val="34104248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folHlink"/>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pic>
        <p:nvPicPr>
          <p:cNvPr id="25"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8"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35529"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lvl1pPr>
          </a:lstStyle>
          <a:p>
            <a:pPr>
              <a:defRPr/>
            </a:pPr>
            <a:fld id="{E6833E0F-30E6-46BB-A9CE-7E88E0332331}" type="slidenum">
              <a:rPr lang="en-US"/>
              <a:pPr>
                <a:defRPr/>
              </a:pPr>
              <a:t>‹N°›</a:t>
            </a:fld>
            <a:endParaRPr lang="en-US"/>
          </a:p>
        </p:txBody>
      </p:sp>
    </p:spTree>
    <p:extLst>
      <p:ext uri="{BB962C8B-B14F-4D97-AF65-F5344CB8AC3E}">
        <p14:creationId xmlns:p14="http://schemas.microsoft.com/office/powerpoint/2010/main" val="31801776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D6CB63A4-EB63-48D7-9D2E-B5DE66AA34EB}" type="slidenum">
              <a:rPr lang="en-US"/>
              <a:pPr>
                <a:defRPr/>
              </a:pPr>
              <a:t>‹N°›</a:t>
            </a:fld>
            <a:endParaRPr lang="en-US"/>
          </a:p>
        </p:txBody>
      </p:sp>
    </p:spTree>
    <p:extLst>
      <p:ext uri="{BB962C8B-B14F-4D97-AF65-F5344CB8AC3E}">
        <p14:creationId xmlns:p14="http://schemas.microsoft.com/office/powerpoint/2010/main" val="36088753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6D957A66-4482-4724-986A-53F4A90D9E5D}" type="slidenum">
              <a:rPr lang="en-US"/>
              <a:pPr>
                <a:defRPr/>
              </a:pPr>
              <a:t>‹N°›</a:t>
            </a:fld>
            <a:endParaRPr lang="en-US"/>
          </a:p>
        </p:txBody>
      </p:sp>
    </p:spTree>
    <p:extLst>
      <p:ext uri="{BB962C8B-B14F-4D97-AF65-F5344CB8AC3E}">
        <p14:creationId xmlns:p14="http://schemas.microsoft.com/office/powerpoint/2010/main" val="391622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A4A82F96-79E4-4302-9730-9F2D8F4C74E2}" type="slidenum">
              <a:rPr lang="en-US"/>
              <a:pPr>
                <a:defRPr/>
              </a:pPr>
              <a:t>‹N°›</a:t>
            </a:fld>
            <a:endParaRPr lang="en-US"/>
          </a:p>
        </p:txBody>
      </p:sp>
    </p:spTree>
    <p:extLst>
      <p:ext uri="{BB962C8B-B14F-4D97-AF65-F5344CB8AC3E}">
        <p14:creationId xmlns:p14="http://schemas.microsoft.com/office/powerpoint/2010/main" val="22171966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4CDCE829-15D3-4EA1-94A1-65CC44B099F7}" type="slidenum">
              <a:rPr lang="en-US"/>
              <a:pPr>
                <a:defRPr/>
              </a:pPr>
              <a:t>‹N°›</a:t>
            </a:fld>
            <a:endParaRPr lang="en-US"/>
          </a:p>
        </p:txBody>
      </p:sp>
    </p:spTree>
    <p:extLst>
      <p:ext uri="{BB962C8B-B14F-4D97-AF65-F5344CB8AC3E}">
        <p14:creationId xmlns:p14="http://schemas.microsoft.com/office/powerpoint/2010/main" val="825321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7A797F1E-E158-4B45-99C5-78DB3A19866B}" type="slidenum">
              <a:rPr lang="en-US"/>
              <a:pPr>
                <a:defRPr/>
              </a:pPr>
              <a:t>‹N°›</a:t>
            </a:fld>
            <a:endParaRPr lang="en-US"/>
          </a:p>
        </p:txBody>
      </p:sp>
    </p:spTree>
    <p:extLst>
      <p:ext uri="{BB962C8B-B14F-4D97-AF65-F5344CB8AC3E}">
        <p14:creationId xmlns:p14="http://schemas.microsoft.com/office/powerpoint/2010/main" val="28187396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67AFBDFD-D92B-4448-9573-34F334128C37}" type="slidenum">
              <a:rPr lang="en-US"/>
              <a:pPr>
                <a:defRPr/>
              </a:pPr>
              <a:t>‹N°›</a:t>
            </a:fld>
            <a:endParaRPr lang="en-US"/>
          </a:p>
        </p:txBody>
      </p:sp>
    </p:spTree>
    <p:extLst>
      <p:ext uri="{BB962C8B-B14F-4D97-AF65-F5344CB8AC3E}">
        <p14:creationId xmlns:p14="http://schemas.microsoft.com/office/powerpoint/2010/main" val="39035601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BBE1290A-05E4-4802-9CD1-654881966320}" type="slidenum">
              <a:rPr lang="en-US"/>
              <a:pPr>
                <a:defRPr/>
              </a:pPr>
              <a:t>‹N°›</a:t>
            </a:fld>
            <a:endParaRPr lang="en-US"/>
          </a:p>
        </p:txBody>
      </p:sp>
    </p:spTree>
    <p:extLst>
      <p:ext uri="{BB962C8B-B14F-4D97-AF65-F5344CB8AC3E}">
        <p14:creationId xmlns:p14="http://schemas.microsoft.com/office/powerpoint/2010/main" val="27139921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3A64A8E0-6A9E-4CAD-8456-9937A7384923}" type="slidenum">
              <a:rPr lang="en-US"/>
              <a:pPr>
                <a:defRPr/>
              </a:pPr>
              <a:t>‹N°›</a:t>
            </a:fld>
            <a:endParaRPr lang="en-US"/>
          </a:p>
        </p:txBody>
      </p:sp>
    </p:spTree>
    <p:extLst>
      <p:ext uri="{BB962C8B-B14F-4D97-AF65-F5344CB8AC3E}">
        <p14:creationId xmlns:p14="http://schemas.microsoft.com/office/powerpoint/2010/main" val="1445782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71C5D317-4F31-4C97-A1C6-A9D2E6821E8D}" type="slidenum">
              <a:rPr lang="en-US"/>
              <a:pPr>
                <a:defRPr/>
              </a:pPr>
              <a:t>‹N°›</a:t>
            </a:fld>
            <a:endParaRPr lang="en-US"/>
          </a:p>
        </p:txBody>
      </p:sp>
    </p:spTree>
    <p:extLst>
      <p:ext uri="{BB962C8B-B14F-4D97-AF65-F5344CB8AC3E}">
        <p14:creationId xmlns:p14="http://schemas.microsoft.com/office/powerpoint/2010/main" val="24522297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4D81757A-FA14-48D4-A7FB-CE7138C82251}" type="slidenum">
              <a:rPr lang="en-US"/>
              <a:pPr>
                <a:defRPr/>
              </a:pPr>
              <a:t>‹N°›</a:t>
            </a:fld>
            <a:endParaRPr lang="en-US"/>
          </a:p>
        </p:txBody>
      </p:sp>
    </p:spTree>
    <p:extLst>
      <p:ext uri="{BB962C8B-B14F-4D97-AF65-F5344CB8AC3E}">
        <p14:creationId xmlns:p14="http://schemas.microsoft.com/office/powerpoint/2010/main" val="16768122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FE83E9F-F0FA-43B5-91AE-4E7BC8CEE779}" type="slidenum">
              <a:rPr lang="en-US"/>
              <a:pPr>
                <a:defRPr/>
              </a:pPr>
              <a:t>‹N°›</a:t>
            </a:fld>
            <a:endParaRPr lang="en-US"/>
          </a:p>
        </p:txBody>
      </p:sp>
    </p:spTree>
    <p:extLst>
      <p:ext uri="{BB962C8B-B14F-4D97-AF65-F5344CB8AC3E}">
        <p14:creationId xmlns:p14="http://schemas.microsoft.com/office/powerpoint/2010/main" val="28115189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D631991D-379F-42EE-AA6B-B288036E873C}" type="slidenum">
              <a:rPr lang="en-US"/>
              <a:pPr>
                <a:defRPr/>
              </a:pPr>
              <a:t>‹N°›</a:t>
            </a:fld>
            <a:endParaRPr lang="en-US"/>
          </a:p>
        </p:txBody>
      </p:sp>
    </p:spTree>
    <p:extLst>
      <p:ext uri="{BB962C8B-B14F-4D97-AF65-F5344CB8AC3E}">
        <p14:creationId xmlns:p14="http://schemas.microsoft.com/office/powerpoint/2010/main" val="924155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1A0A533B-F462-4A70-A615-B40CB96585D3}" type="slidenum">
              <a:rPr lang="en-US"/>
              <a:pPr>
                <a:defRPr/>
              </a:pPr>
              <a:t>‹N°›</a:t>
            </a:fld>
            <a:endParaRPr lang="en-US"/>
          </a:p>
        </p:txBody>
      </p:sp>
    </p:spTree>
    <p:extLst>
      <p:ext uri="{BB962C8B-B14F-4D97-AF65-F5344CB8AC3E}">
        <p14:creationId xmlns:p14="http://schemas.microsoft.com/office/powerpoint/2010/main" val="29987905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E31AE25D-4D23-4F66-9CC7-0736AFBED73F}" type="slidenum">
              <a:rPr lang="en-US"/>
              <a:pPr>
                <a:defRPr/>
              </a:pPr>
              <a:t>‹N°›</a:t>
            </a:fld>
            <a:endParaRPr lang="en-US"/>
          </a:p>
        </p:txBody>
      </p:sp>
    </p:spTree>
    <p:extLst>
      <p:ext uri="{BB962C8B-B14F-4D97-AF65-F5344CB8AC3E}">
        <p14:creationId xmlns:p14="http://schemas.microsoft.com/office/powerpoint/2010/main" val="257731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48B015A9-86AB-4B59-B145-E47543E68F5E}" type="slidenum">
              <a:rPr lang="en-US"/>
              <a:pPr>
                <a:defRPr/>
              </a:pPr>
              <a:t>‹N°›</a:t>
            </a:fld>
            <a:endParaRPr lang="en-US"/>
          </a:p>
        </p:txBody>
      </p:sp>
    </p:spTree>
    <p:extLst>
      <p:ext uri="{BB962C8B-B14F-4D97-AF65-F5344CB8AC3E}">
        <p14:creationId xmlns:p14="http://schemas.microsoft.com/office/powerpoint/2010/main" val="28337338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64207C5D-F590-465D-8C5D-05362B92AA71}" type="slidenum">
              <a:rPr lang="en-US"/>
              <a:pPr>
                <a:defRPr/>
              </a:pPr>
              <a:t>‹N°›</a:t>
            </a:fld>
            <a:endParaRPr lang="en-US"/>
          </a:p>
        </p:txBody>
      </p:sp>
    </p:spTree>
    <p:extLst>
      <p:ext uri="{BB962C8B-B14F-4D97-AF65-F5344CB8AC3E}">
        <p14:creationId xmlns:p14="http://schemas.microsoft.com/office/powerpoint/2010/main" val="17486206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9AD2F11F-ACF8-4A75-AB10-294760EE0806}" type="slidenum">
              <a:rPr lang="en-US"/>
              <a:pPr>
                <a:defRPr/>
              </a:pPr>
              <a:t>‹N°›</a:t>
            </a:fld>
            <a:endParaRPr lang="en-US"/>
          </a:p>
        </p:txBody>
      </p:sp>
    </p:spTree>
    <p:extLst>
      <p:ext uri="{BB962C8B-B14F-4D97-AF65-F5344CB8AC3E}">
        <p14:creationId xmlns:p14="http://schemas.microsoft.com/office/powerpoint/2010/main" val="20239178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0489633-FC51-4EBD-AB1D-12833F14ABAC}" type="slidenum">
              <a:rPr lang="en-US"/>
              <a:pPr>
                <a:defRPr/>
              </a:pPr>
              <a:t>‹N°›</a:t>
            </a:fld>
            <a:endParaRPr lang="en-US"/>
          </a:p>
        </p:txBody>
      </p:sp>
    </p:spTree>
    <p:extLst>
      <p:ext uri="{BB962C8B-B14F-4D97-AF65-F5344CB8AC3E}">
        <p14:creationId xmlns:p14="http://schemas.microsoft.com/office/powerpoint/2010/main" val="34678069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4C3EEFA3-1EEF-43EE-8CFC-C03537BC7B9D}" type="slidenum">
              <a:rPr lang="en-US"/>
              <a:pPr>
                <a:defRPr/>
              </a:pPr>
              <a:t>‹N°›</a:t>
            </a:fld>
            <a:endParaRPr lang="en-US"/>
          </a:p>
        </p:txBody>
      </p:sp>
    </p:spTree>
    <p:extLst>
      <p:ext uri="{BB962C8B-B14F-4D97-AF65-F5344CB8AC3E}">
        <p14:creationId xmlns:p14="http://schemas.microsoft.com/office/powerpoint/2010/main" val="1824874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37F7A7C2-4DA8-4423-884F-4786ED736EF2}" type="slidenum">
              <a:rPr lang="en-US"/>
              <a:pPr>
                <a:defRPr/>
              </a:pPr>
              <a:t>‹N°›</a:t>
            </a:fld>
            <a:endParaRPr lang="en-US"/>
          </a:p>
        </p:txBody>
      </p:sp>
    </p:spTree>
    <p:extLst>
      <p:ext uri="{BB962C8B-B14F-4D97-AF65-F5344CB8AC3E}">
        <p14:creationId xmlns:p14="http://schemas.microsoft.com/office/powerpoint/2010/main" val="182208421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29042C51-92BA-4866-BB4E-CF28E1B3FA4B}" type="slidenum">
              <a:rPr lang="en-US"/>
              <a:pPr>
                <a:defRPr/>
              </a:pPr>
              <a:t>‹N°›</a:t>
            </a:fld>
            <a:endParaRPr lang="en-US"/>
          </a:p>
        </p:txBody>
      </p:sp>
    </p:spTree>
    <p:extLst>
      <p:ext uri="{BB962C8B-B14F-4D97-AF65-F5344CB8AC3E}">
        <p14:creationId xmlns:p14="http://schemas.microsoft.com/office/powerpoint/2010/main" val="13473437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2AB46EA6-B214-4EBD-9DA2-7F6031356631}" type="slidenum">
              <a:rPr lang="en-US"/>
              <a:pPr>
                <a:defRPr/>
              </a:pPr>
              <a:t>‹N°›</a:t>
            </a:fld>
            <a:endParaRPr lang="en-US"/>
          </a:p>
        </p:txBody>
      </p:sp>
    </p:spTree>
    <p:extLst>
      <p:ext uri="{BB962C8B-B14F-4D97-AF65-F5344CB8AC3E}">
        <p14:creationId xmlns:p14="http://schemas.microsoft.com/office/powerpoint/2010/main" val="9538371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5EDBCC95-447D-4D7A-B98A-5D6627A009A6}" type="slidenum">
              <a:rPr lang="en-US"/>
              <a:pPr>
                <a:defRPr/>
              </a:pPr>
              <a:t>‹N°›</a:t>
            </a:fld>
            <a:endParaRPr lang="en-US"/>
          </a:p>
        </p:txBody>
      </p:sp>
    </p:spTree>
    <p:extLst>
      <p:ext uri="{BB962C8B-B14F-4D97-AF65-F5344CB8AC3E}">
        <p14:creationId xmlns:p14="http://schemas.microsoft.com/office/powerpoint/2010/main" val="31848009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A1C46B"/>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pic>
        <p:nvPicPr>
          <p:cNvPr id="25"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00"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38601"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lvl1pPr>
          </a:lstStyle>
          <a:p>
            <a:pPr>
              <a:defRPr/>
            </a:pPr>
            <a:fld id="{EBC2D006-1F12-460D-9669-5D93E801A3A9}" type="slidenum">
              <a:rPr lang="en-US"/>
              <a:pPr>
                <a:defRPr/>
              </a:pPr>
              <a:t>‹N°›</a:t>
            </a:fld>
            <a:endParaRPr lang="en-US"/>
          </a:p>
        </p:txBody>
      </p:sp>
    </p:spTree>
    <p:extLst>
      <p:ext uri="{BB962C8B-B14F-4D97-AF65-F5344CB8AC3E}">
        <p14:creationId xmlns:p14="http://schemas.microsoft.com/office/powerpoint/2010/main" val="1951298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9D6A7A36-C8BD-4FCE-96ED-B976154AF7B5}" type="slidenum">
              <a:rPr lang="en-US"/>
              <a:pPr>
                <a:defRPr/>
              </a:pPr>
              <a:t>‹N°›</a:t>
            </a:fld>
            <a:endParaRPr lang="en-US"/>
          </a:p>
        </p:txBody>
      </p:sp>
    </p:spTree>
    <p:extLst>
      <p:ext uri="{BB962C8B-B14F-4D97-AF65-F5344CB8AC3E}">
        <p14:creationId xmlns:p14="http://schemas.microsoft.com/office/powerpoint/2010/main" val="42276636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CE55EB84-584A-468B-AE19-B2D75A986FE3}" type="slidenum">
              <a:rPr lang="en-US"/>
              <a:pPr>
                <a:defRPr/>
              </a:pPr>
              <a:t>‹N°›</a:t>
            </a:fld>
            <a:endParaRPr lang="en-US"/>
          </a:p>
        </p:txBody>
      </p:sp>
    </p:spTree>
    <p:extLst>
      <p:ext uri="{BB962C8B-B14F-4D97-AF65-F5344CB8AC3E}">
        <p14:creationId xmlns:p14="http://schemas.microsoft.com/office/powerpoint/2010/main" val="19646802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012D3D7C-859D-4639-B486-25611FFF9CB7}" type="slidenum">
              <a:rPr lang="en-US"/>
              <a:pPr>
                <a:defRPr/>
              </a:pPr>
              <a:t>‹N°›</a:t>
            </a:fld>
            <a:endParaRPr lang="en-US"/>
          </a:p>
        </p:txBody>
      </p:sp>
    </p:spTree>
    <p:extLst>
      <p:ext uri="{BB962C8B-B14F-4D97-AF65-F5344CB8AC3E}">
        <p14:creationId xmlns:p14="http://schemas.microsoft.com/office/powerpoint/2010/main" val="40891679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293A30AD-7886-49A3-905A-E6E7F33B0908}" type="slidenum">
              <a:rPr lang="en-US"/>
              <a:pPr>
                <a:defRPr/>
              </a:pPr>
              <a:t>‹N°›</a:t>
            </a:fld>
            <a:endParaRPr lang="en-US"/>
          </a:p>
        </p:txBody>
      </p:sp>
    </p:spTree>
    <p:extLst>
      <p:ext uri="{BB962C8B-B14F-4D97-AF65-F5344CB8AC3E}">
        <p14:creationId xmlns:p14="http://schemas.microsoft.com/office/powerpoint/2010/main" val="37998736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99974FF8-8EBC-46E3-BA93-3D2942380480}" type="slidenum">
              <a:rPr lang="en-US"/>
              <a:pPr>
                <a:defRPr/>
              </a:pPr>
              <a:t>‹N°›</a:t>
            </a:fld>
            <a:endParaRPr lang="en-US"/>
          </a:p>
        </p:txBody>
      </p:sp>
    </p:spTree>
    <p:extLst>
      <p:ext uri="{BB962C8B-B14F-4D97-AF65-F5344CB8AC3E}">
        <p14:creationId xmlns:p14="http://schemas.microsoft.com/office/powerpoint/2010/main" val="22554455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48F970ED-6FB3-4205-9012-99012C175B21}" type="slidenum">
              <a:rPr lang="en-US"/>
              <a:pPr>
                <a:defRPr/>
              </a:pPr>
              <a:t>‹N°›</a:t>
            </a:fld>
            <a:endParaRPr lang="en-US"/>
          </a:p>
        </p:txBody>
      </p:sp>
    </p:spTree>
    <p:extLst>
      <p:ext uri="{BB962C8B-B14F-4D97-AF65-F5344CB8AC3E}">
        <p14:creationId xmlns:p14="http://schemas.microsoft.com/office/powerpoint/2010/main" val="176696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D41FF0D1-B853-436F-92D1-6021B887E28E}" type="slidenum">
              <a:rPr lang="en-US"/>
              <a:pPr>
                <a:defRPr/>
              </a:pPr>
              <a:t>‹N°›</a:t>
            </a:fld>
            <a:endParaRPr lang="en-US"/>
          </a:p>
        </p:txBody>
      </p:sp>
    </p:spTree>
    <p:extLst>
      <p:ext uri="{BB962C8B-B14F-4D97-AF65-F5344CB8AC3E}">
        <p14:creationId xmlns:p14="http://schemas.microsoft.com/office/powerpoint/2010/main" val="2003554929"/>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AF677D9A-A58F-424E-B7A8-032C061FB297}" type="slidenum">
              <a:rPr lang="en-US"/>
              <a:pPr>
                <a:defRPr/>
              </a:pPr>
              <a:t>‹N°›</a:t>
            </a:fld>
            <a:endParaRPr lang="en-US"/>
          </a:p>
        </p:txBody>
      </p:sp>
    </p:spTree>
    <p:extLst>
      <p:ext uri="{BB962C8B-B14F-4D97-AF65-F5344CB8AC3E}">
        <p14:creationId xmlns:p14="http://schemas.microsoft.com/office/powerpoint/2010/main" val="26898005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5FD237DE-7080-415A-9704-ED18C6477043}" type="slidenum">
              <a:rPr lang="en-US"/>
              <a:pPr>
                <a:defRPr/>
              </a:pPr>
              <a:t>‹N°›</a:t>
            </a:fld>
            <a:endParaRPr lang="en-US"/>
          </a:p>
        </p:txBody>
      </p:sp>
    </p:spTree>
    <p:extLst>
      <p:ext uri="{BB962C8B-B14F-4D97-AF65-F5344CB8AC3E}">
        <p14:creationId xmlns:p14="http://schemas.microsoft.com/office/powerpoint/2010/main" val="13201417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3C76ADF4-B941-43B2-AE82-E7C7E75271C7}" type="slidenum">
              <a:rPr lang="en-US"/>
              <a:pPr>
                <a:defRPr/>
              </a:pPr>
              <a:t>‹N°›</a:t>
            </a:fld>
            <a:endParaRPr lang="en-US"/>
          </a:p>
        </p:txBody>
      </p:sp>
    </p:spTree>
    <p:extLst>
      <p:ext uri="{BB962C8B-B14F-4D97-AF65-F5344CB8AC3E}">
        <p14:creationId xmlns:p14="http://schemas.microsoft.com/office/powerpoint/2010/main" val="30525837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8314D98A-D24C-4D76-A6E2-A381E22E88A0}" type="slidenum">
              <a:rPr lang="en-US"/>
              <a:pPr>
                <a:defRPr/>
              </a:pPr>
              <a:t>‹N°›</a:t>
            </a:fld>
            <a:endParaRPr lang="en-US"/>
          </a:p>
        </p:txBody>
      </p:sp>
    </p:spTree>
    <p:extLst>
      <p:ext uri="{BB962C8B-B14F-4D97-AF65-F5344CB8AC3E}">
        <p14:creationId xmlns:p14="http://schemas.microsoft.com/office/powerpoint/2010/main" val="40017883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D5D45740-E2CC-4CA4-8E0E-CB44E272B180}" type="slidenum">
              <a:rPr lang="en-US"/>
              <a:pPr>
                <a:defRPr/>
              </a:pPr>
              <a:t>‹N°›</a:t>
            </a:fld>
            <a:endParaRPr lang="en-US"/>
          </a:p>
        </p:txBody>
      </p:sp>
    </p:spTree>
    <p:extLst>
      <p:ext uri="{BB962C8B-B14F-4D97-AF65-F5344CB8AC3E}">
        <p14:creationId xmlns:p14="http://schemas.microsoft.com/office/powerpoint/2010/main" val="38913371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BB9127E4-99BD-44E7-9F9A-4166431D6DB4}" type="slidenum">
              <a:rPr lang="en-US"/>
              <a:pPr>
                <a:defRPr/>
              </a:pPr>
              <a:t>‹N°›</a:t>
            </a:fld>
            <a:endParaRPr lang="en-US"/>
          </a:p>
        </p:txBody>
      </p:sp>
    </p:spTree>
    <p:extLst>
      <p:ext uri="{BB962C8B-B14F-4D97-AF65-F5344CB8AC3E}">
        <p14:creationId xmlns:p14="http://schemas.microsoft.com/office/powerpoint/2010/main" val="34398561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3988B050-AF66-4C0C-A6D6-D0D6005E636D}" type="slidenum">
              <a:rPr lang="en-US"/>
              <a:pPr>
                <a:defRPr/>
              </a:pPr>
              <a:t>‹N°›</a:t>
            </a:fld>
            <a:endParaRPr lang="en-US"/>
          </a:p>
        </p:txBody>
      </p:sp>
    </p:spTree>
    <p:extLst>
      <p:ext uri="{BB962C8B-B14F-4D97-AF65-F5344CB8AC3E}">
        <p14:creationId xmlns:p14="http://schemas.microsoft.com/office/powerpoint/2010/main" val="25317514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3D4F8748-DB43-44D9-8065-509A510C4C7D}" type="slidenum">
              <a:rPr lang="en-US"/>
              <a:pPr>
                <a:defRPr/>
              </a:pPr>
              <a:t>‹N°›</a:t>
            </a:fld>
            <a:endParaRPr lang="en-US"/>
          </a:p>
        </p:txBody>
      </p:sp>
    </p:spTree>
    <p:extLst>
      <p:ext uri="{BB962C8B-B14F-4D97-AF65-F5344CB8AC3E}">
        <p14:creationId xmlns:p14="http://schemas.microsoft.com/office/powerpoint/2010/main" val="10969345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71962A80-78BE-40D9-BD00-603BA8A85641}" type="slidenum">
              <a:rPr lang="en-US"/>
              <a:pPr>
                <a:defRPr/>
              </a:pPr>
              <a:t>‹N°›</a:t>
            </a:fld>
            <a:endParaRPr lang="en-US"/>
          </a:p>
        </p:txBody>
      </p:sp>
    </p:spTree>
    <p:extLst>
      <p:ext uri="{BB962C8B-B14F-4D97-AF65-F5344CB8AC3E}">
        <p14:creationId xmlns:p14="http://schemas.microsoft.com/office/powerpoint/2010/main" val="35849930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068C2C09-293E-4F2E-B663-491BC41821B0}" type="slidenum">
              <a:rPr lang="en-US"/>
              <a:pPr>
                <a:defRPr/>
              </a:pPr>
              <a:t>‹N°›</a:t>
            </a:fld>
            <a:endParaRPr lang="en-US"/>
          </a:p>
        </p:txBody>
      </p:sp>
    </p:spTree>
    <p:extLst>
      <p:ext uri="{BB962C8B-B14F-4D97-AF65-F5344CB8AC3E}">
        <p14:creationId xmlns:p14="http://schemas.microsoft.com/office/powerpoint/2010/main" val="155233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8EBEF1E1-D734-41F9-8FC8-B4EDD7E29072}" type="slidenum">
              <a:rPr lang="en-US"/>
              <a:pPr>
                <a:defRPr/>
              </a:pPr>
              <a:t>‹N°›</a:t>
            </a:fld>
            <a:endParaRPr lang="en-US"/>
          </a:p>
        </p:txBody>
      </p:sp>
    </p:spTree>
    <p:extLst>
      <p:ext uri="{BB962C8B-B14F-4D97-AF65-F5344CB8AC3E}">
        <p14:creationId xmlns:p14="http://schemas.microsoft.com/office/powerpoint/2010/main" val="1098746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F4C278A-E688-40C0-A5E8-44DE3225632F}" type="slidenum">
              <a:rPr lang="en-US"/>
              <a:pPr>
                <a:defRPr/>
              </a:pPr>
              <a:t>‹N°›</a:t>
            </a:fld>
            <a:endParaRPr lang="en-US"/>
          </a:p>
        </p:txBody>
      </p:sp>
    </p:spTree>
    <p:extLst>
      <p:ext uri="{BB962C8B-B14F-4D97-AF65-F5344CB8AC3E}">
        <p14:creationId xmlns:p14="http://schemas.microsoft.com/office/powerpoint/2010/main" val="1168251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BD7A9760-E6A4-4B8A-8728-7E24094FA5FC}" type="slidenum">
              <a:rPr lang="en-US"/>
              <a:pPr>
                <a:defRPr/>
              </a:pPr>
              <a:t>‹N°›</a:t>
            </a:fld>
            <a:endParaRPr lang="en-US"/>
          </a:p>
        </p:txBody>
      </p:sp>
    </p:spTree>
    <p:extLst>
      <p:ext uri="{BB962C8B-B14F-4D97-AF65-F5344CB8AC3E}">
        <p14:creationId xmlns:p14="http://schemas.microsoft.com/office/powerpoint/2010/main" val="15179686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A93CD2BA-2594-4725-A3DC-DB942220BB2B}" type="slidenum">
              <a:rPr lang="en-US"/>
              <a:pPr>
                <a:defRPr/>
              </a:pPr>
              <a:t>‹N°›</a:t>
            </a:fld>
            <a:endParaRPr lang="en-US"/>
          </a:p>
        </p:txBody>
      </p:sp>
    </p:spTree>
    <p:extLst>
      <p:ext uri="{BB962C8B-B14F-4D97-AF65-F5344CB8AC3E}">
        <p14:creationId xmlns:p14="http://schemas.microsoft.com/office/powerpoint/2010/main" val="14532599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1F18D85B-000C-4397-B912-54A0B5BCFBD2}" type="slidenum">
              <a:rPr lang="en-US"/>
              <a:pPr>
                <a:defRPr/>
              </a:pPr>
              <a:t>‹N°›</a:t>
            </a:fld>
            <a:endParaRPr lang="en-US"/>
          </a:p>
        </p:txBody>
      </p:sp>
    </p:spTree>
    <p:extLst>
      <p:ext uri="{BB962C8B-B14F-4D97-AF65-F5344CB8AC3E}">
        <p14:creationId xmlns:p14="http://schemas.microsoft.com/office/powerpoint/2010/main" val="93120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CC48E68F-7DCA-4424-B7BC-DC9D31E08E80}" type="slidenum">
              <a:rPr lang="en-US"/>
              <a:pPr>
                <a:defRPr/>
              </a:pPr>
              <a:t>‹N°›</a:t>
            </a:fld>
            <a:endParaRPr lang="en-US"/>
          </a:p>
        </p:txBody>
      </p:sp>
    </p:spTree>
    <p:extLst>
      <p:ext uri="{BB962C8B-B14F-4D97-AF65-F5344CB8AC3E}">
        <p14:creationId xmlns:p14="http://schemas.microsoft.com/office/powerpoint/2010/main" val="38619768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28105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pic>
        <p:nvPicPr>
          <p:cNvPr id="25"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2"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41673"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solidFill>
                  <a:schemeClr val="bg1"/>
                </a:solidFill>
              </a:defRPr>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solidFill>
                  <a:schemeClr val="bg1"/>
                </a:solidFill>
              </a:defRPr>
            </a:lvl1pPr>
          </a:lstStyle>
          <a:p>
            <a:pPr>
              <a:defRPr/>
            </a:pPr>
            <a:fld id="{4BD28B37-05A2-43E8-A84A-E14F6BAAEED3}" type="slidenum">
              <a:rPr lang="en-US"/>
              <a:pPr>
                <a:defRPr/>
              </a:pPr>
              <a:t>‹N°›</a:t>
            </a:fld>
            <a:endParaRPr lang="en-US"/>
          </a:p>
        </p:txBody>
      </p:sp>
    </p:spTree>
    <p:extLst>
      <p:ext uri="{BB962C8B-B14F-4D97-AF65-F5344CB8AC3E}">
        <p14:creationId xmlns:p14="http://schemas.microsoft.com/office/powerpoint/2010/main" val="16847308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238B2C97-1430-4BFF-BEC1-0E7B60BD549F}" type="slidenum">
              <a:rPr lang="en-US"/>
              <a:pPr>
                <a:defRPr/>
              </a:pPr>
              <a:t>‹N°›</a:t>
            </a:fld>
            <a:endParaRPr lang="en-US"/>
          </a:p>
        </p:txBody>
      </p:sp>
    </p:spTree>
    <p:extLst>
      <p:ext uri="{BB962C8B-B14F-4D97-AF65-F5344CB8AC3E}">
        <p14:creationId xmlns:p14="http://schemas.microsoft.com/office/powerpoint/2010/main" val="18676290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10258F85-AB46-4A8E-A010-55FC97E4CAB8}" type="slidenum">
              <a:rPr lang="en-US"/>
              <a:pPr>
                <a:defRPr/>
              </a:pPr>
              <a:t>‹N°›</a:t>
            </a:fld>
            <a:endParaRPr lang="en-US"/>
          </a:p>
        </p:txBody>
      </p:sp>
    </p:spTree>
    <p:extLst>
      <p:ext uri="{BB962C8B-B14F-4D97-AF65-F5344CB8AC3E}">
        <p14:creationId xmlns:p14="http://schemas.microsoft.com/office/powerpoint/2010/main" val="31974528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6E6530BE-6547-4AA4-A0AD-3C57ADCE64B9}" type="slidenum">
              <a:rPr lang="en-US"/>
              <a:pPr>
                <a:defRPr/>
              </a:pPr>
              <a:t>‹N°›</a:t>
            </a:fld>
            <a:endParaRPr lang="en-US"/>
          </a:p>
        </p:txBody>
      </p:sp>
    </p:spTree>
    <p:extLst>
      <p:ext uri="{BB962C8B-B14F-4D97-AF65-F5344CB8AC3E}">
        <p14:creationId xmlns:p14="http://schemas.microsoft.com/office/powerpoint/2010/main" val="39404212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379107BB-9107-4724-896F-2408E5EEF30D}" type="slidenum">
              <a:rPr lang="en-US"/>
              <a:pPr>
                <a:defRPr/>
              </a:pPr>
              <a:t>‹N°›</a:t>
            </a:fld>
            <a:endParaRPr lang="en-US"/>
          </a:p>
        </p:txBody>
      </p:sp>
    </p:spTree>
    <p:extLst>
      <p:ext uri="{BB962C8B-B14F-4D97-AF65-F5344CB8AC3E}">
        <p14:creationId xmlns:p14="http://schemas.microsoft.com/office/powerpoint/2010/main" val="296411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C872D635-BA44-4564-B096-BFDE9345A759}" type="slidenum">
              <a:rPr lang="en-US"/>
              <a:pPr>
                <a:defRPr/>
              </a:pPr>
              <a:t>‹N°›</a:t>
            </a:fld>
            <a:endParaRPr lang="en-US"/>
          </a:p>
        </p:txBody>
      </p:sp>
    </p:spTree>
    <p:extLst>
      <p:ext uri="{BB962C8B-B14F-4D97-AF65-F5344CB8AC3E}">
        <p14:creationId xmlns:p14="http://schemas.microsoft.com/office/powerpoint/2010/main" val="13619536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CC294BCB-23DD-44B7-ABE8-EE7B1FE116F8}" type="slidenum">
              <a:rPr lang="en-US"/>
              <a:pPr>
                <a:defRPr/>
              </a:pPr>
              <a:t>‹N°›</a:t>
            </a:fld>
            <a:endParaRPr lang="en-US"/>
          </a:p>
        </p:txBody>
      </p:sp>
    </p:spTree>
    <p:extLst>
      <p:ext uri="{BB962C8B-B14F-4D97-AF65-F5344CB8AC3E}">
        <p14:creationId xmlns:p14="http://schemas.microsoft.com/office/powerpoint/2010/main" val="42503666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36FAE9B0-048B-4499-87B8-2E55A57B2603}" type="slidenum">
              <a:rPr lang="en-US"/>
              <a:pPr>
                <a:defRPr/>
              </a:pPr>
              <a:t>‹N°›</a:t>
            </a:fld>
            <a:endParaRPr lang="en-US"/>
          </a:p>
        </p:txBody>
      </p:sp>
    </p:spTree>
    <p:extLst>
      <p:ext uri="{BB962C8B-B14F-4D97-AF65-F5344CB8AC3E}">
        <p14:creationId xmlns:p14="http://schemas.microsoft.com/office/powerpoint/2010/main" val="31087000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C7E48769-EA8E-4BD5-A669-B4510E8EA753}" type="slidenum">
              <a:rPr lang="en-US"/>
              <a:pPr>
                <a:defRPr/>
              </a:pPr>
              <a:t>‹N°›</a:t>
            </a:fld>
            <a:endParaRPr lang="en-US"/>
          </a:p>
        </p:txBody>
      </p:sp>
    </p:spTree>
    <p:extLst>
      <p:ext uri="{BB962C8B-B14F-4D97-AF65-F5344CB8AC3E}">
        <p14:creationId xmlns:p14="http://schemas.microsoft.com/office/powerpoint/2010/main" val="40713879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7928FE02-CF18-413D-B75E-E6FCB07E3F49}" type="slidenum">
              <a:rPr lang="en-US"/>
              <a:pPr>
                <a:defRPr/>
              </a:pPr>
              <a:t>‹N°›</a:t>
            </a:fld>
            <a:endParaRPr lang="en-US"/>
          </a:p>
        </p:txBody>
      </p:sp>
    </p:spTree>
    <p:extLst>
      <p:ext uri="{BB962C8B-B14F-4D97-AF65-F5344CB8AC3E}">
        <p14:creationId xmlns:p14="http://schemas.microsoft.com/office/powerpoint/2010/main" val="24422695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CCE60C31-906E-42CA-90BD-99758078F130}" type="slidenum">
              <a:rPr lang="en-US"/>
              <a:pPr>
                <a:defRPr/>
              </a:pPr>
              <a:t>‹N°›</a:t>
            </a:fld>
            <a:endParaRPr lang="en-US"/>
          </a:p>
        </p:txBody>
      </p:sp>
    </p:spTree>
    <p:extLst>
      <p:ext uri="{BB962C8B-B14F-4D97-AF65-F5344CB8AC3E}">
        <p14:creationId xmlns:p14="http://schemas.microsoft.com/office/powerpoint/2010/main" val="27690287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35834F6B-57D9-480E-8F02-4FD0239512DA}" type="slidenum">
              <a:rPr lang="en-US"/>
              <a:pPr>
                <a:defRPr/>
              </a:pPr>
              <a:t>‹N°›</a:t>
            </a:fld>
            <a:endParaRPr lang="en-US"/>
          </a:p>
        </p:txBody>
      </p:sp>
    </p:spTree>
    <p:extLst>
      <p:ext uri="{BB962C8B-B14F-4D97-AF65-F5344CB8AC3E}">
        <p14:creationId xmlns:p14="http://schemas.microsoft.com/office/powerpoint/2010/main" val="14173995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161DF457-E6A6-4568-B9B5-9298CAC813FE}" type="slidenum">
              <a:rPr lang="en-US"/>
              <a:pPr>
                <a:defRPr/>
              </a:pPr>
              <a:t>‹N°›</a:t>
            </a:fld>
            <a:endParaRPr lang="en-US"/>
          </a:p>
        </p:txBody>
      </p:sp>
    </p:spTree>
    <p:extLst>
      <p:ext uri="{BB962C8B-B14F-4D97-AF65-F5344CB8AC3E}">
        <p14:creationId xmlns:p14="http://schemas.microsoft.com/office/powerpoint/2010/main" val="1227901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58BB8854-377C-400A-B4EC-E6DEEA8A29A9}" type="slidenum">
              <a:rPr lang="en-US"/>
              <a:pPr>
                <a:defRPr/>
              </a:pPr>
              <a:t>‹N°›</a:t>
            </a:fld>
            <a:endParaRPr lang="en-US"/>
          </a:p>
        </p:txBody>
      </p:sp>
    </p:spTree>
    <p:extLst>
      <p:ext uri="{BB962C8B-B14F-4D97-AF65-F5344CB8AC3E}">
        <p14:creationId xmlns:p14="http://schemas.microsoft.com/office/powerpoint/2010/main" val="7735912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5CEDCBA4-3990-4AD9-B388-E816205582CD}" type="slidenum">
              <a:rPr lang="en-US"/>
              <a:pPr>
                <a:defRPr/>
              </a:pPr>
              <a:t>‹N°›</a:t>
            </a:fld>
            <a:endParaRPr lang="en-US"/>
          </a:p>
        </p:txBody>
      </p:sp>
    </p:spTree>
    <p:extLst>
      <p:ext uri="{BB962C8B-B14F-4D97-AF65-F5344CB8AC3E}">
        <p14:creationId xmlns:p14="http://schemas.microsoft.com/office/powerpoint/2010/main" val="39800153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246D004C-C313-4174-B765-CCC970257121}" type="slidenum">
              <a:rPr lang="en-US"/>
              <a:pPr>
                <a:defRPr/>
              </a:pPr>
              <a:t>‹N°›</a:t>
            </a:fld>
            <a:endParaRPr lang="en-US"/>
          </a:p>
        </p:txBody>
      </p:sp>
    </p:spTree>
    <p:extLst>
      <p:ext uri="{BB962C8B-B14F-4D97-AF65-F5344CB8AC3E}">
        <p14:creationId xmlns:p14="http://schemas.microsoft.com/office/powerpoint/2010/main" val="3480265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578CFE34-94DC-434F-A15D-3B4134A0AC33}" type="slidenum">
              <a:rPr lang="en-US"/>
              <a:pPr>
                <a:defRPr/>
              </a:pPr>
              <a:t>‹N°›</a:t>
            </a:fld>
            <a:endParaRPr lang="en-US"/>
          </a:p>
        </p:txBody>
      </p:sp>
    </p:spTree>
    <p:extLst>
      <p:ext uri="{BB962C8B-B14F-4D97-AF65-F5344CB8AC3E}">
        <p14:creationId xmlns:p14="http://schemas.microsoft.com/office/powerpoint/2010/main" val="20855665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5A379C8E-ECAC-4666-AE37-A79CEF66B02F}" type="slidenum">
              <a:rPr lang="en-US"/>
              <a:pPr>
                <a:defRPr/>
              </a:pPr>
              <a:t>‹N°›</a:t>
            </a:fld>
            <a:endParaRPr lang="en-US"/>
          </a:p>
        </p:txBody>
      </p:sp>
    </p:spTree>
    <p:extLst>
      <p:ext uri="{BB962C8B-B14F-4D97-AF65-F5344CB8AC3E}">
        <p14:creationId xmlns:p14="http://schemas.microsoft.com/office/powerpoint/2010/main" val="745505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6C0957D1-4E6D-422F-B4F3-58F06C0F2767}" type="slidenum">
              <a:rPr lang="en-US"/>
              <a:pPr>
                <a:defRPr/>
              </a:pPr>
              <a:t>‹N°›</a:t>
            </a:fld>
            <a:endParaRPr lang="en-US"/>
          </a:p>
        </p:txBody>
      </p:sp>
    </p:spTree>
    <p:extLst>
      <p:ext uri="{BB962C8B-B14F-4D97-AF65-F5344CB8AC3E}">
        <p14:creationId xmlns:p14="http://schemas.microsoft.com/office/powerpoint/2010/main" val="40377889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4FFDA0A-1C78-40F3-BC69-9450E584A2DD}" type="slidenum">
              <a:rPr lang="en-US"/>
              <a:pPr>
                <a:defRPr/>
              </a:pPr>
              <a:t>‹N°›</a:t>
            </a:fld>
            <a:endParaRPr lang="en-US"/>
          </a:p>
        </p:txBody>
      </p:sp>
    </p:spTree>
    <p:extLst>
      <p:ext uri="{BB962C8B-B14F-4D97-AF65-F5344CB8AC3E}">
        <p14:creationId xmlns:p14="http://schemas.microsoft.com/office/powerpoint/2010/main" val="32030607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2577E4A3-6888-4D21-9FE1-F530D57D13F9}" type="slidenum">
              <a:rPr lang="en-US"/>
              <a:pPr>
                <a:defRPr/>
              </a:pPr>
              <a:t>‹N°›</a:t>
            </a:fld>
            <a:endParaRPr lang="en-US"/>
          </a:p>
        </p:txBody>
      </p:sp>
    </p:spTree>
    <p:extLst>
      <p:ext uri="{BB962C8B-B14F-4D97-AF65-F5344CB8AC3E}">
        <p14:creationId xmlns:p14="http://schemas.microsoft.com/office/powerpoint/2010/main" val="23621900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F082A1D7-0F21-4C9C-BE26-2BC372608476}" type="slidenum">
              <a:rPr lang="en-US"/>
              <a:pPr>
                <a:defRPr/>
              </a:pPr>
              <a:t>‹N°›</a:t>
            </a:fld>
            <a:endParaRPr lang="en-US"/>
          </a:p>
        </p:txBody>
      </p:sp>
    </p:spTree>
    <p:extLst>
      <p:ext uri="{BB962C8B-B14F-4D97-AF65-F5344CB8AC3E}">
        <p14:creationId xmlns:p14="http://schemas.microsoft.com/office/powerpoint/2010/main" val="18197060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C3B3DA36-F64A-4794-88FD-408B5AF25751}" type="slidenum">
              <a:rPr lang="en-US"/>
              <a:pPr>
                <a:defRPr/>
              </a:pPr>
              <a:t>‹N°›</a:t>
            </a:fld>
            <a:endParaRPr lang="en-US"/>
          </a:p>
        </p:txBody>
      </p:sp>
    </p:spTree>
    <p:extLst>
      <p:ext uri="{BB962C8B-B14F-4D97-AF65-F5344CB8AC3E}">
        <p14:creationId xmlns:p14="http://schemas.microsoft.com/office/powerpoint/2010/main" val="8920187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D5964B67-8707-4AF9-A53C-D5CD13A193B5}" type="slidenum">
              <a:rPr lang="en-US"/>
              <a:pPr>
                <a:defRPr/>
              </a:pPr>
              <a:t>‹N°›</a:t>
            </a:fld>
            <a:endParaRPr lang="en-US"/>
          </a:p>
        </p:txBody>
      </p:sp>
    </p:spTree>
    <p:extLst>
      <p:ext uri="{BB962C8B-B14F-4D97-AF65-F5344CB8AC3E}">
        <p14:creationId xmlns:p14="http://schemas.microsoft.com/office/powerpoint/2010/main" val="28048943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folHlink"/>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sldNum" sz="quarter" idx="4"/>
          </p:nvPr>
        </p:nvSpPr>
        <p:spPr>
          <a:xfrm>
            <a:off x="8729663" y="6565900"/>
            <a:ext cx="257175" cy="182563"/>
          </a:xfrm>
        </p:spPr>
        <p:txBody>
          <a:bodyPr/>
          <a:lstStyle>
            <a:lvl1pPr>
              <a:defRPr/>
            </a:lvl1pPr>
          </a:lstStyle>
          <a:p>
            <a:fld id="{B5FD11B1-E0E2-4BD2-AC0D-1B31A03A6C00}" type="slidenum">
              <a:rPr lang="en-US">
                <a:solidFill>
                  <a:srgbClr val="1F497D"/>
                </a:solidFill>
              </a:rPr>
              <a:pPr/>
              <a:t>‹N°›</a:t>
            </a:fld>
            <a:endParaRPr lang="en-US">
              <a:solidFill>
                <a:srgbClr val="1F497D"/>
              </a:solidFill>
            </a:endParaRPr>
          </a:p>
        </p:txBody>
      </p:sp>
      <p:sp>
        <p:nvSpPr>
          <p:cNvPr id="235523" name="Freeform 3"/>
          <p:cNvSpPr>
            <a:spLocks/>
          </p:cNvSpPr>
          <p:nvPr/>
        </p:nvSpPr>
        <p:spPr bwMode="auto">
          <a:xfrm>
            <a:off x="0" y="950913"/>
            <a:ext cx="4760913" cy="5003800"/>
          </a:xfrm>
          <a:custGeom>
            <a:avLst/>
            <a:gdLst/>
            <a:ahLst/>
            <a:cxnLst>
              <a:cxn ang="0">
                <a:pos x="692" y="0"/>
              </a:cxn>
              <a:cxn ang="0">
                <a:pos x="0" y="399"/>
              </a:cxn>
              <a:cxn ang="0">
                <a:pos x="0" y="1202"/>
              </a:cxn>
              <a:cxn ang="0">
                <a:pos x="692" y="1600"/>
              </a:cxn>
              <a:cxn ang="0">
                <a:pos x="1492" y="800"/>
              </a:cxn>
              <a:cxn ang="0">
                <a:pos x="692" y="0"/>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w="9525">
            <a:noFill/>
            <a:round/>
            <a:headEnd/>
            <a:tailEnd/>
          </a:ln>
        </p:spPr>
        <p:txBody>
          <a:bodyPr/>
          <a:lstStyle/>
          <a:p>
            <a:endParaRPr lang="fr-FR">
              <a:solidFill>
                <a:srgbClr val="1F497D"/>
              </a:solidFill>
            </a:endParaRPr>
          </a:p>
        </p:txBody>
      </p:sp>
      <p:sp>
        <p:nvSpPr>
          <p:cNvPr id="235524" name="Freeform 4"/>
          <p:cNvSpPr>
            <a:spLocks/>
          </p:cNvSpPr>
          <p:nvPr/>
        </p:nvSpPr>
        <p:spPr bwMode="auto">
          <a:xfrm>
            <a:off x="7435850" y="1541463"/>
            <a:ext cx="1711325" cy="2360612"/>
          </a:xfrm>
          <a:custGeom>
            <a:avLst/>
            <a:gdLst/>
            <a:ahLst/>
            <a:cxnLst>
              <a:cxn ang="0">
                <a:pos x="520" y="32"/>
              </a:cxn>
              <a:cxn ang="0">
                <a:pos x="370" y="0"/>
              </a:cxn>
              <a:cxn ang="0">
                <a:pos x="0" y="370"/>
              </a:cxn>
              <a:cxn ang="0">
                <a:pos x="370" y="740"/>
              </a:cxn>
              <a:cxn ang="0">
                <a:pos x="520" y="709"/>
              </a:cxn>
              <a:cxn ang="0">
                <a:pos x="520" y="32"/>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w="9525">
            <a:noFill/>
            <a:round/>
            <a:headEnd/>
            <a:tailEnd/>
          </a:ln>
        </p:spPr>
        <p:txBody>
          <a:bodyPr/>
          <a:lstStyle/>
          <a:p>
            <a:endParaRPr lang="fr-FR">
              <a:solidFill>
                <a:srgbClr val="1F497D"/>
              </a:solidFill>
            </a:endParaRPr>
          </a:p>
        </p:txBody>
      </p:sp>
      <p:sp>
        <p:nvSpPr>
          <p:cNvPr id="235525" name="Line 5"/>
          <p:cNvSpPr>
            <a:spLocks noChangeShapeType="1"/>
          </p:cNvSpPr>
          <p:nvPr/>
        </p:nvSpPr>
        <p:spPr bwMode="auto">
          <a:xfrm flipH="1">
            <a:off x="4718050" y="2803525"/>
            <a:ext cx="2717800" cy="249238"/>
          </a:xfrm>
          <a:prstGeom prst="line">
            <a:avLst/>
          </a:prstGeom>
          <a:noFill/>
          <a:ln w="12700">
            <a:solidFill>
              <a:srgbClr val="FFFFFF">
                <a:alpha val="50000"/>
              </a:srgbClr>
            </a:solidFill>
            <a:round/>
            <a:headEnd/>
            <a:tailEnd/>
          </a:ln>
          <a:effectLst/>
        </p:spPr>
        <p:txBody>
          <a:bodyPr/>
          <a:lstStyle/>
          <a:p>
            <a:endParaRPr lang="fr-FR">
              <a:solidFill>
                <a:srgbClr val="1F497D"/>
              </a:solidFill>
            </a:endParaRPr>
          </a:p>
        </p:txBody>
      </p:sp>
      <p:sp>
        <p:nvSpPr>
          <p:cNvPr id="235526" name="Freeform 6"/>
          <p:cNvSpPr>
            <a:spLocks/>
          </p:cNvSpPr>
          <p:nvPr/>
        </p:nvSpPr>
        <p:spPr bwMode="auto">
          <a:xfrm>
            <a:off x="584200" y="5846763"/>
            <a:ext cx="917575" cy="746125"/>
          </a:xfrm>
          <a:custGeom>
            <a:avLst/>
            <a:gdLst/>
            <a:ahLst/>
            <a:cxnLst>
              <a:cxn ang="0">
                <a:pos x="0" y="470"/>
              </a:cxn>
              <a:cxn ang="0">
                <a:pos x="286" y="270"/>
              </a:cxn>
              <a:cxn ang="0">
                <a:pos x="578" y="0"/>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000"/>
              </a:srgbClr>
            </a:solidFill>
            <a:round/>
            <a:headEnd/>
            <a:tailEnd/>
          </a:ln>
          <a:effectLst/>
        </p:spPr>
        <p:txBody>
          <a:bodyPr/>
          <a:lstStyle/>
          <a:p>
            <a:endParaRPr lang="fr-FR">
              <a:solidFill>
                <a:srgbClr val="1F497D"/>
              </a:solidFill>
            </a:endParaRPr>
          </a:p>
        </p:txBody>
      </p:sp>
      <p:sp>
        <p:nvSpPr>
          <p:cNvPr id="235527" name="Freeform 7"/>
          <p:cNvSpPr>
            <a:spLocks/>
          </p:cNvSpPr>
          <p:nvPr/>
        </p:nvSpPr>
        <p:spPr bwMode="auto">
          <a:xfrm>
            <a:off x="-3175" y="6272213"/>
            <a:ext cx="641350" cy="592137"/>
          </a:xfrm>
          <a:custGeom>
            <a:avLst/>
            <a:gdLst/>
            <a:ahLst/>
            <a:cxnLst>
              <a:cxn ang="0">
                <a:pos x="189" y="183"/>
              </a:cxn>
              <a:cxn ang="0">
                <a:pos x="191" y="160"/>
              </a:cxn>
              <a:cxn ang="0">
                <a:pos x="31" y="0"/>
              </a:cxn>
              <a:cxn ang="0">
                <a:pos x="0" y="3"/>
              </a:cxn>
              <a:cxn ang="0">
                <a:pos x="0" y="183"/>
              </a:cxn>
              <a:cxn ang="0">
                <a:pos x="189" y="183"/>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w="9525">
            <a:noFill/>
            <a:round/>
            <a:headEnd/>
            <a:tailEnd/>
          </a:ln>
        </p:spPr>
        <p:txBody>
          <a:bodyPr/>
          <a:lstStyle/>
          <a:p>
            <a:endParaRPr lang="fr-FR">
              <a:solidFill>
                <a:srgbClr val="1F497D"/>
              </a:solidFill>
            </a:endParaRPr>
          </a:p>
        </p:txBody>
      </p:sp>
      <p:sp>
        <p:nvSpPr>
          <p:cNvPr id="235528"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35529"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lvl1pPr>
          </a:lstStyle>
          <a:p>
            <a:r>
              <a:rPr lang="en-US"/>
              <a:t>Formatvorlage des Untertitelmasters durch Klicken bearbeiten</a:t>
            </a:r>
          </a:p>
        </p:txBody>
      </p:sp>
      <p:grpSp>
        <p:nvGrpSpPr>
          <p:cNvPr id="235530" name="Group 10"/>
          <p:cNvGrpSpPr>
            <a:grpSpLocks noChangeAspect="1"/>
          </p:cNvGrpSpPr>
          <p:nvPr/>
        </p:nvGrpSpPr>
        <p:grpSpPr bwMode="auto">
          <a:xfrm>
            <a:off x="150813" y="150813"/>
            <a:ext cx="522287" cy="468312"/>
            <a:chOff x="1352" y="681"/>
            <a:chExt cx="3519" cy="3153"/>
          </a:xfrm>
        </p:grpSpPr>
        <p:sp>
          <p:nvSpPr>
            <p:cNvPr id="235531" name="Freeform 11"/>
            <p:cNvSpPr>
              <a:spLocks noChangeAspect="1"/>
            </p:cNvSpPr>
            <p:nvPr/>
          </p:nvSpPr>
          <p:spPr bwMode="auto">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fr-FR">
                <a:solidFill>
                  <a:srgbClr val="1F497D"/>
                </a:solidFill>
              </a:endParaRPr>
            </a:p>
          </p:txBody>
        </p:sp>
        <p:sp>
          <p:nvSpPr>
            <p:cNvPr id="235532" name="Freeform 12"/>
            <p:cNvSpPr>
              <a:spLocks noChangeAspect="1"/>
            </p:cNvSpPr>
            <p:nvPr/>
          </p:nvSpPr>
          <p:spPr bwMode="auto">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33" name="Freeform 13"/>
            <p:cNvSpPr>
              <a:spLocks noChangeAspect="1"/>
            </p:cNvSpPr>
            <p:nvPr/>
          </p:nvSpPr>
          <p:spPr bwMode="auto">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34" name="Freeform 14"/>
            <p:cNvSpPr>
              <a:spLocks noChangeAspect="1"/>
            </p:cNvSpPr>
            <p:nvPr/>
          </p:nvSpPr>
          <p:spPr bwMode="auto">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35" name="Freeform 15"/>
            <p:cNvSpPr>
              <a:spLocks noChangeAspect="1"/>
            </p:cNvSpPr>
            <p:nvPr/>
          </p:nvSpPr>
          <p:spPr bwMode="auto">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36" name="Freeform 16"/>
            <p:cNvSpPr>
              <a:spLocks noChangeAspect="1"/>
            </p:cNvSpPr>
            <p:nvPr/>
          </p:nvSpPr>
          <p:spPr bwMode="auto">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37" name="Freeform 17"/>
            <p:cNvSpPr>
              <a:spLocks noChangeAspect="1"/>
            </p:cNvSpPr>
            <p:nvPr/>
          </p:nvSpPr>
          <p:spPr bwMode="auto">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38" name="Freeform 18"/>
            <p:cNvSpPr>
              <a:spLocks noChangeAspect="1"/>
            </p:cNvSpPr>
            <p:nvPr/>
          </p:nvSpPr>
          <p:spPr bwMode="auto">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39" name="Freeform 19"/>
            <p:cNvSpPr>
              <a:spLocks noChangeAspect="1" noEditPoints="1"/>
            </p:cNvSpPr>
            <p:nvPr/>
          </p:nvSpPr>
          <p:spPr bwMode="auto">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40" name="Freeform 20"/>
            <p:cNvSpPr>
              <a:spLocks noChangeAspect="1"/>
            </p:cNvSpPr>
            <p:nvPr/>
          </p:nvSpPr>
          <p:spPr bwMode="auto">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5541" name="Freeform 21"/>
            <p:cNvSpPr>
              <a:spLocks noChangeAspect="1" noEditPoints="1"/>
            </p:cNvSpPr>
            <p:nvPr/>
          </p:nvSpPr>
          <p:spPr bwMode="auto">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fr-FR">
                <a:solidFill>
                  <a:srgbClr val="1F497D"/>
                </a:solidFill>
              </a:endParaRPr>
            </a:p>
          </p:txBody>
        </p:sp>
        <p:sp>
          <p:nvSpPr>
            <p:cNvPr id="235542" name="Freeform 22"/>
            <p:cNvSpPr>
              <a:spLocks noChangeAspect="1"/>
            </p:cNvSpPr>
            <p:nvPr/>
          </p:nvSpPr>
          <p:spPr bwMode="auto">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fr-FR">
                <a:solidFill>
                  <a:srgbClr val="1F497D"/>
                </a:solidFill>
              </a:endParaRPr>
            </a:p>
          </p:txBody>
        </p:sp>
        <p:sp>
          <p:nvSpPr>
            <p:cNvPr id="235543" name="Freeform 23"/>
            <p:cNvSpPr>
              <a:spLocks noChangeAspect="1"/>
            </p:cNvSpPr>
            <p:nvPr/>
          </p:nvSpPr>
          <p:spPr bwMode="auto">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fr-FR">
                <a:solidFill>
                  <a:srgbClr val="1F497D"/>
                </a:solidFill>
              </a:endParaRPr>
            </a:p>
          </p:txBody>
        </p:sp>
        <p:sp>
          <p:nvSpPr>
            <p:cNvPr id="235544" name="Freeform 24"/>
            <p:cNvSpPr>
              <a:spLocks noChangeAspect="1" noEditPoints="1"/>
            </p:cNvSpPr>
            <p:nvPr/>
          </p:nvSpPr>
          <p:spPr bwMode="auto">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fr-FR">
                <a:solidFill>
                  <a:srgbClr val="1F497D"/>
                </a:solidFill>
              </a:endParaRPr>
            </a:p>
          </p:txBody>
        </p:sp>
        <p:sp>
          <p:nvSpPr>
            <p:cNvPr id="235545" name="Freeform 25"/>
            <p:cNvSpPr>
              <a:spLocks noChangeAspect="1"/>
            </p:cNvSpPr>
            <p:nvPr/>
          </p:nvSpPr>
          <p:spPr bwMode="auto">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fr-FR">
                <a:solidFill>
                  <a:srgbClr val="1F497D"/>
                </a:solidFill>
              </a:endParaRPr>
            </a:p>
          </p:txBody>
        </p:sp>
      </p:grpSp>
      <p:pic>
        <p:nvPicPr>
          <p:cNvPr id="235552" name="Picture 32" descr="Media CT_white"/>
          <p:cNvPicPr>
            <a:picLocks noChangeAspect="1" noChangeArrowheads="1"/>
          </p:cNvPicPr>
          <p:nvPr/>
        </p:nvPicPr>
        <p:blipFill>
          <a:blip r:embed="rId2" cstate="print"/>
          <a:srcRect/>
          <a:stretch>
            <a:fillRect/>
          </a:stretch>
        </p:blipFill>
        <p:spPr bwMode="auto">
          <a:xfrm>
            <a:off x="6980238" y="6559550"/>
            <a:ext cx="1454150" cy="215900"/>
          </a:xfrm>
          <a:prstGeom prst="rect">
            <a:avLst/>
          </a:prstGeom>
          <a:noFill/>
        </p:spPr>
      </p:pic>
    </p:spTree>
    <p:extLst>
      <p:ext uri="{BB962C8B-B14F-4D97-AF65-F5344CB8AC3E}">
        <p14:creationId xmlns:p14="http://schemas.microsoft.com/office/powerpoint/2010/main" val="42571849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1"/>
          </p:nvPr>
        </p:nvSpPr>
        <p:spPr/>
        <p:txBody>
          <a:bodyPr/>
          <a:lstStyle>
            <a:lvl1pPr>
              <a:defRPr/>
            </a:lvl1pPr>
          </a:lstStyle>
          <a:p>
            <a:fld id="{E3749DF8-F297-4540-879D-80C9FA78F6B2}"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41777938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5" name="Espace réservé du numéro de diapositive 4"/>
          <p:cNvSpPr>
            <a:spLocks noGrp="1"/>
          </p:cNvSpPr>
          <p:nvPr>
            <p:ph type="sldNum" sz="quarter" idx="11"/>
          </p:nvPr>
        </p:nvSpPr>
        <p:spPr/>
        <p:txBody>
          <a:bodyPr/>
          <a:lstStyle>
            <a:lvl1pPr>
              <a:defRPr/>
            </a:lvl1pPr>
          </a:lstStyle>
          <a:p>
            <a:fld id="{AD6C01D9-9554-4E70-B421-0038FB0E4D7B}"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373482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598575D-661A-4D79-9A59-7A34E1353A4D}" type="slidenum">
              <a:rPr lang="en-US"/>
              <a:pPr>
                <a:defRPr/>
              </a:pPr>
              <a:t>‹N°›</a:t>
            </a:fld>
            <a:endParaRPr lang="en-US"/>
          </a:p>
        </p:txBody>
      </p:sp>
    </p:spTree>
    <p:extLst>
      <p:ext uri="{BB962C8B-B14F-4D97-AF65-F5344CB8AC3E}">
        <p14:creationId xmlns:p14="http://schemas.microsoft.com/office/powerpoint/2010/main" val="34468119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1"/>
          </p:nvPr>
        </p:nvSpPr>
        <p:spPr/>
        <p:txBody>
          <a:bodyPr/>
          <a:lstStyle>
            <a:lvl1pPr>
              <a:defRPr/>
            </a:lvl1pPr>
          </a:lstStyle>
          <a:p>
            <a:fld id="{B7F77F6D-22EF-4F04-955E-5D7ED696A0BD}"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4999419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numéro de diapositive 7"/>
          <p:cNvSpPr>
            <a:spLocks noGrp="1"/>
          </p:cNvSpPr>
          <p:nvPr>
            <p:ph type="sldNum" sz="quarter" idx="11"/>
          </p:nvPr>
        </p:nvSpPr>
        <p:spPr/>
        <p:txBody>
          <a:bodyPr/>
          <a:lstStyle>
            <a:lvl1pPr>
              <a:defRPr/>
            </a:lvl1pPr>
          </a:lstStyle>
          <a:p>
            <a:fld id="{7260D2C7-E012-459C-965A-477A50A4DDFD}"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19795191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Espace réservé du numéro de diapositive 3"/>
          <p:cNvSpPr>
            <a:spLocks noGrp="1"/>
          </p:cNvSpPr>
          <p:nvPr>
            <p:ph type="sldNum" sz="quarter" idx="11"/>
          </p:nvPr>
        </p:nvSpPr>
        <p:spPr/>
        <p:txBody>
          <a:bodyPr/>
          <a:lstStyle>
            <a:lvl1pPr>
              <a:defRPr/>
            </a:lvl1pPr>
          </a:lstStyle>
          <a:p>
            <a:fld id="{DAD06365-A6E5-421E-BDAF-C9992469146D}"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10012086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lvl1pPr>
              <a:defRPr/>
            </a:lvl1pPr>
          </a:lstStyle>
          <a:p>
            <a:fld id="{7E254951-2490-4D68-9005-82334AEF55C3}"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11942812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u numéro de diapositive 5"/>
          <p:cNvSpPr>
            <a:spLocks noGrp="1"/>
          </p:cNvSpPr>
          <p:nvPr>
            <p:ph type="sldNum" sz="quarter" idx="11"/>
          </p:nvPr>
        </p:nvSpPr>
        <p:spPr/>
        <p:txBody>
          <a:bodyPr/>
          <a:lstStyle>
            <a:lvl1pPr>
              <a:defRPr/>
            </a:lvl1pPr>
          </a:lstStyle>
          <a:p>
            <a:fld id="{8B60438E-ED5E-4EB2-B704-DE83D550D2B9}"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8775016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u numéro de diapositive 5"/>
          <p:cNvSpPr>
            <a:spLocks noGrp="1"/>
          </p:cNvSpPr>
          <p:nvPr>
            <p:ph type="sldNum" sz="quarter" idx="11"/>
          </p:nvPr>
        </p:nvSpPr>
        <p:spPr/>
        <p:txBody>
          <a:bodyPr/>
          <a:lstStyle>
            <a:lvl1pPr>
              <a:defRPr/>
            </a:lvl1pPr>
          </a:lstStyle>
          <a:p>
            <a:fld id="{F8C86A06-151E-4A5F-B03E-429BBB2EFD2A}"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3689891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1"/>
          </p:nvPr>
        </p:nvSpPr>
        <p:spPr/>
        <p:txBody>
          <a:bodyPr/>
          <a:lstStyle>
            <a:lvl1pPr>
              <a:defRPr/>
            </a:lvl1pPr>
          </a:lstStyle>
          <a:p>
            <a:fld id="{E8AE5B10-2A15-4D44-9258-717CB8D4DA1C}"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3518780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1"/>
          </p:nvPr>
        </p:nvSpPr>
        <p:spPr/>
        <p:txBody>
          <a:bodyPr/>
          <a:lstStyle>
            <a:lvl1pPr>
              <a:defRPr/>
            </a:lvl1pPr>
          </a:lstStyle>
          <a:p>
            <a:fld id="{8A5DCF61-2912-4752-B425-764BF42A2222}" type="slidenum">
              <a:rPr lang="en-US">
                <a:solidFill>
                  <a:srgbClr val="1F497D"/>
                </a:solidFill>
              </a:rPr>
              <a:pPr/>
              <a:t>‹N°›</a:t>
            </a:fld>
            <a:endParaRPr lang="en-US">
              <a:solidFill>
                <a:srgbClr val="1F497D"/>
              </a:solidFill>
            </a:endParaRPr>
          </a:p>
        </p:txBody>
      </p:sp>
    </p:spTree>
    <p:extLst>
      <p:ext uri="{BB962C8B-B14F-4D97-AF65-F5344CB8AC3E}">
        <p14:creationId xmlns:p14="http://schemas.microsoft.com/office/powerpoint/2010/main" val="8786676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lnSpc>
                <a:spcPct val="100000"/>
              </a:lnSpc>
              <a:buFontTx/>
              <a:buNone/>
            </a:pPr>
            <a:r>
              <a:rPr lang="en-GB" sz="800" dirty="0">
                <a:solidFill>
                  <a:srgbClr val="1F497D"/>
                </a:solidFill>
                <a:cs typeface="Arial" pitchFamily="34" charset="0"/>
              </a:rPr>
              <a:t>© 2012 Ipsos.  All rights reserved. Contains Ipsos' Confidential and Proprietary information and </a:t>
            </a:r>
            <a:br>
              <a:rPr lang="en-GB" sz="800" dirty="0">
                <a:solidFill>
                  <a:srgbClr val="1F497D"/>
                </a:solidFill>
                <a:cs typeface="Arial" pitchFamily="34" charset="0"/>
              </a:rPr>
            </a:br>
            <a:r>
              <a:rPr lang="en-GB" sz="800" dirty="0">
                <a:solidFill>
                  <a:srgbClr val="1F497D"/>
                </a:solidFill>
                <a:cs typeface="Arial" pitchFamily="34" charset="0"/>
              </a:rPr>
              <a:t>may not be disclosed or reproduced without the prior written consent of Ipsos.</a:t>
            </a:r>
            <a:endParaRPr lang="de-DE" dirty="0">
              <a:solidFill>
                <a:srgbClr val="1F497D"/>
              </a:solidFill>
              <a:latin typeface="Arial" pitchFamily="34" charset="0"/>
              <a:cs typeface="Arial" pitchFamily="34" charset="0"/>
            </a:endParaRPr>
          </a:p>
        </p:txBody>
      </p:sp>
      <p:sp>
        <p:nvSpPr>
          <p:cNvPr id="38" name="Inhaltsplatzhalter 2"/>
          <p:cNvSpPr>
            <a:spLocks noGrp="1"/>
          </p:cNvSpPr>
          <p:nvPr>
            <p:ph sz="quarter" idx="10"/>
          </p:nvPr>
        </p:nvSpPr>
        <p:spPr>
          <a:xfrm>
            <a:off x="0" y="3960000"/>
            <a:ext cx="9144000" cy="2520000"/>
          </a:xfrm>
          <a:prstGeom prst="rect">
            <a:avLst/>
          </a:prstGeom>
          <a:solidFill>
            <a:schemeClr val="accent2"/>
          </a:solidFill>
        </p:spPr>
        <p:txBody>
          <a:bodyPr lIns="0" tIns="0" rIns="0" bIns="0" anchor="ctr"/>
          <a:lstStyle>
            <a:lvl1pPr marL="0" indent="0" algn="ctr">
              <a:buFontTx/>
              <a:buNone/>
              <a:defRPr/>
            </a:lvl1pPr>
          </a:lstStyle>
          <a:p>
            <a:pPr lvl="0"/>
            <a:r>
              <a:rPr lang="fr-FR" smtClean="0"/>
              <a:t>Cliquez pour modifier les styles du texte du masque</a:t>
            </a:r>
          </a:p>
        </p:txBody>
      </p:sp>
      <p:pic>
        <p:nvPicPr>
          <p:cNvPr id="40" name="Grafik 3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5761" y="396000"/>
            <a:ext cx="4685364" cy="540000"/>
          </a:xfrm>
          <a:prstGeom prst="rect">
            <a:avLst/>
          </a:prstGeom>
        </p:spPr>
      </p:pic>
    </p:spTree>
    <p:extLst>
      <p:ext uri="{BB962C8B-B14F-4D97-AF65-F5344CB8AC3E}">
        <p14:creationId xmlns:p14="http://schemas.microsoft.com/office/powerpoint/2010/main" val="363200167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accent2"/>
        </a:solidFill>
        <a:effectLst/>
      </p:bgPr>
    </p:bg>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grpSp>
        <p:nvGrpSpPr>
          <p:cNvPr id="3"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37" name="Text Box 22"/>
          <p:cNvSpPr txBox="1">
            <a:spLocks noChangeArrowheads="1"/>
          </p:cNvSpPr>
          <p:nvPr userDrawn="1"/>
        </p:nvSpPr>
        <p:spPr bwMode="gray">
          <a:xfrm>
            <a:off x="8244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nSpc>
                <a:spcPct val="100000"/>
              </a:lnSpc>
              <a:buFontTx/>
              <a:buNone/>
            </a:pPr>
            <a:r>
              <a:rPr lang="en-GB" sz="800" dirty="0">
                <a:solidFill>
                  <a:srgbClr val="FFFFFF"/>
                </a:solidFill>
                <a:cs typeface="Arial" pitchFamily="34" charset="0"/>
              </a:rPr>
              <a:t>© 2012 Ipsos.  All rights reserved. Contains Ipsos' Confidential and Proprietary information </a:t>
            </a:r>
            <a:br>
              <a:rPr lang="en-GB" sz="800" dirty="0">
                <a:solidFill>
                  <a:srgbClr val="FFFFFF"/>
                </a:solidFill>
                <a:cs typeface="Arial" pitchFamily="34" charset="0"/>
              </a:rPr>
            </a:br>
            <a:r>
              <a:rPr lang="en-GB" sz="800" dirty="0">
                <a:solidFill>
                  <a:srgbClr val="FFFFFF"/>
                </a:solidFill>
                <a:cs typeface="Arial" pitchFamily="34" charset="0"/>
              </a:rPr>
              <a:t>and may not be disclosed or reproduced without the prior written consent of Ipsos.</a:t>
            </a:r>
            <a:endParaRPr lang="de-DE" dirty="0">
              <a:solidFill>
                <a:srgbClr val="FFFFFF"/>
              </a:solidFill>
              <a:latin typeface="Arial" pitchFamily="34" charset="0"/>
              <a:cs typeface="Arial" pitchFamily="34" charset="0"/>
            </a:endParaRPr>
          </a:p>
        </p:txBody>
      </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fr-FR" noProof="0" smtClean="0"/>
              <a:t>Cliquez pour modifier le style du titre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pic>
        <p:nvPicPr>
          <p:cNvPr id="41" name="Grafik 4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5761" y="396000"/>
            <a:ext cx="4685364" cy="540000"/>
          </a:xfrm>
          <a:prstGeom prst="rect">
            <a:avLst/>
          </a:prstGeom>
        </p:spPr>
      </p:pic>
    </p:spTree>
    <p:extLst>
      <p:ext uri="{BB962C8B-B14F-4D97-AF65-F5344CB8AC3E}">
        <p14:creationId xmlns:p14="http://schemas.microsoft.com/office/powerpoint/2010/main" val="28416315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FE43917E-A4D6-43B0-8243-C5089691C95C}" type="slidenum">
              <a:rPr lang="en-US"/>
              <a:pPr>
                <a:defRPr/>
              </a:pPr>
              <a:t>‹N°›</a:t>
            </a:fld>
            <a:endParaRPr lang="en-US"/>
          </a:p>
        </p:txBody>
      </p:sp>
    </p:spTree>
    <p:extLst>
      <p:ext uri="{BB962C8B-B14F-4D97-AF65-F5344CB8AC3E}">
        <p14:creationId xmlns:p14="http://schemas.microsoft.com/office/powerpoint/2010/main" val="393960760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5" name="Fußzeilenplatzhalter 4"/>
          <p:cNvSpPr>
            <a:spLocks noGrp="1"/>
          </p:cNvSpPr>
          <p:nvPr>
            <p:ph type="ftr" sz="quarter" idx="11"/>
          </p:nvPr>
        </p:nvSpPr>
        <p:spPr>
          <a:xfrm>
            <a:off x="23291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auto">
              <a:lnSpc>
                <a:spcPct val="100000"/>
              </a:lnSpc>
              <a:spcBef>
                <a:spcPts val="0"/>
              </a:spcBef>
              <a:spcAft>
                <a:spcPts val="0"/>
              </a:spcAft>
              <a:buFontTx/>
              <a:buNone/>
            </a:pPr>
            <a:endParaRPr lang="de-DE" dirty="0">
              <a:solidFill>
                <a:srgbClr val="1F497D"/>
              </a:solidFill>
              <a:latin typeface="Calibri"/>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accent2">
                <a:alpha val="5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accent2">
                <a:alpha val="5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auto">
              <a:lnSpc>
                <a:spcPct val="100000"/>
              </a:lnSpc>
              <a:spcBef>
                <a:spcPts val="0"/>
              </a:spcBef>
              <a:spcAft>
                <a:spcPts val="0"/>
              </a:spcAft>
              <a:buFontTx/>
              <a:buNone/>
            </a:pPr>
            <a:fld id="{99DB18A3-D21F-4BB0-9E84-DFB029941648}" type="slidenum">
              <a:rPr lang="de-DE" smtClean="0">
                <a:solidFill>
                  <a:srgbClr val="1F497D"/>
                </a:solidFill>
                <a:latin typeface="Calibri"/>
              </a:rPr>
              <a:pPr fontAlgn="auto">
                <a:lnSpc>
                  <a:spcPct val="100000"/>
                </a:lnSpc>
                <a:spcBef>
                  <a:spcPts val="0"/>
                </a:spcBef>
                <a:spcAft>
                  <a:spcPts val="0"/>
                </a:spcAft>
                <a:buFontTx/>
                <a:buNone/>
              </a:pPr>
              <a:t>‹N°›</a:t>
            </a:fld>
            <a:endParaRPr lang="de-DE" dirty="0">
              <a:solidFill>
                <a:srgbClr val="1F497D"/>
              </a:solidFill>
              <a:latin typeface="Calibri"/>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6" name="Gruppieren 44"/>
          <p:cNvGrpSpPr>
            <a:grpSpLocks noChangeAspect="1"/>
          </p:cNvGrpSpPr>
          <p:nvPr userDrawn="1"/>
        </p:nvGrpSpPr>
        <p:grpSpPr>
          <a:xfrm>
            <a:off x="6991840" y="6566400"/>
            <a:ext cx="1452073" cy="216000"/>
            <a:chOff x="185738" y="2759076"/>
            <a:chExt cx="8847138" cy="1316037"/>
          </a:xfrm>
        </p:grpSpPr>
        <p:sp>
          <p:nvSpPr>
            <p:cNvPr id="46" name="Freeform 7"/>
            <p:cNvSpPr>
              <a:spLocks noEditPoints="1"/>
            </p:cNvSpPr>
            <p:nvPr/>
          </p:nvSpPr>
          <p:spPr bwMode="black">
            <a:xfrm>
              <a:off x="569913" y="3084513"/>
              <a:ext cx="723900" cy="990600"/>
            </a:xfrm>
            <a:custGeom>
              <a:avLst/>
              <a:gdLst>
                <a:gd name="T0" fmla="*/ 4 w 198"/>
                <a:gd name="T1" fmla="*/ 271 h 271"/>
                <a:gd name="T2" fmla="*/ 11 w 198"/>
                <a:gd name="T3" fmla="*/ 177 h 271"/>
                <a:gd name="T4" fmla="*/ 11 w 198"/>
                <a:gd name="T5" fmla="*/ 101 h 271"/>
                <a:gd name="T6" fmla="*/ 0 w 198"/>
                <a:gd name="T7" fmla="*/ 8 h 271"/>
                <a:gd name="T8" fmla="*/ 46 w 198"/>
                <a:gd name="T9" fmla="*/ 4 h 271"/>
                <a:gd name="T10" fmla="*/ 53 w 198"/>
                <a:gd name="T11" fmla="*/ 31 h 271"/>
                <a:gd name="T12" fmla="*/ 113 w 198"/>
                <a:gd name="T13" fmla="*/ 0 h 271"/>
                <a:gd name="T14" fmla="*/ 198 w 198"/>
                <a:gd name="T15" fmla="*/ 101 h 271"/>
                <a:gd name="T16" fmla="*/ 115 w 198"/>
                <a:gd name="T17" fmla="*/ 195 h 271"/>
                <a:gd name="T18" fmla="*/ 60 w 198"/>
                <a:gd name="T19" fmla="*/ 177 h 271"/>
                <a:gd name="T20" fmla="*/ 60 w 198"/>
                <a:gd name="T21" fmla="*/ 199 h 271"/>
                <a:gd name="T22" fmla="*/ 63 w 198"/>
                <a:gd name="T23" fmla="*/ 267 h 271"/>
                <a:gd name="T24" fmla="*/ 4 w 198"/>
                <a:gd name="T25" fmla="*/ 271 h 271"/>
                <a:gd name="T26" fmla="*/ 104 w 198"/>
                <a:gd name="T27" fmla="*/ 155 h 271"/>
                <a:gd name="T28" fmla="*/ 150 w 198"/>
                <a:gd name="T29" fmla="*/ 101 h 271"/>
                <a:gd name="T30" fmla="*/ 101 w 198"/>
                <a:gd name="T31" fmla="*/ 40 h 271"/>
                <a:gd name="T32" fmla="*/ 56 w 198"/>
                <a:gd name="T33" fmla="*/ 101 h 271"/>
                <a:gd name="T34" fmla="*/ 104 w 198"/>
                <a:gd name="T35" fmla="*/ 15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71">
                  <a:moveTo>
                    <a:pt x="4" y="271"/>
                  </a:moveTo>
                  <a:cubicBezTo>
                    <a:pt x="6" y="253"/>
                    <a:pt x="11" y="204"/>
                    <a:pt x="11" y="177"/>
                  </a:cubicBezTo>
                  <a:cubicBezTo>
                    <a:pt x="11" y="101"/>
                    <a:pt x="11" y="101"/>
                    <a:pt x="11" y="101"/>
                  </a:cubicBezTo>
                  <a:cubicBezTo>
                    <a:pt x="11" y="69"/>
                    <a:pt x="6" y="40"/>
                    <a:pt x="0" y="8"/>
                  </a:cubicBezTo>
                  <a:cubicBezTo>
                    <a:pt x="46" y="4"/>
                    <a:pt x="46" y="4"/>
                    <a:pt x="46" y="4"/>
                  </a:cubicBezTo>
                  <a:cubicBezTo>
                    <a:pt x="49" y="13"/>
                    <a:pt x="50" y="21"/>
                    <a:pt x="53" y="31"/>
                  </a:cubicBezTo>
                  <a:cubicBezTo>
                    <a:pt x="64" y="18"/>
                    <a:pt x="78" y="0"/>
                    <a:pt x="113" y="0"/>
                  </a:cubicBezTo>
                  <a:cubicBezTo>
                    <a:pt x="164" y="0"/>
                    <a:pt x="198" y="42"/>
                    <a:pt x="198" y="101"/>
                  </a:cubicBezTo>
                  <a:cubicBezTo>
                    <a:pt x="198" y="155"/>
                    <a:pt x="165" y="195"/>
                    <a:pt x="115" y="195"/>
                  </a:cubicBezTo>
                  <a:cubicBezTo>
                    <a:pt x="86" y="195"/>
                    <a:pt x="73" y="185"/>
                    <a:pt x="60" y="177"/>
                  </a:cubicBezTo>
                  <a:cubicBezTo>
                    <a:pt x="60" y="199"/>
                    <a:pt x="60" y="199"/>
                    <a:pt x="60" y="199"/>
                  </a:cubicBezTo>
                  <a:cubicBezTo>
                    <a:pt x="60" y="209"/>
                    <a:pt x="60" y="239"/>
                    <a:pt x="63" y="267"/>
                  </a:cubicBezTo>
                  <a:lnTo>
                    <a:pt x="4" y="271"/>
                  </a:lnTo>
                  <a:close/>
                  <a:moveTo>
                    <a:pt x="104" y="155"/>
                  </a:moveTo>
                  <a:cubicBezTo>
                    <a:pt x="134" y="155"/>
                    <a:pt x="150" y="134"/>
                    <a:pt x="150" y="101"/>
                  </a:cubicBezTo>
                  <a:cubicBezTo>
                    <a:pt x="150" y="65"/>
                    <a:pt x="130" y="40"/>
                    <a:pt x="101" y="40"/>
                  </a:cubicBezTo>
                  <a:cubicBezTo>
                    <a:pt x="71" y="40"/>
                    <a:pt x="56" y="65"/>
                    <a:pt x="56" y="101"/>
                  </a:cubicBezTo>
                  <a:cubicBezTo>
                    <a:pt x="56" y="137"/>
                    <a:pt x="73" y="155"/>
                    <a:pt x="104" y="15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nvGrpSpPr>
            <p:cNvPr id="7" name="Gruppieren 46"/>
            <p:cNvGrpSpPr/>
            <p:nvPr/>
          </p:nvGrpSpPr>
          <p:grpSpPr bwMode="black">
            <a:xfrm>
              <a:off x="185738" y="2759076"/>
              <a:ext cx="8847138" cy="1038225"/>
              <a:chOff x="185738" y="2759076"/>
              <a:chExt cx="8847138" cy="1038225"/>
            </a:xfrm>
          </p:grpSpPr>
          <p:sp>
            <p:nvSpPr>
              <p:cNvPr id="48" name="Freeform 6"/>
              <p:cNvSpPr>
                <a:spLocks/>
              </p:cNvSpPr>
              <p:nvPr/>
            </p:nvSpPr>
            <p:spPr bwMode="black">
              <a:xfrm>
                <a:off x="185738" y="2838451"/>
                <a:ext cx="247650" cy="936625"/>
              </a:xfrm>
              <a:custGeom>
                <a:avLst/>
                <a:gdLst>
                  <a:gd name="T0" fmla="*/ 5 w 68"/>
                  <a:gd name="T1" fmla="*/ 256 h 256"/>
                  <a:gd name="T2" fmla="*/ 7 w 68"/>
                  <a:gd name="T3" fmla="*/ 190 h 256"/>
                  <a:gd name="T4" fmla="*/ 7 w 68"/>
                  <a:gd name="T5" fmla="*/ 90 h 256"/>
                  <a:gd name="T6" fmla="*/ 0 w 68"/>
                  <a:gd name="T7" fmla="*/ 0 h 256"/>
                  <a:gd name="T8" fmla="*/ 63 w 68"/>
                  <a:gd name="T9" fmla="*/ 0 h 256"/>
                  <a:gd name="T10" fmla="*/ 61 w 68"/>
                  <a:gd name="T11" fmla="*/ 73 h 256"/>
                  <a:gd name="T12" fmla="*/ 61 w 68"/>
                  <a:gd name="T13" fmla="*/ 166 h 256"/>
                  <a:gd name="T14" fmla="*/ 68 w 68"/>
                  <a:gd name="T15" fmla="*/ 256 h 256"/>
                  <a:gd name="T16" fmla="*/ 5 w 68"/>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6">
                    <a:moveTo>
                      <a:pt x="5" y="256"/>
                    </a:moveTo>
                    <a:cubicBezTo>
                      <a:pt x="6" y="235"/>
                      <a:pt x="7" y="219"/>
                      <a:pt x="7" y="190"/>
                    </a:cubicBezTo>
                    <a:cubicBezTo>
                      <a:pt x="7" y="90"/>
                      <a:pt x="7" y="90"/>
                      <a:pt x="7" y="90"/>
                    </a:cubicBezTo>
                    <a:cubicBezTo>
                      <a:pt x="7" y="54"/>
                      <a:pt x="5" y="27"/>
                      <a:pt x="0" y="0"/>
                    </a:cubicBezTo>
                    <a:cubicBezTo>
                      <a:pt x="63" y="0"/>
                      <a:pt x="63" y="0"/>
                      <a:pt x="63" y="0"/>
                    </a:cubicBezTo>
                    <a:cubicBezTo>
                      <a:pt x="63" y="18"/>
                      <a:pt x="61" y="44"/>
                      <a:pt x="61" y="73"/>
                    </a:cubicBezTo>
                    <a:cubicBezTo>
                      <a:pt x="61" y="166"/>
                      <a:pt x="61" y="166"/>
                      <a:pt x="61" y="166"/>
                    </a:cubicBezTo>
                    <a:cubicBezTo>
                      <a:pt x="61" y="192"/>
                      <a:pt x="65" y="231"/>
                      <a:pt x="68" y="256"/>
                    </a:cubicBezTo>
                    <a:lnTo>
                      <a:pt x="5" y="25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9" name="Freeform 8"/>
              <p:cNvSpPr>
                <a:spLocks/>
              </p:cNvSpPr>
              <p:nvPr/>
            </p:nvSpPr>
            <p:spPr bwMode="black">
              <a:xfrm>
                <a:off x="1377950" y="3084513"/>
                <a:ext cx="482600" cy="712788"/>
              </a:xfrm>
              <a:custGeom>
                <a:avLst/>
                <a:gdLst>
                  <a:gd name="T0" fmla="*/ 113 w 132"/>
                  <a:gd name="T1" fmla="*/ 40 h 195"/>
                  <a:gd name="T2" fmla="*/ 81 w 132"/>
                  <a:gd name="T3" fmla="*/ 36 h 195"/>
                  <a:gd name="T4" fmla="*/ 49 w 132"/>
                  <a:gd name="T5" fmla="*/ 50 h 195"/>
                  <a:gd name="T6" fmla="*/ 87 w 132"/>
                  <a:gd name="T7" fmla="*/ 82 h 195"/>
                  <a:gd name="T8" fmla="*/ 132 w 132"/>
                  <a:gd name="T9" fmla="*/ 139 h 195"/>
                  <a:gd name="T10" fmla="*/ 56 w 132"/>
                  <a:gd name="T11" fmla="*/ 195 h 195"/>
                  <a:gd name="T12" fmla="*/ 4 w 132"/>
                  <a:gd name="T13" fmla="*/ 187 h 195"/>
                  <a:gd name="T14" fmla="*/ 4 w 132"/>
                  <a:gd name="T15" fmla="*/ 147 h 195"/>
                  <a:gd name="T16" fmla="*/ 58 w 132"/>
                  <a:gd name="T17" fmla="*/ 159 h 195"/>
                  <a:gd name="T18" fmla="*/ 84 w 132"/>
                  <a:gd name="T19" fmla="*/ 141 h 195"/>
                  <a:gd name="T20" fmla="*/ 46 w 132"/>
                  <a:gd name="T21" fmla="*/ 110 h 195"/>
                  <a:gd name="T22" fmla="*/ 0 w 132"/>
                  <a:gd name="T23" fmla="*/ 50 h 195"/>
                  <a:gd name="T24" fmla="*/ 73 w 132"/>
                  <a:gd name="T25" fmla="*/ 0 h 195"/>
                  <a:gd name="T26" fmla="*/ 113 w 132"/>
                  <a:gd name="T27" fmla="*/ 3 h 195"/>
                  <a:gd name="T28" fmla="*/ 113 w 132"/>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95">
                    <a:moveTo>
                      <a:pt x="113" y="40"/>
                    </a:moveTo>
                    <a:cubicBezTo>
                      <a:pt x="102" y="39"/>
                      <a:pt x="92" y="36"/>
                      <a:pt x="81" y="36"/>
                    </a:cubicBezTo>
                    <a:cubicBezTo>
                      <a:pt x="62" y="36"/>
                      <a:pt x="49" y="41"/>
                      <a:pt x="49" y="50"/>
                    </a:cubicBezTo>
                    <a:cubicBezTo>
                      <a:pt x="49" y="62"/>
                      <a:pt x="67" y="71"/>
                      <a:pt x="87" y="82"/>
                    </a:cubicBezTo>
                    <a:cubicBezTo>
                      <a:pt x="106" y="93"/>
                      <a:pt x="132" y="107"/>
                      <a:pt x="132" y="139"/>
                    </a:cubicBezTo>
                    <a:cubicBezTo>
                      <a:pt x="132" y="175"/>
                      <a:pt x="102" y="195"/>
                      <a:pt x="56" y="195"/>
                    </a:cubicBezTo>
                    <a:cubicBezTo>
                      <a:pt x="35" y="195"/>
                      <a:pt x="21" y="191"/>
                      <a:pt x="4" y="187"/>
                    </a:cubicBezTo>
                    <a:cubicBezTo>
                      <a:pt x="4" y="147"/>
                      <a:pt x="4" y="147"/>
                      <a:pt x="4" y="147"/>
                    </a:cubicBezTo>
                    <a:cubicBezTo>
                      <a:pt x="17" y="151"/>
                      <a:pt x="38" y="159"/>
                      <a:pt x="58" y="159"/>
                    </a:cubicBezTo>
                    <a:cubicBezTo>
                      <a:pt x="71" y="159"/>
                      <a:pt x="84" y="153"/>
                      <a:pt x="84" y="141"/>
                    </a:cubicBezTo>
                    <a:cubicBezTo>
                      <a:pt x="84" y="130"/>
                      <a:pt x="68" y="123"/>
                      <a:pt x="46" y="110"/>
                    </a:cubicBezTo>
                    <a:cubicBezTo>
                      <a:pt x="26" y="99"/>
                      <a:pt x="0" y="78"/>
                      <a:pt x="0" y="50"/>
                    </a:cubicBezTo>
                    <a:cubicBezTo>
                      <a:pt x="0" y="18"/>
                      <a:pt x="31" y="0"/>
                      <a:pt x="73" y="0"/>
                    </a:cubicBezTo>
                    <a:cubicBezTo>
                      <a:pt x="87" y="0"/>
                      <a:pt x="100" y="2"/>
                      <a:pt x="113" y="3"/>
                    </a:cubicBezTo>
                    <a:lnTo>
                      <a:pt x="113" y="4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0" name="Freeform 9"/>
              <p:cNvSpPr>
                <a:spLocks noEditPoints="1"/>
              </p:cNvSpPr>
              <p:nvPr/>
            </p:nvSpPr>
            <p:spPr bwMode="black">
              <a:xfrm>
                <a:off x="1930400" y="3084513"/>
                <a:ext cx="698500" cy="712788"/>
              </a:xfrm>
              <a:custGeom>
                <a:avLst/>
                <a:gdLst>
                  <a:gd name="T0" fmla="*/ 0 w 191"/>
                  <a:gd name="T1" fmla="*/ 96 h 195"/>
                  <a:gd name="T2" fmla="*/ 96 w 191"/>
                  <a:gd name="T3" fmla="*/ 0 h 195"/>
                  <a:gd name="T4" fmla="*/ 191 w 191"/>
                  <a:gd name="T5" fmla="*/ 96 h 195"/>
                  <a:gd name="T6" fmla="*/ 96 w 191"/>
                  <a:gd name="T7" fmla="*/ 195 h 195"/>
                  <a:gd name="T8" fmla="*/ 0 w 191"/>
                  <a:gd name="T9" fmla="*/ 96 h 195"/>
                  <a:gd name="T10" fmla="*/ 96 w 191"/>
                  <a:gd name="T11" fmla="*/ 155 h 195"/>
                  <a:gd name="T12" fmla="*/ 142 w 191"/>
                  <a:gd name="T13" fmla="*/ 96 h 195"/>
                  <a:gd name="T14" fmla="*/ 96 w 191"/>
                  <a:gd name="T15" fmla="*/ 40 h 195"/>
                  <a:gd name="T16" fmla="*/ 48 w 191"/>
                  <a:gd name="T17" fmla="*/ 96 h 195"/>
                  <a:gd name="T18" fmla="*/ 96 w 191"/>
                  <a:gd name="T19"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5">
                    <a:moveTo>
                      <a:pt x="0" y="96"/>
                    </a:moveTo>
                    <a:cubicBezTo>
                      <a:pt x="0" y="38"/>
                      <a:pt x="38" y="0"/>
                      <a:pt x="96" y="0"/>
                    </a:cubicBezTo>
                    <a:cubicBezTo>
                      <a:pt x="152" y="0"/>
                      <a:pt x="191" y="39"/>
                      <a:pt x="191" y="96"/>
                    </a:cubicBezTo>
                    <a:cubicBezTo>
                      <a:pt x="191" y="151"/>
                      <a:pt x="153" y="195"/>
                      <a:pt x="96" y="195"/>
                    </a:cubicBezTo>
                    <a:cubicBezTo>
                      <a:pt x="39" y="195"/>
                      <a:pt x="0" y="154"/>
                      <a:pt x="0" y="96"/>
                    </a:cubicBezTo>
                    <a:close/>
                    <a:moveTo>
                      <a:pt x="96" y="155"/>
                    </a:moveTo>
                    <a:cubicBezTo>
                      <a:pt x="127" y="155"/>
                      <a:pt x="142" y="130"/>
                      <a:pt x="142" y="96"/>
                    </a:cubicBezTo>
                    <a:cubicBezTo>
                      <a:pt x="142" y="61"/>
                      <a:pt x="127" y="40"/>
                      <a:pt x="96" y="40"/>
                    </a:cubicBezTo>
                    <a:cubicBezTo>
                      <a:pt x="64" y="40"/>
                      <a:pt x="48" y="62"/>
                      <a:pt x="48" y="96"/>
                    </a:cubicBezTo>
                    <a:cubicBezTo>
                      <a:pt x="48" y="130"/>
                      <a:pt x="65" y="155"/>
                      <a:pt x="96" y="15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1" name="Freeform 10"/>
              <p:cNvSpPr>
                <a:spLocks/>
              </p:cNvSpPr>
              <p:nvPr/>
            </p:nvSpPr>
            <p:spPr bwMode="black">
              <a:xfrm>
                <a:off x="2720975" y="3084513"/>
                <a:ext cx="479425" cy="712788"/>
              </a:xfrm>
              <a:custGeom>
                <a:avLst/>
                <a:gdLst>
                  <a:gd name="T0" fmla="*/ 112 w 131"/>
                  <a:gd name="T1" fmla="*/ 40 h 195"/>
                  <a:gd name="T2" fmla="*/ 80 w 131"/>
                  <a:gd name="T3" fmla="*/ 36 h 195"/>
                  <a:gd name="T4" fmla="*/ 48 w 131"/>
                  <a:gd name="T5" fmla="*/ 50 h 195"/>
                  <a:gd name="T6" fmla="*/ 86 w 131"/>
                  <a:gd name="T7" fmla="*/ 82 h 195"/>
                  <a:gd name="T8" fmla="*/ 131 w 131"/>
                  <a:gd name="T9" fmla="*/ 139 h 195"/>
                  <a:gd name="T10" fmla="*/ 55 w 131"/>
                  <a:gd name="T11" fmla="*/ 195 h 195"/>
                  <a:gd name="T12" fmla="*/ 3 w 131"/>
                  <a:gd name="T13" fmla="*/ 187 h 195"/>
                  <a:gd name="T14" fmla="*/ 3 w 131"/>
                  <a:gd name="T15" fmla="*/ 147 h 195"/>
                  <a:gd name="T16" fmla="*/ 57 w 131"/>
                  <a:gd name="T17" fmla="*/ 159 h 195"/>
                  <a:gd name="T18" fmla="*/ 83 w 131"/>
                  <a:gd name="T19" fmla="*/ 141 h 195"/>
                  <a:gd name="T20" fmla="*/ 45 w 131"/>
                  <a:gd name="T21" fmla="*/ 110 h 195"/>
                  <a:gd name="T22" fmla="*/ 0 w 131"/>
                  <a:gd name="T23" fmla="*/ 50 h 195"/>
                  <a:gd name="T24" fmla="*/ 72 w 131"/>
                  <a:gd name="T25" fmla="*/ 0 h 195"/>
                  <a:gd name="T26" fmla="*/ 112 w 131"/>
                  <a:gd name="T27" fmla="*/ 3 h 195"/>
                  <a:gd name="T28" fmla="*/ 112 w 131"/>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95">
                    <a:moveTo>
                      <a:pt x="112" y="40"/>
                    </a:moveTo>
                    <a:cubicBezTo>
                      <a:pt x="102" y="39"/>
                      <a:pt x="91" y="36"/>
                      <a:pt x="80" y="36"/>
                    </a:cubicBezTo>
                    <a:cubicBezTo>
                      <a:pt x="61" y="36"/>
                      <a:pt x="48" y="41"/>
                      <a:pt x="48" y="50"/>
                    </a:cubicBezTo>
                    <a:cubicBezTo>
                      <a:pt x="48" y="62"/>
                      <a:pt x="66" y="71"/>
                      <a:pt x="86" y="82"/>
                    </a:cubicBezTo>
                    <a:cubicBezTo>
                      <a:pt x="105" y="93"/>
                      <a:pt x="131" y="107"/>
                      <a:pt x="131" y="139"/>
                    </a:cubicBezTo>
                    <a:cubicBezTo>
                      <a:pt x="131" y="175"/>
                      <a:pt x="101" y="195"/>
                      <a:pt x="55" y="195"/>
                    </a:cubicBezTo>
                    <a:cubicBezTo>
                      <a:pt x="34" y="195"/>
                      <a:pt x="20" y="191"/>
                      <a:pt x="3" y="187"/>
                    </a:cubicBezTo>
                    <a:cubicBezTo>
                      <a:pt x="3" y="147"/>
                      <a:pt x="3" y="147"/>
                      <a:pt x="3" y="147"/>
                    </a:cubicBezTo>
                    <a:cubicBezTo>
                      <a:pt x="16" y="151"/>
                      <a:pt x="38" y="159"/>
                      <a:pt x="57" y="159"/>
                    </a:cubicBezTo>
                    <a:cubicBezTo>
                      <a:pt x="70" y="159"/>
                      <a:pt x="83" y="153"/>
                      <a:pt x="83" y="141"/>
                    </a:cubicBezTo>
                    <a:cubicBezTo>
                      <a:pt x="83" y="130"/>
                      <a:pt x="67" y="123"/>
                      <a:pt x="45" y="110"/>
                    </a:cubicBezTo>
                    <a:cubicBezTo>
                      <a:pt x="25" y="99"/>
                      <a:pt x="0" y="78"/>
                      <a:pt x="0" y="50"/>
                    </a:cubicBezTo>
                    <a:cubicBezTo>
                      <a:pt x="0" y="18"/>
                      <a:pt x="30" y="0"/>
                      <a:pt x="72" y="0"/>
                    </a:cubicBezTo>
                    <a:cubicBezTo>
                      <a:pt x="86" y="0"/>
                      <a:pt x="99" y="2"/>
                      <a:pt x="112" y="3"/>
                    </a:cubicBezTo>
                    <a:lnTo>
                      <a:pt x="112" y="4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2" name="Freeform 11"/>
              <p:cNvSpPr>
                <a:spLocks/>
              </p:cNvSpPr>
              <p:nvPr/>
            </p:nvSpPr>
            <p:spPr bwMode="black">
              <a:xfrm>
                <a:off x="3781425" y="2838451"/>
                <a:ext cx="1116013" cy="958850"/>
              </a:xfrm>
              <a:custGeom>
                <a:avLst/>
                <a:gdLst>
                  <a:gd name="T0" fmla="*/ 0 w 305"/>
                  <a:gd name="T1" fmla="*/ 256 h 262"/>
                  <a:gd name="T2" fmla="*/ 5 w 305"/>
                  <a:gd name="T3" fmla="*/ 180 h 262"/>
                  <a:gd name="T4" fmla="*/ 7 w 305"/>
                  <a:gd name="T5" fmla="*/ 88 h 262"/>
                  <a:gd name="T6" fmla="*/ 8 w 305"/>
                  <a:gd name="T7" fmla="*/ 58 h 262"/>
                  <a:gd name="T8" fmla="*/ 5 w 305"/>
                  <a:gd name="T9" fmla="*/ 0 h 262"/>
                  <a:gd name="T10" fmla="*/ 85 w 305"/>
                  <a:gd name="T11" fmla="*/ 0 h 262"/>
                  <a:gd name="T12" fmla="*/ 150 w 305"/>
                  <a:gd name="T13" fmla="*/ 210 h 262"/>
                  <a:gd name="T14" fmla="*/ 150 w 305"/>
                  <a:gd name="T15" fmla="*/ 210 h 262"/>
                  <a:gd name="T16" fmla="*/ 218 w 305"/>
                  <a:gd name="T17" fmla="*/ 0 h 262"/>
                  <a:gd name="T18" fmla="*/ 297 w 305"/>
                  <a:gd name="T19" fmla="*/ 0 h 262"/>
                  <a:gd name="T20" fmla="*/ 297 w 305"/>
                  <a:gd name="T21" fmla="*/ 82 h 262"/>
                  <a:gd name="T22" fmla="*/ 299 w 305"/>
                  <a:gd name="T23" fmla="*/ 180 h 262"/>
                  <a:gd name="T24" fmla="*/ 305 w 305"/>
                  <a:gd name="T25" fmla="*/ 256 h 262"/>
                  <a:gd name="T26" fmla="*/ 247 w 305"/>
                  <a:gd name="T27" fmla="*/ 256 h 262"/>
                  <a:gd name="T28" fmla="*/ 249 w 305"/>
                  <a:gd name="T29" fmla="*/ 180 h 262"/>
                  <a:gd name="T30" fmla="*/ 246 w 305"/>
                  <a:gd name="T31" fmla="*/ 54 h 262"/>
                  <a:gd name="T32" fmla="*/ 245 w 305"/>
                  <a:gd name="T33" fmla="*/ 54 h 262"/>
                  <a:gd name="T34" fmla="*/ 179 w 305"/>
                  <a:gd name="T35" fmla="*/ 256 h 262"/>
                  <a:gd name="T36" fmla="*/ 118 w 305"/>
                  <a:gd name="T37" fmla="*/ 262 h 262"/>
                  <a:gd name="T38" fmla="*/ 51 w 305"/>
                  <a:gd name="T39" fmla="*/ 54 h 262"/>
                  <a:gd name="T40" fmla="*/ 51 w 305"/>
                  <a:gd name="T41" fmla="*/ 54 h 262"/>
                  <a:gd name="T42" fmla="*/ 48 w 305"/>
                  <a:gd name="T43" fmla="*/ 180 h 262"/>
                  <a:gd name="T44" fmla="*/ 50 w 305"/>
                  <a:gd name="T45" fmla="*/ 256 h 262"/>
                  <a:gd name="T46" fmla="*/ 0 w 305"/>
                  <a:gd name="T47" fmla="*/ 2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5" h="262">
                    <a:moveTo>
                      <a:pt x="0" y="256"/>
                    </a:moveTo>
                    <a:cubicBezTo>
                      <a:pt x="1" y="238"/>
                      <a:pt x="3" y="212"/>
                      <a:pt x="5" y="180"/>
                    </a:cubicBezTo>
                    <a:cubicBezTo>
                      <a:pt x="7" y="88"/>
                      <a:pt x="7" y="88"/>
                      <a:pt x="7" y="88"/>
                    </a:cubicBezTo>
                    <a:cubicBezTo>
                      <a:pt x="7" y="77"/>
                      <a:pt x="8" y="68"/>
                      <a:pt x="8" y="58"/>
                    </a:cubicBezTo>
                    <a:cubicBezTo>
                      <a:pt x="8" y="45"/>
                      <a:pt x="6" y="20"/>
                      <a:pt x="5" y="0"/>
                    </a:cubicBezTo>
                    <a:cubicBezTo>
                      <a:pt x="85" y="0"/>
                      <a:pt x="85" y="0"/>
                      <a:pt x="85" y="0"/>
                    </a:cubicBezTo>
                    <a:cubicBezTo>
                      <a:pt x="96" y="36"/>
                      <a:pt x="144" y="178"/>
                      <a:pt x="150" y="210"/>
                    </a:cubicBezTo>
                    <a:cubicBezTo>
                      <a:pt x="150" y="210"/>
                      <a:pt x="150" y="210"/>
                      <a:pt x="150" y="210"/>
                    </a:cubicBezTo>
                    <a:cubicBezTo>
                      <a:pt x="162" y="169"/>
                      <a:pt x="199" y="52"/>
                      <a:pt x="218" y="0"/>
                    </a:cubicBezTo>
                    <a:cubicBezTo>
                      <a:pt x="297" y="0"/>
                      <a:pt x="297" y="0"/>
                      <a:pt x="297" y="0"/>
                    </a:cubicBezTo>
                    <a:cubicBezTo>
                      <a:pt x="297" y="82"/>
                      <a:pt x="297" y="82"/>
                      <a:pt x="297" y="82"/>
                    </a:cubicBezTo>
                    <a:cubicBezTo>
                      <a:pt x="299" y="180"/>
                      <a:pt x="299" y="180"/>
                      <a:pt x="299" y="180"/>
                    </a:cubicBezTo>
                    <a:cubicBezTo>
                      <a:pt x="300" y="204"/>
                      <a:pt x="302" y="231"/>
                      <a:pt x="305" y="256"/>
                    </a:cubicBezTo>
                    <a:cubicBezTo>
                      <a:pt x="247" y="256"/>
                      <a:pt x="247" y="256"/>
                      <a:pt x="247" y="256"/>
                    </a:cubicBezTo>
                    <a:cubicBezTo>
                      <a:pt x="250" y="231"/>
                      <a:pt x="249" y="195"/>
                      <a:pt x="249" y="180"/>
                    </a:cubicBezTo>
                    <a:cubicBezTo>
                      <a:pt x="246" y="54"/>
                      <a:pt x="246" y="54"/>
                      <a:pt x="246" y="54"/>
                    </a:cubicBezTo>
                    <a:cubicBezTo>
                      <a:pt x="245" y="54"/>
                      <a:pt x="245" y="54"/>
                      <a:pt x="245" y="54"/>
                    </a:cubicBezTo>
                    <a:cubicBezTo>
                      <a:pt x="225" y="108"/>
                      <a:pt x="191" y="209"/>
                      <a:pt x="179" y="256"/>
                    </a:cubicBezTo>
                    <a:cubicBezTo>
                      <a:pt x="118" y="262"/>
                      <a:pt x="118" y="262"/>
                      <a:pt x="118" y="262"/>
                    </a:cubicBezTo>
                    <a:cubicBezTo>
                      <a:pt x="108" y="215"/>
                      <a:pt x="72" y="117"/>
                      <a:pt x="51" y="54"/>
                    </a:cubicBezTo>
                    <a:cubicBezTo>
                      <a:pt x="51" y="54"/>
                      <a:pt x="51" y="54"/>
                      <a:pt x="51" y="54"/>
                    </a:cubicBezTo>
                    <a:cubicBezTo>
                      <a:pt x="48" y="180"/>
                      <a:pt x="48" y="180"/>
                      <a:pt x="48" y="180"/>
                    </a:cubicBezTo>
                    <a:cubicBezTo>
                      <a:pt x="47" y="205"/>
                      <a:pt x="48" y="234"/>
                      <a:pt x="50" y="256"/>
                    </a:cubicBezTo>
                    <a:lnTo>
                      <a:pt x="0" y="25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3" name="Freeform 12"/>
              <p:cNvSpPr>
                <a:spLocks noEditPoints="1"/>
              </p:cNvSpPr>
              <p:nvPr/>
            </p:nvSpPr>
            <p:spPr bwMode="black">
              <a:xfrm>
                <a:off x="5026025" y="3084513"/>
                <a:ext cx="642938" cy="712788"/>
              </a:xfrm>
              <a:custGeom>
                <a:avLst/>
                <a:gdLst>
                  <a:gd name="T0" fmla="*/ 158 w 176"/>
                  <a:gd name="T1" fmla="*/ 189 h 195"/>
                  <a:gd name="T2" fmla="*/ 112 w 176"/>
                  <a:gd name="T3" fmla="*/ 195 h 195"/>
                  <a:gd name="T4" fmla="*/ 0 w 176"/>
                  <a:gd name="T5" fmla="*/ 86 h 195"/>
                  <a:gd name="T6" fmla="*/ 89 w 176"/>
                  <a:gd name="T7" fmla="*/ 0 h 195"/>
                  <a:gd name="T8" fmla="*/ 176 w 176"/>
                  <a:gd name="T9" fmla="*/ 94 h 195"/>
                  <a:gd name="T10" fmla="*/ 175 w 176"/>
                  <a:gd name="T11" fmla="*/ 105 h 195"/>
                  <a:gd name="T12" fmla="*/ 48 w 176"/>
                  <a:gd name="T13" fmla="*/ 105 h 195"/>
                  <a:gd name="T14" fmla="*/ 118 w 176"/>
                  <a:gd name="T15" fmla="*/ 155 h 195"/>
                  <a:gd name="T16" fmla="*/ 158 w 176"/>
                  <a:gd name="T17" fmla="*/ 150 h 195"/>
                  <a:gd name="T18" fmla="*/ 158 w 176"/>
                  <a:gd name="T19" fmla="*/ 189 h 195"/>
                  <a:gd name="T20" fmla="*/ 127 w 176"/>
                  <a:gd name="T21" fmla="*/ 75 h 195"/>
                  <a:gd name="T22" fmla="*/ 90 w 176"/>
                  <a:gd name="T23" fmla="*/ 40 h 195"/>
                  <a:gd name="T24" fmla="*/ 48 w 176"/>
                  <a:gd name="T25" fmla="*/ 75 h 195"/>
                  <a:gd name="T26" fmla="*/ 127 w 176"/>
                  <a:gd name="T27" fmla="*/ 7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95">
                    <a:moveTo>
                      <a:pt x="158" y="189"/>
                    </a:moveTo>
                    <a:cubicBezTo>
                      <a:pt x="142" y="193"/>
                      <a:pt x="127" y="195"/>
                      <a:pt x="112" y="195"/>
                    </a:cubicBezTo>
                    <a:cubicBezTo>
                      <a:pt x="41" y="195"/>
                      <a:pt x="0" y="148"/>
                      <a:pt x="0" y="86"/>
                    </a:cubicBezTo>
                    <a:cubicBezTo>
                      <a:pt x="0" y="35"/>
                      <a:pt x="37" y="0"/>
                      <a:pt x="89" y="0"/>
                    </a:cubicBezTo>
                    <a:cubicBezTo>
                      <a:pt x="156" y="0"/>
                      <a:pt x="176" y="52"/>
                      <a:pt x="176" y="94"/>
                    </a:cubicBezTo>
                    <a:cubicBezTo>
                      <a:pt x="176" y="98"/>
                      <a:pt x="175" y="102"/>
                      <a:pt x="175" y="105"/>
                    </a:cubicBezTo>
                    <a:cubicBezTo>
                      <a:pt x="48" y="105"/>
                      <a:pt x="48" y="105"/>
                      <a:pt x="48" y="105"/>
                    </a:cubicBezTo>
                    <a:cubicBezTo>
                      <a:pt x="49" y="122"/>
                      <a:pt x="62" y="155"/>
                      <a:pt x="118" y="155"/>
                    </a:cubicBezTo>
                    <a:cubicBezTo>
                      <a:pt x="131" y="155"/>
                      <a:pt x="145" y="152"/>
                      <a:pt x="158" y="150"/>
                    </a:cubicBezTo>
                    <a:lnTo>
                      <a:pt x="158" y="189"/>
                    </a:lnTo>
                    <a:close/>
                    <a:moveTo>
                      <a:pt x="127" y="75"/>
                    </a:moveTo>
                    <a:cubicBezTo>
                      <a:pt x="127" y="61"/>
                      <a:pt x="114" y="40"/>
                      <a:pt x="90" y="40"/>
                    </a:cubicBezTo>
                    <a:cubicBezTo>
                      <a:pt x="61" y="40"/>
                      <a:pt x="50" y="62"/>
                      <a:pt x="48" y="75"/>
                    </a:cubicBezTo>
                    <a:lnTo>
                      <a:pt x="127" y="7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4" name="Freeform 13"/>
              <p:cNvSpPr>
                <a:spLocks noEditPoints="1"/>
              </p:cNvSpPr>
              <p:nvPr/>
            </p:nvSpPr>
            <p:spPr bwMode="black">
              <a:xfrm>
                <a:off x="5753100" y="2759076"/>
                <a:ext cx="700088" cy="1038225"/>
              </a:xfrm>
              <a:custGeom>
                <a:avLst/>
                <a:gdLst>
                  <a:gd name="T0" fmla="*/ 145 w 191"/>
                  <a:gd name="T1" fmla="*/ 278 h 284"/>
                  <a:gd name="T2" fmla="*/ 142 w 191"/>
                  <a:gd name="T3" fmla="*/ 257 h 284"/>
                  <a:gd name="T4" fmla="*/ 85 w 191"/>
                  <a:gd name="T5" fmla="*/ 284 h 284"/>
                  <a:gd name="T6" fmla="*/ 0 w 191"/>
                  <a:gd name="T7" fmla="*/ 183 h 284"/>
                  <a:gd name="T8" fmla="*/ 83 w 191"/>
                  <a:gd name="T9" fmla="*/ 89 h 284"/>
                  <a:gd name="T10" fmla="*/ 139 w 191"/>
                  <a:gd name="T11" fmla="*/ 107 h 284"/>
                  <a:gd name="T12" fmla="*/ 139 w 191"/>
                  <a:gd name="T13" fmla="*/ 86 h 284"/>
                  <a:gd name="T14" fmla="*/ 131 w 191"/>
                  <a:gd name="T15" fmla="*/ 4 h 284"/>
                  <a:gd name="T16" fmla="*/ 189 w 191"/>
                  <a:gd name="T17" fmla="*/ 0 h 284"/>
                  <a:gd name="T18" fmla="*/ 187 w 191"/>
                  <a:gd name="T19" fmla="*/ 86 h 284"/>
                  <a:gd name="T20" fmla="*/ 187 w 191"/>
                  <a:gd name="T21" fmla="*/ 215 h 284"/>
                  <a:gd name="T22" fmla="*/ 191 w 191"/>
                  <a:gd name="T23" fmla="*/ 278 h 284"/>
                  <a:gd name="T24" fmla="*/ 145 w 191"/>
                  <a:gd name="T25" fmla="*/ 278 h 284"/>
                  <a:gd name="T26" fmla="*/ 97 w 191"/>
                  <a:gd name="T27" fmla="*/ 244 h 284"/>
                  <a:gd name="T28" fmla="*/ 142 w 191"/>
                  <a:gd name="T29" fmla="*/ 183 h 284"/>
                  <a:gd name="T30" fmla="*/ 95 w 191"/>
                  <a:gd name="T31" fmla="*/ 129 h 284"/>
                  <a:gd name="T32" fmla="*/ 49 w 191"/>
                  <a:gd name="T33" fmla="*/ 183 h 284"/>
                  <a:gd name="T34" fmla="*/ 97 w 191"/>
                  <a:gd name="T35"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84">
                    <a:moveTo>
                      <a:pt x="145" y="278"/>
                    </a:moveTo>
                    <a:cubicBezTo>
                      <a:pt x="144" y="272"/>
                      <a:pt x="143" y="263"/>
                      <a:pt x="142" y="257"/>
                    </a:cubicBezTo>
                    <a:cubicBezTo>
                      <a:pt x="131" y="268"/>
                      <a:pt x="118" y="284"/>
                      <a:pt x="85" y="284"/>
                    </a:cubicBezTo>
                    <a:cubicBezTo>
                      <a:pt x="35" y="284"/>
                      <a:pt x="0" y="242"/>
                      <a:pt x="0" y="183"/>
                    </a:cubicBezTo>
                    <a:cubicBezTo>
                      <a:pt x="0" y="129"/>
                      <a:pt x="34" y="89"/>
                      <a:pt x="83" y="89"/>
                    </a:cubicBezTo>
                    <a:cubicBezTo>
                      <a:pt x="112" y="89"/>
                      <a:pt x="126" y="99"/>
                      <a:pt x="139" y="107"/>
                    </a:cubicBezTo>
                    <a:cubicBezTo>
                      <a:pt x="139" y="86"/>
                      <a:pt x="139" y="86"/>
                      <a:pt x="139" y="86"/>
                    </a:cubicBezTo>
                    <a:cubicBezTo>
                      <a:pt x="139" y="73"/>
                      <a:pt x="139" y="37"/>
                      <a:pt x="131" y="4"/>
                    </a:cubicBezTo>
                    <a:cubicBezTo>
                      <a:pt x="189" y="0"/>
                      <a:pt x="189" y="0"/>
                      <a:pt x="189" y="0"/>
                    </a:cubicBezTo>
                    <a:cubicBezTo>
                      <a:pt x="188" y="16"/>
                      <a:pt x="187" y="61"/>
                      <a:pt x="187" y="86"/>
                    </a:cubicBezTo>
                    <a:cubicBezTo>
                      <a:pt x="187" y="215"/>
                      <a:pt x="187" y="215"/>
                      <a:pt x="187" y="215"/>
                    </a:cubicBezTo>
                    <a:cubicBezTo>
                      <a:pt x="187" y="238"/>
                      <a:pt x="188" y="255"/>
                      <a:pt x="191" y="278"/>
                    </a:cubicBezTo>
                    <a:lnTo>
                      <a:pt x="145" y="278"/>
                    </a:lnTo>
                    <a:close/>
                    <a:moveTo>
                      <a:pt x="97" y="244"/>
                    </a:moveTo>
                    <a:cubicBezTo>
                      <a:pt x="127" y="244"/>
                      <a:pt x="142" y="219"/>
                      <a:pt x="142" y="183"/>
                    </a:cubicBezTo>
                    <a:cubicBezTo>
                      <a:pt x="142" y="147"/>
                      <a:pt x="125" y="129"/>
                      <a:pt x="95" y="129"/>
                    </a:cubicBezTo>
                    <a:cubicBezTo>
                      <a:pt x="64" y="129"/>
                      <a:pt x="49" y="150"/>
                      <a:pt x="49" y="183"/>
                    </a:cubicBezTo>
                    <a:cubicBezTo>
                      <a:pt x="49" y="219"/>
                      <a:pt x="69" y="244"/>
                      <a:pt x="97" y="244"/>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5" name="Freeform 14"/>
              <p:cNvSpPr>
                <a:spLocks noEditPoints="1"/>
              </p:cNvSpPr>
              <p:nvPr/>
            </p:nvSpPr>
            <p:spPr bwMode="black">
              <a:xfrm>
                <a:off x="6573838" y="2759076"/>
                <a:ext cx="211138" cy="1016000"/>
              </a:xfrm>
              <a:custGeom>
                <a:avLst/>
                <a:gdLst>
                  <a:gd name="T0" fmla="*/ 2 w 58"/>
                  <a:gd name="T1" fmla="*/ 33 h 278"/>
                  <a:gd name="T2" fmla="*/ 0 w 58"/>
                  <a:gd name="T3" fmla="*/ 4 h 278"/>
                  <a:gd name="T4" fmla="*/ 56 w 58"/>
                  <a:gd name="T5" fmla="*/ 0 h 278"/>
                  <a:gd name="T6" fmla="*/ 54 w 58"/>
                  <a:gd name="T7" fmla="*/ 33 h 278"/>
                  <a:gd name="T8" fmla="*/ 54 w 58"/>
                  <a:gd name="T9" fmla="*/ 54 h 278"/>
                  <a:gd name="T10" fmla="*/ 2 w 58"/>
                  <a:gd name="T11" fmla="*/ 57 h 278"/>
                  <a:gd name="T12" fmla="*/ 2 w 58"/>
                  <a:gd name="T13" fmla="*/ 33 h 278"/>
                  <a:gd name="T14" fmla="*/ 6 w 58"/>
                  <a:gd name="T15" fmla="*/ 278 h 278"/>
                  <a:gd name="T16" fmla="*/ 8 w 58"/>
                  <a:gd name="T17" fmla="*/ 216 h 278"/>
                  <a:gd name="T18" fmla="*/ 8 w 58"/>
                  <a:gd name="T19" fmla="*/ 173 h 278"/>
                  <a:gd name="T20" fmla="*/ 2 w 58"/>
                  <a:gd name="T21" fmla="*/ 97 h 278"/>
                  <a:gd name="T22" fmla="*/ 58 w 58"/>
                  <a:gd name="T23" fmla="*/ 93 h 278"/>
                  <a:gd name="T24" fmla="*/ 56 w 58"/>
                  <a:gd name="T25" fmla="*/ 151 h 278"/>
                  <a:gd name="T26" fmla="*/ 56 w 58"/>
                  <a:gd name="T27" fmla="*/ 216 h 278"/>
                  <a:gd name="T28" fmla="*/ 58 w 58"/>
                  <a:gd name="T29" fmla="*/ 278 h 278"/>
                  <a:gd name="T30" fmla="*/ 6 w 58"/>
                  <a:gd name="T3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78">
                    <a:moveTo>
                      <a:pt x="2" y="33"/>
                    </a:moveTo>
                    <a:cubicBezTo>
                      <a:pt x="2" y="23"/>
                      <a:pt x="2" y="15"/>
                      <a:pt x="0" y="4"/>
                    </a:cubicBezTo>
                    <a:cubicBezTo>
                      <a:pt x="56" y="0"/>
                      <a:pt x="56" y="0"/>
                      <a:pt x="56" y="0"/>
                    </a:cubicBezTo>
                    <a:cubicBezTo>
                      <a:pt x="55" y="12"/>
                      <a:pt x="54" y="22"/>
                      <a:pt x="54" y="33"/>
                    </a:cubicBezTo>
                    <a:cubicBezTo>
                      <a:pt x="54" y="54"/>
                      <a:pt x="54" y="54"/>
                      <a:pt x="54" y="54"/>
                    </a:cubicBezTo>
                    <a:cubicBezTo>
                      <a:pt x="2" y="57"/>
                      <a:pt x="2" y="57"/>
                      <a:pt x="2" y="57"/>
                    </a:cubicBezTo>
                    <a:lnTo>
                      <a:pt x="2" y="33"/>
                    </a:lnTo>
                    <a:close/>
                    <a:moveTo>
                      <a:pt x="6" y="278"/>
                    </a:moveTo>
                    <a:cubicBezTo>
                      <a:pt x="7" y="258"/>
                      <a:pt x="8" y="237"/>
                      <a:pt x="8" y="216"/>
                    </a:cubicBezTo>
                    <a:cubicBezTo>
                      <a:pt x="8" y="173"/>
                      <a:pt x="8" y="173"/>
                      <a:pt x="8" y="173"/>
                    </a:cubicBezTo>
                    <a:cubicBezTo>
                      <a:pt x="8" y="147"/>
                      <a:pt x="5" y="123"/>
                      <a:pt x="2" y="97"/>
                    </a:cubicBezTo>
                    <a:cubicBezTo>
                      <a:pt x="58" y="93"/>
                      <a:pt x="58" y="93"/>
                      <a:pt x="58" y="93"/>
                    </a:cubicBezTo>
                    <a:cubicBezTo>
                      <a:pt x="57" y="121"/>
                      <a:pt x="56" y="132"/>
                      <a:pt x="56" y="151"/>
                    </a:cubicBezTo>
                    <a:cubicBezTo>
                      <a:pt x="56" y="216"/>
                      <a:pt x="56" y="216"/>
                      <a:pt x="56" y="216"/>
                    </a:cubicBezTo>
                    <a:cubicBezTo>
                      <a:pt x="56" y="237"/>
                      <a:pt x="57" y="258"/>
                      <a:pt x="58" y="278"/>
                    </a:cubicBezTo>
                    <a:lnTo>
                      <a:pt x="6" y="278"/>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6" name="Freeform 15"/>
              <p:cNvSpPr>
                <a:spLocks noEditPoints="1"/>
              </p:cNvSpPr>
              <p:nvPr/>
            </p:nvSpPr>
            <p:spPr bwMode="black">
              <a:xfrm>
                <a:off x="6896100" y="3084513"/>
                <a:ext cx="628650" cy="712788"/>
              </a:xfrm>
              <a:custGeom>
                <a:avLst/>
                <a:gdLst>
                  <a:gd name="T0" fmla="*/ 127 w 172"/>
                  <a:gd name="T1" fmla="*/ 189 h 195"/>
                  <a:gd name="T2" fmla="*/ 124 w 172"/>
                  <a:gd name="T3" fmla="*/ 158 h 195"/>
                  <a:gd name="T4" fmla="*/ 124 w 172"/>
                  <a:gd name="T5" fmla="*/ 158 h 195"/>
                  <a:gd name="T6" fmla="*/ 59 w 172"/>
                  <a:gd name="T7" fmla="*/ 195 h 195"/>
                  <a:gd name="T8" fmla="*/ 0 w 172"/>
                  <a:gd name="T9" fmla="*/ 137 h 195"/>
                  <a:gd name="T10" fmla="*/ 102 w 172"/>
                  <a:gd name="T11" fmla="*/ 64 h 195"/>
                  <a:gd name="T12" fmla="*/ 121 w 172"/>
                  <a:gd name="T13" fmla="*/ 65 h 195"/>
                  <a:gd name="T14" fmla="*/ 73 w 172"/>
                  <a:gd name="T15" fmla="*/ 34 h 195"/>
                  <a:gd name="T16" fmla="*/ 23 w 172"/>
                  <a:gd name="T17" fmla="*/ 41 h 195"/>
                  <a:gd name="T18" fmla="*/ 23 w 172"/>
                  <a:gd name="T19" fmla="*/ 7 h 195"/>
                  <a:gd name="T20" fmla="*/ 82 w 172"/>
                  <a:gd name="T21" fmla="*/ 0 h 195"/>
                  <a:gd name="T22" fmla="*/ 166 w 172"/>
                  <a:gd name="T23" fmla="*/ 89 h 195"/>
                  <a:gd name="T24" fmla="*/ 166 w 172"/>
                  <a:gd name="T25" fmla="*/ 126 h 195"/>
                  <a:gd name="T26" fmla="*/ 172 w 172"/>
                  <a:gd name="T27" fmla="*/ 189 h 195"/>
                  <a:gd name="T28" fmla="*/ 127 w 172"/>
                  <a:gd name="T29" fmla="*/ 189 h 195"/>
                  <a:gd name="T30" fmla="*/ 121 w 172"/>
                  <a:gd name="T31" fmla="*/ 98 h 195"/>
                  <a:gd name="T32" fmla="*/ 102 w 172"/>
                  <a:gd name="T33" fmla="*/ 95 h 195"/>
                  <a:gd name="T34" fmla="*/ 48 w 172"/>
                  <a:gd name="T35" fmla="*/ 132 h 195"/>
                  <a:gd name="T36" fmla="*/ 77 w 172"/>
                  <a:gd name="T37" fmla="*/ 155 h 195"/>
                  <a:gd name="T38" fmla="*/ 121 w 172"/>
                  <a:gd name="T39" fmla="*/ 104 h 195"/>
                  <a:gd name="T40" fmla="*/ 121 w 172"/>
                  <a:gd name="T41"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195">
                    <a:moveTo>
                      <a:pt x="127" y="189"/>
                    </a:moveTo>
                    <a:cubicBezTo>
                      <a:pt x="126" y="179"/>
                      <a:pt x="124" y="167"/>
                      <a:pt x="124" y="158"/>
                    </a:cubicBezTo>
                    <a:cubicBezTo>
                      <a:pt x="124" y="158"/>
                      <a:pt x="124" y="158"/>
                      <a:pt x="124" y="158"/>
                    </a:cubicBezTo>
                    <a:cubicBezTo>
                      <a:pt x="113" y="174"/>
                      <a:pt x="95" y="195"/>
                      <a:pt x="59" y="195"/>
                    </a:cubicBezTo>
                    <a:cubicBezTo>
                      <a:pt x="26" y="195"/>
                      <a:pt x="0" y="173"/>
                      <a:pt x="0" y="137"/>
                    </a:cubicBezTo>
                    <a:cubicBezTo>
                      <a:pt x="0" y="91"/>
                      <a:pt x="42" y="64"/>
                      <a:pt x="102" y="64"/>
                    </a:cubicBezTo>
                    <a:cubicBezTo>
                      <a:pt x="108" y="64"/>
                      <a:pt x="115" y="65"/>
                      <a:pt x="121" y="65"/>
                    </a:cubicBezTo>
                    <a:cubicBezTo>
                      <a:pt x="120" y="47"/>
                      <a:pt x="110" y="34"/>
                      <a:pt x="73" y="34"/>
                    </a:cubicBezTo>
                    <a:cubicBezTo>
                      <a:pt x="54" y="34"/>
                      <a:pt x="32" y="39"/>
                      <a:pt x="23" y="41"/>
                    </a:cubicBezTo>
                    <a:cubicBezTo>
                      <a:pt x="23" y="7"/>
                      <a:pt x="23" y="7"/>
                      <a:pt x="23" y="7"/>
                    </a:cubicBezTo>
                    <a:cubicBezTo>
                      <a:pt x="34" y="4"/>
                      <a:pt x="53" y="0"/>
                      <a:pt x="82" y="0"/>
                    </a:cubicBezTo>
                    <a:cubicBezTo>
                      <a:pt x="164" y="0"/>
                      <a:pt x="166" y="44"/>
                      <a:pt x="166" y="89"/>
                    </a:cubicBezTo>
                    <a:cubicBezTo>
                      <a:pt x="166" y="126"/>
                      <a:pt x="166" y="126"/>
                      <a:pt x="166" y="126"/>
                    </a:cubicBezTo>
                    <a:cubicBezTo>
                      <a:pt x="166" y="148"/>
                      <a:pt x="169" y="171"/>
                      <a:pt x="172" y="189"/>
                    </a:cubicBezTo>
                    <a:lnTo>
                      <a:pt x="127" y="189"/>
                    </a:lnTo>
                    <a:close/>
                    <a:moveTo>
                      <a:pt x="121" y="98"/>
                    </a:moveTo>
                    <a:cubicBezTo>
                      <a:pt x="114" y="96"/>
                      <a:pt x="109" y="95"/>
                      <a:pt x="102" y="95"/>
                    </a:cubicBezTo>
                    <a:cubicBezTo>
                      <a:pt x="69" y="95"/>
                      <a:pt x="48" y="111"/>
                      <a:pt x="48" y="132"/>
                    </a:cubicBezTo>
                    <a:cubicBezTo>
                      <a:pt x="48" y="146"/>
                      <a:pt x="60" y="155"/>
                      <a:pt x="77" y="155"/>
                    </a:cubicBezTo>
                    <a:cubicBezTo>
                      <a:pt x="106" y="155"/>
                      <a:pt x="121" y="127"/>
                      <a:pt x="121" y="104"/>
                    </a:cubicBezTo>
                    <a:lnTo>
                      <a:pt x="121" y="98"/>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7" name="Freeform 16"/>
              <p:cNvSpPr>
                <a:spLocks/>
              </p:cNvSpPr>
              <p:nvPr/>
            </p:nvSpPr>
            <p:spPr bwMode="black">
              <a:xfrm>
                <a:off x="7631113" y="2816226"/>
                <a:ext cx="642938" cy="981075"/>
              </a:xfrm>
              <a:custGeom>
                <a:avLst/>
                <a:gdLst>
                  <a:gd name="T0" fmla="*/ 176 w 176"/>
                  <a:gd name="T1" fmla="*/ 265 h 268"/>
                  <a:gd name="T2" fmla="*/ 139 w 176"/>
                  <a:gd name="T3" fmla="*/ 268 h 268"/>
                  <a:gd name="T4" fmla="*/ 0 w 176"/>
                  <a:gd name="T5" fmla="*/ 121 h 268"/>
                  <a:gd name="T6" fmla="*/ 130 w 176"/>
                  <a:gd name="T7" fmla="*/ 0 h 268"/>
                  <a:gd name="T8" fmla="*/ 172 w 176"/>
                  <a:gd name="T9" fmla="*/ 5 h 268"/>
                  <a:gd name="T10" fmla="*/ 172 w 176"/>
                  <a:gd name="T11" fmla="*/ 49 h 268"/>
                  <a:gd name="T12" fmla="*/ 131 w 176"/>
                  <a:gd name="T13" fmla="*/ 45 h 268"/>
                  <a:gd name="T14" fmla="*/ 54 w 176"/>
                  <a:gd name="T15" fmla="*/ 126 h 268"/>
                  <a:gd name="T16" fmla="*/ 145 w 176"/>
                  <a:gd name="T17" fmla="*/ 223 h 268"/>
                  <a:gd name="T18" fmla="*/ 176 w 176"/>
                  <a:gd name="T19" fmla="*/ 220 h 268"/>
                  <a:gd name="T20" fmla="*/ 176 w 176"/>
                  <a:gd name="T21"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8">
                    <a:moveTo>
                      <a:pt x="176" y="265"/>
                    </a:moveTo>
                    <a:cubicBezTo>
                      <a:pt x="164" y="268"/>
                      <a:pt x="152" y="268"/>
                      <a:pt x="139" y="268"/>
                    </a:cubicBezTo>
                    <a:cubicBezTo>
                      <a:pt x="50" y="268"/>
                      <a:pt x="0" y="203"/>
                      <a:pt x="0" y="121"/>
                    </a:cubicBezTo>
                    <a:cubicBezTo>
                      <a:pt x="0" y="48"/>
                      <a:pt x="47" y="0"/>
                      <a:pt x="130" y="0"/>
                    </a:cubicBezTo>
                    <a:cubicBezTo>
                      <a:pt x="144" y="0"/>
                      <a:pt x="158" y="1"/>
                      <a:pt x="172" y="5"/>
                    </a:cubicBezTo>
                    <a:cubicBezTo>
                      <a:pt x="172" y="49"/>
                      <a:pt x="172" y="49"/>
                      <a:pt x="172" y="49"/>
                    </a:cubicBezTo>
                    <a:cubicBezTo>
                      <a:pt x="159" y="47"/>
                      <a:pt x="145" y="45"/>
                      <a:pt x="131" y="45"/>
                    </a:cubicBezTo>
                    <a:cubicBezTo>
                      <a:pt x="83" y="45"/>
                      <a:pt x="54" y="75"/>
                      <a:pt x="54" y="126"/>
                    </a:cubicBezTo>
                    <a:cubicBezTo>
                      <a:pt x="54" y="181"/>
                      <a:pt x="86" y="223"/>
                      <a:pt x="145" y="223"/>
                    </a:cubicBezTo>
                    <a:cubicBezTo>
                      <a:pt x="158" y="223"/>
                      <a:pt x="166" y="222"/>
                      <a:pt x="176" y="220"/>
                    </a:cubicBezTo>
                    <a:lnTo>
                      <a:pt x="176" y="2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8" name="Freeform 17"/>
              <p:cNvSpPr>
                <a:spLocks/>
              </p:cNvSpPr>
              <p:nvPr/>
            </p:nvSpPr>
            <p:spPr bwMode="black">
              <a:xfrm>
                <a:off x="8304213" y="2824163"/>
                <a:ext cx="728663" cy="950913"/>
              </a:xfrm>
              <a:custGeom>
                <a:avLst/>
                <a:gdLst>
                  <a:gd name="T0" fmla="*/ 71 w 199"/>
                  <a:gd name="T1" fmla="*/ 260 h 260"/>
                  <a:gd name="T2" fmla="*/ 73 w 199"/>
                  <a:gd name="T3" fmla="*/ 182 h 260"/>
                  <a:gd name="T4" fmla="*/ 73 w 199"/>
                  <a:gd name="T5" fmla="*/ 44 h 260"/>
                  <a:gd name="T6" fmla="*/ 56 w 199"/>
                  <a:gd name="T7" fmla="*/ 44 h 260"/>
                  <a:gd name="T8" fmla="*/ 0 w 199"/>
                  <a:gd name="T9" fmla="*/ 47 h 260"/>
                  <a:gd name="T10" fmla="*/ 3 w 199"/>
                  <a:gd name="T11" fmla="*/ 4 h 260"/>
                  <a:gd name="T12" fmla="*/ 145 w 199"/>
                  <a:gd name="T13" fmla="*/ 4 h 260"/>
                  <a:gd name="T14" fmla="*/ 199 w 199"/>
                  <a:gd name="T15" fmla="*/ 0 h 260"/>
                  <a:gd name="T16" fmla="*/ 197 w 199"/>
                  <a:gd name="T17" fmla="*/ 44 h 260"/>
                  <a:gd name="T18" fmla="*/ 127 w 199"/>
                  <a:gd name="T19" fmla="*/ 44 h 260"/>
                  <a:gd name="T20" fmla="*/ 127 w 199"/>
                  <a:gd name="T21" fmla="*/ 182 h 260"/>
                  <a:gd name="T22" fmla="*/ 129 w 199"/>
                  <a:gd name="T23" fmla="*/ 260 h 260"/>
                  <a:gd name="T24" fmla="*/ 71 w 199"/>
                  <a:gd name="T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60">
                    <a:moveTo>
                      <a:pt x="71" y="260"/>
                    </a:moveTo>
                    <a:cubicBezTo>
                      <a:pt x="73" y="236"/>
                      <a:pt x="73" y="222"/>
                      <a:pt x="73" y="182"/>
                    </a:cubicBezTo>
                    <a:cubicBezTo>
                      <a:pt x="73" y="44"/>
                      <a:pt x="73" y="44"/>
                      <a:pt x="73" y="44"/>
                    </a:cubicBezTo>
                    <a:cubicBezTo>
                      <a:pt x="56" y="44"/>
                      <a:pt x="56" y="44"/>
                      <a:pt x="56" y="44"/>
                    </a:cubicBezTo>
                    <a:cubicBezTo>
                      <a:pt x="43" y="44"/>
                      <a:pt x="20" y="44"/>
                      <a:pt x="0" y="47"/>
                    </a:cubicBezTo>
                    <a:cubicBezTo>
                      <a:pt x="3" y="4"/>
                      <a:pt x="3" y="4"/>
                      <a:pt x="3" y="4"/>
                    </a:cubicBezTo>
                    <a:cubicBezTo>
                      <a:pt x="145" y="4"/>
                      <a:pt x="145" y="4"/>
                      <a:pt x="145" y="4"/>
                    </a:cubicBezTo>
                    <a:cubicBezTo>
                      <a:pt x="166" y="4"/>
                      <a:pt x="184" y="3"/>
                      <a:pt x="199" y="0"/>
                    </a:cubicBezTo>
                    <a:cubicBezTo>
                      <a:pt x="197" y="44"/>
                      <a:pt x="197" y="44"/>
                      <a:pt x="197" y="44"/>
                    </a:cubicBezTo>
                    <a:cubicBezTo>
                      <a:pt x="127" y="44"/>
                      <a:pt x="127" y="44"/>
                      <a:pt x="127" y="44"/>
                    </a:cubicBezTo>
                    <a:cubicBezTo>
                      <a:pt x="127" y="182"/>
                      <a:pt x="127" y="182"/>
                      <a:pt x="127" y="182"/>
                    </a:cubicBezTo>
                    <a:cubicBezTo>
                      <a:pt x="127" y="222"/>
                      <a:pt x="128" y="243"/>
                      <a:pt x="129" y="260"/>
                    </a:cubicBezTo>
                    <a:lnTo>
                      <a:pt x="71" y="26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grpSp>
    </p:spTree>
    <p:extLst>
      <p:ext uri="{BB962C8B-B14F-4D97-AF65-F5344CB8AC3E}">
        <p14:creationId xmlns:p14="http://schemas.microsoft.com/office/powerpoint/2010/main" val="251361710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pPr fontAlgn="auto">
              <a:lnSpc>
                <a:spcPct val="100000"/>
              </a:lnSpc>
              <a:spcBef>
                <a:spcPts val="0"/>
              </a:spcBef>
              <a:spcAft>
                <a:spcPts val="0"/>
              </a:spcAft>
              <a:buFontTx/>
              <a:buNone/>
            </a:pPr>
            <a:fld id="{99DB18A3-D21F-4BB0-9E84-DFB029941648}" type="slidenum">
              <a:rPr lang="de-DE" smtClean="0">
                <a:solidFill>
                  <a:srgbClr val="FFFFFF"/>
                </a:solidFill>
                <a:latin typeface="Calibri"/>
              </a:rPr>
              <a:pPr fontAlgn="auto">
                <a:lnSpc>
                  <a:spcPct val="100000"/>
                </a:lnSpc>
                <a:spcBef>
                  <a:spcPts val="0"/>
                </a:spcBef>
                <a:spcAft>
                  <a:spcPts val="0"/>
                </a:spcAft>
                <a:buFontTx/>
                <a:buNone/>
              </a:pPr>
              <a:t>‹N°›</a:t>
            </a:fld>
            <a:endParaRPr lang="de-DE" dirty="0">
              <a:solidFill>
                <a:srgbClr val="FFFFFF"/>
              </a:solidFill>
              <a:latin typeface="Calibri"/>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grpSp>
        <p:nvGrpSpPr>
          <p:cNvPr id="5"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9" name="Line 4"/>
          <p:cNvSpPr>
            <a:spLocks noChangeShapeType="1"/>
          </p:cNvSpPr>
          <p:nvPr/>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grpSp>
        <p:nvGrpSpPr>
          <p:cNvPr id="12" name="Gruppieren 41"/>
          <p:cNvGrpSpPr>
            <a:grpSpLocks noChangeAspect="1"/>
          </p:cNvGrpSpPr>
          <p:nvPr userDrawn="1"/>
        </p:nvGrpSpPr>
        <p:grpSpPr>
          <a:xfrm>
            <a:off x="6991840" y="6566400"/>
            <a:ext cx="1452073" cy="216000"/>
            <a:chOff x="185738" y="2759076"/>
            <a:chExt cx="8847138" cy="1316037"/>
          </a:xfrm>
          <a:solidFill>
            <a:schemeClr val="bg1"/>
          </a:solidFill>
        </p:grpSpPr>
        <p:sp>
          <p:nvSpPr>
            <p:cNvPr id="43" name="Freeform 7"/>
            <p:cNvSpPr>
              <a:spLocks noEditPoints="1"/>
            </p:cNvSpPr>
            <p:nvPr/>
          </p:nvSpPr>
          <p:spPr bwMode="black">
            <a:xfrm>
              <a:off x="569913" y="3084513"/>
              <a:ext cx="723900" cy="990600"/>
            </a:xfrm>
            <a:custGeom>
              <a:avLst/>
              <a:gdLst>
                <a:gd name="T0" fmla="*/ 4 w 198"/>
                <a:gd name="T1" fmla="*/ 271 h 271"/>
                <a:gd name="T2" fmla="*/ 11 w 198"/>
                <a:gd name="T3" fmla="*/ 177 h 271"/>
                <a:gd name="T4" fmla="*/ 11 w 198"/>
                <a:gd name="T5" fmla="*/ 101 h 271"/>
                <a:gd name="T6" fmla="*/ 0 w 198"/>
                <a:gd name="T7" fmla="*/ 8 h 271"/>
                <a:gd name="T8" fmla="*/ 46 w 198"/>
                <a:gd name="T9" fmla="*/ 4 h 271"/>
                <a:gd name="T10" fmla="*/ 53 w 198"/>
                <a:gd name="T11" fmla="*/ 31 h 271"/>
                <a:gd name="T12" fmla="*/ 113 w 198"/>
                <a:gd name="T13" fmla="*/ 0 h 271"/>
                <a:gd name="T14" fmla="*/ 198 w 198"/>
                <a:gd name="T15" fmla="*/ 101 h 271"/>
                <a:gd name="T16" fmla="*/ 115 w 198"/>
                <a:gd name="T17" fmla="*/ 195 h 271"/>
                <a:gd name="T18" fmla="*/ 60 w 198"/>
                <a:gd name="T19" fmla="*/ 177 h 271"/>
                <a:gd name="T20" fmla="*/ 60 w 198"/>
                <a:gd name="T21" fmla="*/ 199 h 271"/>
                <a:gd name="T22" fmla="*/ 63 w 198"/>
                <a:gd name="T23" fmla="*/ 267 h 271"/>
                <a:gd name="T24" fmla="*/ 4 w 198"/>
                <a:gd name="T25" fmla="*/ 271 h 271"/>
                <a:gd name="T26" fmla="*/ 104 w 198"/>
                <a:gd name="T27" fmla="*/ 155 h 271"/>
                <a:gd name="T28" fmla="*/ 150 w 198"/>
                <a:gd name="T29" fmla="*/ 101 h 271"/>
                <a:gd name="T30" fmla="*/ 101 w 198"/>
                <a:gd name="T31" fmla="*/ 40 h 271"/>
                <a:gd name="T32" fmla="*/ 56 w 198"/>
                <a:gd name="T33" fmla="*/ 101 h 271"/>
                <a:gd name="T34" fmla="*/ 104 w 198"/>
                <a:gd name="T35" fmla="*/ 15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71">
                  <a:moveTo>
                    <a:pt x="4" y="271"/>
                  </a:moveTo>
                  <a:cubicBezTo>
                    <a:pt x="6" y="253"/>
                    <a:pt x="11" y="204"/>
                    <a:pt x="11" y="177"/>
                  </a:cubicBezTo>
                  <a:cubicBezTo>
                    <a:pt x="11" y="101"/>
                    <a:pt x="11" y="101"/>
                    <a:pt x="11" y="101"/>
                  </a:cubicBezTo>
                  <a:cubicBezTo>
                    <a:pt x="11" y="69"/>
                    <a:pt x="6" y="40"/>
                    <a:pt x="0" y="8"/>
                  </a:cubicBezTo>
                  <a:cubicBezTo>
                    <a:pt x="46" y="4"/>
                    <a:pt x="46" y="4"/>
                    <a:pt x="46" y="4"/>
                  </a:cubicBezTo>
                  <a:cubicBezTo>
                    <a:pt x="49" y="13"/>
                    <a:pt x="50" y="21"/>
                    <a:pt x="53" y="31"/>
                  </a:cubicBezTo>
                  <a:cubicBezTo>
                    <a:pt x="64" y="18"/>
                    <a:pt x="78" y="0"/>
                    <a:pt x="113" y="0"/>
                  </a:cubicBezTo>
                  <a:cubicBezTo>
                    <a:pt x="164" y="0"/>
                    <a:pt x="198" y="42"/>
                    <a:pt x="198" y="101"/>
                  </a:cubicBezTo>
                  <a:cubicBezTo>
                    <a:pt x="198" y="155"/>
                    <a:pt x="165" y="195"/>
                    <a:pt x="115" y="195"/>
                  </a:cubicBezTo>
                  <a:cubicBezTo>
                    <a:pt x="86" y="195"/>
                    <a:pt x="73" y="185"/>
                    <a:pt x="60" y="177"/>
                  </a:cubicBezTo>
                  <a:cubicBezTo>
                    <a:pt x="60" y="199"/>
                    <a:pt x="60" y="199"/>
                    <a:pt x="60" y="199"/>
                  </a:cubicBezTo>
                  <a:cubicBezTo>
                    <a:pt x="60" y="209"/>
                    <a:pt x="60" y="239"/>
                    <a:pt x="63" y="267"/>
                  </a:cubicBezTo>
                  <a:lnTo>
                    <a:pt x="4" y="271"/>
                  </a:lnTo>
                  <a:close/>
                  <a:moveTo>
                    <a:pt x="104" y="155"/>
                  </a:moveTo>
                  <a:cubicBezTo>
                    <a:pt x="134" y="155"/>
                    <a:pt x="150" y="134"/>
                    <a:pt x="150" y="101"/>
                  </a:cubicBezTo>
                  <a:cubicBezTo>
                    <a:pt x="150" y="65"/>
                    <a:pt x="130" y="40"/>
                    <a:pt x="101" y="40"/>
                  </a:cubicBezTo>
                  <a:cubicBezTo>
                    <a:pt x="71" y="40"/>
                    <a:pt x="56" y="65"/>
                    <a:pt x="56" y="101"/>
                  </a:cubicBezTo>
                  <a:cubicBezTo>
                    <a:pt x="56" y="137"/>
                    <a:pt x="73" y="155"/>
                    <a:pt x="104"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nvGrpSpPr>
            <p:cNvPr id="28" name="Gruppieren 43"/>
            <p:cNvGrpSpPr/>
            <p:nvPr/>
          </p:nvGrpSpPr>
          <p:grpSpPr bwMode="black">
            <a:xfrm>
              <a:off x="185738" y="2759076"/>
              <a:ext cx="8847138" cy="1038225"/>
              <a:chOff x="185738" y="2759076"/>
              <a:chExt cx="8847138" cy="1038225"/>
            </a:xfrm>
            <a:grpFill/>
          </p:grpSpPr>
          <p:sp>
            <p:nvSpPr>
              <p:cNvPr id="45" name="Freeform 6"/>
              <p:cNvSpPr>
                <a:spLocks/>
              </p:cNvSpPr>
              <p:nvPr/>
            </p:nvSpPr>
            <p:spPr bwMode="black">
              <a:xfrm>
                <a:off x="185738" y="2838451"/>
                <a:ext cx="247650" cy="936625"/>
              </a:xfrm>
              <a:custGeom>
                <a:avLst/>
                <a:gdLst>
                  <a:gd name="T0" fmla="*/ 5 w 68"/>
                  <a:gd name="T1" fmla="*/ 256 h 256"/>
                  <a:gd name="T2" fmla="*/ 7 w 68"/>
                  <a:gd name="T3" fmla="*/ 190 h 256"/>
                  <a:gd name="T4" fmla="*/ 7 w 68"/>
                  <a:gd name="T5" fmla="*/ 90 h 256"/>
                  <a:gd name="T6" fmla="*/ 0 w 68"/>
                  <a:gd name="T7" fmla="*/ 0 h 256"/>
                  <a:gd name="T8" fmla="*/ 63 w 68"/>
                  <a:gd name="T9" fmla="*/ 0 h 256"/>
                  <a:gd name="T10" fmla="*/ 61 w 68"/>
                  <a:gd name="T11" fmla="*/ 73 h 256"/>
                  <a:gd name="T12" fmla="*/ 61 w 68"/>
                  <a:gd name="T13" fmla="*/ 166 h 256"/>
                  <a:gd name="T14" fmla="*/ 68 w 68"/>
                  <a:gd name="T15" fmla="*/ 256 h 256"/>
                  <a:gd name="T16" fmla="*/ 5 w 68"/>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6">
                    <a:moveTo>
                      <a:pt x="5" y="256"/>
                    </a:moveTo>
                    <a:cubicBezTo>
                      <a:pt x="6" y="235"/>
                      <a:pt x="7" y="219"/>
                      <a:pt x="7" y="190"/>
                    </a:cubicBezTo>
                    <a:cubicBezTo>
                      <a:pt x="7" y="90"/>
                      <a:pt x="7" y="90"/>
                      <a:pt x="7" y="90"/>
                    </a:cubicBezTo>
                    <a:cubicBezTo>
                      <a:pt x="7" y="54"/>
                      <a:pt x="5" y="27"/>
                      <a:pt x="0" y="0"/>
                    </a:cubicBezTo>
                    <a:cubicBezTo>
                      <a:pt x="63" y="0"/>
                      <a:pt x="63" y="0"/>
                      <a:pt x="63" y="0"/>
                    </a:cubicBezTo>
                    <a:cubicBezTo>
                      <a:pt x="63" y="18"/>
                      <a:pt x="61" y="44"/>
                      <a:pt x="61" y="73"/>
                    </a:cubicBezTo>
                    <a:cubicBezTo>
                      <a:pt x="61" y="166"/>
                      <a:pt x="61" y="166"/>
                      <a:pt x="61" y="166"/>
                    </a:cubicBezTo>
                    <a:cubicBezTo>
                      <a:pt x="61" y="192"/>
                      <a:pt x="65" y="231"/>
                      <a:pt x="68" y="256"/>
                    </a:cubicBezTo>
                    <a:lnTo>
                      <a:pt x="5"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6" name="Freeform 8"/>
              <p:cNvSpPr>
                <a:spLocks/>
              </p:cNvSpPr>
              <p:nvPr/>
            </p:nvSpPr>
            <p:spPr bwMode="black">
              <a:xfrm>
                <a:off x="1377950" y="3084513"/>
                <a:ext cx="482600" cy="712788"/>
              </a:xfrm>
              <a:custGeom>
                <a:avLst/>
                <a:gdLst>
                  <a:gd name="T0" fmla="*/ 113 w 132"/>
                  <a:gd name="T1" fmla="*/ 40 h 195"/>
                  <a:gd name="T2" fmla="*/ 81 w 132"/>
                  <a:gd name="T3" fmla="*/ 36 h 195"/>
                  <a:gd name="T4" fmla="*/ 49 w 132"/>
                  <a:gd name="T5" fmla="*/ 50 h 195"/>
                  <a:gd name="T6" fmla="*/ 87 w 132"/>
                  <a:gd name="T7" fmla="*/ 82 h 195"/>
                  <a:gd name="T8" fmla="*/ 132 w 132"/>
                  <a:gd name="T9" fmla="*/ 139 h 195"/>
                  <a:gd name="T10" fmla="*/ 56 w 132"/>
                  <a:gd name="T11" fmla="*/ 195 h 195"/>
                  <a:gd name="T12" fmla="*/ 4 w 132"/>
                  <a:gd name="T13" fmla="*/ 187 h 195"/>
                  <a:gd name="T14" fmla="*/ 4 w 132"/>
                  <a:gd name="T15" fmla="*/ 147 h 195"/>
                  <a:gd name="T16" fmla="*/ 58 w 132"/>
                  <a:gd name="T17" fmla="*/ 159 h 195"/>
                  <a:gd name="T18" fmla="*/ 84 w 132"/>
                  <a:gd name="T19" fmla="*/ 141 h 195"/>
                  <a:gd name="T20" fmla="*/ 46 w 132"/>
                  <a:gd name="T21" fmla="*/ 110 h 195"/>
                  <a:gd name="T22" fmla="*/ 0 w 132"/>
                  <a:gd name="T23" fmla="*/ 50 h 195"/>
                  <a:gd name="T24" fmla="*/ 73 w 132"/>
                  <a:gd name="T25" fmla="*/ 0 h 195"/>
                  <a:gd name="T26" fmla="*/ 113 w 132"/>
                  <a:gd name="T27" fmla="*/ 3 h 195"/>
                  <a:gd name="T28" fmla="*/ 113 w 132"/>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95">
                    <a:moveTo>
                      <a:pt x="113" y="40"/>
                    </a:moveTo>
                    <a:cubicBezTo>
                      <a:pt x="102" y="39"/>
                      <a:pt x="92" y="36"/>
                      <a:pt x="81" y="36"/>
                    </a:cubicBezTo>
                    <a:cubicBezTo>
                      <a:pt x="62" y="36"/>
                      <a:pt x="49" y="41"/>
                      <a:pt x="49" y="50"/>
                    </a:cubicBezTo>
                    <a:cubicBezTo>
                      <a:pt x="49" y="62"/>
                      <a:pt x="67" y="71"/>
                      <a:pt x="87" y="82"/>
                    </a:cubicBezTo>
                    <a:cubicBezTo>
                      <a:pt x="106" y="93"/>
                      <a:pt x="132" y="107"/>
                      <a:pt x="132" y="139"/>
                    </a:cubicBezTo>
                    <a:cubicBezTo>
                      <a:pt x="132" y="175"/>
                      <a:pt x="102" y="195"/>
                      <a:pt x="56" y="195"/>
                    </a:cubicBezTo>
                    <a:cubicBezTo>
                      <a:pt x="35" y="195"/>
                      <a:pt x="21" y="191"/>
                      <a:pt x="4" y="187"/>
                    </a:cubicBezTo>
                    <a:cubicBezTo>
                      <a:pt x="4" y="147"/>
                      <a:pt x="4" y="147"/>
                      <a:pt x="4" y="147"/>
                    </a:cubicBezTo>
                    <a:cubicBezTo>
                      <a:pt x="17" y="151"/>
                      <a:pt x="38" y="159"/>
                      <a:pt x="58" y="159"/>
                    </a:cubicBezTo>
                    <a:cubicBezTo>
                      <a:pt x="71" y="159"/>
                      <a:pt x="84" y="153"/>
                      <a:pt x="84" y="141"/>
                    </a:cubicBezTo>
                    <a:cubicBezTo>
                      <a:pt x="84" y="130"/>
                      <a:pt x="68" y="123"/>
                      <a:pt x="46" y="110"/>
                    </a:cubicBezTo>
                    <a:cubicBezTo>
                      <a:pt x="26" y="99"/>
                      <a:pt x="0" y="78"/>
                      <a:pt x="0" y="50"/>
                    </a:cubicBezTo>
                    <a:cubicBezTo>
                      <a:pt x="0" y="18"/>
                      <a:pt x="31" y="0"/>
                      <a:pt x="73" y="0"/>
                    </a:cubicBezTo>
                    <a:cubicBezTo>
                      <a:pt x="87" y="0"/>
                      <a:pt x="100" y="2"/>
                      <a:pt x="113" y="3"/>
                    </a:cubicBezTo>
                    <a:lnTo>
                      <a:pt x="11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7" name="Freeform 9"/>
              <p:cNvSpPr>
                <a:spLocks noEditPoints="1"/>
              </p:cNvSpPr>
              <p:nvPr/>
            </p:nvSpPr>
            <p:spPr bwMode="black">
              <a:xfrm>
                <a:off x="1930400" y="3084513"/>
                <a:ext cx="698500" cy="712788"/>
              </a:xfrm>
              <a:custGeom>
                <a:avLst/>
                <a:gdLst>
                  <a:gd name="T0" fmla="*/ 0 w 191"/>
                  <a:gd name="T1" fmla="*/ 96 h 195"/>
                  <a:gd name="T2" fmla="*/ 96 w 191"/>
                  <a:gd name="T3" fmla="*/ 0 h 195"/>
                  <a:gd name="T4" fmla="*/ 191 w 191"/>
                  <a:gd name="T5" fmla="*/ 96 h 195"/>
                  <a:gd name="T6" fmla="*/ 96 w 191"/>
                  <a:gd name="T7" fmla="*/ 195 h 195"/>
                  <a:gd name="T8" fmla="*/ 0 w 191"/>
                  <a:gd name="T9" fmla="*/ 96 h 195"/>
                  <a:gd name="T10" fmla="*/ 96 w 191"/>
                  <a:gd name="T11" fmla="*/ 155 h 195"/>
                  <a:gd name="T12" fmla="*/ 142 w 191"/>
                  <a:gd name="T13" fmla="*/ 96 h 195"/>
                  <a:gd name="T14" fmla="*/ 96 w 191"/>
                  <a:gd name="T15" fmla="*/ 40 h 195"/>
                  <a:gd name="T16" fmla="*/ 48 w 191"/>
                  <a:gd name="T17" fmla="*/ 96 h 195"/>
                  <a:gd name="T18" fmla="*/ 96 w 191"/>
                  <a:gd name="T19"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5">
                    <a:moveTo>
                      <a:pt x="0" y="96"/>
                    </a:moveTo>
                    <a:cubicBezTo>
                      <a:pt x="0" y="38"/>
                      <a:pt x="38" y="0"/>
                      <a:pt x="96" y="0"/>
                    </a:cubicBezTo>
                    <a:cubicBezTo>
                      <a:pt x="152" y="0"/>
                      <a:pt x="191" y="39"/>
                      <a:pt x="191" y="96"/>
                    </a:cubicBezTo>
                    <a:cubicBezTo>
                      <a:pt x="191" y="151"/>
                      <a:pt x="153" y="195"/>
                      <a:pt x="96" y="195"/>
                    </a:cubicBezTo>
                    <a:cubicBezTo>
                      <a:pt x="39" y="195"/>
                      <a:pt x="0" y="154"/>
                      <a:pt x="0" y="96"/>
                    </a:cubicBezTo>
                    <a:close/>
                    <a:moveTo>
                      <a:pt x="96" y="155"/>
                    </a:moveTo>
                    <a:cubicBezTo>
                      <a:pt x="127" y="155"/>
                      <a:pt x="142" y="130"/>
                      <a:pt x="142" y="96"/>
                    </a:cubicBezTo>
                    <a:cubicBezTo>
                      <a:pt x="142" y="61"/>
                      <a:pt x="127" y="40"/>
                      <a:pt x="96" y="40"/>
                    </a:cubicBezTo>
                    <a:cubicBezTo>
                      <a:pt x="64" y="40"/>
                      <a:pt x="48" y="62"/>
                      <a:pt x="48" y="96"/>
                    </a:cubicBezTo>
                    <a:cubicBezTo>
                      <a:pt x="48" y="130"/>
                      <a:pt x="65" y="155"/>
                      <a:pt x="9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8" name="Freeform 10"/>
              <p:cNvSpPr>
                <a:spLocks/>
              </p:cNvSpPr>
              <p:nvPr/>
            </p:nvSpPr>
            <p:spPr bwMode="black">
              <a:xfrm>
                <a:off x="2720975" y="3084513"/>
                <a:ext cx="479425" cy="712788"/>
              </a:xfrm>
              <a:custGeom>
                <a:avLst/>
                <a:gdLst>
                  <a:gd name="T0" fmla="*/ 112 w 131"/>
                  <a:gd name="T1" fmla="*/ 40 h 195"/>
                  <a:gd name="T2" fmla="*/ 80 w 131"/>
                  <a:gd name="T3" fmla="*/ 36 h 195"/>
                  <a:gd name="T4" fmla="*/ 48 w 131"/>
                  <a:gd name="T5" fmla="*/ 50 h 195"/>
                  <a:gd name="T6" fmla="*/ 86 w 131"/>
                  <a:gd name="T7" fmla="*/ 82 h 195"/>
                  <a:gd name="T8" fmla="*/ 131 w 131"/>
                  <a:gd name="T9" fmla="*/ 139 h 195"/>
                  <a:gd name="T10" fmla="*/ 55 w 131"/>
                  <a:gd name="T11" fmla="*/ 195 h 195"/>
                  <a:gd name="T12" fmla="*/ 3 w 131"/>
                  <a:gd name="T13" fmla="*/ 187 h 195"/>
                  <a:gd name="T14" fmla="*/ 3 w 131"/>
                  <a:gd name="T15" fmla="*/ 147 h 195"/>
                  <a:gd name="T16" fmla="*/ 57 w 131"/>
                  <a:gd name="T17" fmla="*/ 159 h 195"/>
                  <a:gd name="T18" fmla="*/ 83 w 131"/>
                  <a:gd name="T19" fmla="*/ 141 h 195"/>
                  <a:gd name="T20" fmla="*/ 45 w 131"/>
                  <a:gd name="T21" fmla="*/ 110 h 195"/>
                  <a:gd name="T22" fmla="*/ 0 w 131"/>
                  <a:gd name="T23" fmla="*/ 50 h 195"/>
                  <a:gd name="T24" fmla="*/ 72 w 131"/>
                  <a:gd name="T25" fmla="*/ 0 h 195"/>
                  <a:gd name="T26" fmla="*/ 112 w 131"/>
                  <a:gd name="T27" fmla="*/ 3 h 195"/>
                  <a:gd name="T28" fmla="*/ 112 w 131"/>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95">
                    <a:moveTo>
                      <a:pt x="112" y="40"/>
                    </a:moveTo>
                    <a:cubicBezTo>
                      <a:pt x="102" y="39"/>
                      <a:pt x="91" y="36"/>
                      <a:pt x="80" y="36"/>
                    </a:cubicBezTo>
                    <a:cubicBezTo>
                      <a:pt x="61" y="36"/>
                      <a:pt x="48" y="41"/>
                      <a:pt x="48" y="50"/>
                    </a:cubicBezTo>
                    <a:cubicBezTo>
                      <a:pt x="48" y="62"/>
                      <a:pt x="66" y="71"/>
                      <a:pt x="86" y="82"/>
                    </a:cubicBezTo>
                    <a:cubicBezTo>
                      <a:pt x="105" y="93"/>
                      <a:pt x="131" y="107"/>
                      <a:pt x="131" y="139"/>
                    </a:cubicBezTo>
                    <a:cubicBezTo>
                      <a:pt x="131" y="175"/>
                      <a:pt x="101" y="195"/>
                      <a:pt x="55" y="195"/>
                    </a:cubicBezTo>
                    <a:cubicBezTo>
                      <a:pt x="34" y="195"/>
                      <a:pt x="20" y="191"/>
                      <a:pt x="3" y="187"/>
                    </a:cubicBezTo>
                    <a:cubicBezTo>
                      <a:pt x="3" y="147"/>
                      <a:pt x="3" y="147"/>
                      <a:pt x="3" y="147"/>
                    </a:cubicBezTo>
                    <a:cubicBezTo>
                      <a:pt x="16" y="151"/>
                      <a:pt x="38" y="159"/>
                      <a:pt x="57" y="159"/>
                    </a:cubicBezTo>
                    <a:cubicBezTo>
                      <a:pt x="70" y="159"/>
                      <a:pt x="83" y="153"/>
                      <a:pt x="83" y="141"/>
                    </a:cubicBezTo>
                    <a:cubicBezTo>
                      <a:pt x="83" y="130"/>
                      <a:pt x="67" y="123"/>
                      <a:pt x="45" y="110"/>
                    </a:cubicBezTo>
                    <a:cubicBezTo>
                      <a:pt x="25" y="99"/>
                      <a:pt x="0" y="78"/>
                      <a:pt x="0" y="50"/>
                    </a:cubicBezTo>
                    <a:cubicBezTo>
                      <a:pt x="0" y="18"/>
                      <a:pt x="30" y="0"/>
                      <a:pt x="72" y="0"/>
                    </a:cubicBezTo>
                    <a:cubicBezTo>
                      <a:pt x="86" y="0"/>
                      <a:pt x="99" y="2"/>
                      <a:pt x="112" y="3"/>
                    </a:cubicBezTo>
                    <a:lnTo>
                      <a:pt x="11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65" name="Freeform 11"/>
              <p:cNvSpPr>
                <a:spLocks/>
              </p:cNvSpPr>
              <p:nvPr/>
            </p:nvSpPr>
            <p:spPr bwMode="black">
              <a:xfrm>
                <a:off x="3781425" y="2838451"/>
                <a:ext cx="1116013" cy="958850"/>
              </a:xfrm>
              <a:custGeom>
                <a:avLst/>
                <a:gdLst>
                  <a:gd name="T0" fmla="*/ 0 w 305"/>
                  <a:gd name="T1" fmla="*/ 256 h 262"/>
                  <a:gd name="T2" fmla="*/ 5 w 305"/>
                  <a:gd name="T3" fmla="*/ 180 h 262"/>
                  <a:gd name="T4" fmla="*/ 7 w 305"/>
                  <a:gd name="T5" fmla="*/ 88 h 262"/>
                  <a:gd name="T6" fmla="*/ 8 w 305"/>
                  <a:gd name="T7" fmla="*/ 58 h 262"/>
                  <a:gd name="T8" fmla="*/ 5 w 305"/>
                  <a:gd name="T9" fmla="*/ 0 h 262"/>
                  <a:gd name="T10" fmla="*/ 85 w 305"/>
                  <a:gd name="T11" fmla="*/ 0 h 262"/>
                  <a:gd name="T12" fmla="*/ 150 w 305"/>
                  <a:gd name="T13" fmla="*/ 210 h 262"/>
                  <a:gd name="T14" fmla="*/ 150 w 305"/>
                  <a:gd name="T15" fmla="*/ 210 h 262"/>
                  <a:gd name="T16" fmla="*/ 218 w 305"/>
                  <a:gd name="T17" fmla="*/ 0 h 262"/>
                  <a:gd name="T18" fmla="*/ 297 w 305"/>
                  <a:gd name="T19" fmla="*/ 0 h 262"/>
                  <a:gd name="T20" fmla="*/ 297 w 305"/>
                  <a:gd name="T21" fmla="*/ 82 h 262"/>
                  <a:gd name="T22" fmla="*/ 299 w 305"/>
                  <a:gd name="T23" fmla="*/ 180 h 262"/>
                  <a:gd name="T24" fmla="*/ 305 w 305"/>
                  <a:gd name="T25" fmla="*/ 256 h 262"/>
                  <a:gd name="T26" fmla="*/ 247 w 305"/>
                  <a:gd name="T27" fmla="*/ 256 h 262"/>
                  <a:gd name="T28" fmla="*/ 249 w 305"/>
                  <a:gd name="T29" fmla="*/ 180 h 262"/>
                  <a:gd name="T30" fmla="*/ 246 w 305"/>
                  <a:gd name="T31" fmla="*/ 54 h 262"/>
                  <a:gd name="T32" fmla="*/ 245 w 305"/>
                  <a:gd name="T33" fmla="*/ 54 h 262"/>
                  <a:gd name="T34" fmla="*/ 179 w 305"/>
                  <a:gd name="T35" fmla="*/ 256 h 262"/>
                  <a:gd name="T36" fmla="*/ 118 w 305"/>
                  <a:gd name="T37" fmla="*/ 262 h 262"/>
                  <a:gd name="T38" fmla="*/ 51 w 305"/>
                  <a:gd name="T39" fmla="*/ 54 h 262"/>
                  <a:gd name="T40" fmla="*/ 51 w 305"/>
                  <a:gd name="T41" fmla="*/ 54 h 262"/>
                  <a:gd name="T42" fmla="*/ 48 w 305"/>
                  <a:gd name="T43" fmla="*/ 180 h 262"/>
                  <a:gd name="T44" fmla="*/ 50 w 305"/>
                  <a:gd name="T45" fmla="*/ 256 h 262"/>
                  <a:gd name="T46" fmla="*/ 0 w 305"/>
                  <a:gd name="T47" fmla="*/ 2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5" h="262">
                    <a:moveTo>
                      <a:pt x="0" y="256"/>
                    </a:moveTo>
                    <a:cubicBezTo>
                      <a:pt x="1" y="238"/>
                      <a:pt x="3" y="212"/>
                      <a:pt x="5" y="180"/>
                    </a:cubicBezTo>
                    <a:cubicBezTo>
                      <a:pt x="7" y="88"/>
                      <a:pt x="7" y="88"/>
                      <a:pt x="7" y="88"/>
                    </a:cubicBezTo>
                    <a:cubicBezTo>
                      <a:pt x="7" y="77"/>
                      <a:pt x="8" y="68"/>
                      <a:pt x="8" y="58"/>
                    </a:cubicBezTo>
                    <a:cubicBezTo>
                      <a:pt x="8" y="45"/>
                      <a:pt x="6" y="20"/>
                      <a:pt x="5" y="0"/>
                    </a:cubicBezTo>
                    <a:cubicBezTo>
                      <a:pt x="85" y="0"/>
                      <a:pt x="85" y="0"/>
                      <a:pt x="85" y="0"/>
                    </a:cubicBezTo>
                    <a:cubicBezTo>
                      <a:pt x="96" y="36"/>
                      <a:pt x="144" y="178"/>
                      <a:pt x="150" y="210"/>
                    </a:cubicBezTo>
                    <a:cubicBezTo>
                      <a:pt x="150" y="210"/>
                      <a:pt x="150" y="210"/>
                      <a:pt x="150" y="210"/>
                    </a:cubicBezTo>
                    <a:cubicBezTo>
                      <a:pt x="162" y="169"/>
                      <a:pt x="199" y="52"/>
                      <a:pt x="218" y="0"/>
                    </a:cubicBezTo>
                    <a:cubicBezTo>
                      <a:pt x="297" y="0"/>
                      <a:pt x="297" y="0"/>
                      <a:pt x="297" y="0"/>
                    </a:cubicBezTo>
                    <a:cubicBezTo>
                      <a:pt x="297" y="82"/>
                      <a:pt x="297" y="82"/>
                      <a:pt x="297" y="82"/>
                    </a:cubicBezTo>
                    <a:cubicBezTo>
                      <a:pt x="299" y="180"/>
                      <a:pt x="299" y="180"/>
                      <a:pt x="299" y="180"/>
                    </a:cubicBezTo>
                    <a:cubicBezTo>
                      <a:pt x="300" y="204"/>
                      <a:pt x="302" y="231"/>
                      <a:pt x="305" y="256"/>
                    </a:cubicBezTo>
                    <a:cubicBezTo>
                      <a:pt x="247" y="256"/>
                      <a:pt x="247" y="256"/>
                      <a:pt x="247" y="256"/>
                    </a:cubicBezTo>
                    <a:cubicBezTo>
                      <a:pt x="250" y="231"/>
                      <a:pt x="249" y="195"/>
                      <a:pt x="249" y="180"/>
                    </a:cubicBezTo>
                    <a:cubicBezTo>
                      <a:pt x="246" y="54"/>
                      <a:pt x="246" y="54"/>
                      <a:pt x="246" y="54"/>
                    </a:cubicBezTo>
                    <a:cubicBezTo>
                      <a:pt x="245" y="54"/>
                      <a:pt x="245" y="54"/>
                      <a:pt x="245" y="54"/>
                    </a:cubicBezTo>
                    <a:cubicBezTo>
                      <a:pt x="225" y="108"/>
                      <a:pt x="191" y="209"/>
                      <a:pt x="179" y="256"/>
                    </a:cubicBezTo>
                    <a:cubicBezTo>
                      <a:pt x="118" y="262"/>
                      <a:pt x="118" y="262"/>
                      <a:pt x="118" y="262"/>
                    </a:cubicBezTo>
                    <a:cubicBezTo>
                      <a:pt x="108" y="215"/>
                      <a:pt x="72" y="117"/>
                      <a:pt x="51" y="54"/>
                    </a:cubicBezTo>
                    <a:cubicBezTo>
                      <a:pt x="51" y="54"/>
                      <a:pt x="51" y="54"/>
                      <a:pt x="51" y="54"/>
                    </a:cubicBezTo>
                    <a:cubicBezTo>
                      <a:pt x="48" y="180"/>
                      <a:pt x="48" y="180"/>
                      <a:pt x="48" y="180"/>
                    </a:cubicBezTo>
                    <a:cubicBezTo>
                      <a:pt x="47" y="205"/>
                      <a:pt x="48" y="234"/>
                      <a:pt x="50" y="256"/>
                    </a:cubicBezTo>
                    <a:lnTo>
                      <a:pt x="0"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66" name="Freeform 12"/>
              <p:cNvSpPr>
                <a:spLocks noEditPoints="1"/>
              </p:cNvSpPr>
              <p:nvPr/>
            </p:nvSpPr>
            <p:spPr bwMode="black">
              <a:xfrm>
                <a:off x="5026025" y="3084513"/>
                <a:ext cx="642938" cy="712788"/>
              </a:xfrm>
              <a:custGeom>
                <a:avLst/>
                <a:gdLst>
                  <a:gd name="T0" fmla="*/ 158 w 176"/>
                  <a:gd name="T1" fmla="*/ 189 h 195"/>
                  <a:gd name="T2" fmla="*/ 112 w 176"/>
                  <a:gd name="T3" fmla="*/ 195 h 195"/>
                  <a:gd name="T4" fmla="*/ 0 w 176"/>
                  <a:gd name="T5" fmla="*/ 86 h 195"/>
                  <a:gd name="T6" fmla="*/ 89 w 176"/>
                  <a:gd name="T7" fmla="*/ 0 h 195"/>
                  <a:gd name="T8" fmla="*/ 176 w 176"/>
                  <a:gd name="T9" fmla="*/ 94 h 195"/>
                  <a:gd name="T10" fmla="*/ 175 w 176"/>
                  <a:gd name="T11" fmla="*/ 105 h 195"/>
                  <a:gd name="T12" fmla="*/ 48 w 176"/>
                  <a:gd name="T13" fmla="*/ 105 h 195"/>
                  <a:gd name="T14" fmla="*/ 118 w 176"/>
                  <a:gd name="T15" fmla="*/ 155 h 195"/>
                  <a:gd name="T16" fmla="*/ 158 w 176"/>
                  <a:gd name="T17" fmla="*/ 150 h 195"/>
                  <a:gd name="T18" fmla="*/ 158 w 176"/>
                  <a:gd name="T19" fmla="*/ 189 h 195"/>
                  <a:gd name="T20" fmla="*/ 127 w 176"/>
                  <a:gd name="T21" fmla="*/ 75 h 195"/>
                  <a:gd name="T22" fmla="*/ 90 w 176"/>
                  <a:gd name="T23" fmla="*/ 40 h 195"/>
                  <a:gd name="T24" fmla="*/ 48 w 176"/>
                  <a:gd name="T25" fmla="*/ 75 h 195"/>
                  <a:gd name="T26" fmla="*/ 127 w 176"/>
                  <a:gd name="T27" fmla="*/ 7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95">
                    <a:moveTo>
                      <a:pt x="158" y="189"/>
                    </a:moveTo>
                    <a:cubicBezTo>
                      <a:pt x="142" y="193"/>
                      <a:pt x="127" y="195"/>
                      <a:pt x="112" y="195"/>
                    </a:cubicBezTo>
                    <a:cubicBezTo>
                      <a:pt x="41" y="195"/>
                      <a:pt x="0" y="148"/>
                      <a:pt x="0" y="86"/>
                    </a:cubicBezTo>
                    <a:cubicBezTo>
                      <a:pt x="0" y="35"/>
                      <a:pt x="37" y="0"/>
                      <a:pt x="89" y="0"/>
                    </a:cubicBezTo>
                    <a:cubicBezTo>
                      <a:pt x="156" y="0"/>
                      <a:pt x="176" y="52"/>
                      <a:pt x="176" y="94"/>
                    </a:cubicBezTo>
                    <a:cubicBezTo>
                      <a:pt x="176" y="98"/>
                      <a:pt x="175" y="102"/>
                      <a:pt x="175" y="105"/>
                    </a:cubicBezTo>
                    <a:cubicBezTo>
                      <a:pt x="48" y="105"/>
                      <a:pt x="48" y="105"/>
                      <a:pt x="48" y="105"/>
                    </a:cubicBezTo>
                    <a:cubicBezTo>
                      <a:pt x="49" y="122"/>
                      <a:pt x="62" y="155"/>
                      <a:pt x="118" y="155"/>
                    </a:cubicBezTo>
                    <a:cubicBezTo>
                      <a:pt x="131" y="155"/>
                      <a:pt x="145" y="152"/>
                      <a:pt x="158" y="150"/>
                    </a:cubicBezTo>
                    <a:lnTo>
                      <a:pt x="158" y="189"/>
                    </a:lnTo>
                    <a:close/>
                    <a:moveTo>
                      <a:pt x="127" y="75"/>
                    </a:moveTo>
                    <a:cubicBezTo>
                      <a:pt x="127" y="61"/>
                      <a:pt x="114" y="40"/>
                      <a:pt x="90" y="40"/>
                    </a:cubicBezTo>
                    <a:cubicBezTo>
                      <a:pt x="61" y="40"/>
                      <a:pt x="50" y="62"/>
                      <a:pt x="48" y="75"/>
                    </a:cubicBezTo>
                    <a:lnTo>
                      <a:pt x="12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67" name="Freeform 13"/>
              <p:cNvSpPr>
                <a:spLocks noEditPoints="1"/>
              </p:cNvSpPr>
              <p:nvPr/>
            </p:nvSpPr>
            <p:spPr bwMode="black">
              <a:xfrm>
                <a:off x="5753100" y="2759076"/>
                <a:ext cx="700088" cy="1038225"/>
              </a:xfrm>
              <a:custGeom>
                <a:avLst/>
                <a:gdLst>
                  <a:gd name="T0" fmla="*/ 145 w 191"/>
                  <a:gd name="T1" fmla="*/ 278 h 284"/>
                  <a:gd name="T2" fmla="*/ 142 w 191"/>
                  <a:gd name="T3" fmla="*/ 257 h 284"/>
                  <a:gd name="T4" fmla="*/ 85 w 191"/>
                  <a:gd name="T5" fmla="*/ 284 h 284"/>
                  <a:gd name="T6" fmla="*/ 0 w 191"/>
                  <a:gd name="T7" fmla="*/ 183 h 284"/>
                  <a:gd name="T8" fmla="*/ 83 w 191"/>
                  <a:gd name="T9" fmla="*/ 89 h 284"/>
                  <a:gd name="T10" fmla="*/ 139 w 191"/>
                  <a:gd name="T11" fmla="*/ 107 h 284"/>
                  <a:gd name="T12" fmla="*/ 139 w 191"/>
                  <a:gd name="T13" fmla="*/ 86 h 284"/>
                  <a:gd name="T14" fmla="*/ 131 w 191"/>
                  <a:gd name="T15" fmla="*/ 4 h 284"/>
                  <a:gd name="T16" fmla="*/ 189 w 191"/>
                  <a:gd name="T17" fmla="*/ 0 h 284"/>
                  <a:gd name="T18" fmla="*/ 187 w 191"/>
                  <a:gd name="T19" fmla="*/ 86 h 284"/>
                  <a:gd name="T20" fmla="*/ 187 w 191"/>
                  <a:gd name="T21" fmla="*/ 215 h 284"/>
                  <a:gd name="T22" fmla="*/ 191 w 191"/>
                  <a:gd name="T23" fmla="*/ 278 h 284"/>
                  <a:gd name="T24" fmla="*/ 145 w 191"/>
                  <a:gd name="T25" fmla="*/ 278 h 284"/>
                  <a:gd name="T26" fmla="*/ 97 w 191"/>
                  <a:gd name="T27" fmla="*/ 244 h 284"/>
                  <a:gd name="T28" fmla="*/ 142 w 191"/>
                  <a:gd name="T29" fmla="*/ 183 h 284"/>
                  <a:gd name="T30" fmla="*/ 95 w 191"/>
                  <a:gd name="T31" fmla="*/ 129 h 284"/>
                  <a:gd name="T32" fmla="*/ 49 w 191"/>
                  <a:gd name="T33" fmla="*/ 183 h 284"/>
                  <a:gd name="T34" fmla="*/ 97 w 191"/>
                  <a:gd name="T35"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84">
                    <a:moveTo>
                      <a:pt x="145" y="278"/>
                    </a:moveTo>
                    <a:cubicBezTo>
                      <a:pt x="144" y="272"/>
                      <a:pt x="143" y="263"/>
                      <a:pt x="142" y="257"/>
                    </a:cubicBezTo>
                    <a:cubicBezTo>
                      <a:pt x="131" y="268"/>
                      <a:pt x="118" y="284"/>
                      <a:pt x="85" y="284"/>
                    </a:cubicBezTo>
                    <a:cubicBezTo>
                      <a:pt x="35" y="284"/>
                      <a:pt x="0" y="242"/>
                      <a:pt x="0" y="183"/>
                    </a:cubicBezTo>
                    <a:cubicBezTo>
                      <a:pt x="0" y="129"/>
                      <a:pt x="34" y="89"/>
                      <a:pt x="83" y="89"/>
                    </a:cubicBezTo>
                    <a:cubicBezTo>
                      <a:pt x="112" y="89"/>
                      <a:pt x="126" y="99"/>
                      <a:pt x="139" y="107"/>
                    </a:cubicBezTo>
                    <a:cubicBezTo>
                      <a:pt x="139" y="86"/>
                      <a:pt x="139" y="86"/>
                      <a:pt x="139" y="86"/>
                    </a:cubicBezTo>
                    <a:cubicBezTo>
                      <a:pt x="139" y="73"/>
                      <a:pt x="139" y="37"/>
                      <a:pt x="131" y="4"/>
                    </a:cubicBezTo>
                    <a:cubicBezTo>
                      <a:pt x="189" y="0"/>
                      <a:pt x="189" y="0"/>
                      <a:pt x="189" y="0"/>
                    </a:cubicBezTo>
                    <a:cubicBezTo>
                      <a:pt x="188" y="16"/>
                      <a:pt x="187" y="61"/>
                      <a:pt x="187" y="86"/>
                    </a:cubicBezTo>
                    <a:cubicBezTo>
                      <a:pt x="187" y="215"/>
                      <a:pt x="187" y="215"/>
                      <a:pt x="187" y="215"/>
                    </a:cubicBezTo>
                    <a:cubicBezTo>
                      <a:pt x="187" y="238"/>
                      <a:pt x="188" y="255"/>
                      <a:pt x="191" y="278"/>
                    </a:cubicBezTo>
                    <a:lnTo>
                      <a:pt x="145" y="278"/>
                    </a:lnTo>
                    <a:close/>
                    <a:moveTo>
                      <a:pt x="97" y="244"/>
                    </a:moveTo>
                    <a:cubicBezTo>
                      <a:pt x="127" y="244"/>
                      <a:pt x="142" y="219"/>
                      <a:pt x="142" y="183"/>
                    </a:cubicBezTo>
                    <a:cubicBezTo>
                      <a:pt x="142" y="147"/>
                      <a:pt x="125" y="129"/>
                      <a:pt x="95" y="129"/>
                    </a:cubicBezTo>
                    <a:cubicBezTo>
                      <a:pt x="64" y="129"/>
                      <a:pt x="49" y="150"/>
                      <a:pt x="49" y="183"/>
                    </a:cubicBezTo>
                    <a:cubicBezTo>
                      <a:pt x="49" y="219"/>
                      <a:pt x="69" y="244"/>
                      <a:pt x="97"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68" name="Freeform 14"/>
              <p:cNvSpPr>
                <a:spLocks noEditPoints="1"/>
              </p:cNvSpPr>
              <p:nvPr/>
            </p:nvSpPr>
            <p:spPr bwMode="black">
              <a:xfrm>
                <a:off x="6573838" y="2759076"/>
                <a:ext cx="211138" cy="1016000"/>
              </a:xfrm>
              <a:custGeom>
                <a:avLst/>
                <a:gdLst>
                  <a:gd name="T0" fmla="*/ 2 w 58"/>
                  <a:gd name="T1" fmla="*/ 33 h 278"/>
                  <a:gd name="T2" fmla="*/ 0 w 58"/>
                  <a:gd name="T3" fmla="*/ 4 h 278"/>
                  <a:gd name="T4" fmla="*/ 56 w 58"/>
                  <a:gd name="T5" fmla="*/ 0 h 278"/>
                  <a:gd name="T6" fmla="*/ 54 w 58"/>
                  <a:gd name="T7" fmla="*/ 33 h 278"/>
                  <a:gd name="T8" fmla="*/ 54 w 58"/>
                  <a:gd name="T9" fmla="*/ 54 h 278"/>
                  <a:gd name="T10" fmla="*/ 2 w 58"/>
                  <a:gd name="T11" fmla="*/ 57 h 278"/>
                  <a:gd name="T12" fmla="*/ 2 w 58"/>
                  <a:gd name="T13" fmla="*/ 33 h 278"/>
                  <a:gd name="T14" fmla="*/ 6 w 58"/>
                  <a:gd name="T15" fmla="*/ 278 h 278"/>
                  <a:gd name="T16" fmla="*/ 8 w 58"/>
                  <a:gd name="T17" fmla="*/ 216 h 278"/>
                  <a:gd name="T18" fmla="*/ 8 w 58"/>
                  <a:gd name="T19" fmla="*/ 173 h 278"/>
                  <a:gd name="T20" fmla="*/ 2 w 58"/>
                  <a:gd name="T21" fmla="*/ 97 h 278"/>
                  <a:gd name="T22" fmla="*/ 58 w 58"/>
                  <a:gd name="T23" fmla="*/ 93 h 278"/>
                  <a:gd name="T24" fmla="*/ 56 w 58"/>
                  <a:gd name="T25" fmla="*/ 151 h 278"/>
                  <a:gd name="T26" fmla="*/ 56 w 58"/>
                  <a:gd name="T27" fmla="*/ 216 h 278"/>
                  <a:gd name="T28" fmla="*/ 58 w 58"/>
                  <a:gd name="T29" fmla="*/ 278 h 278"/>
                  <a:gd name="T30" fmla="*/ 6 w 58"/>
                  <a:gd name="T3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78">
                    <a:moveTo>
                      <a:pt x="2" y="33"/>
                    </a:moveTo>
                    <a:cubicBezTo>
                      <a:pt x="2" y="23"/>
                      <a:pt x="2" y="15"/>
                      <a:pt x="0" y="4"/>
                    </a:cubicBezTo>
                    <a:cubicBezTo>
                      <a:pt x="56" y="0"/>
                      <a:pt x="56" y="0"/>
                      <a:pt x="56" y="0"/>
                    </a:cubicBezTo>
                    <a:cubicBezTo>
                      <a:pt x="55" y="12"/>
                      <a:pt x="54" y="22"/>
                      <a:pt x="54" y="33"/>
                    </a:cubicBezTo>
                    <a:cubicBezTo>
                      <a:pt x="54" y="54"/>
                      <a:pt x="54" y="54"/>
                      <a:pt x="54" y="54"/>
                    </a:cubicBezTo>
                    <a:cubicBezTo>
                      <a:pt x="2" y="57"/>
                      <a:pt x="2" y="57"/>
                      <a:pt x="2" y="57"/>
                    </a:cubicBezTo>
                    <a:lnTo>
                      <a:pt x="2" y="33"/>
                    </a:lnTo>
                    <a:close/>
                    <a:moveTo>
                      <a:pt x="6" y="278"/>
                    </a:moveTo>
                    <a:cubicBezTo>
                      <a:pt x="7" y="258"/>
                      <a:pt x="8" y="237"/>
                      <a:pt x="8" y="216"/>
                    </a:cubicBezTo>
                    <a:cubicBezTo>
                      <a:pt x="8" y="173"/>
                      <a:pt x="8" y="173"/>
                      <a:pt x="8" y="173"/>
                    </a:cubicBezTo>
                    <a:cubicBezTo>
                      <a:pt x="8" y="147"/>
                      <a:pt x="5" y="123"/>
                      <a:pt x="2" y="97"/>
                    </a:cubicBezTo>
                    <a:cubicBezTo>
                      <a:pt x="58" y="93"/>
                      <a:pt x="58" y="93"/>
                      <a:pt x="58" y="93"/>
                    </a:cubicBezTo>
                    <a:cubicBezTo>
                      <a:pt x="57" y="121"/>
                      <a:pt x="56" y="132"/>
                      <a:pt x="56" y="151"/>
                    </a:cubicBezTo>
                    <a:cubicBezTo>
                      <a:pt x="56" y="216"/>
                      <a:pt x="56" y="216"/>
                      <a:pt x="56" y="216"/>
                    </a:cubicBezTo>
                    <a:cubicBezTo>
                      <a:pt x="56" y="237"/>
                      <a:pt x="57" y="258"/>
                      <a:pt x="58" y="278"/>
                    </a:cubicBezTo>
                    <a:lnTo>
                      <a:pt x="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69" name="Freeform 15"/>
              <p:cNvSpPr>
                <a:spLocks noEditPoints="1"/>
              </p:cNvSpPr>
              <p:nvPr/>
            </p:nvSpPr>
            <p:spPr bwMode="black">
              <a:xfrm>
                <a:off x="6896100" y="3084513"/>
                <a:ext cx="628650" cy="712788"/>
              </a:xfrm>
              <a:custGeom>
                <a:avLst/>
                <a:gdLst>
                  <a:gd name="T0" fmla="*/ 127 w 172"/>
                  <a:gd name="T1" fmla="*/ 189 h 195"/>
                  <a:gd name="T2" fmla="*/ 124 w 172"/>
                  <a:gd name="T3" fmla="*/ 158 h 195"/>
                  <a:gd name="T4" fmla="*/ 124 w 172"/>
                  <a:gd name="T5" fmla="*/ 158 h 195"/>
                  <a:gd name="T6" fmla="*/ 59 w 172"/>
                  <a:gd name="T7" fmla="*/ 195 h 195"/>
                  <a:gd name="T8" fmla="*/ 0 w 172"/>
                  <a:gd name="T9" fmla="*/ 137 h 195"/>
                  <a:gd name="T10" fmla="*/ 102 w 172"/>
                  <a:gd name="T11" fmla="*/ 64 h 195"/>
                  <a:gd name="T12" fmla="*/ 121 w 172"/>
                  <a:gd name="T13" fmla="*/ 65 h 195"/>
                  <a:gd name="T14" fmla="*/ 73 w 172"/>
                  <a:gd name="T15" fmla="*/ 34 h 195"/>
                  <a:gd name="T16" fmla="*/ 23 w 172"/>
                  <a:gd name="T17" fmla="*/ 41 h 195"/>
                  <a:gd name="T18" fmla="*/ 23 w 172"/>
                  <a:gd name="T19" fmla="*/ 7 h 195"/>
                  <a:gd name="T20" fmla="*/ 82 w 172"/>
                  <a:gd name="T21" fmla="*/ 0 h 195"/>
                  <a:gd name="T22" fmla="*/ 166 w 172"/>
                  <a:gd name="T23" fmla="*/ 89 h 195"/>
                  <a:gd name="T24" fmla="*/ 166 w 172"/>
                  <a:gd name="T25" fmla="*/ 126 h 195"/>
                  <a:gd name="T26" fmla="*/ 172 w 172"/>
                  <a:gd name="T27" fmla="*/ 189 h 195"/>
                  <a:gd name="T28" fmla="*/ 127 w 172"/>
                  <a:gd name="T29" fmla="*/ 189 h 195"/>
                  <a:gd name="T30" fmla="*/ 121 w 172"/>
                  <a:gd name="T31" fmla="*/ 98 h 195"/>
                  <a:gd name="T32" fmla="*/ 102 w 172"/>
                  <a:gd name="T33" fmla="*/ 95 h 195"/>
                  <a:gd name="T34" fmla="*/ 48 w 172"/>
                  <a:gd name="T35" fmla="*/ 132 h 195"/>
                  <a:gd name="T36" fmla="*/ 77 w 172"/>
                  <a:gd name="T37" fmla="*/ 155 h 195"/>
                  <a:gd name="T38" fmla="*/ 121 w 172"/>
                  <a:gd name="T39" fmla="*/ 104 h 195"/>
                  <a:gd name="T40" fmla="*/ 121 w 172"/>
                  <a:gd name="T41"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195">
                    <a:moveTo>
                      <a:pt x="127" y="189"/>
                    </a:moveTo>
                    <a:cubicBezTo>
                      <a:pt x="126" y="179"/>
                      <a:pt x="124" y="167"/>
                      <a:pt x="124" y="158"/>
                    </a:cubicBezTo>
                    <a:cubicBezTo>
                      <a:pt x="124" y="158"/>
                      <a:pt x="124" y="158"/>
                      <a:pt x="124" y="158"/>
                    </a:cubicBezTo>
                    <a:cubicBezTo>
                      <a:pt x="113" y="174"/>
                      <a:pt x="95" y="195"/>
                      <a:pt x="59" y="195"/>
                    </a:cubicBezTo>
                    <a:cubicBezTo>
                      <a:pt x="26" y="195"/>
                      <a:pt x="0" y="173"/>
                      <a:pt x="0" y="137"/>
                    </a:cubicBezTo>
                    <a:cubicBezTo>
                      <a:pt x="0" y="91"/>
                      <a:pt x="42" y="64"/>
                      <a:pt x="102" y="64"/>
                    </a:cubicBezTo>
                    <a:cubicBezTo>
                      <a:pt x="108" y="64"/>
                      <a:pt x="115" y="65"/>
                      <a:pt x="121" y="65"/>
                    </a:cubicBezTo>
                    <a:cubicBezTo>
                      <a:pt x="120" y="47"/>
                      <a:pt x="110" y="34"/>
                      <a:pt x="73" y="34"/>
                    </a:cubicBezTo>
                    <a:cubicBezTo>
                      <a:pt x="54" y="34"/>
                      <a:pt x="32" y="39"/>
                      <a:pt x="23" y="41"/>
                    </a:cubicBezTo>
                    <a:cubicBezTo>
                      <a:pt x="23" y="7"/>
                      <a:pt x="23" y="7"/>
                      <a:pt x="23" y="7"/>
                    </a:cubicBezTo>
                    <a:cubicBezTo>
                      <a:pt x="34" y="4"/>
                      <a:pt x="53" y="0"/>
                      <a:pt x="82" y="0"/>
                    </a:cubicBezTo>
                    <a:cubicBezTo>
                      <a:pt x="164" y="0"/>
                      <a:pt x="166" y="44"/>
                      <a:pt x="166" y="89"/>
                    </a:cubicBezTo>
                    <a:cubicBezTo>
                      <a:pt x="166" y="126"/>
                      <a:pt x="166" y="126"/>
                      <a:pt x="166" y="126"/>
                    </a:cubicBezTo>
                    <a:cubicBezTo>
                      <a:pt x="166" y="148"/>
                      <a:pt x="169" y="171"/>
                      <a:pt x="172" y="189"/>
                    </a:cubicBezTo>
                    <a:lnTo>
                      <a:pt x="127" y="189"/>
                    </a:lnTo>
                    <a:close/>
                    <a:moveTo>
                      <a:pt x="121" y="98"/>
                    </a:moveTo>
                    <a:cubicBezTo>
                      <a:pt x="114" y="96"/>
                      <a:pt x="109" y="95"/>
                      <a:pt x="102" y="95"/>
                    </a:cubicBezTo>
                    <a:cubicBezTo>
                      <a:pt x="69" y="95"/>
                      <a:pt x="48" y="111"/>
                      <a:pt x="48" y="132"/>
                    </a:cubicBezTo>
                    <a:cubicBezTo>
                      <a:pt x="48" y="146"/>
                      <a:pt x="60" y="155"/>
                      <a:pt x="77" y="155"/>
                    </a:cubicBezTo>
                    <a:cubicBezTo>
                      <a:pt x="106" y="155"/>
                      <a:pt x="121" y="127"/>
                      <a:pt x="121" y="104"/>
                    </a:cubicBezTo>
                    <a:lnTo>
                      <a:pt x="121"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70" name="Freeform 16"/>
              <p:cNvSpPr>
                <a:spLocks/>
              </p:cNvSpPr>
              <p:nvPr/>
            </p:nvSpPr>
            <p:spPr bwMode="black">
              <a:xfrm>
                <a:off x="7631113" y="2816226"/>
                <a:ext cx="642938" cy="981075"/>
              </a:xfrm>
              <a:custGeom>
                <a:avLst/>
                <a:gdLst>
                  <a:gd name="T0" fmla="*/ 176 w 176"/>
                  <a:gd name="T1" fmla="*/ 265 h 268"/>
                  <a:gd name="T2" fmla="*/ 139 w 176"/>
                  <a:gd name="T3" fmla="*/ 268 h 268"/>
                  <a:gd name="T4" fmla="*/ 0 w 176"/>
                  <a:gd name="T5" fmla="*/ 121 h 268"/>
                  <a:gd name="T6" fmla="*/ 130 w 176"/>
                  <a:gd name="T7" fmla="*/ 0 h 268"/>
                  <a:gd name="T8" fmla="*/ 172 w 176"/>
                  <a:gd name="T9" fmla="*/ 5 h 268"/>
                  <a:gd name="T10" fmla="*/ 172 w 176"/>
                  <a:gd name="T11" fmla="*/ 49 h 268"/>
                  <a:gd name="T12" fmla="*/ 131 w 176"/>
                  <a:gd name="T13" fmla="*/ 45 h 268"/>
                  <a:gd name="T14" fmla="*/ 54 w 176"/>
                  <a:gd name="T15" fmla="*/ 126 h 268"/>
                  <a:gd name="T16" fmla="*/ 145 w 176"/>
                  <a:gd name="T17" fmla="*/ 223 h 268"/>
                  <a:gd name="T18" fmla="*/ 176 w 176"/>
                  <a:gd name="T19" fmla="*/ 220 h 268"/>
                  <a:gd name="T20" fmla="*/ 176 w 176"/>
                  <a:gd name="T21"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8">
                    <a:moveTo>
                      <a:pt x="176" y="265"/>
                    </a:moveTo>
                    <a:cubicBezTo>
                      <a:pt x="164" y="268"/>
                      <a:pt x="152" y="268"/>
                      <a:pt x="139" y="268"/>
                    </a:cubicBezTo>
                    <a:cubicBezTo>
                      <a:pt x="50" y="268"/>
                      <a:pt x="0" y="203"/>
                      <a:pt x="0" y="121"/>
                    </a:cubicBezTo>
                    <a:cubicBezTo>
                      <a:pt x="0" y="48"/>
                      <a:pt x="47" y="0"/>
                      <a:pt x="130" y="0"/>
                    </a:cubicBezTo>
                    <a:cubicBezTo>
                      <a:pt x="144" y="0"/>
                      <a:pt x="158" y="1"/>
                      <a:pt x="172" y="5"/>
                    </a:cubicBezTo>
                    <a:cubicBezTo>
                      <a:pt x="172" y="49"/>
                      <a:pt x="172" y="49"/>
                      <a:pt x="172" y="49"/>
                    </a:cubicBezTo>
                    <a:cubicBezTo>
                      <a:pt x="159" y="47"/>
                      <a:pt x="145" y="45"/>
                      <a:pt x="131" y="45"/>
                    </a:cubicBezTo>
                    <a:cubicBezTo>
                      <a:pt x="83" y="45"/>
                      <a:pt x="54" y="75"/>
                      <a:pt x="54" y="126"/>
                    </a:cubicBezTo>
                    <a:cubicBezTo>
                      <a:pt x="54" y="181"/>
                      <a:pt x="86" y="223"/>
                      <a:pt x="145" y="223"/>
                    </a:cubicBezTo>
                    <a:cubicBezTo>
                      <a:pt x="158" y="223"/>
                      <a:pt x="166" y="222"/>
                      <a:pt x="176" y="220"/>
                    </a:cubicBezTo>
                    <a:lnTo>
                      <a:pt x="176"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71" name="Freeform 17"/>
              <p:cNvSpPr>
                <a:spLocks/>
              </p:cNvSpPr>
              <p:nvPr/>
            </p:nvSpPr>
            <p:spPr bwMode="black">
              <a:xfrm>
                <a:off x="8304213" y="2824163"/>
                <a:ext cx="728663" cy="950913"/>
              </a:xfrm>
              <a:custGeom>
                <a:avLst/>
                <a:gdLst>
                  <a:gd name="T0" fmla="*/ 71 w 199"/>
                  <a:gd name="T1" fmla="*/ 260 h 260"/>
                  <a:gd name="T2" fmla="*/ 73 w 199"/>
                  <a:gd name="T3" fmla="*/ 182 h 260"/>
                  <a:gd name="T4" fmla="*/ 73 w 199"/>
                  <a:gd name="T5" fmla="*/ 44 h 260"/>
                  <a:gd name="T6" fmla="*/ 56 w 199"/>
                  <a:gd name="T7" fmla="*/ 44 h 260"/>
                  <a:gd name="T8" fmla="*/ 0 w 199"/>
                  <a:gd name="T9" fmla="*/ 47 h 260"/>
                  <a:gd name="T10" fmla="*/ 3 w 199"/>
                  <a:gd name="T11" fmla="*/ 4 h 260"/>
                  <a:gd name="T12" fmla="*/ 145 w 199"/>
                  <a:gd name="T13" fmla="*/ 4 h 260"/>
                  <a:gd name="T14" fmla="*/ 199 w 199"/>
                  <a:gd name="T15" fmla="*/ 0 h 260"/>
                  <a:gd name="T16" fmla="*/ 197 w 199"/>
                  <a:gd name="T17" fmla="*/ 44 h 260"/>
                  <a:gd name="T18" fmla="*/ 127 w 199"/>
                  <a:gd name="T19" fmla="*/ 44 h 260"/>
                  <a:gd name="T20" fmla="*/ 127 w 199"/>
                  <a:gd name="T21" fmla="*/ 182 h 260"/>
                  <a:gd name="T22" fmla="*/ 129 w 199"/>
                  <a:gd name="T23" fmla="*/ 260 h 260"/>
                  <a:gd name="T24" fmla="*/ 71 w 199"/>
                  <a:gd name="T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60">
                    <a:moveTo>
                      <a:pt x="71" y="260"/>
                    </a:moveTo>
                    <a:cubicBezTo>
                      <a:pt x="73" y="236"/>
                      <a:pt x="73" y="222"/>
                      <a:pt x="73" y="182"/>
                    </a:cubicBezTo>
                    <a:cubicBezTo>
                      <a:pt x="73" y="44"/>
                      <a:pt x="73" y="44"/>
                      <a:pt x="73" y="44"/>
                    </a:cubicBezTo>
                    <a:cubicBezTo>
                      <a:pt x="56" y="44"/>
                      <a:pt x="56" y="44"/>
                      <a:pt x="56" y="44"/>
                    </a:cubicBezTo>
                    <a:cubicBezTo>
                      <a:pt x="43" y="44"/>
                      <a:pt x="20" y="44"/>
                      <a:pt x="0" y="47"/>
                    </a:cubicBezTo>
                    <a:cubicBezTo>
                      <a:pt x="3" y="4"/>
                      <a:pt x="3" y="4"/>
                      <a:pt x="3" y="4"/>
                    </a:cubicBezTo>
                    <a:cubicBezTo>
                      <a:pt x="145" y="4"/>
                      <a:pt x="145" y="4"/>
                      <a:pt x="145" y="4"/>
                    </a:cubicBezTo>
                    <a:cubicBezTo>
                      <a:pt x="166" y="4"/>
                      <a:pt x="184" y="3"/>
                      <a:pt x="199" y="0"/>
                    </a:cubicBezTo>
                    <a:cubicBezTo>
                      <a:pt x="197" y="44"/>
                      <a:pt x="197" y="44"/>
                      <a:pt x="197" y="44"/>
                    </a:cubicBezTo>
                    <a:cubicBezTo>
                      <a:pt x="127" y="44"/>
                      <a:pt x="127" y="44"/>
                      <a:pt x="127" y="44"/>
                    </a:cubicBezTo>
                    <a:cubicBezTo>
                      <a:pt x="127" y="182"/>
                      <a:pt x="127" y="182"/>
                      <a:pt x="127" y="182"/>
                    </a:cubicBezTo>
                    <a:cubicBezTo>
                      <a:pt x="127" y="222"/>
                      <a:pt x="128" y="243"/>
                      <a:pt x="129" y="260"/>
                    </a:cubicBezTo>
                    <a:lnTo>
                      <a:pt x="71"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grpSp>
    </p:spTree>
    <p:extLst>
      <p:ext uri="{BB962C8B-B14F-4D97-AF65-F5344CB8AC3E}">
        <p14:creationId xmlns:p14="http://schemas.microsoft.com/office/powerpoint/2010/main" val="2433504660"/>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5" name="Fußzeilenplatzhalter 4"/>
          <p:cNvSpPr>
            <a:spLocks noGrp="1"/>
          </p:cNvSpPr>
          <p:nvPr>
            <p:ph type="ftr" sz="quarter" idx="11"/>
          </p:nvPr>
        </p:nvSpPr>
        <p:spPr>
          <a:xfrm>
            <a:off x="838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auto">
              <a:lnSpc>
                <a:spcPct val="100000"/>
              </a:lnSpc>
              <a:spcBef>
                <a:spcPts val="0"/>
              </a:spcBef>
              <a:spcAft>
                <a:spcPts val="0"/>
              </a:spcAft>
              <a:buFontTx/>
              <a:buNone/>
            </a:pPr>
            <a:endParaRPr lang="de-DE" dirty="0">
              <a:solidFill>
                <a:srgbClr val="1F497D"/>
              </a:solidFill>
              <a:latin typeface="Calibri"/>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auto">
              <a:lnSpc>
                <a:spcPct val="100000"/>
              </a:lnSpc>
              <a:spcBef>
                <a:spcPts val="0"/>
              </a:spcBef>
              <a:spcAft>
                <a:spcPts val="0"/>
              </a:spcAft>
              <a:buFontTx/>
              <a:buNone/>
            </a:pPr>
            <a:fld id="{99DB18A3-D21F-4BB0-9E84-DFB029941648}" type="slidenum">
              <a:rPr lang="de-DE" smtClean="0">
                <a:solidFill>
                  <a:srgbClr val="1F497D"/>
                </a:solidFill>
                <a:latin typeface="Calibri"/>
              </a:rPr>
              <a:pPr fontAlgn="auto">
                <a:lnSpc>
                  <a:spcPct val="100000"/>
                </a:lnSpc>
                <a:spcBef>
                  <a:spcPts val="0"/>
                </a:spcBef>
                <a:spcAft>
                  <a:spcPts val="0"/>
                </a:spcAft>
                <a:buFontTx/>
                <a:buNone/>
              </a:pPr>
              <a:t>‹N°›</a:t>
            </a:fld>
            <a:endParaRPr lang="de-DE" dirty="0">
              <a:solidFill>
                <a:srgbClr val="1F497D"/>
              </a:solidFill>
              <a:latin typeface="Calibri"/>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49" name="Freeform 10"/>
          <p:cNvSpPr>
            <a:spLocks/>
          </p:cNvSpPr>
          <p:nvPr userDrawn="1"/>
        </p:nvSpPr>
        <p:spPr bwMode="auto">
          <a:xfrm>
            <a:off x="4572000" y="6296025"/>
            <a:ext cx="1169988" cy="561975"/>
          </a:xfrm>
          <a:custGeom>
            <a:avLst/>
            <a:gdLst>
              <a:gd name="T0" fmla="*/ 0 w 366"/>
              <a:gd name="T1" fmla="*/ 175 h 175"/>
              <a:gd name="T2" fmla="*/ 366 w 366"/>
              <a:gd name="T3" fmla="*/ 175 h 175"/>
              <a:gd name="T4" fmla="*/ 183 w 366"/>
              <a:gd name="T5" fmla="*/ 0 h 175"/>
              <a:gd name="T6" fmla="*/ 0 w 366"/>
              <a:gd name="T7" fmla="*/ 175 h 175"/>
            </a:gdLst>
            <a:ahLst/>
            <a:cxnLst>
              <a:cxn ang="0">
                <a:pos x="T0" y="T1"/>
              </a:cxn>
              <a:cxn ang="0">
                <a:pos x="T2" y="T3"/>
              </a:cxn>
              <a:cxn ang="0">
                <a:pos x="T4" y="T5"/>
              </a:cxn>
              <a:cxn ang="0">
                <a:pos x="T6" y="T7"/>
              </a:cxn>
            </a:cxnLst>
            <a:rect l="0" t="0" r="r" b="b"/>
            <a:pathLst>
              <a:path w="366" h="175">
                <a:moveTo>
                  <a:pt x="0" y="175"/>
                </a:moveTo>
                <a:cubicBezTo>
                  <a:pt x="366" y="175"/>
                  <a:pt x="366" y="175"/>
                  <a:pt x="366" y="175"/>
                </a:cubicBezTo>
                <a:cubicBezTo>
                  <a:pt x="362" y="78"/>
                  <a:pt x="282" y="0"/>
                  <a:pt x="183" y="0"/>
                </a:cubicBezTo>
                <a:cubicBezTo>
                  <a:pt x="84" y="0"/>
                  <a:pt x="4" y="78"/>
                  <a:pt x="0" y="175"/>
                </a:cubicBezTo>
                <a:close/>
              </a:path>
            </a:pathLst>
          </a:custGeom>
          <a:solidFill>
            <a:schemeClr val="accent2"/>
          </a:solidFill>
          <a:ln>
            <a:noFill/>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0" name="Freeform 14"/>
          <p:cNvSpPr>
            <a:spLocks/>
          </p:cNvSpPr>
          <p:nvPr userDrawn="1"/>
        </p:nvSpPr>
        <p:spPr bwMode="auto">
          <a:xfrm>
            <a:off x="0" y="3725819"/>
            <a:ext cx="811213" cy="3132181"/>
          </a:xfrm>
          <a:custGeom>
            <a:avLst/>
            <a:gdLst>
              <a:gd name="T0" fmla="*/ 0 w 322"/>
              <a:gd name="T1" fmla="*/ 0 h 1016"/>
              <a:gd name="T2" fmla="*/ 0 w 322"/>
              <a:gd name="T3" fmla="*/ 1016 h 1016"/>
              <a:gd name="T4" fmla="*/ 140 w 322"/>
              <a:gd name="T5" fmla="*/ 1016 h 1016"/>
              <a:gd name="T6" fmla="*/ 322 w 322"/>
              <a:gd name="T7" fmla="*/ 564 h 1016"/>
              <a:gd name="T8" fmla="*/ 0 w 322"/>
              <a:gd name="T9" fmla="*/ 0 h 1016"/>
            </a:gdLst>
            <a:ahLst/>
            <a:cxnLst>
              <a:cxn ang="0">
                <a:pos x="T0" y="T1"/>
              </a:cxn>
              <a:cxn ang="0">
                <a:pos x="T2" y="T3"/>
              </a:cxn>
              <a:cxn ang="0">
                <a:pos x="T4" y="T5"/>
              </a:cxn>
              <a:cxn ang="0">
                <a:pos x="T6" y="T7"/>
              </a:cxn>
              <a:cxn ang="0">
                <a:pos x="T8" y="T9"/>
              </a:cxn>
            </a:cxnLst>
            <a:rect l="0" t="0" r="r" b="b"/>
            <a:pathLst>
              <a:path w="322" h="1016">
                <a:moveTo>
                  <a:pt x="0" y="0"/>
                </a:moveTo>
                <a:cubicBezTo>
                  <a:pt x="0" y="1016"/>
                  <a:pt x="0" y="1016"/>
                  <a:pt x="0" y="1016"/>
                </a:cubicBezTo>
                <a:cubicBezTo>
                  <a:pt x="140" y="1016"/>
                  <a:pt x="140" y="1016"/>
                  <a:pt x="140" y="1016"/>
                </a:cubicBezTo>
                <a:cubicBezTo>
                  <a:pt x="253" y="899"/>
                  <a:pt x="322" y="739"/>
                  <a:pt x="322" y="564"/>
                </a:cubicBezTo>
                <a:cubicBezTo>
                  <a:pt x="322" y="324"/>
                  <a:pt x="193" y="114"/>
                  <a:pt x="0" y="0"/>
                </a:cubicBezTo>
                <a:close/>
              </a:path>
            </a:pathLst>
          </a:custGeom>
          <a:solidFill>
            <a:schemeClr val="accent2"/>
          </a:solidFill>
          <a:ln>
            <a:noFill/>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1" name="Freihandform 50"/>
          <p:cNvSpPr/>
          <p:nvPr userDrawn="1"/>
        </p:nvSpPr>
        <p:spPr bwMode="ltGray">
          <a:xfrm>
            <a:off x="388189" y="8626"/>
            <a:ext cx="2104845" cy="4097548"/>
          </a:xfrm>
          <a:custGeom>
            <a:avLst/>
            <a:gdLst>
              <a:gd name="connsiteX0" fmla="*/ 0 w 2717320"/>
              <a:gd name="connsiteY0" fmla="*/ 4097548 h 4097548"/>
              <a:gd name="connsiteX1" fmla="*/ 543464 w 2717320"/>
              <a:gd name="connsiteY1" fmla="*/ 1673525 h 4097548"/>
              <a:gd name="connsiteX2" fmla="*/ 2717320 w 2717320"/>
              <a:gd name="connsiteY2" fmla="*/ 0 h 4097548"/>
              <a:gd name="connsiteX3" fmla="*/ 2717320 w 2717320"/>
              <a:gd name="connsiteY3" fmla="*/ 0 h 4097548"/>
              <a:gd name="connsiteX0" fmla="*/ 0 w 2717320"/>
              <a:gd name="connsiteY0" fmla="*/ 4097548 h 4097548"/>
              <a:gd name="connsiteX1" fmla="*/ 724619 w 2717320"/>
              <a:gd name="connsiteY1" fmla="*/ 1639019 h 4097548"/>
              <a:gd name="connsiteX2" fmla="*/ 2717320 w 2717320"/>
              <a:gd name="connsiteY2" fmla="*/ 0 h 4097548"/>
              <a:gd name="connsiteX3" fmla="*/ 2717320 w 2717320"/>
              <a:gd name="connsiteY3" fmla="*/ 0 h 4097548"/>
              <a:gd name="connsiteX0" fmla="*/ 0 w 2717320"/>
              <a:gd name="connsiteY0" fmla="*/ 4097548 h 4097548"/>
              <a:gd name="connsiteX1" fmla="*/ 869393 w 2717320"/>
              <a:gd name="connsiteY1" fmla="*/ 1708030 h 4097548"/>
              <a:gd name="connsiteX2" fmla="*/ 2717320 w 2717320"/>
              <a:gd name="connsiteY2" fmla="*/ 0 h 4097548"/>
              <a:gd name="connsiteX3" fmla="*/ 2717320 w 2717320"/>
              <a:gd name="connsiteY3" fmla="*/ 0 h 4097548"/>
            </a:gdLst>
            <a:ahLst/>
            <a:cxnLst>
              <a:cxn ang="0">
                <a:pos x="connsiteX0" y="connsiteY0"/>
              </a:cxn>
              <a:cxn ang="0">
                <a:pos x="connsiteX1" y="connsiteY1"/>
              </a:cxn>
              <a:cxn ang="0">
                <a:pos x="connsiteX2" y="connsiteY2"/>
              </a:cxn>
              <a:cxn ang="0">
                <a:pos x="connsiteX3" y="connsiteY3"/>
              </a:cxn>
            </a:cxnLst>
            <a:rect l="l" t="t" r="r" b="b"/>
            <a:pathLst>
              <a:path w="2717320" h="4097548">
                <a:moveTo>
                  <a:pt x="0" y="4097548"/>
                </a:moveTo>
                <a:cubicBezTo>
                  <a:pt x="45288" y="3226999"/>
                  <a:pt x="416506" y="2390955"/>
                  <a:pt x="869393" y="1708030"/>
                </a:cubicBezTo>
                <a:cubicBezTo>
                  <a:pt x="1322280" y="1025105"/>
                  <a:pt x="2409332" y="284672"/>
                  <a:pt x="2717320" y="0"/>
                </a:cubicBezTo>
                <a:lnTo>
                  <a:pt x="2717320" y="0"/>
                </a:lnTo>
              </a:path>
            </a:pathLst>
          </a:custGeom>
          <a:noFill/>
          <a:ln w="127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FontTx/>
              <a:buNone/>
            </a:pPr>
            <a:endParaRPr lang="en-US">
              <a:solidFill>
                <a:srgbClr val="FFFFFF"/>
              </a:solidFill>
            </a:endParaRPr>
          </a:p>
        </p:txBody>
      </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6" name="Gruppieren 40"/>
          <p:cNvGrpSpPr>
            <a:grpSpLocks noChangeAspect="1"/>
          </p:cNvGrpSpPr>
          <p:nvPr userDrawn="1"/>
        </p:nvGrpSpPr>
        <p:grpSpPr>
          <a:xfrm>
            <a:off x="6991840" y="6566400"/>
            <a:ext cx="1452073" cy="216000"/>
            <a:chOff x="185738" y="2759076"/>
            <a:chExt cx="8847138" cy="1316037"/>
          </a:xfrm>
        </p:grpSpPr>
        <p:sp>
          <p:nvSpPr>
            <p:cNvPr id="42" name="Freeform 7"/>
            <p:cNvSpPr>
              <a:spLocks noEditPoints="1"/>
            </p:cNvSpPr>
            <p:nvPr/>
          </p:nvSpPr>
          <p:spPr bwMode="black">
            <a:xfrm>
              <a:off x="569913" y="3084513"/>
              <a:ext cx="723900" cy="990600"/>
            </a:xfrm>
            <a:custGeom>
              <a:avLst/>
              <a:gdLst>
                <a:gd name="T0" fmla="*/ 4 w 198"/>
                <a:gd name="T1" fmla="*/ 271 h 271"/>
                <a:gd name="T2" fmla="*/ 11 w 198"/>
                <a:gd name="T3" fmla="*/ 177 h 271"/>
                <a:gd name="T4" fmla="*/ 11 w 198"/>
                <a:gd name="T5" fmla="*/ 101 h 271"/>
                <a:gd name="T6" fmla="*/ 0 w 198"/>
                <a:gd name="T7" fmla="*/ 8 h 271"/>
                <a:gd name="T8" fmla="*/ 46 w 198"/>
                <a:gd name="T9" fmla="*/ 4 h 271"/>
                <a:gd name="T10" fmla="*/ 53 w 198"/>
                <a:gd name="T11" fmla="*/ 31 h 271"/>
                <a:gd name="T12" fmla="*/ 113 w 198"/>
                <a:gd name="T13" fmla="*/ 0 h 271"/>
                <a:gd name="T14" fmla="*/ 198 w 198"/>
                <a:gd name="T15" fmla="*/ 101 h 271"/>
                <a:gd name="T16" fmla="*/ 115 w 198"/>
                <a:gd name="T17" fmla="*/ 195 h 271"/>
                <a:gd name="T18" fmla="*/ 60 w 198"/>
                <a:gd name="T19" fmla="*/ 177 h 271"/>
                <a:gd name="T20" fmla="*/ 60 w 198"/>
                <a:gd name="T21" fmla="*/ 199 h 271"/>
                <a:gd name="T22" fmla="*/ 63 w 198"/>
                <a:gd name="T23" fmla="*/ 267 h 271"/>
                <a:gd name="T24" fmla="*/ 4 w 198"/>
                <a:gd name="T25" fmla="*/ 271 h 271"/>
                <a:gd name="T26" fmla="*/ 104 w 198"/>
                <a:gd name="T27" fmla="*/ 155 h 271"/>
                <a:gd name="T28" fmla="*/ 150 w 198"/>
                <a:gd name="T29" fmla="*/ 101 h 271"/>
                <a:gd name="T30" fmla="*/ 101 w 198"/>
                <a:gd name="T31" fmla="*/ 40 h 271"/>
                <a:gd name="T32" fmla="*/ 56 w 198"/>
                <a:gd name="T33" fmla="*/ 101 h 271"/>
                <a:gd name="T34" fmla="*/ 104 w 198"/>
                <a:gd name="T35" fmla="*/ 15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71">
                  <a:moveTo>
                    <a:pt x="4" y="271"/>
                  </a:moveTo>
                  <a:cubicBezTo>
                    <a:pt x="6" y="253"/>
                    <a:pt x="11" y="204"/>
                    <a:pt x="11" y="177"/>
                  </a:cubicBezTo>
                  <a:cubicBezTo>
                    <a:pt x="11" y="101"/>
                    <a:pt x="11" y="101"/>
                    <a:pt x="11" y="101"/>
                  </a:cubicBezTo>
                  <a:cubicBezTo>
                    <a:pt x="11" y="69"/>
                    <a:pt x="6" y="40"/>
                    <a:pt x="0" y="8"/>
                  </a:cubicBezTo>
                  <a:cubicBezTo>
                    <a:pt x="46" y="4"/>
                    <a:pt x="46" y="4"/>
                    <a:pt x="46" y="4"/>
                  </a:cubicBezTo>
                  <a:cubicBezTo>
                    <a:pt x="49" y="13"/>
                    <a:pt x="50" y="21"/>
                    <a:pt x="53" y="31"/>
                  </a:cubicBezTo>
                  <a:cubicBezTo>
                    <a:pt x="64" y="18"/>
                    <a:pt x="78" y="0"/>
                    <a:pt x="113" y="0"/>
                  </a:cubicBezTo>
                  <a:cubicBezTo>
                    <a:pt x="164" y="0"/>
                    <a:pt x="198" y="42"/>
                    <a:pt x="198" y="101"/>
                  </a:cubicBezTo>
                  <a:cubicBezTo>
                    <a:pt x="198" y="155"/>
                    <a:pt x="165" y="195"/>
                    <a:pt x="115" y="195"/>
                  </a:cubicBezTo>
                  <a:cubicBezTo>
                    <a:pt x="86" y="195"/>
                    <a:pt x="73" y="185"/>
                    <a:pt x="60" y="177"/>
                  </a:cubicBezTo>
                  <a:cubicBezTo>
                    <a:pt x="60" y="199"/>
                    <a:pt x="60" y="199"/>
                    <a:pt x="60" y="199"/>
                  </a:cubicBezTo>
                  <a:cubicBezTo>
                    <a:pt x="60" y="209"/>
                    <a:pt x="60" y="239"/>
                    <a:pt x="63" y="267"/>
                  </a:cubicBezTo>
                  <a:lnTo>
                    <a:pt x="4" y="271"/>
                  </a:lnTo>
                  <a:close/>
                  <a:moveTo>
                    <a:pt x="104" y="155"/>
                  </a:moveTo>
                  <a:cubicBezTo>
                    <a:pt x="134" y="155"/>
                    <a:pt x="150" y="134"/>
                    <a:pt x="150" y="101"/>
                  </a:cubicBezTo>
                  <a:cubicBezTo>
                    <a:pt x="150" y="65"/>
                    <a:pt x="130" y="40"/>
                    <a:pt x="101" y="40"/>
                  </a:cubicBezTo>
                  <a:cubicBezTo>
                    <a:pt x="71" y="40"/>
                    <a:pt x="56" y="65"/>
                    <a:pt x="56" y="101"/>
                  </a:cubicBezTo>
                  <a:cubicBezTo>
                    <a:pt x="56" y="137"/>
                    <a:pt x="73" y="155"/>
                    <a:pt x="104" y="15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nvGrpSpPr>
            <p:cNvPr id="7" name="Gruppieren 42"/>
            <p:cNvGrpSpPr/>
            <p:nvPr/>
          </p:nvGrpSpPr>
          <p:grpSpPr bwMode="black">
            <a:xfrm>
              <a:off x="185738" y="2759076"/>
              <a:ext cx="8847138" cy="1038225"/>
              <a:chOff x="185738" y="2759076"/>
              <a:chExt cx="8847138" cy="1038225"/>
            </a:xfrm>
          </p:grpSpPr>
          <p:sp>
            <p:nvSpPr>
              <p:cNvPr id="45" name="Freeform 6"/>
              <p:cNvSpPr>
                <a:spLocks/>
              </p:cNvSpPr>
              <p:nvPr/>
            </p:nvSpPr>
            <p:spPr bwMode="black">
              <a:xfrm>
                <a:off x="185738" y="2838451"/>
                <a:ext cx="247650" cy="936625"/>
              </a:xfrm>
              <a:custGeom>
                <a:avLst/>
                <a:gdLst>
                  <a:gd name="T0" fmla="*/ 5 w 68"/>
                  <a:gd name="T1" fmla="*/ 256 h 256"/>
                  <a:gd name="T2" fmla="*/ 7 w 68"/>
                  <a:gd name="T3" fmla="*/ 190 h 256"/>
                  <a:gd name="T4" fmla="*/ 7 w 68"/>
                  <a:gd name="T5" fmla="*/ 90 h 256"/>
                  <a:gd name="T6" fmla="*/ 0 w 68"/>
                  <a:gd name="T7" fmla="*/ 0 h 256"/>
                  <a:gd name="T8" fmla="*/ 63 w 68"/>
                  <a:gd name="T9" fmla="*/ 0 h 256"/>
                  <a:gd name="T10" fmla="*/ 61 w 68"/>
                  <a:gd name="T11" fmla="*/ 73 h 256"/>
                  <a:gd name="T12" fmla="*/ 61 w 68"/>
                  <a:gd name="T13" fmla="*/ 166 h 256"/>
                  <a:gd name="T14" fmla="*/ 68 w 68"/>
                  <a:gd name="T15" fmla="*/ 256 h 256"/>
                  <a:gd name="T16" fmla="*/ 5 w 68"/>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6">
                    <a:moveTo>
                      <a:pt x="5" y="256"/>
                    </a:moveTo>
                    <a:cubicBezTo>
                      <a:pt x="6" y="235"/>
                      <a:pt x="7" y="219"/>
                      <a:pt x="7" y="190"/>
                    </a:cubicBezTo>
                    <a:cubicBezTo>
                      <a:pt x="7" y="90"/>
                      <a:pt x="7" y="90"/>
                      <a:pt x="7" y="90"/>
                    </a:cubicBezTo>
                    <a:cubicBezTo>
                      <a:pt x="7" y="54"/>
                      <a:pt x="5" y="27"/>
                      <a:pt x="0" y="0"/>
                    </a:cubicBezTo>
                    <a:cubicBezTo>
                      <a:pt x="63" y="0"/>
                      <a:pt x="63" y="0"/>
                      <a:pt x="63" y="0"/>
                    </a:cubicBezTo>
                    <a:cubicBezTo>
                      <a:pt x="63" y="18"/>
                      <a:pt x="61" y="44"/>
                      <a:pt x="61" y="73"/>
                    </a:cubicBezTo>
                    <a:cubicBezTo>
                      <a:pt x="61" y="166"/>
                      <a:pt x="61" y="166"/>
                      <a:pt x="61" y="166"/>
                    </a:cubicBezTo>
                    <a:cubicBezTo>
                      <a:pt x="61" y="192"/>
                      <a:pt x="65" y="231"/>
                      <a:pt x="68" y="256"/>
                    </a:cubicBezTo>
                    <a:lnTo>
                      <a:pt x="5" y="25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6" name="Freeform 8"/>
              <p:cNvSpPr>
                <a:spLocks/>
              </p:cNvSpPr>
              <p:nvPr/>
            </p:nvSpPr>
            <p:spPr bwMode="black">
              <a:xfrm>
                <a:off x="1377950" y="3084513"/>
                <a:ext cx="482600" cy="712788"/>
              </a:xfrm>
              <a:custGeom>
                <a:avLst/>
                <a:gdLst>
                  <a:gd name="T0" fmla="*/ 113 w 132"/>
                  <a:gd name="T1" fmla="*/ 40 h 195"/>
                  <a:gd name="T2" fmla="*/ 81 w 132"/>
                  <a:gd name="T3" fmla="*/ 36 h 195"/>
                  <a:gd name="T4" fmla="*/ 49 w 132"/>
                  <a:gd name="T5" fmla="*/ 50 h 195"/>
                  <a:gd name="T6" fmla="*/ 87 w 132"/>
                  <a:gd name="T7" fmla="*/ 82 h 195"/>
                  <a:gd name="T8" fmla="*/ 132 w 132"/>
                  <a:gd name="T9" fmla="*/ 139 h 195"/>
                  <a:gd name="T10" fmla="*/ 56 w 132"/>
                  <a:gd name="T11" fmla="*/ 195 h 195"/>
                  <a:gd name="T12" fmla="*/ 4 w 132"/>
                  <a:gd name="T13" fmla="*/ 187 h 195"/>
                  <a:gd name="T14" fmla="*/ 4 w 132"/>
                  <a:gd name="T15" fmla="*/ 147 h 195"/>
                  <a:gd name="T16" fmla="*/ 58 w 132"/>
                  <a:gd name="T17" fmla="*/ 159 h 195"/>
                  <a:gd name="T18" fmla="*/ 84 w 132"/>
                  <a:gd name="T19" fmla="*/ 141 h 195"/>
                  <a:gd name="T20" fmla="*/ 46 w 132"/>
                  <a:gd name="T21" fmla="*/ 110 h 195"/>
                  <a:gd name="T22" fmla="*/ 0 w 132"/>
                  <a:gd name="T23" fmla="*/ 50 h 195"/>
                  <a:gd name="T24" fmla="*/ 73 w 132"/>
                  <a:gd name="T25" fmla="*/ 0 h 195"/>
                  <a:gd name="T26" fmla="*/ 113 w 132"/>
                  <a:gd name="T27" fmla="*/ 3 h 195"/>
                  <a:gd name="T28" fmla="*/ 113 w 132"/>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95">
                    <a:moveTo>
                      <a:pt x="113" y="40"/>
                    </a:moveTo>
                    <a:cubicBezTo>
                      <a:pt x="102" y="39"/>
                      <a:pt x="92" y="36"/>
                      <a:pt x="81" y="36"/>
                    </a:cubicBezTo>
                    <a:cubicBezTo>
                      <a:pt x="62" y="36"/>
                      <a:pt x="49" y="41"/>
                      <a:pt x="49" y="50"/>
                    </a:cubicBezTo>
                    <a:cubicBezTo>
                      <a:pt x="49" y="62"/>
                      <a:pt x="67" y="71"/>
                      <a:pt x="87" y="82"/>
                    </a:cubicBezTo>
                    <a:cubicBezTo>
                      <a:pt x="106" y="93"/>
                      <a:pt x="132" y="107"/>
                      <a:pt x="132" y="139"/>
                    </a:cubicBezTo>
                    <a:cubicBezTo>
                      <a:pt x="132" y="175"/>
                      <a:pt x="102" y="195"/>
                      <a:pt x="56" y="195"/>
                    </a:cubicBezTo>
                    <a:cubicBezTo>
                      <a:pt x="35" y="195"/>
                      <a:pt x="21" y="191"/>
                      <a:pt x="4" y="187"/>
                    </a:cubicBezTo>
                    <a:cubicBezTo>
                      <a:pt x="4" y="147"/>
                      <a:pt x="4" y="147"/>
                      <a:pt x="4" y="147"/>
                    </a:cubicBezTo>
                    <a:cubicBezTo>
                      <a:pt x="17" y="151"/>
                      <a:pt x="38" y="159"/>
                      <a:pt x="58" y="159"/>
                    </a:cubicBezTo>
                    <a:cubicBezTo>
                      <a:pt x="71" y="159"/>
                      <a:pt x="84" y="153"/>
                      <a:pt x="84" y="141"/>
                    </a:cubicBezTo>
                    <a:cubicBezTo>
                      <a:pt x="84" y="130"/>
                      <a:pt x="68" y="123"/>
                      <a:pt x="46" y="110"/>
                    </a:cubicBezTo>
                    <a:cubicBezTo>
                      <a:pt x="26" y="99"/>
                      <a:pt x="0" y="78"/>
                      <a:pt x="0" y="50"/>
                    </a:cubicBezTo>
                    <a:cubicBezTo>
                      <a:pt x="0" y="18"/>
                      <a:pt x="31" y="0"/>
                      <a:pt x="73" y="0"/>
                    </a:cubicBezTo>
                    <a:cubicBezTo>
                      <a:pt x="87" y="0"/>
                      <a:pt x="100" y="2"/>
                      <a:pt x="113" y="3"/>
                    </a:cubicBezTo>
                    <a:lnTo>
                      <a:pt x="113" y="4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7" name="Freeform 9"/>
              <p:cNvSpPr>
                <a:spLocks noEditPoints="1"/>
              </p:cNvSpPr>
              <p:nvPr/>
            </p:nvSpPr>
            <p:spPr bwMode="black">
              <a:xfrm>
                <a:off x="1930400" y="3084513"/>
                <a:ext cx="698500" cy="712788"/>
              </a:xfrm>
              <a:custGeom>
                <a:avLst/>
                <a:gdLst>
                  <a:gd name="T0" fmla="*/ 0 w 191"/>
                  <a:gd name="T1" fmla="*/ 96 h 195"/>
                  <a:gd name="T2" fmla="*/ 96 w 191"/>
                  <a:gd name="T3" fmla="*/ 0 h 195"/>
                  <a:gd name="T4" fmla="*/ 191 w 191"/>
                  <a:gd name="T5" fmla="*/ 96 h 195"/>
                  <a:gd name="T6" fmla="*/ 96 w 191"/>
                  <a:gd name="T7" fmla="*/ 195 h 195"/>
                  <a:gd name="T8" fmla="*/ 0 w 191"/>
                  <a:gd name="T9" fmla="*/ 96 h 195"/>
                  <a:gd name="T10" fmla="*/ 96 w 191"/>
                  <a:gd name="T11" fmla="*/ 155 h 195"/>
                  <a:gd name="T12" fmla="*/ 142 w 191"/>
                  <a:gd name="T13" fmla="*/ 96 h 195"/>
                  <a:gd name="T14" fmla="*/ 96 w 191"/>
                  <a:gd name="T15" fmla="*/ 40 h 195"/>
                  <a:gd name="T16" fmla="*/ 48 w 191"/>
                  <a:gd name="T17" fmla="*/ 96 h 195"/>
                  <a:gd name="T18" fmla="*/ 96 w 191"/>
                  <a:gd name="T19"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5">
                    <a:moveTo>
                      <a:pt x="0" y="96"/>
                    </a:moveTo>
                    <a:cubicBezTo>
                      <a:pt x="0" y="38"/>
                      <a:pt x="38" y="0"/>
                      <a:pt x="96" y="0"/>
                    </a:cubicBezTo>
                    <a:cubicBezTo>
                      <a:pt x="152" y="0"/>
                      <a:pt x="191" y="39"/>
                      <a:pt x="191" y="96"/>
                    </a:cubicBezTo>
                    <a:cubicBezTo>
                      <a:pt x="191" y="151"/>
                      <a:pt x="153" y="195"/>
                      <a:pt x="96" y="195"/>
                    </a:cubicBezTo>
                    <a:cubicBezTo>
                      <a:pt x="39" y="195"/>
                      <a:pt x="0" y="154"/>
                      <a:pt x="0" y="96"/>
                    </a:cubicBezTo>
                    <a:close/>
                    <a:moveTo>
                      <a:pt x="96" y="155"/>
                    </a:moveTo>
                    <a:cubicBezTo>
                      <a:pt x="127" y="155"/>
                      <a:pt x="142" y="130"/>
                      <a:pt x="142" y="96"/>
                    </a:cubicBezTo>
                    <a:cubicBezTo>
                      <a:pt x="142" y="61"/>
                      <a:pt x="127" y="40"/>
                      <a:pt x="96" y="40"/>
                    </a:cubicBezTo>
                    <a:cubicBezTo>
                      <a:pt x="64" y="40"/>
                      <a:pt x="48" y="62"/>
                      <a:pt x="48" y="96"/>
                    </a:cubicBezTo>
                    <a:cubicBezTo>
                      <a:pt x="48" y="130"/>
                      <a:pt x="65" y="155"/>
                      <a:pt x="96" y="15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8" name="Freeform 10"/>
              <p:cNvSpPr>
                <a:spLocks/>
              </p:cNvSpPr>
              <p:nvPr/>
            </p:nvSpPr>
            <p:spPr bwMode="black">
              <a:xfrm>
                <a:off x="2720975" y="3084513"/>
                <a:ext cx="479425" cy="712788"/>
              </a:xfrm>
              <a:custGeom>
                <a:avLst/>
                <a:gdLst>
                  <a:gd name="T0" fmla="*/ 112 w 131"/>
                  <a:gd name="T1" fmla="*/ 40 h 195"/>
                  <a:gd name="T2" fmla="*/ 80 w 131"/>
                  <a:gd name="T3" fmla="*/ 36 h 195"/>
                  <a:gd name="T4" fmla="*/ 48 w 131"/>
                  <a:gd name="T5" fmla="*/ 50 h 195"/>
                  <a:gd name="T6" fmla="*/ 86 w 131"/>
                  <a:gd name="T7" fmla="*/ 82 h 195"/>
                  <a:gd name="T8" fmla="*/ 131 w 131"/>
                  <a:gd name="T9" fmla="*/ 139 h 195"/>
                  <a:gd name="T10" fmla="*/ 55 w 131"/>
                  <a:gd name="T11" fmla="*/ 195 h 195"/>
                  <a:gd name="T12" fmla="*/ 3 w 131"/>
                  <a:gd name="T13" fmla="*/ 187 h 195"/>
                  <a:gd name="T14" fmla="*/ 3 w 131"/>
                  <a:gd name="T15" fmla="*/ 147 h 195"/>
                  <a:gd name="T16" fmla="*/ 57 w 131"/>
                  <a:gd name="T17" fmla="*/ 159 h 195"/>
                  <a:gd name="T18" fmla="*/ 83 w 131"/>
                  <a:gd name="T19" fmla="*/ 141 h 195"/>
                  <a:gd name="T20" fmla="*/ 45 w 131"/>
                  <a:gd name="T21" fmla="*/ 110 h 195"/>
                  <a:gd name="T22" fmla="*/ 0 w 131"/>
                  <a:gd name="T23" fmla="*/ 50 h 195"/>
                  <a:gd name="T24" fmla="*/ 72 w 131"/>
                  <a:gd name="T25" fmla="*/ 0 h 195"/>
                  <a:gd name="T26" fmla="*/ 112 w 131"/>
                  <a:gd name="T27" fmla="*/ 3 h 195"/>
                  <a:gd name="T28" fmla="*/ 112 w 131"/>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95">
                    <a:moveTo>
                      <a:pt x="112" y="40"/>
                    </a:moveTo>
                    <a:cubicBezTo>
                      <a:pt x="102" y="39"/>
                      <a:pt x="91" y="36"/>
                      <a:pt x="80" y="36"/>
                    </a:cubicBezTo>
                    <a:cubicBezTo>
                      <a:pt x="61" y="36"/>
                      <a:pt x="48" y="41"/>
                      <a:pt x="48" y="50"/>
                    </a:cubicBezTo>
                    <a:cubicBezTo>
                      <a:pt x="48" y="62"/>
                      <a:pt x="66" y="71"/>
                      <a:pt x="86" y="82"/>
                    </a:cubicBezTo>
                    <a:cubicBezTo>
                      <a:pt x="105" y="93"/>
                      <a:pt x="131" y="107"/>
                      <a:pt x="131" y="139"/>
                    </a:cubicBezTo>
                    <a:cubicBezTo>
                      <a:pt x="131" y="175"/>
                      <a:pt x="101" y="195"/>
                      <a:pt x="55" y="195"/>
                    </a:cubicBezTo>
                    <a:cubicBezTo>
                      <a:pt x="34" y="195"/>
                      <a:pt x="20" y="191"/>
                      <a:pt x="3" y="187"/>
                    </a:cubicBezTo>
                    <a:cubicBezTo>
                      <a:pt x="3" y="147"/>
                      <a:pt x="3" y="147"/>
                      <a:pt x="3" y="147"/>
                    </a:cubicBezTo>
                    <a:cubicBezTo>
                      <a:pt x="16" y="151"/>
                      <a:pt x="38" y="159"/>
                      <a:pt x="57" y="159"/>
                    </a:cubicBezTo>
                    <a:cubicBezTo>
                      <a:pt x="70" y="159"/>
                      <a:pt x="83" y="153"/>
                      <a:pt x="83" y="141"/>
                    </a:cubicBezTo>
                    <a:cubicBezTo>
                      <a:pt x="83" y="130"/>
                      <a:pt x="67" y="123"/>
                      <a:pt x="45" y="110"/>
                    </a:cubicBezTo>
                    <a:cubicBezTo>
                      <a:pt x="25" y="99"/>
                      <a:pt x="0" y="78"/>
                      <a:pt x="0" y="50"/>
                    </a:cubicBezTo>
                    <a:cubicBezTo>
                      <a:pt x="0" y="18"/>
                      <a:pt x="30" y="0"/>
                      <a:pt x="72" y="0"/>
                    </a:cubicBezTo>
                    <a:cubicBezTo>
                      <a:pt x="86" y="0"/>
                      <a:pt x="99" y="2"/>
                      <a:pt x="112" y="3"/>
                    </a:cubicBezTo>
                    <a:lnTo>
                      <a:pt x="112" y="4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2" name="Freeform 11"/>
              <p:cNvSpPr>
                <a:spLocks/>
              </p:cNvSpPr>
              <p:nvPr/>
            </p:nvSpPr>
            <p:spPr bwMode="black">
              <a:xfrm>
                <a:off x="3781425" y="2838451"/>
                <a:ext cx="1116013" cy="958850"/>
              </a:xfrm>
              <a:custGeom>
                <a:avLst/>
                <a:gdLst>
                  <a:gd name="T0" fmla="*/ 0 w 305"/>
                  <a:gd name="T1" fmla="*/ 256 h 262"/>
                  <a:gd name="T2" fmla="*/ 5 w 305"/>
                  <a:gd name="T3" fmla="*/ 180 h 262"/>
                  <a:gd name="T4" fmla="*/ 7 w 305"/>
                  <a:gd name="T5" fmla="*/ 88 h 262"/>
                  <a:gd name="T6" fmla="*/ 8 w 305"/>
                  <a:gd name="T7" fmla="*/ 58 h 262"/>
                  <a:gd name="T8" fmla="*/ 5 w 305"/>
                  <a:gd name="T9" fmla="*/ 0 h 262"/>
                  <a:gd name="T10" fmla="*/ 85 w 305"/>
                  <a:gd name="T11" fmla="*/ 0 h 262"/>
                  <a:gd name="T12" fmla="*/ 150 w 305"/>
                  <a:gd name="T13" fmla="*/ 210 h 262"/>
                  <a:gd name="T14" fmla="*/ 150 w 305"/>
                  <a:gd name="T15" fmla="*/ 210 h 262"/>
                  <a:gd name="T16" fmla="*/ 218 w 305"/>
                  <a:gd name="T17" fmla="*/ 0 h 262"/>
                  <a:gd name="T18" fmla="*/ 297 w 305"/>
                  <a:gd name="T19" fmla="*/ 0 h 262"/>
                  <a:gd name="T20" fmla="*/ 297 w 305"/>
                  <a:gd name="T21" fmla="*/ 82 h 262"/>
                  <a:gd name="T22" fmla="*/ 299 w 305"/>
                  <a:gd name="T23" fmla="*/ 180 h 262"/>
                  <a:gd name="T24" fmla="*/ 305 w 305"/>
                  <a:gd name="T25" fmla="*/ 256 h 262"/>
                  <a:gd name="T26" fmla="*/ 247 w 305"/>
                  <a:gd name="T27" fmla="*/ 256 h 262"/>
                  <a:gd name="T28" fmla="*/ 249 w 305"/>
                  <a:gd name="T29" fmla="*/ 180 h 262"/>
                  <a:gd name="T30" fmla="*/ 246 w 305"/>
                  <a:gd name="T31" fmla="*/ 54 h 262"/>
                  <a:gd name="T32" fmla="*/ 245 w 305"/>
                  <a:gd name="T33" fmla="*/ 54 h 262"/>
                  <a:gd name="T34" fmla="*/ 179 w 305"/>
                  <a:gd name="T35" fmla="*/ 256 h 262"/>
                  <a:gd name="T36" fmla="*/ 118 w 305"/>
                  <a:gd name="T37" fmla="*/ 262 h 262"/>
                  <a:gd name="T38" fmla="*/ 51 w 305"/>
                  <a:gd name="T39" fmla="*/ 54 h 262"/>
                  <a:gd name="T40" fmla="*/ 51 w 305"/>
                  <a:gd name="T41" fmla="*/ 54 h 262"/>
                  <a:gd name="T42" fmla="*/ 48 w 305"/>
                  <a:gd name="T43" fmla="*/ 180 h 262"/>
                  <a:gd name="T44" fmla="*/ 50 w 305"/>
                  <a:gd name="T45" fmla="*/ 256 h 262"/>
                  <a:gd name="T46" fmla="*/ 0 w 305"/>
                  <a:gd name="T47" fmla="*/ 2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5" h="262">
                    <a:moveTo>
                      <a:pt x="0" y="256"/>
                    </a:moveTo>
                    <a:cubicBezTo>
                      <a:pt x="1" y="238"/>
                      <a:pt x="3" y="212"/>
                      <a:pt x="5" y="180"/>
                    </a:cubicBezTo>
                    <a:cubicBezTo>
                      <a:pt x="7" y="88"/>
                      <a:pt x="7" y="88"/>
                      <a:pt x="7" y="88"/>
                    </a:cubicBezTo>
                    <a:cubicBezTo>
                      <a:pt x="7" y="77"/>
                      <a:pt x="8" y="68"/>
                      <a:pt x="8" y="58"/>
                    </a:cubicBezTo>
                    <a:cubicBezTo>
                      <a:pt x="8" y="45"/>
                      <a:pt x="6" y="20"/>
                      <a:pt x="5" y="0"/>
                    </a:cubicBezTo>
                    <a:cubicBezTo>
                      <a:pt x="85" y="0"/>
                      <a:pt x="85" y="0"/>
                      <a:pt x="85" y="0"/>
                    </a:cubicBezTo>
                    <a:cubicBezTo>
                      <a:pt x="96" y="36"/>
                      <a:pt x="144" y="178"/>
                      <a:pt x="150" y="210"/>
                    </a:cubicBezTo>
                    <a:cubicBezTo>
                      <a:pt x="150" y="210"/>
                      <a:pt x="150" y="210"/>
                      <a:pt x="150" y="210"/>
                    </a:cubicBezTo>
                    <a:cubicBezTo>
                      <a:pt x="162" y="169"/>
                      <a:pt x="199" y="52"/>
                      <a:pt x="218" y="0"/>
                    </a:cubicBezTo>
                    <a:cubicBezTo>
                      <a:pt x="297" y="0"/>
                      <a:pt x="297" y="0"/>
                      <a:pt x="297" y="0"/>
                    </a:cubicBezTo>
                    <a:cubicBezTo>
                      <a:pt x="297" y="82"/>
                      <a:pt x="297" y="82"/>
                      <a:pt x="297" y="82"/>
                    </a:cubicBezTo>
                    <a:cubicBezTo>
                      <a:pt x="299" y="180"/>
                      <a:pt x="299" y="180"/>
                      <a:pt x="299" y="180"/>
                    </a:cubicBezTo>
                    <a:cubicBezTo>
                      <a:pt x="300" y="204"/>
                      <a:pt x="302" y="231"/>
                      <a:pt x="305" y="256"/>
                    </a:cubicBezTo>
                    <a:cubicBezTo>
                      <a:pt x="247" y="256"/>
                      <a:pt x="247" y="256"/>
                      <a:pt x="247" y="256"/>
                    </a:cubicBezTo>
                    <a:cubicBezTo>
                      <a:pt x="250" y="231"/>
                      <a:pt x="249" y="195"/>
                      <a:pt x="249" y="180"/>
                    </a:cubicBezTo>
                    <a:cubicBezTo>
                      <a:pt x="246" y="54"/>
                      <a:pt x="246" y="54"/>
                      <a:pt x="246" y="54"/>
                    </a:cubicBezTo>
                    <a:cubicBezTo>
                      <a:pt x="245" y="54"/>
                      <a:pt x="245" y="54"/>
                      <a:pt x="245" y="54"/>
                    </a:cubicBezTo>
                    <a:cubicBezTo>
                      <a:pt x="225" y="108"/>
                      <a:pt x="191" y="209"/>
                      <a:pt x="179" y="256"/>
                    </a:cubicBezTo>
                    <a:cubicBezTo>
                      <a:pt x="118" y="262"/>
                      <a:pt x="118" y="262"/>
                      <a:pt x="118" y="262"/>
                    </a:cubicBezTo>
                    <a:cubicBezTo>
                      <a:pt x="108" y="215"/>
                      <a:pt x="72" y="117"/>
                      <a:pt x="51" y="54"/>
                    </a:cubicBezTo>
                    <a:cubicBezTo>
                      <a:pt x="51" y="54"/>
                      <a:pt x="51" y="54"/>
                      <a:pt x="51" y="54"/>
                    </a:cubicBezTo>
                    <a:cubicBezTo>
                      <a:pt x="48" y="180"/>
                      <a:pt x="48" y="180"/>
                      <a:pt x="48" y="180"/>
                    </a:cubicBezTo>
                    <a:cubicBezTo>
                      <a:pt x="47" y="205"/>
                      <a:pt x="48" y="234"/>
                      <a:pt x="50" y="256"/>
                    </a:cubicBezTo>
                    <a:lnTo>
                      <a:pt x="0" y="25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3" name="Freeform 12"/>
              <p:cNvSpPr>
                <a:spLocks noEditPoints="1"/>
              </p:cNvSpPr>
              <p:nvPr/>
            </p:nvSpPr>
            <p:spPr bwMode="black">
              <a:xfrm>
                <a:off x="5026025" y="3084513"/>
                <a:ext cx="642938" cy="712788"/>
              </a:xfrm>
              <a:custGeom>
                <a:avLst/>
                <a:gdLst>
                  <a:gd name="T0" fmla="*/ 158 w 176"/>
                  <a:gd name="T1" fmla="*/ 189 h 195"/>
                  <a:gd name="T2" fmla="*/ 112 w 176"/>
                  <a:gd name="T3" fmla="*/ 195 h 195"/>
                  <a:gd name="T4" fmla="*/ 0 w 176"/>
                  <a:gd name="T5" fmla="*/ 86 h 195"/>
                  <a:gd name="T6" fmla="*/ 89 w 176"/>
                  <a:gd name="T7" fmla="*/ 0 h 195"/>
                  <a:gd name="T8" fmla="*/ 176 w 176"/>
                  <a:gd name="T9" fmla="*/ 94 h 195"/>
                  <a:gd name="T10" fmla="*/ 175 w 176"/>
                  <a:gd name="T11" fmla="*/ 105 h 195"/>
                  <a:gd name="T12" fmla="*/ 48 w 176"/>
                  <a:gd name="T13" fmla="*/ 105 h 195"/>
                  <a:gd name="T14" fmla="*/ 118 w 176"/>
                  <a:gd name="T15" fmla="*/ 155 h 195"/>
                  <a:gd name="T16" fmla="*/ 158 w 176"/>
                  <a:gd name="T17" fmla="*/ 150 h 195"/>
                  <a:gd name="T18" fmla="*/ 158 w 176"/>
                  <a:gd name="T19" fmla="*/ 189 h 195"/>
                  <a:gd name="T20" fmla="*/ 127 w 176"/>
                  <a:gd name="T21" fmla="*/ 75 h 195"/>
                  <a:gd name="T22" fmla="*/ 90 w 176"/>
                  <a:gd name="T23" fmla="*/ 40 h 195"/>
                  <a:gd name="T24" fmla="*/ 48 w 176"/>
                  <a:gd name="T25" fmla="*/ 75 h 195"/>
                  <a:gd name="T26" fmla="*/ 127 w 176"/>
                  <a:gd name="T27" fmla="*/ 7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95">
                    <a:moveTo>
                      <a:pt x="158" y="189"/>
                    </a:moveTo>
                    <a:cubicBezTo>
                      <a:pt x="142" y="193"/>
                      <a:pt x="127" y="195"/>
                      <a:pt x="112" y="195"/>
                    </a:cubicBezTo>
                    <a:cubicBezTo>
                      <a:pt x="41" y="195"/>
                      <a:pt x="0" y="148"/>
                      <a:pt x="0" y="86"/>
                    </a:cubicBezTo>
                    <a:cubicBezTo>
                      <a:pt x="0" y="35"/>
                      <a:pt x="37" y="0"/>
                      <a:pt x="89" y="0"/>
                    </a:cubicBezTo>
                    <a:cubicBezTo>
                      <a:pt x="156" y="0"/>
                      <a:pt x="176" y="52"/>
                      <a:pt x="176" y="94"/>
                    </a:cubicBezTo>
                    <a:cubicBezTo>
                      <a:pt x="176" y="98"/>
                      <a:pt x="175" y="102"/>
                      <a:pt x="175" y="105"/>
                    </a:cubicBezTo>
                    <a:cubicBezTo>
                      <a:pt x="48" y="105"/>
                      <a:pt x="48" y="105"/>
                      <a:pt x="48" y="105"/>
                    </a:cubicBezTo>
                    <a:cubicBezTo>
                      <a:pt x="49" y="122"/>
                      <a:pt x="62" y="155"/>
                      <a:pt x="118" y="155"/>
                    </a:cubicBezTo>
                    <a:cubicBezTo>
                      <a:pt x="131" y="155"/>
                      <a:pt x="145" y="152"/>
                      <a:pt x="158" y="150"/>
                    </a:cubicBezTo>
                    <a:lnTo>
                      <a:pt x="158" y="189"/>
                    </a:lnTo>
                    <a:close/>
                    <a:moveTo>
                      <a:pt x="127" y="75"/>
                    </a:moveTo>
                    <a:cubicBezTo>
                      <a:pt x="127" y="61"/>
                      <a:pt x="114" y="40"/>
                      <a:pt x="90" y="40"/>
                    </a:cubicBezTo>
                    <a:cubicBezTo>
                      <a:pt x="61" y="40"/>
                      <a:pt x="50" y="62"/>
                      <a:pt x="48" y="75"/>
                    </a:cubicBezTo>
                    <a:lnTo>
                      <a:pt x="127" y="7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4" name="Freeform 13"/>
              <p:cNvSpPr>
                <a:spLocks noEditPoints="1"/>
              </p:cNvSpPr>
              <p:nvPr/>
            </p:nvSpPr>
            <p:spPr bwMode="black">
              <a:xfrm>
                <a:off x="5753100" y="2759076"/>
                <a:ext cx="700088" cy="1038225"/>
              </a:xfrm>
              <a:custGeom>
                <a:avLst/>
                <a:gdLst>
                  <a:gd name="T0" fmla="*/ 145 w 191"/>
                  <a:gd name="T1" fmla="*/ 278 h 284"/>
                  <a:gd name="T2" fmla="*/ 142 w 191"/>
                  <a:gd name="T3" fmla="*/ 257 h 284"/>
                  <a:gd name="T4" fmla="*/ 85 w 191"/>
                  <a:gd name="T5" fmla="*/ 284 h 284"/>
                  <a:gd name="T6" fmla="*/ 0 w 191"/>
                  <a:gd name="T7" fmla="*/ 183 h 284"/>
                  <a:gd name="T8" fmla="*/ 83 w 191"/>
                  <a:gd name="T9" fmla="*/ 89 h 284"/>
                  <a:gd name="T10" fmla="*/ 139 w 191"/>
                  <a:gd name="T11" fmla="*/ 107 h 284"/>
                  <a:gd name="T12" fmla="*/ 139 w 191"/>
                  <a:gd name="T13" fmla="*/ 86 h 284"/>
                  <a:gd name="T14" fmla="*/ 131 w 191"/>
                  <a:gd name="T15" fmla="*/ 4 h 284"/>
                  <a:gd name="T16" fmla="*/ 189 w 191"/>
                  <a:gd name="T17" fmla="*/ 0 h 284"/>
                  <a:gd name="T18" fmla="*/ 187 w 191"/>
                  <a:gd name="T19" fmla="*/ 86 h 284"/>
                  <a:gd name="T20" fmla="*/ 187 w 191"/>
                  <a:gd name="T21" fmla="*/ 215 h 284"/>
                  <a:gd name="T22" fmla="*/ 191 w 191"/>
                  <a:gd name="T23" fmla="*/ 278 h 284"/>
                  <a:gd name="T24" fmla="*/ 145 w 191"/>
                  <a:gd name="T25" fmla="*/ 278 h 284"/>
                  <a:gd name="T26" fmla="*/ 97 w 191"/>
                  <a:gd name="T27" fmla="*/ 244 h 284"/>
                  <a:gd name="T28" fmla="*/ 142 w 191"/>
                  <a:gd name="T29" fmla="*/ 183 h 284"/>
                  <a:gd name="T30" fmla="*/ 95 w 191"/>
                  <a:gd name="T31" fmla="*/ 129 h 284"/>
                  <a:gd name="T32" fmla="*/ 49 w 191"/>
                  <a:gd name="T33" fmla="*/ 183 h 284"/>
                  <a:gd name="T34" fmla="*/ 97 w 191"/>
                  <a:gd name="T35"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84">
                    <a:moveTo>
                      <a:pt x="145" y="278"/>
                    </a:moveTo>
                    <a:cubicBezTo>
                      <a:pt x="144" y="272"/>
                      <a:pt x="143" y="263"/>
                      <a:pt x="142" y="257"/>
                    </a:cubicBezTo>
                    <a:cubicBezTo>
                      <a:pt x="131" y="268"/>
                      <a:pt x="118" y="284"/>
                      <a:pt x="85" y="284"/>
                    </a:cubicBezTo>
                    <a:cubicBezTo>
                      <a:pt x="35" y="284"/>
                      <a:pt x="0" y="242"/>
                      <a:pt x="0" y="183"/>
                    </a:cubicBezTo>
                    <a:cubicBezTo>
                      <a:pt x="0" y="129"/>
                      <a:pt x="34" y="89"/>
                      <a:pt x="83" y="89"/>
                    </a:cubicBezTo>
                    <a:cubicBezTo>
                      <a:pt x="112" y="89"/>
                      <a:pt x="126" y="99"/>
                      <a:pt x="139" y="107"/>
                    </a:cubicBezTo>
                    <a:cubicBezTo>
                      <a:pt x="139" y="86"/>
                      <a:pt x="139" y="86"/>
                      <a:pt x="139" y="86"/>
                    </a:cubicBezTo>
                    <a:cubicBezTo>
                      <a:pt x="139" y="73"/>
                      <a:pt x="139" y="37"/>
                      <a:pt x="131" y="4"/>
                    </a:cubicBezTo>
                    <a:cubicBezTo>
                      <a:pt x="189" y="0"/>
                      <a:pt x="189" y="0"/>
                      <a:pt x="189" y="0"/>
                    </a:cubicBezTo>
                    <a:cubicBezTo>
                      <a:pt x="188" y="16"/>
                      <a:pt x="187" y="61"/>
                      <a:pt x="187" y="86"/>
                    </a:cubicBezTo>
                    <a:cubicBezTo>
                      <a:pt x="187" y="215"/>
                      <a:pt x="187" y="215"/>
                      <a:pt x="187" y="215"/>
                    </a:cubicBezTo>
                    <a:cubicBezTo>
                      <a:pt x="187" y="238"/>
                      <a:pt x="188" y="255"/>
                      <a:pt x="191" y="278"/>
                    </a:cubicBezTo>
                    <a:lnTo>
                      <a:pt x="145" y="278"/>
                    </a:lnTo>
                    <a:close/>
                    <a:moveTo>
                      <a:pt x="97" y="244"/>
                    </a:moveTo>
                    <a:cubicBezTo>
                      <a:pt x="127" y="244"/>
                      <a:pt x="142" y="219"/>
                      <a:pt x="142" y="183"/>
                    </a:cubicBezTo>
                    <a:cubicBezTo>
                      <a:pt x="142" y="147"/>
                      <a:pt x="125" y="129"/>
                      <a:pt x="95" y="129"/>
                    </a:cubicBezTo>
                    <a:cubicBezTo>
                      <a:pt x="64" y="129"/>
                      <a:pt x="49" y="150"/>
                      <a:pt x="49" y="183"/>
                    </a:cubicBezTo>
                    <a:cubicBezTo>
                      <a:pt x="49" y="219"/>
                      <a:pt x="69" y="244"/>
                      <a:pt x="97" y="244"/>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5" name="Freeform 14"/>
              <p:cNvSpPr>
                <a:spLocks noEditPoints="1"/>
              </p:cNvSpPr>
              <p:nvPr/>
            </p:nvSpPr>
            <p:spPr bwMode="black">
              <a:xfrm>
                <a:off x="6573838" y="2759076"/>
                <a:ext cx="211138" cy="1016000"/>
              </a:xfrm>
              <a:custGeom>
                <a:avLst/>
                <a:gdLst>
                  <a:gd name="T0" fmla="*/ 2 w 58"/>
                  <a:gd name="T1" fmla="*/ 33 h 278"/>
                  <a:gd name="T2" fmla="*/ 0 w 58"/>
                  <a:gd name="T3" fmla="*/ 4 h 278"/>
                  <a:gd name="T4" fmla="*/ 56 w 58"/>
                  <a:gd name="T5" fmla="*/ 0 h 278"/>
                  <a:gd name="T6" fmla="*/ 54 w 58"/>
                  <a:gd name="T7" fmla="*/ 33 h 278"/>
                  <a:gd name="T8" fmla="*/ 54 w 58"/>
                  <a:gd name="T9" fmla="*/ 54 h 278"/>
                  <a:gd name="T10" fmla="*/ 2 w 58"/>
                  <a:gd name="T11" fmla="*/ 57 h 278"/>
                  <a:gd name="T12" fmla="*/ 2 w 58"/>
                  <a:gd name="T13" fmla="*/ 33 h 278"/>
                  <a:gd name="T14" fmla="*/ 6 w 58"/>
                  <a:gd name="T15" fmla="*/ 278 h 278"/>
                  <a:gd name="T16" fmla="*/ 8 w 58"/>
                  <a:gd name="T17" fmla="*/ 216 h 278"/>
                  <a:gd name="T18" fmla="*/ 8 w 58"/>
                  <a:gd name="T19" fmla="*/ 173 h 278"/>
                  <a:gd name="T20" fmla="*/ 2 w 58"/>
                  <a:gd name="T21" fmla="*/ 97 h 278"/>
                  <a:gd name="T22" fmla="*/ 58 w 58"/>
                  <a:gd name="T23" fmla="*/ 93 h 278"/>
                  <a:gd name="T24" fmla="*/ 56 w 58"/>
                  <a:gd name="T25" fmla="*/ 151 h 278"/>
                  <a:gd name="T26" fmla="*/ 56 w 58"/>
                  <a:gd name="T27" fmla="*/ 216 h 278"/>
                  <a:gd name="T28" fmla="*/ 58 w 58"/>
                  <a:gd name="T29" fmla="*/ 278 h 278"/>
                  <a:gd name="T30" fmla="*/ 6 w 58"/>
                  <a:gd name="T3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78">
                    <a:moveTo>
                      <a:pt x="2" y="33"/>
                    </a:moveTo>
                    <a:cubicBezTo>
                      <a:pt x="2" y="23"/>
                      <a:pt x="2" y="15"/>
                      <a:pt x="0" y="4"/>
                    </a:cubicBezTo>
                    <a:cubicBezTo>
                      <a:pt x="56" y="0"/>
                      <a:pt x="56" y="0"/>
                      <a:pt x="56" y="0"/>
                    </a:cubicBezTo>
                    <a:cubicBezTo>
                      <a:pt x="55" y="12"/>
                      <a:pt x="54" y="22"/>
                      <a:pt x="54" y="33"/>
                    </a:cubicBezTo>
                    <a:cubicBezTo>
                      <a:pt x="54" y="54"/>
                      <a:pt x="54" y="54"/>
                      <a:pt x="54" y="54"/>
                    </a:cubicBezTo>
                    <a:cubicBezTo>
                      <a:pt x="2" y="57"/>
                      <a:pt x="2" y="57"/>
                      <a:pt x="2" y="57"/>
                    </a:cubicBezTo>
                    <a:lnTo>
                      <a:pt x="2" y="33"/>
                    </a:lnTo>
                    <a:close/>
                    <a:moveTo>
                      <a:pt x="6" y="278"/>
                    </a:moveTo>
                    <a:cubicBezTo>
                      <a:pt x="7" y="258"/>
                      <a:pt x="8" y="237"/>
                      <a:pt x="8" y="216"/>
                    </a:cubicBezTo>
                    <a:cubicBezTo>
                      <a:pt x="8" y="173"/>
                      <a:pt x="8" y="173"/>
                      <a:pt x="8" y="173"/>
                    </a:cubicBezTo>
                    <a:cubicBezTo>
                      <a:pt x="8" y="147"/>
                      <a:pt x="5" y="123"/>
                      <a:pt x="2" y="97"/>
                    </a:cubicBezTo>
                    <a:cubicBezTo>
                      <a:pt x="58" y="93"/>
                      <a:pt x="58" y="93"/>
                      <a:pt x="58" y="93"/>
                    </a:cubicBezTo>
                    <a:cubicBezTo>
                      <a:pt x="57" y="121"/>
                      <a:pt x="56" y="132"/>
                      <a:pt x="56" y="151"/>
                    </a:cubicBezTo>
                    <a:cubicBezTo>
                      <a:pt x="56" y="216"/>
                      <a:pt x="56" y="216"/>
                      <a:pt x="56" y="216"/>
                    </a:cubicBezTo>
                    <a:cubicBezTo>
                      <a:pt x="56" y="237"/>
                      <a:pt x="57" y="258"/>
                      <a:pt x="58" y="278"/>
                    </a:cubicBezTo>
                    <a:lnTo>
                      <a:pt x="6" y="278"/>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6" name="Freeform 15"/>
              <p:cNvSpPr>
                <a:spLocks noEditPoints="1"/>
              </p:cNvSpPr>
              <p:nvPr/>
            </p:nvSpPr>
            <p:spPr bwMode="black">
              <a:xfrm>
                <a:off x="6896100" y="3084513"/>
                <a:ext cx="628650" cy="712788"/>
              </a:xfrm>
              <a:custGeom>
                <a:avLst/>
                <a:gdLst>
                  <a:gd name="T0" fmla="*/ 127 w 172"/>
                  <a:gd name="T1" fmla="*/ 189 h 195"/>
                  <a:gd name="T2" fmla="*/ 124 w 172"/>
                  <a:gd name="T3" fmla="*/ 158 h 195"/>
                  <a:gd name="T4" fmla="*/ 124 w 172"/>
                  <a:gd name="T5" fmla="*/ 158 h 195"/>
                  <a:gd name="T6" fmla="*/ 59 w 172"/>
                  <a:gd name="T7" fmla="*/ 195 h 195"/>
                  <a:gd name="T8" fmla="*/ 0 w 172"/>
                  <a:gd name="T9" fmla="*/ 137 h 195"/>
                  <a:gd name="T10" fmla="*/ 102 w 172"/>
                  <a:gd name="T11" fmla="*/ 64 h 195"/>
                  <a:gd name="T12" fmla="*/ 121 w 172"/>
                  <a:gd name="T13" fmla="*/ 65 h 195"/>
                  <a:gd name="T14" fmla="*/ 73 w 172"/>
                  <a:gd name="T15" fmla="*/ 34 h 195"/>
                  <a:gd name="T16" fmla="*/ 23 w 172"/>
                  <a:gd name="T17" fmla="*/ 41 h 195"/>
                  <a:gd name="T18" fmla="*/ 23 w 172"/>
                  <a:gd name="T19" fmla="*/ 7 h 195"/>
                  <a:gd name="T20" fmla="*/ 82 w 172"/>
                  <a:gd name="T21" fmla="*/ 0 h 195"/>
                  <a:gd name="T22" fmla="*/ 166 w 172"/>
                  <a:gd name="T23" fmla="*/ 89 h 195"/>
                  <a:gd name="T24" fmla="*/ 166 w 172"/>
                  <a:gd name="T25" fmla="*/ 126 h 195"/>
                  <a:gd name="T26" fmla="*/ 172 w 172"/>
                  <a:gd name="T27" fmla="*/ 189 h 195"/>
                  <a:gd name="T28" fmla="*/ 127 w 172"/>
                  <a:gd name="T29" fmla="*/ 189 h 195"/>
                  <a:gd name="T30" fmla="*/ 121 w 172"/>
                  <a:gd name="T31" fmla="*/ 98 h 195"/>
                  <a:gd name="T32" fmla="*/ 102 w 172"/>
                  <a:gd name="T33" fmla="*/ 95 h 195"/>
                  <a:gd name="T34" fmla="*/ 48 w 172"/>
                  <a:gd name="T35" fmla="*/ 132 h 195"/>
                  <a:gd name="T36" fmla="*/ 77 w 172"/>
                  <a:gd name="T37" fmla="*/ 155 h 195"/>
                  <a:gd name="T38" fmla="*/ 121 w 172"/>
                  <a:gd name="T39" fmla="*/ 104 h 195"/>
                  <a:gd name="T40" fmla="*/ 121 w 172"/>
                  <a:gd name="T41"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195">
                    <a:moveTo>
                      <a:pt x="127" y="189"/>
                    </a:moveTo>
                    <a:cubicBezTo>
                      <a:pt x="126" y="179"/>
                      <a:pt x="124" y="167"/>
                      <a:pt x="124" y="158"/>
                    </a:cubicBezTo>
                    <a:cubicBezTo>
                      <a:pt x="124" y="158"/>
                      <a:pt x="124" y="158"/>
                      <a:pt x="124" y="158"/>
                    </a:cubicBezTo>
                    <a:cubicBezTo>
                      <a:pt x="113" y="174"/>
                      <a:pt x="95" y="195"/>
                      <a:pt x="59" y="195"/>
                    </a:cubicBezTo>
                    <a:cubicBezTo>
                      <a:pt x="26" y="195"/>
                      <a:pt x="0" y="173"/>
                      <a:pt x="0" y="137"/>
                    </a:cubicBezTo>
                    <a:cubicBezTo>
                      <a:pt x="0" y="91"/>
                      <a:pt x="42" y="64"/>
                      <a:pt x="102" y="64"/>
                    </a:cubicBezTo>
                    <a:cubicBezTo>
                      <a:pt x="108" y="64"/>
                      <a:pt x="115" y="65"/>
                      <a:pt x="121" y="65"/>
                    </a:cubicBezTo>
                    <a:cubicBezTo>
                      <a:pt x="120" y="47"/>
                      <a:pt x="110" y="34"/>
                      <a:pt x="73" y="34"/>
                    </a:cubicBezTo>
                    <a:cubicBezTo>
                      <a:pt x="54" y="34"/>
                      <a:pt x="32" y="39"/>
                      <a:pt x="23" y="41"/>
                    </a:cubicBezTo>
                    <a:cubicBezTo>
                      <a:pt x="23" y="7"/>
                      <a:pt x="23" y="7"/>
                      <a:pt x="23" y="7"/>
                    </a:cubicBezTo>
                    <a:cubicBezTo>
                      <a:pt x="34" y="4"/>
                      <a:pt x="53" y="0"/>
                      <a:pt x="82" y="0"/>
                    </a:cubicBezTo>
                    <a:cubicBezTo>
                      <a:pt x="164" y="0"/>
                      <a:pt x="166" y="44"/>
                      <a:pt x="166" y="89"/>
                    </a:cubicBezTo>
                    <a:cubicBezTo>
                      <a:pt x="166" y="126"/>
                      <a:pt x="166" y="126"/>
                      <a:pt x="166" y="126"/>
                    </a:cubicBezTo>
                    <a:cubicBezTo>
                      <a:pt x="166" y="148"/>
                      <a:pt x="169" y="171"/>
                      <a:pt x="172" y="189"/>
                    </a:cubicBezTo>
                    <a:lnTo>
                      <a:pt x="127" y="189"/>
                    </a:lnTo>
                    <a:close/>
                    <a:moveTo>
                      <a:pt x="121" y="98"/>
                    </a:moveTo>
                    <a:cubicBezTo>
                      <a:pt x="114" y="96"/>
                      <a:pt x="109" y="95"/>
                      <a:pt x="102" y="95"/>
                    </a:cubicBezTo>
                    <a:cubicBezTo>
                      <a:pt x="69" y="95"/>
                      <a:pt x="48" y="111"/>
                      <a:pt x="48" y="132"/>
                    </a:cubicBezTo>
                    <a:cubicBezTo>
                      <a:pt x="48" y="146"/>
                      <a:pt x="60" y="155"/>
                      <a:pt x="77" y="155"/>
                    </a:cubicBezTo>
                    <a:cubicBezTo>
                      <a:pt x="106" y="155"/>
                      <a:pt x="121" y="127"/>
                      <a:pt x="121" y="104"/>
                    </a:cubicBezTo>
                    <a:lnTo>
                      <a:pt x="121" y="98"/>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7" name="Freeform 16"/>
              <p:cNvSpPr>
                <a:spLocks/>
              </p:cNvSpPr>
              <p:nvPr/>
            </p:nvSpPr>
            <p:spPr bwMode="black">
              <a:xfrm>
                <a:off x="7631113" y="2816226"/>
                <a:ext cx="642938" cy="981075"/>
              </a:xfrm>
              <a:custGeom>
                <a:avLst/>
                <a:gdLst>
                  <a:gd name="T0" fmla="*/ 176 w 176"/>
                  <a:gd name="T1" fmla="*/ 265 h 268"/>
                  <a:gd name="T2" fmla="*/ 139 w 176"/>
                  <a:gd name="T3" fmla="*/ 268 h 268"/>
                  <a:gd name="T4" fmla="*/ 0 w 176"/>
                  <a:gd name="T5" fmla="*/ 121 h 268"/>
                  <a:gd name="T6" fmla="*/ 130 w 176"/>
                  <a:gd name="T7" fmla="*/ 0 h 268"/>
                  <a:gd name="T8" fmla="*/ 172 w 176"/>
                  <a:gd name="T9" fmla="*/ 5 h 268"/>
                  <a:gd name="T10" fmla="*/ 172 w 176"/>
                  <a:gd name="T11" fmla="*/ 49 h 268"/>
                  <a:gd name="T12" fmla="*/ 131 w 176"/>
                  <a:gd name="T13" fmla="*/ 45 h 268"/>
                  <a:gd name="T14" fmla="*/ 54 w 176"/>
                  <a:gd name="T15" fmla="*/ 126 h 268"/>
                  <a:gd name="T16" fmla="*/ 145 w 176"/>
                  <a:gd name="T17" fmla="*/ 223 h 268"/>
                  <a:gd name="T18" fmla="*/ 176 w 176"/>
                  <a:gd name="T19" fmla="*/ 220 h 268"/>
                  <a:gd name="T20" fmla="*/ 176 w 176"/>
                  <a:gd name="T21"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8">
                    <a:moveTo>
                      <a:pt x="176" y="265"/>
                    </a:moveTo>
                    <a:cubicBezTo>
                      <a:pt x="164" y="268"/>
                      <a:pt x="152" y="268"/>
                      <a:pt x="139" y="268"/>
                    </a:cubicBezTo>
                    <a:cubicBezTo>
                      <a:pt x="50" y="268"/>
                      <a:pt x="0" y="203"/>
                      <a:pt x="0" y="121"/>
                    </a:cubicBezTo>
                    <a:cubicBezTo>
                      <a:pt x="0" y="48"/>
                      <a:pt x="47" y="0"/>
                      <a:pt x="130" y="0"/>
                    </a:cubicBezTo>
                    <a:cubicBezTo>
                      <a:pt x="144" y="0"/>
                      <a:pt x="158" y="1"/>
                      <a:pt x="172" y="5"/>
                    </a:cubicBezTo>
                    <a:cubicBezTo>
                      <a:pt x="172" y="49"/>
                      <a:pt x="172" y="49"/>
                      <a:pt x="172" y="49"/>
                    </a:cubicBezTo>
                    <a:cubicBezTo>
                      <a:pt x="159" y="47"/>
                      <a:pt x="145" y="45"/>
                      <a:pt x="131" y="45"/>
                    </a:cubicBezTo>
                    <a:cubicBezTo>
                      <a:pt x="83" y="45"/>
                      <a:pt x="54" y="75"/>
                      <a:pt x="54" y="126"/>
                    </a:cubicBezTo>
                    <a:cubicBezTo>
                      <a:pt x="54" y="181"/>
                      <a:pt x="86" y="223"/>
                      <a:pt x="145" y="223"/>
                    </a:cubicBezTo>
                    <a:cubicBezTo>
                      <a:pt x="158" y="223"/>
                      <a:pt x="166" y="222"/>
                      <a:pt x="176" y="220"/>
                    </a:cubicBezTo>
                    <a:lnTo>
                      <a:pt x="176" y="2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8" name="Freeform 17"/>
              <p:cNvSpPr>
                <a:spLocks/>
              </p:cNvSpPr>
              <p:nvPr/>
            </p:nvSpPr>
            <p:spPr bwMode="black">
              <a:xfrm>
                <a:off x="8304213" y="2824163"/>
                <a:ext cx="728663" cy="950913"/>
              </a:xfrm>
              <a:custGeom>
                <a:avLst/>
                <a:gdLst>
                  <a:gd name="T0" fmla="*/ 71 w 199"/>
                  <a:gd name="T1" fmla="*/ 260 h 260"/>
                  <a:gd name="T2" fmla="*/ 73 w 199"/>
                  <a:gd name="T3" fmla="*/ 182 h 260"/>
                  <a:gd name="T4" fmla="*/ 73 w 199"/>
                  <a:gd name="T5" fmla="*/ 44 h 260"/>
                  <a:gd name="T6" fmla="*/ 56 w 199"/>
                  <a:gd name="T7" fmla="*/ 44 h 260"/>
                  <a:gd name="T8" fmla="*/ 0 w 199"/>
                  <a:gd name="T9" fmla="*/ 47 h 260"/>
                  <a:gd name="T10" fmla="*/ 3 w 199"/>
                  <a:gd name="T11" fmla="*/ 4 h 260"/>
                  <a:gd name="T12" fmla="*/ 145 w 199"/>
                  <a:gd name="T13" fmla="*/ 4 h 260"/>
                  <a:gd name="T14" fmla="*/ 199 w 199"/>
                  <a:gd name="T15" fmla="*/ 0 h 260"/>
                  <a:gd name="T16" fmla="*/ 197 w 199"/>
                  <a:gd name="T17" fmla="*/ 44 h 260"/>
                  <a:gd name="T18" fmla="*/ 127 w 199"/>
                  <a:gd name="T19" fmla="*/ 44 h 260"/>
                  <a:gd name="T20" fmla="*/ 127 w 199"/>
                  <a:gd name="T21" fmla="*/ 182 h 260"/>
                  <a:gd name="T22" fmla="*/ 129 w 199"/>
                  <a:gd name="T23" fmla="*/ 260 h 260"/>
                  <a:gd name="T24" fmla="*/ 71 w 199"/>
                  <a:gd name="T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60">
                    <a:moveTo>
                      <a:pt x="71" y="260"/>
                    </a:moveTo>
                    <a:cubicBezTo>
                      <a:pt x="73" y="236"/>
                      <a:pt x="73" y="222"/>
                      <a:pt x="73" y="182"/>
                    </a:cubicBezTo>
                    <a:cubicBezTo>
                      <a:pt x="73" y="44"/>
                      <a:pt x="73" y="44"/>
                      <a:pt x="73" y="44"/>
                    </a:cubicBezTo>
                    <a:cubicBezTo>
                      <a:pt x="56" y="44"/>
                      <a:pt x="56" y="44"/>
                      <a:pt x="56" y="44"/>
                    </a:cubicBezTo>
                    <a:cubicBezTo>
                      <a:pt x="43" y="44"/>
                      <a:pt x="20" y="44"/>
                      <a:pt x="0" y="47"/>
                    </a:cubicBezTo>
                    <a:cubicBezTo>
                      <a:pt x="3" y="4"/>
                      <a:pt x="3" y="4"/>
                      <a:pt x="3" y="4"/>
                    </a:cubicBezTo>
                    <a:cubicBezTo>
                      <a:pt x="145" y="4"/>
                      <a:pt x="145" y="4"/>
                      <a:pt x="145" y="4"/>
                    </a:cubicBezTo>
                    <a:cubicBezTo>
                      <a:pt x="166" y="4"/>
                      <a:pt x="184" y="3"/>
                      <a:pt x="199" y="0"/>
                    </a:cubicBezTo>
                    <a:cubicBezTo>
                      <a:pt x="197" y="44"/>
                      <a:pt x="197" y="44"/>
                      <a:pt x="197" y="44"/>
                    </a:cubicBezTo>
                    <a:cubicBezTo>
                      <a:pt x="127" y="44"/>
                      <a:pt x="127" y="44"/>
                      <a:pt x="127" y="44"/>
                    </a:cubicBezTo>
                    <a:cubicBezTo>
                      <a:pt x="127" y="182"/>
                      <a:pt x="127" y="182"/>
                      <a:pt x="127" y="182"/>
                    </a:cubicBezTo>
                    <a:cubicBezTo>
                      <a:pt x="127" y="222"/>
                      <a:pt x="128" y="243"/>
                      <a:pt x="129" y="260"/>
                    </a:cubicBezTo>
                    <a:lnTo>
                      <a:pt x="71" y="26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grpSp>
    </p:spTree>
    <p:extLst>
      <p:ext uri="{BB962C8B-B14F-4D97-AF65-F5344CB8AC3E}">
        <p14:creationId xmlns:p14="http://schemas.microsoft.com/office/powerpoint/2010/main" val="1865323809"/>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pPr fontAlgn="auto">
              <a:lnSpc>
                <a:spcPct val="100000"/>
              </a:lnSpc>
              <a:spcBef>
                <a:spcPts val="0"/>
              </a:spcBef>
              <a:spcAft>
                <a:spcPts val="0"/>
              </a:spcAft>
              <a:buFontTx/>
              <a:buNone/>
            </a:pPr>
            <a:endParaRPr lang="de-DE" dirty="0">
              <a:solidFill>
                <a:srgbClr val="1F497D"/>
              </a:solidFill>
              <a:latin typeface="Calibri"/>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pPr fontAlgn="auto">
              <a:lnSpc>
                <a:spcPct val="100000"/>
              </a:lnSpc>
              <a:spcBef>
                <a:spcPts val="0"/>
              </a:spcBef>
              <a:spcAft>
                <a:spcPts val="0"/>
              </a:spcAft>
              <a:buFontTx/>
              <a:buNone/>
            </a:pPr>
            <a:fld id="{99DB18A3-D21F-4BB0-9E84-DFB029941648}" type="slidenum">
              <a:rPr lang="de-DE" smtClean="0">
                <a:solidFill>
                  <a:srgbClr val="1F497D"/>
                </a:solidFill>
                <a:latin typeface="Calibri"/>
              </a:rPr>
              <a:pPr fontAlgn="auto">
                <a:lnSpc>
                  <a:spcPct val="100000"/>
                </a:lnSpc>
                <a:spcBef>
                  <a:spcPts val="0"/>
                </a:spcBef>
                <a:spcAft>
                  <a:spcPts val="0"/>
                </a:spcAft>
                <a:buFontTx/>
                <a:buNone/>
              </a:pPr>
              <a:t>‹N°›</a:t>
            </a:fld>
            <a:endParaRPr lang="de-DE" dirty="0">
              <a:solidFill>
                <a:srgbClr val="1F497D"/>
              </a:solidFill>
              <a:latin typeface="Calibri"/>
            </a:endParaRPr>
          </a:p>
        </p:txBody>
      </p:sp>
      <p:grpSp>
        <p:nvGrpSpPr>
          <p:cNvPr id="4"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6" name="Gruppieren 38"/>
          <p:cNvGrpSpPr>
            <a:grpSpLocks noChangeAspect="1"/>
          </p:cNvGrpSpPr>
          <p:nvPr userDrawn="1"/>
        </p:nvGrpSpPr>
        <p:grpSpPr>
          <a:xfrm>
            <a:off x="6991840" y="6566400"/>
            <a:ext cx="1452073" cy="216000"/>
            <a:chOff x="185738" y="2759076"/>
            <a:chExt cx="8847138" cy="1316037"/>
          </a:xfrm>
        </p:grpSpPr>
        <p:sp>
          <p:nvSpPr>
            <p:cNvPr id="40" name="Freeform 7"/>
            <p:cNvSpPr>
              <a:spLocks noEditPoints="1"/>
            </p:cNvSpPr>
            <p:nvPr/>
          </p:nvSpPr>
          <p:spPr bwMode="black">
            <a:xfrm>
              <a:off x="569913" y="3084513"/>
              <a:ext cx="723900" cy="990600"/>
            </a:xfrm>
            <a:custGeom>
              <a:avLst/>
              <a:gdLst>
                <a:gd name="T0" fmla="*/ 4 w 198"/>
                <a:gd name="T1" fmla="*/ 271 h 271"/>
                <a:gd name="T2" fmla="*/ 11 w 198"/>
                <a:gd name="T3" fmla="*/ 177 h 271"/>
                <a:gd name="T4" fmla="*/ 11 w 198"/>
                <a:gd name="T5" fmla="*/ 101 h 271"/>
                <a:gd name="T6" fmla="*/ 0 w 198"/>
                <a:gd name="T7" fmla="*/ 8 h 271"/>
                <a:gd name="T8" fmla="*/ 46 w 198"/>
                <a:gd name="T9" fmla="*/ 4 h 271"/>
                <a:gd name="T10" fmla="*/ 53 w 198"/>
                <a:gd name="T11" fmla="*/ 31 h 271"/>
                <a:gd name="T12" fmla="*/ 113 w 198"/>
                <a:gd name="T13" fmla="*/ 0 h 271"/>
                <a:gd name="T14" fmla="*/ 198 w 198"/>
                <a:gd name="T15" fmla="*/ 101 h 271"/>
                <a:gd name="T16" fmla="*/ 115 w 198"/>
                <a:gd name="T17" fmla="*/ 195 h 271"/>
                <a:gd name="T18" fmla="*/ 60 w 198"/>
                <a:gd name="T19" fmla="*/ 177 h 271"/>
                <a:gd name="T20" fmla="*/ 60 w 198"/>
                <a:gd name="T21" fmla="*/ 199 h 271"/>
                <a:gd name="T22" fmla="*/ 63 w 198"/>
                <a:gd name="T23" fmla="*/ 267 h 271"/>
                <a:gd name="T24" fmla="*/ 4 w 198"/>
                <a:gd name="T25" fmla="*/ 271 h 271"/>
                <a:gd name="T26" fmla="*/ 104 w 198"/>
                <a:gd name="T27" fmla="*/ 155 h 271"/>
                <a:gd name="T28" fmla="*/ 150 w 198"/>
                <a:gd name="T29" fmla="*/ 101 h 271"/>
                <a:gd name="T30" fmla="*/ 101 w 198"/>
                <a:gd name="T31" fmla="*/ 40 h 271"/>
                <a:gd name="T32" fmla="*/ 56 w 198"/>
                <a:gd name="T33" fmla="*/ 101 h 271"/>
                <a:gd name="T34" fmla="*/ 104 w 198"/>
                <a:gd name="T35" fmla="*/ 15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71">
                  <a:moveTo>
                    <a:pt x="4" y="271"/>
                  </a:moveTo>
                  <a:cubicBezTo>
                    <a:pt x="6" y="253"/>
                    <a:pt x="11" y="204"/>
                    <a:pt x="11" y="177"/>
                  </a:cubicBezTo>
                  <a:cubicBezTo>
                    <a:pt x="11" y="101"/>
                    <a:pt x="11" y="101"/>
                    <a:pt x="11" y="101"/>
                  </a:cubicBezTo>
                  <a:cubicBezTo>
                    <a:pt x="11" y="69"/>
                    <a:pt x="6" y="40"/>
                    <a:pt x="0" y="8"/>
                  </a:cubicBezTo>
                  <a:cubicBezTo>
                    <a:pt x="46" y="4"/>
                    <a:pt x="46" y="4"/>
                    <a:pt x="46" y="4"/>
                  </a:cubicBezTo>
                  <a:cubicBezTo>
                    <a:pt x="49" y="13"/>
                    <a:pt x="50" y="21"/>
                    <a:pt x="53" y="31"/>
                  </a:cubicBezTo>
                  <a:cubicBezTo>
                    <a:pt x="64" y="18"/>
                    <a:pt x="78" y="0"/>
                    <a:pt x="113" y="0"/>
                  </a:cubicBezTo>
                  <a:cubicBezTo>
                    <a:pt x="164" y="0"/>
                    <a:pt x="198" y="42"/>
                    <a:pt x="198" y="101"/>
                  </a:cubicBezTo>
                  <a:cubicBezTo>
                    <a:pt x="198" y="155"/>
                    <a:pt x="165" y="195"/>
                    <a:pt x="115" y="195"/>
                  </a:cubicBezTo>
                  <a:cubicBezTo>
                    <a:pt x="86" y="195"/>
                    <a:pt x="73" y="185"/>
                    <a:pt x="60" y="177"/>
                  </a:cubicBezTo>
                  <a:cubicBezTo>
                    <a:pt x="60" y="199"/>
                    <a:pt x="60" y="199"/>
                    <a:pt x="60" y="199"/>
                  </a:cubicBezTo>
                  <a:cubicBezTo>
                    <a:pt x="60" y="209"/>
                    <a:pt x="60" y="239"/>
                    <a:pt x="63" y="267"/>
                  </a:cubicBezTo>
                  <a:lnTo>
                    <a:pt x="4" y="271"/>
                  </a:lnTo>
                  <a:close/>
                  <a:moveTo>
                    <a:pt x="104" y="155"/>
                  </a:moveTo>
                  <a:cubicBezTo>
                    <a:pt x="134" y="155"/>
                    <a:pt x="150" y="134"/>
                    <a:pt x="150" y="101"/>
                  </a:cubicBezTo>
                  <a:cubicBezTo>
                    <a:pt x="150" y="65"/>
                    <a:pt x="130" y="40"/>
                    <a:pt x="101" y="40"/>
                  </a:cubicBezTo>
                  <a:cubicBezTo>
                    <a:pt x="71" y="40"/>
                    <a:pt x="56" y="65"/>
                    <a:pt x="56" y="101"/>
                  </a:cubicBezTo>
                  <a:cubicBezTo>
                    <a:pt x="56" y="137"/>
                    <a:pt x="73" y="155"/>
                    <a:pt x="104" y="15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nvGrpSpPr>
            <p:cNvPr id="7" name="Gruppieren 40"/>
            <p:cNvGrpSpPr/>
            <p:nvPr/>
          </p:nvGrpSpPr>
          <p:grpSpPr bwMode="black">
            <a:xfrm>
              <a:off x="185738" y="2759076"/>
              <a:ext cx="8847138" cy="1038225"/>
              <a:chOff x="185738" y="2759076"/>
              <a:chExt cx="8847138" cy="1038225"/>
            </a:xfrm>
          </p:grpSpPr>
          <p:sp>
            <p:nvSpPr>
              <p:cNvPr id="42" name="Freeform 6"/>
              <p:cNvSpPr>
                <a:spLocks/>
              </p:cNvSpPr>
              <p:nvPr/>
            </p:nvSpPr>
            <p:spPr bwMode="black">
              <a:xfrm>
                <a:off x="185738" y="2838451"/>
                <a:ext cx="247650" cy="936625"/>
              </a:xfrm>
              <a:custGeom>
                <a:avLst/>
                <a:gdLst>
                  <a:gd name="T0" fmla="*/ 5 w 68"/>
                  <a:gd name="T1" fmla="*/ 256 h 256"/>
                  <a:gd name="T2" fmla="*/ 7 w 68"/>
                  <a:gd name="T3" fmla="*/ 190 h 256"/>
                  <a:gd name="T4" fmla="*/ 7 w 68"/>
                  <a:gd name="T5" fmla="*/ 90 h 256"/>
                  <a:gd name="T6" fmla="*/ 0 w 68"/>
                  <a:gd name="T7" fmla="*/ 0 h 256"/>
                  <a:gd name="T8" fmla="*/ 63 w 68"/>
                  <a:gd name="T9" fmla="*/ 0 h 256"/>
                  <a:gd name="T10" fmla="*/ 61 w 68"/>
                  <a:gd name="T11" fmla="*/ 73 h 256"/>
                  <a:gd name="T12" fmla="*/ 61 w 68"/>
                  <a:gd name="T13" fmla="*/ 166 h 256"/>
                  <a:gd name="T14" fmla="*/ 68 w 68"/>
                  <a:gd name="T15" fmla="*/ 256 h 256"/>
                  <a:gd name="T16" fmla="*/ 5 w 68"/>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6">
                    <a:moveTo>
                      <a:pt x="5" y="256"/>
                    </a:moveTo>
                    <a:cubicBezTo>
                      <a:pt x="6" y="235"/>
                      <a:pt x="7" y="219"/>
                      <a:pt x="7" y="190"/>
                    </a:cubicBezTo>
                    <a:cubicBezTo>
                      <a:pt x="7" y="90"/>
                      <a:pt x="7" y="90"/>
                      <a:pt x="7" y="90"/>
                    </a:cubicBezTo>
                    <a:cubicBezTo>
                      <a:pt x="7" y="54"/>
                      <a:pt x="5" y="27"/>
                      <a:pt x="0" y="0"/>
                    </a:cubicBezTo>
                    <a:cubicBezTo>
                      <a:pt x="63" y="0"/>
                      <a:pt x="63" y="0"/>
                      <a:pt x="63" y="0"/>
                    </a:cubicBezTo>
                    <a:cubicBezTo>
                      <a:pt x="63" y="18"/>
                      <a:pt x="61" y="44"/>
                      <a:pt x="61" y="73"/>
                    </a:cubicBezTo>
                    <a:cubicBezTo>
                      <a:pt x="61" y="166"/>
                      <a:pt x="61" y="166"/>
                      <a:pt x="61" y="166"/>
                    </a:cubicBezTo>
                    <a:cubicBezTo>
                      <a:pt x="61" y="192"/>
                      <a:pt x="65" y="231"/>
                      <a:pt x="68" y="256"/>
                    </a:cubicBezTo>
                    <a:lnTo>
                      <a:pt x="5" y="25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3" name="Freeform 8"/>
              <p:cNvSpPr>
                <a:spLocks/>
              </p:cNvSpPr>
              <p:nvPr/>
            </p:nvSpPr>
            <p:spPr bwMode="black">
              <a:xfrm>
                <a:off x="1377950" y="3084513"/>
                <a:ext cx="482600" cy="712788"/>
              </a:xfrm>
              <a:custGeom>
                <a:avLst/>
                <a:gdLst>
                  <a:gd name="T0" fmla="*/ 113 w 132"/>
                  <a:gd name="T1" fmla="*/ 40 h 195"/>
                  <a:gd name="T2" fmla="*/ 81 w 132"/>
                  <a:gd name="T3" fmla="*/ 36 h 195"/>
                  <a:gd name="T4" fmla="*/ 49 w 132"/>
                  <a:gd name="T5" fmla="*/ 50 h 195"/>
                  <a:gd name="T6" fmla="*/ 87 w 132"/>
                  <a:gd name="T7" fmla="*/ 82 h 195"/>
                  <a:gd name="T8" fmla="*/ 132 w 132"/>
                  <a:gd name="T9" fmla="*/ 139 h 195"/>
                  <a:gd name="T10" fmla="*/ 56 w 132"/>
                  <a:gd name="T11" fmla="*/ 195 h 195"/>
                  <a:gd name="T12" fmla="*/ 4 w 132"/>
                  <a:gd name="T13" fmla="*/ 187 h 195"/>
                  <a:gd name="T14" fmla="*/ 4 w 132"/>
                  <a:gd name="T15" fmla="*/ 147 h 195"/>
                  <a:gd name="T16" fmla="*/ 58 w 132"/>
                  <a:gd name="T17" fmla="*/ 159 h 195"/>
                  <a:gd name="T18" fmla="*/ 84 w 132"/>
                  <a:gd name="T19" fmla="*/ 141 h 195"/>
                  <a:gd name="T20" fmla="*/ 46 w 132"/>
                  <a:gd name="T21" fmla="*/ 110 h 195"/>
                  <a:gd name="T22" fmla="*/ 0 w 132"/>
                  <a:gd name="T23" fmla="*/ 50 h 195"/>
                  <a:gd name="T24" fmla="*/ 73 w 132"/>
                  <a:gd name="T25" fmla="*/ 0 h 195"/>
                  <a:gd name="T26" fmla="*/ 113 w 132"/>
                  <a:gd name="T27" fmla="*/ 3 h 195"/>
                  <a:gd name="T28" fmla="*/ 113 w 132"/>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95">
                    <a:moveTo>
                      <a:pt x="113" y="40"/>
                    </a:moveTo>
                    <a:cubicBezTo>
                      <a:pt x="102" y="39"/>
                      <a:pt x="92" y="36"/>
                      <a:pt x="81" y="36"/>
                    </a:cubicBezTo>
                    <a:cubicBezTo>
                      <a:pt x="62" y="36"/>
                      <a:pt x="49" y="41"/>
                      <a:pt x="49" y="50"/>
                    </a:cubicBezTo>
                    <a:cubicBezTo>
                      <a:pt x="49" y="62"/>
                      <a:pt x="67" y="71"/>
                      <a:pt x="87" y="82"/>
                    </a:cubicBezTo>
                    <a:cubicBezTo>
                      <a:pt x="106" y="93"/>
                      <a:pt x="132" y="107"/>
                      <a:pt x="132" y="139"/>
                    </a:cubicBezTo>
                    <a:cubicBezTo>
                      <a:pt x="132" y="175"/>
                      <a:pt x="102" y="195"/>
                      <a:pt x="56" y="195"/>
                    </a:cubicBezTo>
                    <a:cubicBezTo>
                      <a:pt x="35" y="195"/>
                      <a:pt x="21" y="191"/>
                      <a:pt x="4" y="187"/>
                    </a:cubicBezTo>
                    <a:cubicBezTo>
                      <a:pt x="4" y="147"/>
                      <a:pt x="4" y="147"/>
                      <a:pt x="4" y="147"/>
                    </a:cubicBezTo>
                    <a:cubicBezTo>
                      <a:pt x="17" y="151"/>
                      <a:pt x="38" y="159"/>
                      <a:pt x="58" y="159"/>
                    </a:cubicBezTo>
                    <a:cubicBezTo>
                      <a:pt x="71" y="159"/>
                      <a:pt x="84" y="153"/>
                      <a:pt x="84" y="141"/>
                    </a:cubicBezTo>
                    <a:cubicBezTo>
                      <a:pt x="84" y="130"/>
                      <a:pt x="68" y="123"/>
                      <a:pt x="46" y="110"/>
                    </a:cubicBezTo>
                    <a:cubicBezTo>
                      <a:pt x="26" y="99"/>
                      <a:pt x="0" y="78"/>
                      <a:pt x="0" y="50"/>
                    </a:cubicBezTo>
                    <a:cubicBezTo>
                      <a:pt x="0" y="18"/>
                      <a:pt x="31" y="0"/>
                      <a:pt x="73" y="0"/>
                    </a:cubicBezTo>
                    <a:cubicBezTo>
                      <a:pt x="87" y="0"/>
                      <a:pt x="100" y="2"/>
                      <a:pt x="113" y="3"/>
                    </a:cubicBezTo>
                    <a:lnTo>
                      <a:pt x="113" y="4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5" name="Freeform 9"/>
              <p:cNvSpPr>
                <a:spLocks noEditPoints="1"/>
              </p:cNvSpPr>
              <p:nvPr/>
            </p:nvSpPr>
            <p:spPr bwMode="black">
              <a:xfrm>
                <a:off x="1930400" y="3084513"/>
                <a:ext cx="698500" cy="712788"/>
              </a:xfrm>
              <a:custGeom>
                <a:avLst/>
                <a:gdLst>
                  <a:gd name="T0" fmla="*/ 0 w 191"/>
                  <a:gd name="T1" fmla="*/ 96 h 195"/>
                  <a:gd name="T2" fmla="*/ 96 w 191"/>
                  <a:gd name="T3" fmla="*/ 0 h 195"/>
                  <a:gd name="T4" fmla="*/ 191 w 191"/>
                  <a:gd name="T5" fmla="*/ 96 h 195"/>
                  <a:gd name="T6" fmla="*/ 96 w 191"/>
                  <a:gd name="T7" fmla="*/ 195 h 195"/>
                  <a:gd name="T8" fmla="*/ 0 w 191"/>
                  <a:gd name="T9" fmla="*/ 96 h 195"/>
                  <a:gd name="T10" fmla="*/ 96 w 191"/>
                  <a:gd name="T11" fmla="*/ 155 h 195"/>
                  <a:gd name="T12" fmla="*/ 142 w 191"/>
                  <a:gd name="T13" fmla="*/ 96 h 195"/>
                  <a:gd name="T14" fmla="*/ 96 w 191"/>
                  <a:gd name="T15" fmla="*/ 40 h 195"/>
                  <a:gd name="T16" fmla="*/ 48 w 191"/>
                  <a:gd name="T17" fmla="*/ 96 h 195"/>
                  <a:gd name="T18" fmla="*/ 96 w 191"/>
                  <a:gd name="T19"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5">
                    <a:moveTo>
                      <a:pt x="0" y="96"/>
                    </a:moveTo>
                    <a:cubicBezTo>
                      <a:pt x="0" y="38"/>
                      <a:pt x="38" y="0"/>
                      <a:pt x="96" y="0"/>
                    </a:cubicBezTo>
                    <a:cubicBezTo>
                      <a:pt x="152" y="0"/>
                      <a:pt x="191" y="39"/>
                      <a:pt x="191" y="96"/>
                    </a:cubicBezTo>
                    <a:cubicBezTo>
                      <a:pt x="191" y="151"/>
                      <a:pt x="153" y="195"/>
                      <a:pt x="96" y="195"/>
                    </a:cubicBezTo>
                    <a:cubicBezTo>
                      <a:pt x="39" y="195"/>
                      <a:pt x="0" y="154"/>
                      <a:pt x="0" y="96"/>
                    </a:cubicBezTo>
                    <a:close/>
                    <a:moveTo>
                      <a:pt x="96" y="155"/>
                    </a:moveTo>
                    <a:cubicBezTo>
                      <a:pt x="127" y="155"/>
                      <a:pt x="142" y="130"/>
                      <a:pt x="142" y="96"/>
                    </a:cubicBezTo>
                    <a:cubicBezTo>
                      <a:pt x="142" y="61"/>
                      <a:pt x="127" y="40"/>
                      <a:pt x="96" y="40"/>
                    </a:cubicBezTo>
                    <a:cubicBezTo>
                      <a:pt x="64" y="40"/>
                      <a:pt x="48" y="62"/>
                      <a:pt x="48" y="96"/>
                    </a:cubicBezTo>
                    <a:cubicBezTo>
                      <a:pt x="48" y="130"/>
                      <a:pt x="65" y="155"/>
                      <a:pt x="96" y="15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6" name="Freeform 10"/>
              <p:cNvSpPr>
                <a:spLocks/>
              </p:cNvSpPr>
              <p:nvPr/>
            </p:nvSpPr>
            <p:spPr bwMode="black">
              <a:xfrm>
                <a:off x="2720975" y="3084513"/>
                <a:ext cx="479425" cy="712788"/>
              </a:xfrm>
              <a:custGeom>
                <a:avLst/>
                <a:gdLst>
                  <a:gd name="T0" fmla="*/ 112 w 131"/>
                  <a:gd name="T1" fmla="*/ 40 h 195"/>
                  <a:gd name="T2" fmla="*/ 80 w 131"/>
                  <a:gd name="T3" fmla="*/ 36 h 195"/>
                  <a:gd name="T4" fmla="*/ 48 w 131"/>
                  <a:gd name="T5" fmla="*/ 50 h 195"/>
                  <a:gd name="T6" fmla="*/ 86 w 131"/>
                  <a:gd name="T7" fmla="*/ 82 h 195"/>
                  <a:gd name="T8" fmla="*/ 131 w 131"/>
                  <a:gd name="T9" fmla="*/ 139 h 195"/>
                  <a:gd name="T10" fmla="*/ 55 w 131"/>
                  <a:gd name="T11" fmla="*/ 195 h 195"/>
                  <a:gd name="T12" fmla="*/ 3 w 131"/>
                  <a:gd name="T13" fmla="*/ 187 h 195"/>
                  <a:gd name="T14" fmla="*/ 3 w 131"/>
                  <a:gd name="T15" fmla="*/ 147 h 195"/>
                  <a:gd name="T16" fmla="*/ 57 w 131"/>
                  <a:gd name="T17" fmla="*/ 159 h 195"/>
                  <a:gd name="T18" fmla="*/ 83 w 131"/>
                  <a:gd name="T19" fmla="*/ 141 h 195"/>
                  <a:gd name="T20" fmla="*/ 45 w 131"/>
                  <a:gd name="T21" fmla="*/ 110 h 195"/>
                  <a:gd name="T22" fmla="*/ 0 w 131"/>
                  <a:gd name="T23" fmla="*/ 50 h 195"/>
                  <a:gd name="T24" fmla="*/ 72 w 131"/>
                  <a:gd name="T25" fmla="*/ 0 h 195"/>
                  <a:gd name="T26" fmla="*/ 112 w 131"/>
                  <a:gd name="T27" fmla="*/ 3 h 195"/>
                  <a:gd name="T28" fmla="*/ 112 w 131"/>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95">
                    <a:moveTo>
                      <a:pt x="112" y="40"/>
                    </a:moveTo>
                    <a:cubicBezTo>
                      <a:pt x="102" y="39"/>
                      <a:pt x="91" y="36"/>
                      <a:pt x="80" y="36"/>
                    </a:cubicBezTo>
                    <a:cubicBezTo>
                      <a:pt x="61" y="36"/>
                      <a:pt x="48" y="41"/>
                      <a:pt x="48" y="50"/>
                    </a:cubicBezTo>
                    <a:cubicBezTo>
                      <a:pt x="48" y="62"/>
                      <a:pt x="66" y="71"/>
                      <a:pt x="86" y="82"/>
                    </a:cubicBezTo>
                    <a:cubicBezTo>
                      <a:pt x="105" y="93"/>
                      <a:pt x="131" y="107"/>
                      <a:pt x="131" y="139"/>
                    </a:cubicBezTo>
                    <a:cubicBezTo>
                      <a:pt x="131" y="175"/>
                      <a:pt x="101" y="195"/>
                      <a:pt x="55" y="195"/>
                    </a:cubicBezTo>
                    <a:cubicBezTo>
                      <a:pt x="34" y="195"/>
                      <a:pt x="20" y="191"/>
                      <a:pt x="3" y="187"/>
                    </a:cubicBezTo>
                    <a:cubicBezTo>
                      <a:pt x="3" y="147"/>
                      <a:pt x="3" y="147"/>
                      <a:pt x="3" y="147"/>
                    </a:cubicBezTo>
                    <a:cubicBezTo>
                      <a:pt x="16" y="151"/>
                      <a:pt x="38" y="159"/>
                      <a:pt x="57" y="159"/>
                    </a:cubicBezTo>
                    <a:cubicBezTo>
                      <a:pt x="70" y="159"/>
                      <a:pt x="83" y="153"/>
                      <a:pt x="83" y="141"/>
                    </a:cubicBezTo>
                    <a:cubicBezTo>
                      <a:pt x="83" y="130"/>
                      <a:pt x="67" y="123"/>
                      <a:pt x="45" y="110"/>
                    </a:cubicBezTo>
                    <a:cubicBezTo>
                      <a:pt x="25" y="99"/>
                      <a:pt x="0" y="78"/>
                      <a:pt x="0" y="50"/>
                    </a:cubicBezTo>
                    <a:cubicBezTo>
                      <a:pt x="0" y="18"/>
                      <a:pt x="30" y="0"/>
                      <a:pt x="72" y="0"/>
                    </a:cubicBezTo>
                    <a:cubicBezTo>
                      <a:pt x="86" y="0"/>
                      <a:pt x="99" y="2"/>
                      <a:pt x="112" y="3"/>
                    </a:cubicBezTo>
                    <a:lnTo>
                      <a:pt x="112" y="4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7" name="Freeform 11"/>
              <p:cNvSpPr>
                <a:spLocks/>
              </p:cNvSpPr>
              <p:nvPr/>
            </p:nvSpPr>
            <p:spPr bwMode="black">
              <a:xfrm>
                <a:off x="3781425" y="2838451"/>
                <a:ext cx="1116013" cy="958850"/>
              </a:xfrm>
              <a:custGeom>
                <a:avLst/>
                <a:gdLst>
                  <a:gd name="T0" fmla="*/ 0 w 305"/>
                  <a:gd name="T1" fmla="*/ 256 h 262"/>
                  <a:gd name="T2" fmla="*/ 5 w 305"/>
                  <a:gd name="T3" fmla="*/ 180 h 262"/>
                  <a:gd name="T4" fmla="*/ 7 w 305"/>
                  <a:gd name="T5" fmla="*/ 88 h 262"/>
                  <a:gd name="T6" fmla="*/ 8 w 305"/>
                  <a:gd name="T7" fmla="*/ 58 h 262"/>
                  <a:gd name="T8" fmla="*/ 5 w 305"/>
                  <a:gd name="T9" fmla="*/ 0 h 262"/>
                  <a:gd name="T10" fmla="*/ 85 w 305"/>
                  <a:gd name="T11" fmla="*/ 0 h 262"/>
                  <a:gd name="T12" fmla="*/ 150 w 305"/>
                  <a:gd name="T13" fmla="*/ 210 h 262"/>
                  <a:gd name="T14" fmla="*/ 150 w 305"/>
                  <a:gd name="T15" fmla="*/ 210 h 262"/>
                  <a:gd name="T16" fmla="*/ 218 w 305"/>
                  <a:gd name="T17" fmla="*/ 0 h 262"/>
                  <a:gd name="T18" fmla="*/ 297 w 305"/>
                  <a:gd name="T19" fmla="*/ 0 h 262"/>
                  <a:gd name="T20" fmla="*/ 297 w 305"/>
                  <a:gd name="T21" fmla="*/ 82 h 262"/>
                  <a:gd name="T22" fmla="*/ 299 w 305"/>
                  <a:gd name="T23" fmla="*/ 180 h 262"/>
                  <a:gd name="T24" fmla="*/ 305 w 305"/>
                  <a:gd name="T25" fmla="*/ 256 h 262"/>
                  <a:gd name="T26" fmla="*/ 247 w 305"/>
                  <a:gd name="T27" fmla="*/ 256 h 262"/>
                  <a:gd name="T28" fmla="*/ 249 w 305"/>
                  <a:gd name="T29" fmla="*/ 180 h 262"/>
                  <a:gd name="T30" fmla="*/ 246 w 305"/>
                  <a:gd name="T31" fmla="*/ 54 h 262"/>
                  <a:gd name="T32" fmla="*/ 245 w 305"/>
                  <a:gd name="T33" fmla="*/ 54 h 262"/>
                  <a:gd name="T34" fmla="*/ 179 w 305"/>
                  <a:gd name="T35" fmla="*/ 256 h 262"/>
                  <a:gd name="T36" fmla="*/ 118 w 305"/>
                  <a:gd name="T37" fmla="*/ 262 h 262"/>
                  <a:gd name="T38" fmla="*/ 51 w 305"/>
                  <a:gd name="T39" fmla="*/ 54 h 262"/>
                  <a:gd name="T40" fmla="*/ 51 w 305"/>
                  <a:gd name="T41" fmla="*/ 54 h 262"/>
                  <a:gd name="T42" fmla="*/ 48 w 305"/>
                  <a:gd name="T43" fmla="*/ 180 h 262"/>
                  <a:gd name="T44" fmla="*/ 50 w 305"/>
                  <a:gd name="T45" fmla="*/ 256 h 262"/>
                  <a:gd name="T46" fmla="*/ 0 w 305"/>
                  <a:gd name="T47" fmla="*/ 2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5" h="262">
                    <a:moveTo>
                      <a:pt x="0" y="256"/>
                    </a:moveTo>
                    <a:cubicBezTo>
                      <a:pt x="1" y="238"/>
                      <a:pt x="3" y="212"/>
                      <a:pt x="5" y="180"/>
                    </a:cubicBezTo>
                    <a:cubicBezTo>
                      <a:pt x="7" y="88"/>
                      <a:pt x="7" y="88"/>
                      <a:pt x="7" y="88"/>
                    </a:cubicBezTo>
                    <a:cubicBezTo>
                      <a:pt x="7" y="77"/>
                      <a:pt x="8" y="68"/>
                      <a:pt x="8" y="58"/>
                    </a:cubicBezTo>
                    <a:cubicBezTo>
                      <a:pt x="8" y="45"/>
                      <a:pt x="6" y="20"/>
                      <a:pt x="5" y="0"/>
                    </a:cubicBezTo>
                    <a:cubicBezTo>
                      <a:pt x="85" y="0"/>
                      <a:pt x="85" y="0"/>
                      <a:pt x="85" y="0"/>
                    </a:cubicBezTo>
                    <a:cubicBezTo>
                      <a:pt x="96" y="36"/>
                      <a:pt x="144" y="178"/>
                      <a:pt x="150" y="210"/>
                    </a:cubicBezTo>
                    <a:cubicBezTo>
                      <a:pt x="150" y="210"/>
                      <a:pt x="150" y="210"/>
                      <a:pt x="150" y="210"/>
                    </a:cubicBezTo>
                    <a:cubicBezTo>
                      <a:pt x="162" y="169"/>
                      <a:pt x="199" y="52"/>
                      <a:pt x="218" y="0"/>
                    </a:cubicBezTo>
                    <a:cubicBezTo>
                      <a:pt x="297" y="0"/>
                      <a:pt x="297" y="0"/>
                      <a:pt x="297" y="0"/>
                    </a:cubicBezTo>
                    <a:cubicBezTo>
                      <a:pt x="297" y="82"/>
                      <a:pt x="297" y="82"/>
                      <a:pt x="297" y="82"/>
                    </a:cubicBezTo>
                    <a:cubicBezTo>
                      <a:pt x="299" y="180"/>
                      <a:pt x="299" y="180"/>
                      <a:pt x="299" y="180"/>
                    </a:cubicBezTo>
                    <a:cubicBezTo>
                      <a:pt x="300" y="204"/>
                      <a:pt x="302" y="231"/>
                      <a:pt x="305" y="256"/>
                    </a:cubicBezTo>
                    <a:cubicBezTo>
                      <a:pt x="247" y="256"/>
                      <a:pt x="247" y="256"/>
                      <a:pt x="247" y="256"/>
                    </a:cubicBezTo>
                    <a:cubicBezTo>
                      <a:pt x="250" y="231"/>
                      <a:pt x="249" y="195"/>
                      <a:pt x="249" y="180"/>
                    </a:cubicBezTo>
                    <a:cubicBezTo>
                      <a:pt x="246" y="54"/>
                      <a:pt x="246" y="54"/>
                      <a:pt x="246" y="54"/>
                    </a:cubicBezTo>
                    <a:cubicBezTo>
                      <a:pt x="245" y="54"/>
                      <a:pt x="245" y="54"/>
                      <a:pt x="245" y="54"/>
                    </a:cubicBezTo>
                    <a:cubicBezTo>
                      <a:pt x="225" y="108"/>
                      <a:pt x="191" y="209"/>
                      <a:pt x="179" y="256"/>
                    </a:cubicBezTo>
                    <a:cubicBezTo>
                      <a:pt x="118" y="262"/>
                      <a:pt x="118" y="262"/>
                      <a:pt x="118" y="262"/>
                    </a:cubicBezTo>
                    <a:cubicBezTo>
                      <a:pt x="108" y="215"/>
                      <a:pt x="72" y="117"/>
                      <a:pt x="51" y="54"/>
                    </a:cubicBezTo>
                    <a:cubicBezTo>
                      <a:pt x="51" y="54"/>
                      <a:pt x="51" y="54"/>
                      <a:pt x="51" y="54"/>
                    </a:cubicBezTo>
                    <a:cubicBezTo>
                      <a:pt x="48" y="180"/>
                      <a:pt x="48" y="180"/>
                      <a:pt x="48" y="180"/>
                    </a:cubicBezTo>
                    <a:cubicBezTo>
                      <a:pt x="47" y="205"/>
                      <a:pt x="48" y="234"/>
                      <a:pt x="50" y="256"/>
                    </a:cubicBezTo>
                    <a:lnTo>
                      <a:pt x="0" y="25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8" name="Freeform 12"/>
              <p:cNvSpPr>
                <a:spLocks noEditPoints="1"/>
              </p:cNvSpPr>
              <p:nvPr/>
            </p:nvSpPr>
            <p:spPr bwMode="black">
              <a:xfrm>
                <a:off x="5026025" y="3084513"/>
                <a:ext cx="642938" cy="712788"/>
              </a:xfrm>
              <a:custGeom>
                <a:avLst/>
                <a:gdLst>
                  <a:gd name="T0" fmla="*/ 158 w 176"/>
                  <a:gd name="T1" fmla="*/ 189 h 195"/>
                  <a:gd name="T2" fmla="*/ 112 w 176"/>
                  <a:gd name="T3" fmla="*/ 195 h 195"/>
                  <a:gd name="T4" fmla="*/ 0 w 176"/>
                  <a:gd name="T5" fmla="*/ 86 h 195"/>
                  <a:gd name="T6" fmla="*/ 89 w 176"/>
                  <a:gd name="T7" fmla="*/ 0 h 195"/>
                  <a:gd name="T8" fmla="*/ 176 w 176"/>
                  <a:gd name="T9" fmla="*/ 94 h 195"/>
                  <a:gd name="T10" fmla="*/ 175 w 176"/>
                  <a:gd name="T11" fmla="*/ 105 h 195"/>
                  <a:gd name="T12" fmla="*/ 48 w 176"/>
                  <a:gd name="T13" fmla="*/ 105 h 195"/>
                  <a:gd name="T14" fmla="*/ 118 w 176"/>
                  <a:gd name="T15" fmla="*/ 155 h 195"/>
                  <a:gd name="T16" fmla="*/ 158 w 176"/>
                  <a:gd name="T17" fmla="*/ 150 h 195"/>
                  <a:gd name="T18" fmla="*/ 158 w 176"/>
                  <a:gd name="T19" fmla="*/ 189 h 195"/>
                  <a:gd name="T20" fmla="*/ 127 w 176"/>
                  <a:gd name="T21" fmla="*/ 75 h 195"/>
                  <a:gd name="T22" fmla="*/ 90 w 176"/>
                  <a:gd name="T23" fmla="*/ 40 h 195"/>
                  <a:gd name="T24" fmla="*/ 48 w 176"/>
                  <a:gd name="T25" fmla="*/ 75 h 195"/>
                  <a:gd name="T26" fmla="*/ 127 w 176"/>
                  <a:gd name="T27" fmla="*/ 7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95">
                    <a:moveTo>
                      <a:pt x="158" y="189"/>
                    </a:moveTo>
                    <a:cubicBezTo>
                      <a:pt x="142" y="193"/>
                      <a:pt x="127" y="195"/>
                      <a:pt x="112" y="195"/>
                    </a:cubicBezTo>
                    <a:cubicBezTo>
                      <a:pt x="41" y="195"/>
                      <a:pt x="0" y="148"/>
                      <a:pt x="0" y="86"/>
                    </a:cubicBezTo>
                    <a:cubicBezTo>
                      <a:pt x="0" y="35"/>
                      <a:pt x="37" y="0"/>
                      <a:pt x="89" y="0"/>
                    </a:cubicBezTo>
                    <a:cubicBezTo>
                      <a:pt x="156" y="0"/>
                      <a:pt x="176" y="52"/>
                      <a:pt x="176" y="94"/>
                    </a:cubicBezTo>
                    <a:cubicBezTo>
                      <a:pt x="176" y="98"/>
                      <a:pt x="175" y="102"/>
                      <a:pt x="175" y="105"/>
                    </a:cubicBezTo>
                    <a:cubicBezTo>
                      <a:pt x="48" y="105"/>
                      <a:pt x="48" y="105"/>
                      <a:pt x="48" y="105"/>
                    </a:cubicBezTo>
                    <a:cubicBezTo>
                      <a:pt x="49" y="122"/>
                      <a:pt x="62" y="155"/>
                      <a:pt x="118" y="155"/>
                    </a:cubicBezTo>
                    <a:cubicBezTo>
                      <a:pt x="131" y="155"/>
                      <a:pt x="145" y="152"/>
                      <a:pt x="158" y="150"/>
                    </a:cubicBezTo>
                    <a:lnTo>
                      <a:pt x="158" y="189"/>
                    </a:lnTo>
                    <a:close/>
                    <a:moveTo>
                      <a:pt x="127" y="75"/>
                    </a:moveTo>
                    <a:cubicBezTo>
                      <a:pt x="127" y="61"/>
                      <a:pt x="114" y="40"/>
                      <a:pt x="90" y="40"/>
                    </a:cubicBezTo>
                    <a:cubicBezTo>
                      <a:pt x="61" y="40"/>
                      <a:pt x="50" y="62"/>
                      <a:pt x="48" y="75"/>
                    </a:cubicBezTo>
                    <a:lnTo>
                      <a:pt x="127" y="7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9" name="Freeform 13"/>
              <p:cNvSpPr>
                <a:spLocks noEditPoints="1"/>
              </p:cNvSpPr>
              <p:nvPr/>
            </p:nvSpPr>
            <p:spPr bwMode="black">
              <a:xfrm>
                <a:off x="5753100" y="2759076"/>
                <a:ext cx="700088" cy="1038225"/>
              </a:xfrm>
              <a:custGeom>
                <a:avLst/>
                <a:gdLst>
                  <a:gd name="T0" fmla="*/ 145 w 191"/>
                  <a:gd name="T1" fmla="*/ 278 h 284"/>
                  <a:gd name="T2" fmla="*/ 142 w 191"/>
                  <a:gd name="T3" fmla="*/ 257 h 284"/>
                  <a:gd name="T4" fmla="*/ 85 w 191"/>
                  <a:gd name="T5" fmla="*/ 284 h 284"/>
                  <a:gd name="T6" fmla="*/ 0 w 191"/>
                  <a:gd name="T7" fmla="*/ 183 h 284"/>
                  <a:gd name="T8" fmla="*/ 83 w 191"/>
                  <a:gd name="T9" fmla="*/ 89 h 284"/>
                  <a:gd name="T10" fmla="*/ 139 w 191"/>
                  <a:gd name="T11" fmla="*/ 107 h 284"/>
                  <a:gd name="T12" fmla="*/ 139 w 191"/>
                  <a:gd name="T13" fmla="*/ 86 h 284"/>
                  <a:gd name="T14" fmla="*/ 131 w 191"/>
                  <a:gd name="T15" fmla="*/ 4 h 284"/>
                  <a:gd name="T16" fmla="*/ 189 w 191"/>
                  <a:gd name="T17" fmla="*/ 0 h 284"/>
                  <a:gd name="T18" fmla="*/ 187 w 191"/>
                  <a:gd name="T19" fmla="*/ 86 h 284"/>
                  <a:gd name="T20" fmla="*/ 187 w 191"/>
                  <a:gd name="T21" fmla="*/ 215 h 284"/>
                  <a:gd name="T22" fmla="*/ 191 w 191"/>
                  <a:gd name="T23" fmla="*/ 278 h 284"/>
                  <a:gd name="T24" fmla="*/ 145 w 191"/>
                  <a:gd name="T25" fmla="*/ 278 h 284"/>
                  <a:gd name="T26" fmla="*/ 97 w 191"/>
                  <a:gd name="T27" fmla="*/ 244 h 284"/>
                  <a:gd name="T28" fmla="*/ 142 w 191"/>
                  <a:gd name="T29" fmla="*/ 183 h 284"/>
                  <a:gd name="T30" fmla="*/ 95 w 191"/>
                  <a:gd name="T31" fmla="*/ 129 h 284"/>
                  <a:gd name="T32" fmla="*/ 49 w 191"/>
                  <a:gd name="T33" fmla="*/ 183 h 284"/>
                  <a:gd name="T34" fmla="*/ 97 w 191"/>
                  <a:gd name="T35"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84">
                    <a:moveTo>
                      <a:pt x="145" y="278"/>
                    </a:moveTo>
                    <a:cubicBezTo>
                      <a:pt x="144" y="272"/>
                      <a:pt x="143" y="263"/>
                      <a:pt x="142" y="257"/>
                    </a:cubicBezTo>
                    <a:cubicBezTo>
                      <a:pt x="131" y="268"/>
                      <a:pt x="118" y="284"/>
                      <a:pt x="85" y="284"/>
                    </a:cubicBezTo>
                    <a:cubicBezTo>
                      <a:pt x="35" y="284"/>
                      <a:pt x="0" y="242"/>
                      <a:pt x="0" y="183"/>
                    </a:cubicBezTo>
                    <a:cubicBezTo>
                      <a:pt x="0" y="129"/>
                      <a:pt x="34" y="89"/>
                      <a:pt x="83" y="89"/>
                    </a:cubicBezTo>
                    <a:cubicBezTo>
                      <a:pt x="112" y="89"/>
                      <a:pt x="126" y="99"/>
                      <a:pt x="139" y="107"/>
                    </a:cubicBezTo>
                    <a:cubicBezTo>
                      <a:pt x="139" y="86"/>
                      <a:pt x="139" y="86"/>
                      <a:pt x="139" y="86"/>
                    </a:cubicBezTo>
                    <a:cubicBezTo>
                      <a:pt x="139" y="73"/>
                      <a:pt x="139" y="37"/>
                      <a:pt x="131" y="4"/>
                    </a:cubicBezTo>
                    <a:cubicBezTo>
                      <a:pt x="189" y="0"/>
                      <a:pt x="189" y="0"/>
                      <a:pt x="189" y="0"/>
                    </a:cubicBezTo>
                    <a:cubicBezTo>
                      <a:pt x="188" y="16"/>
                      <a:pt x="187" y="61"/>
                      <a:pt x="187" y="86"/>
                    </a:cubicBezTo>
                    <a:cubicBezTo>
                      <a:pt x="187" y="215"/>
                      <a:pt x="187" y="215"/>
                      <a:pt x="187" y="215"/>
                    </a:cubicBezTo>
                    <a:cubicBezTo>
                      <a:pt x="187" y="238"/>
                      <a:pt x="188" y="255"/>
                      <a:pt x="191" y="278"/>
                    </a:cubicBezTo>
                    <a:lnTo>
                      <a:pt x="145" y="278"/>
                    </a:lnTo>
                    <a:close/>
                    <a:moveTo>
                      <a:pt x="97" y="244"/>
                    </a:moveTo>
                    <a:cubicBezTo>
                      <a:pt x="127" y="244"/>
                      <a:pt x="142" y="219"/>
                      <a:pt x="142" y="183"/>
                    </a:cubicBezTo>
                    <a:cubicBezTo>
                      <a:pt x="142" y="147"/>
                      <a:pt x="125" y="129"/>
                      <a:pt x="95" y="129"/>
                    </a:cubicBezTo>
                    <a:cubicBezTo>
                      <a:pt x="64" y="129"/>
                      <a:pt x="49" y="150"/>
                      <a:pt x="49" y="183"/>
                    </a:cubicBezTo>
                    <a:cubicBezTo>
                      <a:pt x="49" y="219"/>
                      <a:pt x="69" y="244"/>
                      <a:pt x="97" y="244"/>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0" name="Freeform 14"/>
              <p:cNvSpPr>
                <a:spLocks noEditPoints="1"/>
              </p:cNvSpPr>
              <p:nvPr/>
            </p:nvSpPr>
            <p:spPr bwMode="black">
              <a:xfrm>
                <a:off x="6573838" y="2759076"/>
                <a:ext cx="211138" cy="1016000"/>
              </a:xfrm>
              <a:custGeom>
                <a:avLst/>
                <a:gdLst>
                  <a:gd name="T0" fmla="*/ 2 w 58"/>
                  <a:gd name="T1" fmla="*/ 33 h 278"/>
                  <a:gd name="T2" fmla="*/ 0 w 58"/>
                  <a:gd name="T3" fmla="*/ 4 h 278"/>
                  <a:gd name="T4" fmla="*/ 56 w 58"/>
                  <a:gd name="T5" fmla="*/ 0 h 278"/>
                  <a:gd name="T6" fmla="*/ 54 w 58"/>
                  <a:gd name="T7" fmla="*/ 33 h 278"/>
                  <a:gd name="T8" fmla="*/ 54 w 58"/>
                  <a:gd name="T9" fmla="*/ 54 h 278"/>
                  <a:gd name="T10" fmla="*/ 2 w 58"/>
                  <a:gd name="T11" fmla="*/ 57 h 278"/>
                  <a:gd name="T12" fmla="*/ 2 w 58"/>
                  <a:gd name="T13" fmla="*/ 33 h 278"/>
                  <a:gd name="T14" fmla="*/ 6 w 58"/>
                  <a:gd name="T15" fmla="*/ 278 h 278"/>
                  <a:gd name="T16" fmla="*/ 8 w 58"/>
                  <a:gd name="T17" fmla="*/ 216 h 278"/>
                  <a:gd name="T18" fmla="*/ 8 w 58"/>
                  <a:gd name="T19" fmla="*/ 173 h 278"/>
                  <a:gd name="T20" fmla="*/ 2 w 58"/>
                  <a:gd name="T21" fmla="*/ 97 h 278"/>
                  <a:gd name="T22" fmla="*/ 58 w 58"/>
                  <a:gd name="T23" fmla="*/ 93 h 278"/>
                  <a:gd name="T24" fmla="*/ 56 w 58"/>
                  <a:gd name="T25" fmla="*/ 151 h 278"/>
                  <a:gd name="T26" fmla="*/ 56 w 58"/>
                  <a:gd name="T27" fmla="*/ 216 h 278"/>
                  <a:gd name="T28" fmla="*/ 58 w 58"/>
                  <a:gd name="T29" fmla="*/ 278 h 278"/>
                  <a:gd name="T30" fmla="*/ 6 w 58"/>
                  <a:gd name="T3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78">
                    <a:moveTo>
                      <a:pt x="2" y="33"/>
                    </a:moveTo>
                    <a:cubicBezTo>
                      <a:pt x="2" y="23"/>
                      <a:pt x="2" y="15"/>
                      <a:pt x="0" y="4"/>
                    </a:cubicBezTo>
                    <a:cubicBezTo>
                      <a:pt x="56" y="0"/>
                      <a:pt x="56" y="0"/>
                      <a:pt x="56" y="0"/>
                    </a:cubicBezTo>
                    <a:cubicBezTo>
                      <a:pt x="55" y="12"/>
                      <a:pt x="54" y="22"/>
                      <a:pt x="54" y="33"/>
                    </a:cubicBezTo>
                    <a:cubicBezTo>
                      <a:pt x="54" y="54"/>
                      <a:pt x="54" y="54"/>
                      <a:pt x="54" y="54"/>
                    </a:cubicBezTo>
                    <a:cubicBezTo>
                      <a:pt x="2" y="57"/>
                      <a:pt x="2" y="57"/>
                      <a:pt x="2" y="57"/>
                    </a:cubicBezTo>
                    <a:lnTo>
                      <a:pt x="2" y="33"/>
                    </a:lnTo>
                    <a:close/>
                    <a:moveTo>
                      <a:pt x="6" y="278"/>
                    </a:moveTo>
                    <a:cubicBezTo>
                      <a:pt x="7" y="258"/>
                      <a:pt x="8" y="237"/>
                      <a:pt x="8" y="216"/>
                    </a:cubicBezTo>
                    <a:cubicBezTo>
                      <a:pt x="8" y="173"/>
                      <a:pt x="8" y="173"/>
                      <a:pt x="8" y="173"/>
                    </a:cubicBezTo>
                    <a:cubicBezTo>
                      <a:pt x="8" y="147"/>
                      <a:pt x="5" y="123"/>
                      <a:pt x="2" y="97"/>
                    </a:cubicBezTo>
                    <a:cubicBezTo>
                      <a:pt x="58" y="93"/>
                      <a:pt x="58" y="93"/>
                      <a:pt x="58" y="93"/>
                    </a:cubicBezTo>
                    <a:cubicBezTo>
                      <a:pt x="57" y="121"/>
                      <a:pt x="56" y="132"/>
                      <a:pt x="56" y="151"/>
                    </a:cubicBezTo>
                    <a:cubicBezTo>
                      <a:pt x="56" y="216"/>
                      <a:pt x="56" y="216"/>
                      <a:pt x="56" y="216"/>
                    </a:cubicBezTo>
                    <a:cubicBezTo>
                      <a:pt x="56" y="237"/>
                      <a:pt x="57" y="258"/>
                      <a:pt x="58" y="278"/>
                    </a:cubicBezTo>
                    <a:lnTo>
                      <a:pt x="6" y="278"/>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1" name="Freeform 15"/>
              <p:cNvSpPr>
                <a:spLocks noEditPoints="1"/>
              </p:cNvSpPr>
              <p:nvPr/>
            </p:nvSpPr>
            <p:spPr bwMode="black">
              <a:xfrm>
                <a:off x="6896100" y="3084513"/>
                <a:ext cx="628650" cy="712788"/>
              </a:xfrm>
              <a:custGeom>
                <a:avLst/>
                <a:gdLst>
                  <a:gd name="T0" fmla="*/ 127 w 172"/>
                  <a:gd name="T1" fmla="*/ 189 h 195"/>
                  <a:gd name="T2" fmla="*/ 124 w 172"/>
                  <a:gd name="T3" fmla="*/ 158 h 195"/>
                  <a:gd name="T4" fmla="*/ 124 w 172"/>
                  <a:gd name="T5" fmla="*/ 158 h 195"/>
                  <a:gd name="T6" fmla="*/ 59 w 172"/>
                  <a:gd name="T7" fmla="*/ 195 h 195"/>
                  <a:gd name="T8" fmla="*/ 0 w 172"/>
                  <a:gd name="T9" fmla="*/ 137 h 195"/>
                  <a:gd name="T10" fmla="*/ 102 w 172"/>
                  <a:gd name="T11" fmla="*/ 64 h 195"/>
                  <a:gd name="T12" fmla="*/ 121 w 172"/>
                  <a:gd name="T13" fmla="*/ 65 h 195"/>
                  <a:gd name="T14" fmla="*/ 73 w 172"/>
                  <a:gd name="T15" fmla="*/ 34 h 195"/>
                  <a:gd name="T16" fmla="*/ 23 w 172"/>
                  <a:gd name="T17" fmla="*/ 41 h 195"/>
                  <a:gd name="T18" fmla="*/ 23 w 172"/>
                  <a:gd name="T19" fmla="*/ 7 h 195"/>
                  <a:gd name="T20" fmla="*/ 82 w 172"/>
                  <a:gd name="T21" fmla="*/ 0 h 195"/>
                  <a:gd name="T22" fmla="*/ 166 w 172"/>
                  <a:gd name="T23" fmla="*/ 89 h 195"/>
                  <a:gd name="T24" fmla="*/ 166 w 172"/>
                  <a:gd name="T25" fmla="*/ 126 h 195"/>
                  <a:gd name="T26" fmla="*/ 172 w 172"/>
                  <a:gd name="T27" fmla="*/ 189 h 195"/>
                  <a:gd name="T28" fmla="*/ 127 w 172"/>
                  <a:gd name="T29" fmla="*/ 189 h 195"/>
                  <a:gd name="T30" fmla="*/ 121 w 172"/>
                  <a:gd name="T31" fmla="*/ 98 h 195"/>
                  <a:gd name="T32" fmla="*/ 102 w 172"/>
                  <a:gd name="T33" fmla="*/ 95 h 195"/>
                  <a:gd name="T34" fmla="*/ 48 w 172"/>
                  <a:gd name="T35" fmla="*/ 132 h 195"/>
                  <a:gd name="T36" fmla="*/ 77 w 172"/>
                  <a:gd name="T37" fmla="*/ 155 h 195"/>
                  <a:gd name="T38" fmla="*/ 121 w 172"/>
                  <a:gd name="T39" fmla="*/ 104 h 195"/>
                  <a:gd name="T40" fmla="*/ 121 w 172"/>
                  <a:gd name="T41"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195">
                    <a:moveTo>
                      <a:pt x="127" y="189"/>
                    </a:moveTo>
                    <a:cubicBezTo>
                      <a:pt x="126" y="179"/>
                      <a:pt x="124" y="167"/>
                      <a:pt x="124" y="158"/>
                    </a:cubicBezTo>
                    <a:cubicBezTo>
                      <a:pt x="124" y="158"/>
                      <a:pt x="124" y="158"/>
                      <a:pt x="124" y="158"/>
                    </a:cubicBezTo>
                    <a:cubicBezTo>
                      <a:pt x="113" y="174"/>
                      <a:pt x="95" y="195"/>
                      <a:pt x="59" y="195"/>
                    </a:cubicBezTo>
                    <a:cubicBezTo>
                      <a:pt x="26" y="195"/>
                      <a:pt x="0" y="173"/>
                      <a:pt x="0" y="137"/>
                    </a:cubicBezTo>
                    <a:cubicBezTo>
                      <a:pt x="0" y="91"/>
                      <a:pt x="42" y="64"/>
                      <a:pt x="102" y="64"/>
                    </a:cubicBezTo>
                    <a:cubicBezTo>
                      <a:pt x="108" y="64"/>
                      <a:pt x="115" y="65"/>
                      <a:pt x="121" y="65"/>
                    </a:cubicBezTo>
                    <a:cubicBezTo>
                      <a:pt x="120" y="47"/>
                      <a:pt x="110" y="34"/>
                      <a:pt x="73" y="34"/>
                    </a:cubicBezTo>
                    <a:cubicBezTo>
                      <a:pt x="54" y="34"/>
                      <a:pt x="32" y="39"/>
                      <a:pt x="23" y="41"/>
                    </a:cubicBezTo>
                    <a:cubicBezTo>
                      <a:pt x="23" y="7"/>
                      <a:pt x="23" y="7"/>
                      <a:pt x="23" y="7"/>
                    </a:cubicBezTo>
                    <a:cubicBezTo>
                      <a:pt x="34" y="4"/>
                      <a:pt x="53" y="0"/>
                      <a:pt x="82" y="0"/>
                    </a:cubicBezTo>
                    <a:cubicBezTo>
                      <a:pt x="164" y="0"/>
                      <a:pt x="166" y="44"/>
                      <a:pt x="166" y="89"/>
                    </a:cubicBezTo>
                    <a:cubicBezTo>
                      <a:pt x="166" y="126"/>
                      <a:pt x="166" y="126"/>
                      <a:pt x="166" y="126"/>
                    </a:cubicBezTo>
                    <a:cubicBezTo>
                      <a:pt x="166" y="148"/>
                      <a:pt x="169" y="171"/>
                      <a:pt x="172" y="189"/>
                    </a:cubicBezTo>
                    <a:lnTo>
                      <a:pt x="127" y="189"/>
                    </a:lnTo>
                    <a:close/>
                    <a:moveTo>
                      <a:pt x="121" y="98"/>
                    </a:moveTo>
                    <a:cubicBezTo>
                      <a:pt x="114" y="96"/>
                      <a:pt x="109" y="95"/>
                      <a:pt x="102" y="95"/>
                    </a:cubicBezTo>
                    <a:cubicBezTo>
                      <a:pt x="69" y="95"/>
                      <a:pt x="48" y="111"/>
                      <a:pt x="48" y="132"/>
                    </a:cubicBezTo>
                    <a:cubicBezTo>
                      <a:pt x="48" y="146"/>
                      <a:pt x="60" y="155"/>
                      <a:pt x="77" y="155"/>
                    </a:cubicBezTo>
                    <a:cubicBezTo>
                      <a:pt x="106" y="155"/>
                      <a:pt x="121" y="127"/>
                      <a:pt x="121" y="104"/>
                    </a:cubicBezTo>
                    <a:lnTo>
                      <a:pt x="121" y="98"/>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2" name="Freeform 16"/>
              <p:cNvSpPr>
                <a:spLocks/>
              </p:cNvSpPr>
              <p:nvPr/>
            </p:nvSpPr>
            <p:spPr bwMode="black">
              <a:xfrm>
                <a:off x="7631113" y="2816226"/>
                <a:ext cx="642938" cy="981075"/>
              </a:xfrm>
              <a:custGeom>
                <a:avLst/>
                <a:gdLst>
                  <a:gd name="T0" fmla="*/ 176 w 176"/>
                  <a:gd name="T1" fmla="*/ 265 h 268"/>
                  <a:gd name="T2" fmla="*/ 139 w 176"/>
                  <a:gd name="T3" fmla="*/ 268 h 268"/>
                  <a:gd name="T4" fmla="*/ 0 w 176"/>
                  <a:gd name="T5" fmla="*/ 121 h 268"/>
                  <a:gd name="T6" fmla="*/ 130 w 176"/>
                  <a:gd name="T7" fmla="*/ 0 h 268"/>
                  <a:gd name="T8" fmla="*/ 172 w 176"/>
                  <a:gd name="T9" fmla="*/ 5 h 268"/>
                  <a:gd name="T10" fmla="*/ 172 w 176"/>
                  <a:gd name="T11" fmla="*/ 49 h 268"/>
                  <a:gd name="T12" fmla="*/ 131 w 176"/>
                  <a:gd name="T13" fmla="*/ 45 h 268"/>
                  <a:gd name="T14" fmla="*/ 54 w 176"/>
                  <a:gd name="T15" fmla="*/ 126 h 268"/>
                  <a:gd name="T16" fmla="*/ 145 w 176"/>
                  <a:gd name="T17" fmla="*/ 223 h 268"/>
                  <a:gd name="T18" fmla="*/ 176 w 176"/>
                  <a:gd name="T19" fmla="*/ 220 h 268"/>
                  <a:gd name="T20" fmla="*/ 176 w 176"/>
                  <a:gd name="T21"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8">
                    <a:moveTo>
                      <a:pt x="176" y="265"/>
                    </a:moveTo>
                    <a:cubicBezTo>
                      <a:pt x="164" y="268"/>
                      <a:pt x="152" y="268"/>
                      <a:pt x="139" y="268"/>
                    </a:cubicBezTo>
                    <a:cubicBezTo>
                      <a:pt x="50" y="268"/>
                      <a:pt x="0" y="203"/>
                      <a:pt x="0" y="121"/>
                    </a:cubicBezTo>
                    <a:cubicBezTo>
                      <a:pt x="0" y="48"/>
                      <a:pt x="47" y="0"/>
                      <a:pt x="130" y="0"/>
                    </a:cubicBezTo>
                    <a:cubicBezTo>
                      <a:pt x="144" y="0"/>
                      <a:pt x="158" y="1"/>
                      <a:pt x="172" y="5"/>
                    </a:cubicBezTo>
                    <a:cubicBezTo>
                      <a:pt x="172" y="49"/>
                      <a:pt x="172" y="49"/>
                      <a:pt x="172" y="49"/>
                    </a:cubicBezTo>
                    <a:cubicBezTo>
                      <a:pt x="159" y="47"/>
                      <a:pt x="145" y="45"/>
                      <a:pt x="131" y="45"/>
                    </a:cubicBezTo>
                    <a:cubicBezTo>
                      <a:pt x="83" y="45"/>
                      <a:pt x="54" y="75"/>
                      <a:pt x="54" y="126"/>
                    </a:cubicBezTo>
                    <a:cubicBezTo>
                      <a:pt x="54" y="181"/>
                      <a:pt x="86" y="223"/>
                      <a:pt x="145" y="223"/>
                    </a:cubicBezTo>
                    <a:cubicBezTo>
                      <a:pt x="158" y="223"/>
                      <a:pt x="166" y="222"/>
                      <a:pt x="176" y="220"/>
                    </a:cubicBezTo>
                    <a:lnTo>
                      <a:pt x="176" y="2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3" name="Freeform 17"/>
              <p:cNvSpPr>
                <a:spLocks/>
              </p:cNvSpPr>
              <p:nvPr/>
            </p:nvSpPr>
            <p:spPr bwMode="black">
              <a:xfrm>
                <a:off x="8304213" y="2824163"/>
                <a:ext cx="728663" cy="950913"/>
              </a:xfrm>
              <a:custGeom>
                <a:avLst/>
                <a:gdLst>
                  <a:gd name="T0" fmla="*/ 71 w 199"/>
                  <a:gd name="T1" fmla="*/ 260 h 260"/>
                  <a:gd name="T2" fmla="*/ 73 w 199"/>
                  <a:gd name="T3" fmla="*/ 182 h 260"/>
                  <a:gd name="T4" fmla="*/ 73 w 199"/>
                  <a:gd name="T5" fmla="*/ 44 h 260"/>
                  <a:gd name="T6" fmla="*/ 56 w 199"/>
                  <a:gd name="T7" fmla="*/ 44 h 260"/>
                  <a:gd name="T8" fmla="*/ 0 w 199"/>
                  <a:gd name="T9" fmla="*/ 47 h 260"/>
                  <a:gd name="T10" fmla="*/ 3 w 199"/>
                  <a:gd name="T11" fmla="*/ 4 h 260"/>
                  <a:gd name="T12" fmla="*/ 145 w 199"/>
                  <a:gd name="T13" fmla="*/ 4 h 260"/>
                  <a:gd name="T14" fmla="*/ 199 w 199"/>
                  <a:gd name="T15" fmla="*/ 0 h 260"/>
                  <a:gd name="T16" fmla="*/ 197 w 199"/>
                  <a:gd name="T17" fmla="*/ 44 h 260"/>
                  <a:gd name="T18" fmla="*/ 127 w 199"/>
                  <a:gd name="T19" fmla="*/ 44 h 260"/>
                  <a:gd name="T20" fmla="*/ 127 w 199"/>
                  <a:gd name="T21" fmla="*/ 182 h 260"/>
                  <a:gd name="T22" fmla="*/ 129 w 199"/>
                  <a:gd name="T23" fmla="*/ 260 h 260"/>
                  <a:gd name="T24" fmla="*/ 71 w 199"/>
                  <a:gd name="T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60">
                    <a:moveTo>
                      <a:pt x="71" y="260"/>
                    </a:moveTo>
                    <a:cubicBezTo>
                      <a:pt x="73" y="236"/>
                      <a:pt x="73" y="222"/>
                      <a:pt x="73" y="182"/>
                    </a:cubicBezTo>
                    <a:cubicBezTo>
                      <a:pt x="73" y="44"/>
                      <a:pt x="73" y="44"/>
                      <a:pt x="73" y="44"/>
                    </a:cubicBezTo>
                    <a:cubicBezTo>
                      <a:pt x="56" y="44"/>
                      <a:pt x="56" y="44"/>
                      <a:pt x="56" y="44"/>
                    </a:cubicBezTo>
                    <a:cubicBezTo>
                      <a:pt x="43" y="44"/>
                      <a:pt x="20" y="44"/>
                      <a:pt x="0" y="47"/>
                    </a:cubicBezTo>
                    <a:cubicBezTo>
                      <a:pt x="3" y="4"/>
                      <a:pt x="3" y="4"/>
                      <a:pt x="3" y="4"/>
                    </a:cubicBezTo>
                    <a:cubicBezTo>
                      <a:pt x="145" y="4"/>
                      <a:pt x="145" y="4"/>
                      <a:pt x="145" y="4"/>
                    </a:cubicBezTo>
                    <a:cubicBezTo>
                      <a:pt x="166" y="4"/>
                      <a:pt x="184" y="3"/>
                      <a:pt x="199" y="0"/>
                    </a:cubicBezTo>
                    <a:cubicBezTo>
                      <a:pt x="197" y="44"/>
                      <a:pt x="197" y="44"/>
                      <a:pt x="197" y="44"/>
                    </a:cubicBezTo>
                    <a:cubicBezTo>
                      <a:pt x="127" y="44"/>
                      <a:pt x="127" y="44"/>
                      <a:pt x="127" y="44"/>
                    </a:cubicBezTo>
                    <a:cubicBezTo>
                      <a:pt x="127" y="182"/>
                      <a:pt x="127" y="182"/>
                      <a:pt x="127" y="182"/>
                    </a:cubicBezTo>
                    <a:cubicBezTo>
                      <a:pt x="127" y="222"/>
                      <a:pt x="128" y="243"/>
                      <a:pt x="129" y="260"/>
                    </a:cubicBezTo>
                    <a:lnTo>
                      <a:pt x="71" y="260"/>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grpSp>
    </p:spTree>
    <p:extLst>
      <p:ext uri="{BB962C8B-B14F-4D97-AF65-F5344CB8AC3E}">
        <p14:creationId xmlns:p14="http://schemas.microsoft.com/office/powerpoint/2010/main" val="3334944894"/>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45"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84"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bg1"/>
                </a:solidFill>
                <a:latin typeface="+mn-lt"/>
              </a:defRPr>
            </a:lvl1pPr>
          </a:lstStyle>
          <a:p>
            <a:pPr fontAlgn="auto">
              <a:lnSpc>
                <a:spcPct val="100000"/>
              </a:lnSpc>
              <a:spcBef>
                <a:spcPts val="0"/>
              </a:spcBef>
              <a:spcAft>
                <a:spcPts val="0"/>
              </a:spcAft>
              <a:buFontTx/>
              <a:buNone/>
            </a:pPr>
            <a:endParaRPr lang="de-DE" dirty="0">
              <a:solidFill>
                <a:srgbClr val="FFFFFF"/>
              </a:solidFill>
            </a:endParaRPr>
          </a:p>
        </p:txBody>
      </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auto">
              <a:lnSpc>
                <a:spcPct val="100000"/>
              </a:lnSpc>
              <a:spcBef>
                <a:spcPts val="0"/>
              </a:spcBef>
              <a:spcAft>
                <a:spcPts val="0"/>
              </a:spcAft>
              <a:buFontTx/>
              <a:buNone/>
            </a:pPr>
            <a:fld id="{99DB18A3-D21F-4BB0-9E84-DFB029941648}" type="slidenum">
              <a:rPr lang="de-DE" smtClean="0">
                <a:solidFill>
                  <a:srgbClr val="FFFFFF"/>
                </a:solidFill>
              </a:rPr>
              <a:pPr fontAlgn="auto">
                <a:lnSpc>
                  <a:spcPct val="100000"/>
                </a:lnSpc>
                <a:spcBef>
                  <a:spcPts val="0"/>
                </a:spcBef>
                <a:spcAft>
                  <a:spcPts val="0"/>
                </a:spcAft>
                <a:buFontTx/>
                <a:buNone/>
              </a:pPr>
              <a:t>‹N°›</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 name="Gruppieren 38"/>
          <p:cNvGrpSpPr>
            <a:grpSpLocks noChangeAspect="1"/>
          </p:cNvGrpSpPr>
          <p:nvPr userDrawn="1"/>
        </p:nvGrpSpPr>
        <p:grpSpPr>
          <a:xfrm>
            <a:off x="6991840" y="6566400"/>
            <a:ext cx="1452073" cy="216000"/>
            <a:chOff x="185738" y="2759076"/>
            <a:chExt cx="8847138" cy="1316037"/>
          </a:xfrm>
          <a:solidFill>
            <a:schemeClr val="bg1"/>
          </a:solidFill>
        </p:grpSpPr>
        <p:sp>
          <p:nvSpPr>
            <p:cNvPr id="40" name="Freeform 7"/>
            <p:cNvSpPr>
              <a:spLocks noEditPoints="1"/>
            </p:cNvSpPr>
            <p:nvPr/>
          </p:nvSpPr>
          <p:spPr bwMode="black">
            <a:xfrm>
              <a:off x="569913" y="3084513"/>
              <a:ext cx="723900" cy="990600"/>
            </a:xfrm>
            <a:custGeom>
              <a:avLst/>
              <a:gdLst>
                <a:gd name="T0" fmla="*/ 4 w 198"/>
                <a:gd name="T1" fmla="*/ 271 h 271"/>
                <a:gd name="T2" fmla="*/ 11 w 198"/>
                <a:gd name="T3" fmla="*/ 177 h 271"/>
                <a:gd name="T4" fmla="*/ 11 w 198"/>
                <a:gd name="T5" fmla="*/ 101 h 271"/>
                <a:gd name="T6" fmla="*/ 0 w 198"/>
                <a:gd name="T7" fmla="*/ 8 h 271"/>
                <a:gd name="T8" fmla="*/ 46 w 198"/>
                <a:gd name="T9" fmla="*/ 4 h 271"/>
                <a:gd name="T10" fmla="*/ 53 w 198"/>
                <a:gd name="T11" fmla="*/ 31 h 271"/>
                <a:gd name="T12" fmla="*/ 113 w 198"/>
                <a:gd name="T13" fmla="*/ 0 h 271"/>
                <a:gd name="T14" fmla="*/ 198 w 198"/>
                <a:gd name="T15" fmla="*/ 101 h 271"/>
                <a:gd name="T16" fmla="*/ 115 w 198"/>
                <a:gd name="T17" fmla="*/ 195 h 271"/>
                <a:gd name="T18" fmla="*/ 60 w 198"/>
                <a:gd name="T19" fmla="*/ 177 h 271"/>
                <a:gd name="T20" fmla="*/ 60 w 198"/>
                <a:gd name="T21" fmla="*/ 199 h 271"/>
                <a:gd name="T22" fmla="*/ 63 w 198"/>
                <a:gd name="T23" fmla="*/ 267 h 271"/>
                <a:gd name="T24" fmla="*/ 4 w 198"/>
                <a:gd name="T25" fmla="*/ 271 h 271"/>
                <a:gd name="T26" fmla="*/ 104 w 198"/>
                <a:gd name="T27" fmla="*/ 155 h 271"/>
                <a:gd name="T28" fmla="*/ 150 w 198"/>
                <a:gd name="T29" fmla="*/ 101 h 271"/>
                <a:gd name="T30" fmla="*/ 101 w 198"/>
                <a:gd name="T31" fmla="*/ 40 h 271"/>
                <a:gd name="T32" fmla="*/ 56 w 198"/>
                <a:gd name="T33" fmla="*/ 101 h 271"/>
                <a:gd name="T34" fmla="*/ 104 w 198"/>
                <a:gd name="T35" fmla="*/ 15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71">
                  <a:moveTo>
                    <a:pt x="4" y="271"/>
                  </a:moveTo>
                  <a:cubicBezTo>
                    <a:pt x="6" y="253"/>
                    <a:pt x="11" y="204"/>
                    <a:pt x="11" y="177"/>
                  </a:cubicBezTo>
                  <a:cubicBezTo>
                    <a:pt x="11" y="101"/>
                    <a:pt x="11" y="101"/>
                    <a:pt x="11" y="101"/>
                  </a:cubicBezTo>
                  <a:cubicBezTo>
                    <a:pt x="11" y="69"/>
                    <a:pt x="6" y="40"/>
                    <a:pt x="0" y="8"/>
                  </a:cubicBezTo>
                  <a:cubicBezTo>
                    <a:pt x="46" y="4"/>
                    <a:pt x="46" y="4"/>
                    <a:pt x="46" y="4"/>
                  </a:cubicBezTo>
                  <a:cubicBezTo>
                    <a:pt x="49" y="13"/>
                    <a:pt x="50" y="21"/>
                    <a:pt x="53" y="31"/>
                  </a:cubicBezTo>
                  <a:cubicBezTo>
                    <a:pt x="64" y="18"/>
                    <a:pt x="78" y="0"/>
                    <a:pt x="113" y="0"/>
                  </a:cubicBezTo>
                  <a:cubicBezTo>
                    <a:pt x="164" y="0"/>
                    <a:pt x="198" y="42"/>
                    <a:pt x="198" y="101"/>
                  </a:cubicBezTo>
                  <a:cubicBezTo>
                    <a:pt x="198" y="155"/>
                    <a:pt x="165" y="195"/>
                    <a:pt x="115" y="195"/>
                  </a:cubicBezTo>
                  <a:cubicBezTo>
                    <a:pt x="86" y="195"/>
                    <a:pt x="73" y="185"/>
                    <a:pt x="60" y="177"/>
                  </a:cubicBezTo>
                  <a:cubicBezTo>
                    <a:pt x="60" y="199"/>
                    <a:pt x="60" y="199"/>
                    <a:pt x="60" y="199"/>
                  </a:cubicBezTo>
                  <a:cubicBezTo>
                    <a:pt x="60" y="209"/>
                    <a:pt x="60" y="239"/>
                    <a:pt x="63" y="267"/>
                  </a:cubicBezTo>
                  <a:lnTo>
                    <a:pt x="4" y="271"/>
                  </a:lnTo>
                  <a:close/>
                  <a:moveTo>
                    <a:pt x="104" y="155"/>
                  </a:moveTo>
                  <a:cubicBezTo>
                    <a:pt x="134" y="155"/>
                    <a:pt x="150" y="134"/>
                    <a:pt x="150" y="101"/>
                  </a:cubicBezTo>
                  <a:cubicBezTo>
                    <a:pt x="150" y="65"/>
                    <a:pt x="130" y="40"/>
                    <a:pt x="101" y="40"/>
                  </a:cubicBezTo>
                  <a:cubicBezTo>
                    <a:pt x="71" y="40"/>
                    <a:pt x="56" y="65"/>
                    <a:pt x="56" y="101"/>
                  </a:cubicBezTo>
                  <a:cubicBezTo>
                    <a:pt x="56" y="137"/>
                    <a:pt x="73" y="155"/>
                    <a:pt x="104"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nvGrpSpPr>
            <p:cNvPr id="5" name="Gruppieren 40"/>
            <p:cNvGrpSpPr/>
            <p:nvPr/>
          </p:nvGrpSpPr>
          <p:grpSpPr bwMode="black">
            <a:xfrm>
              <a:off x="185738" y="2759076"/>
              <a:ext cx="8847138" cy="1038225"/>
              <a:chOff x="185738" y="2759076"/>
              <a:chExt cx="8847138" cy="1038225"/>
            </a:xfrm>
            <a:grpFill/>
          </p:grpSpPr>
          <p:sp>
            <p:nvSpPr>
              <p:cNvPr id="42" name="Freeform 6"/>
              <p:cNvSpPr>
                <a:spLocks/>
              </p:cNvSpPr>
              <p:nvPr/>
            </p:nvSpPr>
            <p:spPr bwMode="black">
              <a:xfrm>
                <a:off x="185738" y="2838451"/>
                <a:ext cx="247650" cy="936625"/>
              </a:xfrm>
              <a:custGeom>
                <a:avLst/>
                <a:gdLst>
                  <a:gd name="T0" fmla="*/ 5 w 68"/>
                  <a:gd name="T1" fmla="*/ 256 h 256"/>
                  <a:gd name="T2" fmla="*/ 7 w 68"/>
                  <a:gd name="T3" fmla="*/ 190 h 256"/>
                  <a:gd name="T4" fmla="*/ 7 w 68"/>
                  <a:gd name="T5" fmla="*/ 90 h 256"/>
                  <a:gd name="T6" fmla="*/ 0 w 68"/>
                  <a:gd name="T7" fmla="*/ 0 h 256"/>
                  <a:gd name="T8" fmla="*/ 63 w 68"/>
                  <a:gd name="T9" fmla="*/ 0 h 256"/>
                  <a:gd name="T10" fmla="*/ 61 w 68"/>
                  <a:gd name="T11" fmla="*/ 73 h 256"/>
                  <a:gd name="T12" fmla="*/ 61 w 68"/>
                  <a:gd name="T13" fmla="*/ 166 h 256"/>
                  <a:gd name="T14" fmla="*/ 68 w 68"/>
                  <a:gd name="T15" fmla="*/ 256 h 256"/>
                  <a:gd name="T16" fmla="*/ 5 w 68"/>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6">
                    <a:moveTo>
                      <a:pt x="5" y="256"/>
                    </a:moveTo>
                    <a:cubicBezTo>
                      <a:pt x="6" y="235"/>
                      <a:pt x="7" y="219"/>
                      <a:pt x="7" y="190"/>
                    </a:cubicBezTo>
                    <a:cubicBezTo>
                      <a:pt x="7" y="90"/>
                      <a:pt x="7" y="90"/>
                      <a:pt x="7" y="90"/>
                    </a:cubicBezTo>
                    <a:cubicBezTo>
                      <a:pt x="7" y="54"/>
                      <a:pt x="5" y="27"/>
                      <a:pt x="0" y="0"/>
                    </a:cubicBezTo>
                    <a:cubicBezTo>
                      <a:pt x="63" y="0"/>
                      <a:pt x="63" y="0"/>
                      <a:pt x="63" y="0"/>
                    </a:cubicBezTo>
                    <a:cubicBezTo>
                      <a:pt x="63" y="18"/>
                      <a:pt x="61" y="44"/>
                      <a:pt x="61" y="73"/>
                    </a:cubicBezTo>
                    <a:cubicBezTo>
                      <a:pt x="61" y="166"/>
                      <a:pt x="61" y="166"/>
                      <a:pt x="61" y="166"/>
                    </a:cubicBezTo>
                    <a:cubicBezTo>
                      <a:pt x="61" y="192"/>
                      <a:pt x="65" y="231"/>
                      <a:pt x="68" y="256"/>
                    </a:cubicBezTo>
                    <a:lnTo>
                      <a:pt x="5"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3" name="Freeform 8"/>
              <p:cNvSpPr>
                <a:spLocks/>
              </p:cNvSpPr>
              <p:nvPr/>
            </p:nvSpPr>
            <p:spPr bwMode="black">
              <a:xfrm>
                <a:off x="1377950" y="3084513"/>
                <a:ext cx="482600" cy="712788"/>
              </a:xfrm>
              <a:custGeom>
                <a:avLst/>
                <a:gdLst>
                  <a:gd name="T0" fmla="*/ 113 w 132"/>
                  <a:gd name="T1" fmla="*/ 40 h 195"/>
                  <a:gd name="T2" fmla="*/ 81 w 132"/>
                  <a:gd name="T3" fmla="*/ 36 h 195"/>
                  <a:gd name="T4" fmla="*/ 49 w 132"/>
                  <a:gd name="T5" fmla="*/ 50 h 195"/>
                  <a:gd name="T6" fmla="*/ 87 w 132"/>
                  <a:gd name="T7" fmla="*/ 82 h 195"/>
                  <a:gd name="T8" fmla="*/ 132 w 132"/>
                  <a:gd name="T9" fmla="*/ 139 h 195"/>
                  <a:gd name="T10" fmla="*/ 56 w 132"/>
                  <a:gd name="T11" fmla="*/ 195 h 195"/>
                  <a:gd name="T12" fmla="*/ 4 w 132"/>
                  <a:gd name="T13" fmla="*/ 187 h 195"/>
                  <a:gd name="T14" fmla="*/ 4 w 132"/>
                  <a:gd name="T15" fmla="*/ 147 h 195"/>
                  <a:gd name="T16" fmla="*/ 58 w 132"/>
                  <a:gd name="T17" fmla="*/ 159 h 195"/>
                  <a:gd name="T18" fmla="*/ 84 w 132"/>
                  <a:gd name="T19" fmla="*/ 141 h 195"/>
                  <a:gd name="T20" fmla="*/ 46 w 132"/>
                  <a:gd name="T21" fmla="*/ 110 h 195"/>
                  <a:gd name="T22" fmla="*/ 0 w 132"/>
                  <a:gd name="T23" fmla="*/ 50 h 195"/>
                  <a:gd name="T24" fmla="*/ 73 w 132"/>
                  <a:gd name="T25" fmla="*/ 0 h 195"/>
                  <a:gd name="T26" fmla="*/ 113 w 132"/>
                  <a:gd name="T27" fmla="*/ 3 h 195"/>
                  <a:gd name="T28" fmla="*/ 113 w 132"/>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95">
                    <a:moveTo>
                      <a:pt x="113" y="40"/>
                    </a:moveTo>
                    <a:cubicBezTo>
                      <a:pt x="102" y="39"/>
                      <a:pt x="92" y="36"/>
                      <a:pt x="81" y="36"/>
                    </a:cubicBezTo>
                    <a:cubicBezTo>
                      <a:pt x="62" y="36"/>
                      <a:pt x="49" y="41"/>
                      <a:pt x="49" y="50"/>
                    </a:cubicBezTo>
                    <a:cubicBezTo>
                      <a:pt x="49" y="62"/>
                      <a:pt x="67" y="71"/>
                      <a:pt x="87" y="82"/>
                    </a:cubicBezTo>
                    <a:cubicBezTo>
                      <a:pt x="106" y="93"/>
                      <a:pt x="132" y="107"/>
                      <a:pt x="132" y="139"/>
                    </a:cubicBezTo>
                    <a:cubicBezTo>
                      <a:pt x="132" y="175"/>
                      <a:pt x="102" y="195"/>
                      <a:pt x="56" y="195"/>
                    </a:cubicBezTo>
                    <a:cubicBezTo>
                      <a:pt x="35" y="195"/>
                      <a:pt x="21" y="191"/>
                      <a:pt x="4" y="187"/>
                    </a:cubicBezTo>
                    <a:cubicBezTo>
                      <a:pt x="4" y="147"/>
                      <a:pt x="4" y="147"/>
                      <a:pt x="4" y="147"/>
                    </a:cubicBezTo>
                    <a:cubicBezTo>
                      <a:pt x="17" y="151"/>
                      <a:pt x="38" y="159"/>
                      <a:pt x="58" y="159"/>
                    </a:cubicBezTo>
                    <a:cubicBezTo>
                      <a:pt x="71" y="159"/>
                      <a:pt x="84" y="153"/>
                      <a:pt x="84" y="141"/>
                    </a:cubicBezTo>
                    <a:cubicBezTo>
                      <a:pt x="84" y="130"/>
                      <a:pt x="68" y="123"/>
                      <a:pt x="46" y="110"/>
                    </a:cubicBezTo>
                    <a:cubicBezTo>
                      <a:pt x="26" y="99"/>
                      <a:pt x="0" y="78"/>
                      <a:pt x="0" y="50"/>
                    </a:cubicBezTo>
                    <a:cubicBezTo>
                      <a:pt x="0" y="18"/>
                      <a:pt x="31" y="0"/>
                      <a:pt x="73" y="0"/>
                    </a:cubicBezTo>
                    <a:cubicBezTo>
                      <a:pt x="87" y="0"/>
                      <a:pt x="100" y="2"/>
                      <a:pt x="113" y="3"/>
                    </a:cubicBezTo>
                    <a:lnTo>
                      <a:pt x="11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4" name="Freeform 9"/>
              <p:cNvSpPr>
                <a:spLocks noEditPoints="1"/>
              </p:cNvSpPr>
              <p:nvPr/>
            </p:nvSpPr>
            <p:spPr bwMode="black">
              <a:xfrm>
                <a:off x="1930400" y="3084513"/>
                <a:ext cx="698500" cy="712788"/>
              </a:xfrm>
              <a:custGeom>
                <a:avLst/>
                <a:gdLst>
                  <a:gd name="T0" fmla="*/ 0 w 191"/>
                  <a:gd name="T1" fmla="*/ 96 h 195"/>
                  <a:gd name="T2" fmla="*/ 96 w 191"/>
                  <a:gd name="T3" fmla="*/ 0 h 195"/>
                  <a:gd name="T4" fmla="*/ 191 w 191"/>
                  <a:gd name="T5" fmla="*/ 96 h 195"/>
                  <a:gd name="T6" fmla="*/ 96 w 191"/>
                  <a:gd name="T7" fmla="*/ 195 h 195"/>
                  <a:gd name="T8" fmla="*/ 0 w 191"/>
                  <a:gd name="T9" fmla="*/ 96 h 195"/>
                  <a:gd name="T10" fmla="*/ 96 w 191"/>
                  <a:gd name="T11" fmla="*/ 155 h 195"/>
                  <a:gd name="T12" fmla="*/ 142 w 191"/>
                  <a:gd name="T13" fmla="*/ 96 h 195"/>
                  <a:gd name="T14" fmla="*/ 96 w 191"/>
                  <a:gd name="T15" fmla="*/ 40 h 195"/>
                  <a:gd name="T16" fmla="*/ 48 w 191"/>
                  <a:gd name="T17" fmla="*/ 96 h 195"/>
                  <a:gd name="T18" fmla="*/ 96 w 191"/>
                  <a:gd name="T19"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5">
                    <a:moveTo>
                      <a:pt x="0" y="96"/>
                    </a:moveTo>
                    <a:cubicBezTo>
                      <a:pt x="0" y="38"/>
                      <a:pt x="38" y="0"/>
                      <a:pt x="96" y="0"/>
                    </a:cubicBezTo>
                    <a:cubicBezTo>
                      <a:pt x="152" y="0"/>
                      <a:pt x="191" y="39"/>
                      <a:pt x="191" y="96"/>
                    </a:cubicBezTo>
                    <a:cubicBezTo>
                      <a:pt x="191" y="151"/>
                      <a:pt x="153" y="195"/>
                      <a:pt x="96" y="195"/>
                    </a:cubicBezTo>
                    <a:cubicBezTo>
                      <a:pt x="39" y="195"/>
                      <a:pt x="0" y="154"/>
                      <a:pt x="0" y="96"/>
                    </a:cubicBezTo>
                    <a:close/>
                    <a:moveTo>
                      <a:pt x="96" y="155"/>
                    </a:moveTo>
                    <a:cubicBezTo>
                      <a:pt x="127" y="155"/>
                      <a:pt x="142" y="130"/>
                      <a:pt x="142" y="96"/>
                    </a:cubicBezTo>
                    <a:cubicBezTo>
                      <a:pt x="142" y="61"/>
                      <a:pt x="127" y="40"/>
                      <a:pt x="96" y="40"/>
                    </a:cubicBezTo>
                    <a:cubicBezTo>
                      <a:pt x="64" y="40"/>
                      <a:pt x="48" y="62"/>
                      <a:pt x="48" y="96"/>
                    </a:cubicBezTo>
                    <a:cubicBezTo>
                      <a:pt x="48" y="130"/>
                      <a:pt x="65" y="155"/>
                      <a:pt x="9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6" name="Freeform 10"/>
              <p:cNvSpPr>
                <a:spLocks/>
              </p:cNvSpPr>
              <p:nvPr/>
            </p:nvSpPr>
            <p:spPr bwMode="black">
              <a:xfrm>
                <a:off x="2720975" y="3084513"/>
                <a:ext cx="479425" cy="712788"/>
              </a:xfrm>
              <a:custGeom>
                <a:avLst/>
                <a:gdLst>
                  <a:gd name="T0" fmla="*/ 112 w 131"/>
                  <a:gd name="T1" fmla="*/ 40 h 195"/>
                  <a:gd name="T2" fmla="*/ 80 w 131"/>
                  <a:gd name="T3" fmla="*/ 36 h 195"/>
                  <a:gd name="T4" fmla="*/ 48 w 131"/>
                  <a:gd name="T5" fmla="*/ 50 h 195"/>
                  <a:gd name="T6" fmla="*/ 86 w 131"/>
                  <a:gd name="T7" fmla="*/ 82 h 195"/>
                  <a:gd name="T8" fmla="*/ 131 w 131"/>
                  <a:gd name="T9" fmla="*/ 139 h 195"/>
                  <a:gd name="T10" fmla="*/ 55 w 131"/>
                  <a:gd name="T11" fmla="*/ 195 h 195"/>
                  <a:gd name="T12" fmla="*/ 3 w 131"/>
                  <a:gd name="T13" fmla="*/ 187 h 195"/>
                  <a:gd name="T14" fmla="*/ 3 w 131"/>
                  <a:gd name="T15" fmla="*/ 147 h 195"/>
                  <a:gd name="T16" fmla="*/ 57 w 131"/>
                  <a:gd name="T17" fmla="*/ 159 h 195"/>
                  <a:gd name="T18" fmla="*/ 83 w 131"/>
                  <a:gd name="T19" fmla="*/ 141 h 195"/>
                  <a:gd name="T20" fmla="*/ 45 w 131"/>
                  <a:gd name="T21" fmla="*/ 110 h 195"/>
                  <a:gd name="T22" fmla="*/ 0 w 131"/>
                  <a:gd name="T23" fmla="*/ 50 h 195"/>
                  <a:gd name="T24" fmla="*/ 72 w 131"/>
                  <a:gd name="T25" fmla="*/ 0 h 195"/>
                  <a:gd name="T26" fmla="*/ 112 w 131"/>
                  <a:gd name="T27" fmla="*/ 3 h 195"/>
                  <a:gd name="T28" fmla="*/ 112 w 131"/>
                  <a:gd name="T29"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95">
                    <a:moveTo>
                      <a:pt x="112" y="40"/>
                    </a:moveTo>
                    <a:cubicBezTo>
                      <a:pt x="102" y="39"/>
                      <a:pt x="91" y="36"/>
                      <a:pt x="80" y="36"/>
                    </a:cubicBezTo>
                    <a:cubicBezTo>
                      <a:pt x="61" y="36"/>
                      <a:pt x="48" y="41"/>
                      <a:pt x="48" y="50"/>
                    </a:cubicBezTo>
                    <a:cubicBezTo>
                      <a:pt x="48" y="62"/>
                      <a:pt x="66" y="71"/>
                      <a:pt x="86" y="82"/>
                    </a:cubicBezTo>
                    <a:cubicBezTo>
                      <a:pt x="105" y="93"/>
                      <a:pt x="131" y="107"/>
                      <a:pt x="131" y="139"/>
                    </a:cubicBezTo>
                    <a:cubicBezTo>
                      <a:pt x="131" y="175"/>
                      <a:pt x="101" y="195"/>
                      <a:pt x="55" y="195"/>
                    </a:cubicBezTo>
                    <a:cubicBezTo>
                      <a:pt x="34" y="195"/>
                      <a:pt x="20" y="191"/>
                      <a:pt x="3" y="187"/>
                    </a:cubicBezTo>
                    <a:cubicBezTo>
                      <a:pt x="3" y="147"/>
                      <a:pt x="3" y="147"/>
                      <a:pt x="3" y="147"/>
                    </a:cubicBezTo>
                    <a:cubicBezTo>
                      <a:pt x="16" y="151"/>
                      <a:pt x="38" y="159"/>
                      <a:pt x="57" y="159"/>
                    </a:cubicBezTo>
                    <a:cubicBezTo>
                      <a:pt x="70" y="159"/>
                      <a:pt x="83" y="153"/>
                      <a:pt x="83" y="141"/>
                    </a:cubicBezTo>
                    <a:cubicBezTo>
                      <a:pt x="83" y="130"/>
                      <a:pt x="67" y="123"/>
                      <a:pt x="45" y="110"/>
                    </a:cubicBezTo>
                    <a:cubicBezTo>
                      <a:pt x="25" y="99"/>
                      <a:pt x="0" y="78"/>
                      <a:pt x="0" y="50"/>
                    </a:cubicBezTo>
                    <a:cubicBezTo>
                      <a:pt x="0" y="18"/>
                      <a:pt x="30" y="0"/>
                      <a:pt x="72" y="0"/>
                    </a:cubicBezTo>
                    <a:cubicBezTo>
                      <a:pt x="86" y="0"/>
                      <a:pt x="99" y="2"/>
                      <a:pt x="112" y="3"/>
                    </a:cubicBezTo>
                    <a:lnTo>
                      <a:pt x="11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7" name="Freeform 11"/>
              <p:cNvSpPr>
                <a:spLocks/>
              </p:cNvSpPr>
              <p:nvPr/>
            </p:nvSpPr>
            <p:spPr bwMode="black">
              <a:xfrm>
                <a:off x="3781425" y="2838451"/>
                <a:ext cx="1116013" cy="958850"/>
              </a:xfrm>
              <a:custGeom>
                <a:avLst/>
                <a:gdLst>
                  <a:gd name="T0" fmla="*/ 0 w 305"/>
                  <a:gd name="T1" fmla="*/ 256 h 262"/>
                  <a:gd name="T2" fmla="*/ 5 w 305"/>
                  <a:gd name="T3" fmla="*/ 180 h 262"/>
                  <a:gd name="T4" fmla="*/ 7 w 305"/>
                  <a:gd name="T5" fmla="*/ 88 h 262"/>
                  <a:gd name="T6" fmla="*/ 8 w 305"/>
                  <a:gd name="T7" fmla="*/ 58 h 262"/>
                  <a:gd name="T8" fmla="*/ 5 w 305"/>
                  <a:gd name="T9" fmla="*/ 0 h 262"/>
                  <a:gd name="T10" fmla="*/ 85 w 305"/>
                  <a:gd name="T11" fmla="*/ 0 h 262"/>
                  <a:gd name="T12" fmla="*/ 150 w 305"/>
                  <a:gd name="T13" fmla="*/ 210 h 262"/>
                  <a:gd name="T14" fmla="*/ 150 w 305"/>
                  <a:gd name="T15" fmla="*/ 210 h 262"/>
                  <a:gd name="T16" fmla="*/ 218 w 305"/>
                  <a:gd name="T17" fmla="*/ 0 h 262"/>
                  <a:gd name="T18" fmla="*/ 297 w 305"/>
                  <a:gd name="T19" fmla="*/ 0 h 262"/>
                  <a:gd name="T20" fmla="*/ 297 w 305"/>
                  <a:gd name="T21" fmla="*/ 82 h 262"/>
                  <a:gd name="T22" fmla="*/ 299 w 305"/>
                  <a:gd name="T23" fmla="*/ 180 h 262"/>
                  <a:gd name="T24" fmla="*/ 305 w 305"/>
                  <a:gd name="T25" fmla="*/ 256 h 262"/>
                  <a:gd name="T26" fmla="*/ 247 w 305"/>
                  <a:gd name="T27" fmla="*/ 256 h 262"/>
                  <a:gd name="T28" fmla="*/ 249 w 305"/>
                  <a:gd name="T29" fmla="*/ 180 h 262"/>
                  <a:gd name="T30" fmla="*/ 246 w 305"/>
                  <a:gd name="T31" fmla="*/ 54 h 262"/>
                  <a:gd name="T32" fmla="*/ 245 w 305"/>
                  <a:gd name="T33" fmla="*/ 54 h 262"/>
                  <a:gd name="T34" fmla="*/ 179 w 305"/>
                  <a:gd name="T35" fmla="*/ 256 h 262"/>
                  <a:gd name="T36" fmla="*/ 118 w 305"/>
                  <a:gd name="T37" fmla="*/ 262 h 262"/>
                  <a:gd name="T38" fmla="*/ 51 w 305"/>
                  <a:gd name="T39" fmla="*/ 54 h 262"/>
                  <a:gd name="T40" fmla="*/ 51 w 305"/>
                  <a:gd name="T41" fmla="*/ 54 h 262"/>
                  <a:gd name="T42" fmla="*/ 48 w 305"/>
                  <a:gd name="T43" fmla="*/ 180 h 262"/>
                  <a:gd name="T44" fmla="*/ 50 w 305"/>
                  <a:gd name="T45" fmla="*/ 256 h 262"/>
                  <a:gd name="T46" fmla="*/ 0 w 305"/>
                  <a:gd name="T47" fmla="*/ 2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5" h="262">
                    <a:moveTo>
                      <a:pt x="0" y="256"/>
                    </a:moveTo>
                    <a:cubicBezTo>
                      <a:pt x="1" y="238"/>
                      <a:pt x="3" y="212"/>
                      <a:pt x="5" y="180"/>
                    </a:cubicBezTo>
                    <a:cubicBezTo>
                      <a:pt x="7" y="88"/>
                      <a:pt x="7" y="88"/>
                      <a:pt x="7" y="88"/>
                    </a:cubicBezTo>
                    <a:cubicBezTo>
                      <a:pt x="7" y="77"/>
                      <a:pt x="8" y="68"/>
                      <a:pt x="8" y="58"/>
                    </a:cubicBezTo>
                    <a:cubicBezTo>
                      <a:pt x="8" y="45"/>
                      <a:pt x="6" y="20"/>
                      <a:pt x="5" y="0"/>
                    </a:cubicBezTo>
                    <a:cubicBezTo>
                      <a:pt x="85" y="0"/>
                      <a:pt x="85" y="0"/>
                      <a:pt x="85" y="0"/>
                    </a:cubicBezTo>
                    <a:cubicBezTo>
                      <a:pt x="96" y="36"/>
                      <a:pt x="144" y="178"/>
                      <a:pt x="150" y="210"/>
                    </a:cubicBezTo>
                    <a:cubicBezTo>
                      <a:pt x="150" y="210"/>
                      <a:pt x="150" y="210"/>
                      <a:pt x="150" y="210"/>
                    </a:cubicBezTo>
                    <a:cubicBezTo>
                      <a:pt x="162" y="169"/>
                      <a:pt x="199" y="52"/>
                      <a:pt x="218" y="0"/>
                    </a:cubicBezTo>
                    <a:cubicBezTo>
                      <a:pt x="297" y="0"/>
                      <a:pt x="297" y="0"/>
                      <a:pt x="297" y="0"/>
                    </a:cubicBezTo>
                    <a:cubicBezTo>
                      <a:pt x="297" y="82"/>
                      <a:pt x="297" y="82"/>
                      <a:pt x="297" y="82"/>
                    </a:cubicBezTo>
                    <a:cubicBezTo>
                      <a:pt x="299" y="180"/>
                      <a:pt x="299" y="180"/>
                      <a:pt x="299" y="180"/>
                    </a:cubicBezTo>
                    <a:cubicBezTo>
                      <a:pt x="300" y="204"/>
                      <a:pt x="302" y="231"/>
                      <a:pt x="305" y="256"/>
                    </a:cubicBezTo>
                    <a:cubicBezTo>
                      <a:pt x="247" y="256"/>
                      <a:pt x="247" y="256"/>
                      <a:pt x="247" y="256"/>
                    </a:cubicBezTo>
                    <a:cubicBezTo>
                      <a:pt x="250" y="231"/>
                      <a:pt x="249" y="195"/>
                      <a:pt x="249" y="180"/>
                    </a:cubicBezTo>
                    <a:cubicBezTo>
                      <a:pt x="246" y="54"/>
                      <a:pt x="246" y="54"/>
                      <a:pt x="246" y="54"/>
                    </a:cubicBezTo>
                    <a:cubicBezTo>
                      <a:pt x="245" y="54"/>
                      <a:pt x="245" y="54"/>
                      <a:pt x="245" y="54"/>
                    </a:cubicBezTo>
                    <a:cubicBezTo>
                      <a:pt x="225" y="108"/>
                      <a:pt x="191" y="209"/>
                      <a:pt x="179" y="256"/>
                    </a:cubicBezTo>
                    <a:cubicBezTo>
                      <a:pt x="118" y="262"/>
                      <a:pt x="118" y="262"/>
                      <a:pt x="118" y="262"/>
                    </a:cubicBezTo>
                    <a:cubicBezTo>
                      <a:pt x="108" y="215"/>
                      <a:pt x="72" y="117"/>
                      <a:pt x="51" y="54"/>
                    </a:cubicBezTo>
                    <a:cubicBezTo>
                      <a:pt x="51" y="54"/>
                      <a:pt x="51" y="54"/>
                      <a:pt x="51" y="54"/>
                    </a:cubicBezTo>
                    <a:cubicBezTo>
                      <a:pt x="48" y="180"/>
                      <a:pt x="48" y="180"/>
                      <a:pt x="48" y="180"/>
                    </a:cubicBezTo>
                    <a:cubicBezTo>
                      <a:pt x="47" y="205"/>
                      <a:pt x="48" y="234"/>
                      <a:pt x="50" y="256"/>
                    </a:cubicBezTo>
                    <a:lnTo>
                      <a:pt x="0"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8" name="Freeform 12"/>
              <p:cNvSpPr>
                <a:spLocks noEditPoints="1"/>
              </p:cNvSpPr>
              <p:nvPr/>
            </p:nvSpPr>
            <p:spPr bwMode="black">
              <a:xfrm>
                <a:off x="5026025" y="3084513"/>
                <a:ext cx="642938" cy="712788"/>
              </a:xfrm>
              <a:custGeom>
                <a:avLst/>
                <a:gdLst>
                  <a:gd name="T0" fmla="*/ 158 w 176"/>
                  <a:gd name="T1" fmla="*/ 189 h 195"/>
                  <a:gd name="T2" fmla="*/ 112 w 176"/>
                  <a:gd name="T3" fmla="*/ 195 h 195"/>
                  <a:gd name="T4" fmla="*/ 0 w 176"/>
                  <a:gd name="T5" fmla="*/ 86 h 195"/>
                  <a:gd name="T6" fmla="*/ 89 w 176"/>
                  <a:gd name="T7" fmla="*/ 0 h 195"/>
                  <a:gd name="T8" fmla="*/ 176 w 176"/>
                  <a:gd name="T9" fmla="*/ 94 h 195"/>
                  <a:gd name="T10" fmla="*/ 175 w 176"/>
                  <a:gd name="T11" fmla="*/ 105 h 195"/>
                  <a:gd name="T12" fmla="*/ 48 w 176"/>
                  <a:gd name="T13" fmla="*/ 105 h 195"/>
                  <a:gd name="T14" fmla="*/ 118 w 176"/>
                  <a:gd name="T15" fmla="*/ 155 h 195"/>
                  <a:gd name="T16" fmla="*/ 158 w 176"/>
                  <a:gd name="T17" fmla="*/ 150 h 195"/>
                  <a:gd name="T18" fmla="*/ 158 w 176"/>
                  <a:gd name="T19" fmla="*/ 189 h 195"/>
                  <a:gd name="T20" fmla="*/ 127 w 176"/>
                  <a:gd name="T21" fmla="*/ 75 h 195"/>
                  <a:gd name="T22" fmla="*/ 90 w 176"/>
                  <a:gd name="T23" fmla="*/ 40 h 195"/>
                  <a:gd name="T24" fmla="*/ 48 w 176"/>
                  <a:gd name="T25" fmla="*/ 75 h 195"/>
                  <a:gd name="T26" fmla="*/ 127 w 176"/>
                  <a:gd name="T27" fmla="*/ 7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95">
                    <a:moveTo>
                      <a:pt x="158" y="189"/>
                    </a:moveTo>
                    <a:cubicBezTo>
                      <a:pt x="142" y="193"/>
                      <a:pt x="127" y="195"/>
                      <a:pt x="112" y="195"/>
                    </a:cubicBezTo>
                    <a:cubicBezTo>
                      <a:pt x="41" y="195"/>
                      <a:pt x="0" y="148"/>
                      <a:pt x="0" y="86"/>
                    </a:cubicBezTo>
                    <a:cubicBezTo>
                      <a:pt x="0" y="35"/>
                      <a:pt x="37" y="0"/>
                      <a:pt x="89" y="0"/>
                    </a:cubicBezTo>
                    <a:cubicBezTo>
                      <a:pt x="156" y="0"/>
                      <a:pt x="176" y="52"/>
                      <a:pt x="176" y="94"/>
                    </a:cubicBezTo>
                    <a:cubicBezTo>
                      <a:pt x="176" y="98"/>
                      <a:pt x="175" y="102"/>
                      <a:pt x="175" y="105"/>
                    </a:cubicBezTo>
                    <a:cubicBezTo>
                      <a:pt x="48" y="105"/>
                      <a:pt x="48" y="105"/>
                      <a:pt x="48" y="105"/>
                    </a:cubicBezTo>
                    <a:cubicBezTo>
                      <a:pt x="49" y="122"/>
                      <a:pt x="62" y="155"/>
                      <a:pt x="118" y="155"/>
                    </a:cubicBezTo>
                    <a:cubicBezTo>
                      <a:pt x="131" y="155"/>
                      <a:pt x="145" y="152"/>
                      <a:pt x="158" y="150"/>
                    </a:cubicBezTo>
                    <a:lnTo>
                      <a:pt x="158" y="189"/>
                    </a:lnTo>
                    <a:close/>
                    <a:moveTo>
                      <a:pt x="127" y="75"/>
                    </a:moveTo>
                    <a:cubicBezTo>
                      <a:pt x="127" y="61"/>
                      <a:pt x="114" y="40"/>
                      <a:pt x="90" y="40"/>
                    </a:cubicBezTo>
                    <a:cubicBezTo>
                      <a:pt x="61" y="40"/>
                      <a:pt x="50" y="62"/>
                      <a:pt x="48" y="75"/>
                    </a:cubicBezTo>
                    <a:lnTo>
                      <a:pt x="12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49" name="Freeform 13"/>
              <p:cNvSpPr>
                <a:spLocks noEditPoints="1"/>
              </p:cNvSpPr>
              <p:nvPr/>
            </p:nvSpPr>
            <p:spPr bwMode="black">
              <a:xfrm>
                <a:off x="5753100" y="2759076"/>
                <a:ext cx="700088" cy="1038225"/>
              </a:xfrm>
              <a:custGeom>
                <a:avLst/>
                <a:gdLst>
                  <a:gd name="T0" fmla="*/ 145 w 191"/>
                  <a:gd name="T1" fmla="*/ 278 h 284"/>
                  <a:gd name="T2" fmla="*/ 142 w 191"/>
                  <a:gd name="T3" fmla="*/ 257 h 284"/>
                  <a:gd name="T4" fmla="*/ 85 w 191"/>
                  <a:gd name="T5" fmla="*/ 284 h 284"/>
                  <a:gd name="T6" fmla="*/ 0 w 191"/>
                  <a:gd name="T7" fmla="*/ 183 h 284"/>
                  <a:gd name="T8" fmla="*/ 83 w 191"/>
                  <a:gd name="T9" fmla="*/ 89 h 284"/>
                  <a:gd name="T10" fmla="*/ 139 w 191"/>
                  <a:gd name="T11" fmla="*/ 107 h 284"/>
                  <a:gd name="T12" fmla="*/ 139 w 191"/>
                  <a:gd name="T13" fmla="*/ 86 h 284"/>
                  <a:gd name="T14" fmla="*/ 131 w 191"/>
                  <a:gd name="T15" fmla="*/ 4 h 284"/>
                  <a:gd name="T16" fmla="*/ 189 w 191"/>
                  <a:gd name="T17" fmla="*/ 0 h 284"/>
                  <a:gd name="T18" fmla="*/ 187 w 191"/>
                  <a:gd name="T19" fmla="*/ 86 h 284"/>
                  <a:gd name="T20" fmla="*/ 187 w 191"/>
                  <a:gd name="T21" fmla="*/ 215 h 284"/>
                  <a:gd name="T22" fmla="*/ 191 w 191"/>
                  <a:gd name="T23" fmla="*/ 278 h 284"/>
                  <a:gd name="T24" fmla="*/ 145 w 191"/>
                  <a:gd name="T25" fmla="*/ 278 h 284"/>
                  <a:gd name="T26" fmla="*/ 97 w 191"/>
                  <a:gd name="T27" fmla="*/ 244 h 284"/>
                  <a:gd name="T28" fmla="*/ 142 w 191"/>
                  <a:gd name="T29" fmla="*/ 183 h 284"/>
                  <a:gd name="T30" fmla="*/ 95 w 191"/>
                  <a:gd name="T31" fmla="*/ 129 h 284"/>
                  <a:gd name="T32" fmla="*/ 49 w 191"/>
                  <a:gd name="T33" fmla="*/ 183 h 284"/>
                  <a:gd name="T34" fmla="*/ 97 w 191"/>
                  <a:gd name="T35" fmla="*/ 2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84">
                    <a:moveTo>
                      <a:pt x="145" y="278"/>
                    </a:moveTo>
                    <a:cubicBezTo>
                      <a:pt x="144" y="272"/>
                      <a:pt x="143" y="263"/>
                      <a:pt x="142" y="257"/>
                    </a:cubicBezTo>
                    <a:cubicBezTo>
                      <a:pt x="131" y="268"/>
                      <a:pt x="118" y="284"/>
                      <a:pt x="85" y="284"/>
                    </a:cubicBezTo>
                    <a:cubicBezTo>
                      <a:pt x="35" y="284"/>
                      <a:pt x="0" y="242"/>
                      <a:pt x="0" y="183"/>
                    </a:cubicBezTo>
                    <a:cubicBezTo>
                      <a:pt x="0" y="129"/>
                      <a:pt x="34" y="89"/>
                      <a:pt x="83" y="89"/>
                    </a:cubicBezTo>
                    <a:cubicBezTo>
                      <a:pt x="112" y="89"/>
                      <a:pt x="126" y="99"/>
                      <a:pt x="139" y="107"/>
                    </a:cubicBezTo>
                    <a:cubicBezTo>
                      <a:pt x="139" y="86"/>
                      <a:pt x="139" y="86"/>
                      <a:pt x="139" y="86"/>
                    </a:cubicBezTo>
                    <a:cubicBezTo>
                      <a:pt x="139" y="73"/>
                      <a:pt x="139" y="37"/>
                      <a:pt x="131" y="4"/>
                    </a:cubicBezTo>
                    <a:cubicBezTo>
                      <a:pt x="189" y="0"/>
                      <a:pt x="189" y="0"/>
                      <a:pt x="189" y="0"/>
                    </a:cubicBezTo>
                    <a:cubicBezTo>
                      <a:pt x="188" y="16"/>
                      <a:pt x="187" y="61"/>
                      <a:pt x="187" y="86"/>
                    </a:cubicBezTo>
                    <a:cubicBezTo>
                      <a:pt x="187" y="215"/>
                      <a:pt x="187" y="215"/>
                      <a:pt x="187" y="215"/>
                    </a:cubicBezTo>
                    <a:cubicBezTo>
                      <a:pt x="187" y="238"/>
                      <a:pt x="188" y="255"/>
                      <a:pt x="191" y="278"/>
                    </a:cubicBezTo>
                    <a:lnTo>
                      <a:pt x="145" y="278"/>
                    </a:lnTo>
                    <a:close/>
                    <a:moveTo>
                      <a:pt x="97" y="244"/>
                    </a:moveTo>
                    <a:cubicBezTo>
                      <a:pt x="127" y="244"/>
                      <a:pt x="142" y="219"/>
                      <a:pt x="142" y="183"/>
                    </a:cubicBezTo>
                    <a:cubicBezTo>
                      <a:pt x="142" y="147"/>
                      <a:pt x="125" y="129"/>
                      <a:pt x="95" y="129"/>
                    </a:cubicBezTo>
                    <a:cubicBezTo>
                      <a:pt x="64" y="129"/>
                      <a:pt x="49" y="150"/>
                      <a:pt x="49" y="183"/>
                    </a:cubicBezTo>
                    <a:cubicBezTo>
                      <a:pt x="49" y="219"/>
                      <a:pt x="69" y="244"/>
                      <a:pt x="97"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0" name="Freeform 14"/>
              <p:cNvSpPr>
                <a:spLocks noEditPoints="1"/>
              </p:cNvSpPr>
              <p:nvPr/>
            </p:nvSpPr>
            <p:spPr bwMode="black">
              <a:xfrm>
                <a:off x="6573838" y="2759076"/>
                <a:ext cx="211138" cy="1016000"/>
              </a:xfrm>
              <a:custGeom>
                <a:avLst/>
                <a:gdLst>
                  <a:gd name="T0" fmla="*/ 2 w 58"/>
                  <a:gd name="T1" fmla="*/ 33 h 278"/>
                  <a:gd name="T2" fmla="*/ 0 w 58"/>
                  <a:gd name="T3" fmla="*/ 4 h 278"/>
                  <a:gd name="T4" fmla="*/ 56 w 58"/>
                  <a:gd name="T5" fmla="*/ 0 h 278"/>
                  <a:gd name="T6" fmla="*/ 54 w 58"/>
                  <a:gd name="T7" fmla="*/ 33 h 278"/>
                  <a:gd name="T8" fmla="*/ 54 w 58"/>
                  <a:gd name="T9" fmla="*/ 54 h 278"/>
                  <a:gd name="T10" fmla="*/ 2 w 58"/>
                  <a:gd name="T11" fmla="*/ 57 h 278"/>
                  <a:gd name="T12" fmla="*/ 2 w 58"/>
                  <a:gd name="T13" fmla="*/ 33 h 278"/>
                  <a:gd name="T14" fmla="*/ 6 w 58"/>
                  <a:gd name="T15" fmla="*/ 278 h 278"/>
                  <a:gd name="T16" fmla="*/ 8 w 58"/>
                  <a:gd name="T17" fmla="*/ 216 h 278"/>
                  <a:gd name="T18" fmla="*/ 8 w 58"/>
                  <a:gd name="T19" fmla="*/ 173 h 278"/>
                  <a:gd name="T20" fmla="*/ 2 w 58"/>
                  <a:gd name="T21" fmla="*/ 97 h 278"/>
                  <a:gd name="T22" fmla="*/ 58 w 58"/>
                  <a:gd name="T23" fmla="*/ 93 h 278"/>
                  <a:gd name="T24" fmla="*/ 56 w 58"/>
                  <a:gd name="T25" fmla="*/ 151 h 278"/>
                  <a:gd name="T26" fmla="*/ 56 w 58"/>
                  <a:gd name="T27" fmla="*/ 216 h 278"/>
                  <a:gd name="T28" fmla="*/ 58 w 58"/>
                  <a:gd name="T29" fmla="*/ 278 h 278"/>
                  <a:gd name="T30" fmla="*/ 6 w 58"/>
                  <a:gd name="T3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78">
                    <a:moveTo>
                      <a:pt x="2" y="33"/>
                    </a:moveTo>
                    <a:cubicBezTo>
                      <a:pt x="2" y="23"/>
                      <a:pt x="2" y="15"/>
                      <a:pt x="0" y="4"/>
                    </a:cubicBezTo>
                    <a:cubicBezTo>
                      <a:pt x="56" y="0"/>
                      <a:pt x="56" y="0"/>
                      <a:pt x="56" y="0"/>
                    </a:cubicBezTo>
                    <a:cubicBezTo>
                      <a:pt x="55" y="12"/>
                      <a:pt x="54" y="22"/>
                      <a:pt x="54" y="33"/>
                    </a:cubicBezTo>
                    <a:cubicBezTo>
                      <a:pt x="54" y="54"/>
                      <a:pt x="54" y="54"/>
                      <a:pt x="54" y="54"/>
                    </a:cubicBezTo>
                    <a:cubicBezTo>
                      <a:pt x="2" y="57"/>
                      <a:pt x="2" y="57"/>
                      <a:pt x="2" y="57"/>
                    </a:cubicBezTo>
                    <a:lnTo>
                      <a:pt x="2" y="33"/>
                    </a:lnTo>
                    <a:close/>
                    <a:moveTo>
                      <a:pt x="6" y="278"/>
                    </a:moveTo>
                    <a:cubicBezTo>
                      <a:pt x="7" y="258"/>
                      <a:pt x="8" y="237"/>
                      <a:pt x="8" y="216"/>
                    </a:cubicBezTo>
                    <a:cubicBezTo>
                      <a:pt x="8" y="173"/>
                      <a:pt x="8" y="173"/>
                      <a:pt x="8" y="173"/>
                    </a:cubicBezTo>
                    <a:cubicBezTo>
                      <a:pt x="8" y="147"/>
                      <a:pt x="5" y="123"/>
                      <a:pt x="2" y="97"/>
                    </a:cubicBezTo>
                    <a:cubicBezTo>
                      <a:pt x="58" y="93"/>
                      <a:pt x="58" y="93"/>
                      <a:pt x="58" y="93"/>
                    </a:cubicBezTo>
                    <a:cubicBezTo>
                      <a:pt x="57" y="121"/>
                      <a:pt x="56" y="132"/>
                      <a:pt x="56" y="151"/>
                    </a:cubicBezTo>
                    <a:cubicBezTo>
                      <a:pt x="56" y="216"/>
                      <a:pt x="56" y="216"/>
                      <a:pt x="56" y="216"/>
                    </a:cubicBezTo>
                    <a:cubicBezTo>
                      <a:pt x="56" y="237"/>
                      <a:pt x="57" y="258"/>
                      <a:pt x="58" y="278"/>
                    </a:cubicBezTo>
                    <a:lnTo>
                      <a:pt x="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1" name="Freeform 15"/>
              <p:cNvSpPr>
                <a:spLocks noEditPoints="1"/>
              </p:cNvSpPr>
              <p:nvPr/>
            </p:nvSpPr>
            <p:spPr bwMode="black">
              <a:xfrm>
                <a:off x="6896100" y="3084513"/>
                <a:ext cx="628650" cy="712788"/>
              </a:xfrm>
              <a:custGeom>
                <a:avLst/>
                <a:gdLst>
                  <a:gd name="T0" fmla="*/ 127 w 172"/>
                  <a:gd name="T1" fmla="*/ 189 h 195"/>
                  <a:gd name="T2" fmla="*/ 124 w 172"/>
                  <a:gd name="T3" fmla="*/ 158 h 195"/>
                  <a:gd name="T4" fmla="*/ 124 w 172"/>
                  <a:gd name="T5" fmla="*/ 158 h 195"/>
                  <a:gd name="T6" fmla="*/ 59 w 172"/>
                  <a:gd name="T7" fmla="*/ 195 h 195"/>
                  <a:gd name="T8" fmla="*/ 0 w 172"/>
                  <a:gd name="T9" fmla="*/ 137 h 195"/>
                  <a:gd name="T10" fmla="*/ 102 w 172"/>
                  <a:gd name="T11" fmla="*/ 64 h 195"/>
                  <a:gd name="T12" fmla="*/ 121 w 172"/>
                  <a:gd name="T13" fmla="*/ 65 h 195"/>
                  <a:gd name="T14" fmla="*/ 73 w 172"/>
                  <a:gd name="T15" fmla="*/ 34 h 195"/>
                  <a:gd name="T16" fmla="*/ 23 w 172"/>
                  <a:gd name="T17" fmla="*/ 41 h 195"/>
                  <a:gd name="T18" fmla="*/ 23 w 172"/>
                  <a:gd name="T19" fmla="*/ 7 h 195"/>
                  <a:gd name="T20" fmla="*/ 82 w 172"/>
                  <a:gd name="T21" fmla="*/ 0 h 195"/>
                  <a:gd name="T22" fmla="*/ 166 w 172"/>
                  <a:gd name="T23" fmla="*/ 89 h 195"/>
                  <a:gd name="T24" fmla="*/ 166 w 172"/>
                  <a:gd name="T25" fmla="*/ 126 h 195"/>
                  <a:gd name="T26" fmla="*/ 172 w 172"/>
                  <a:gd name="T27" fmla="*/ 189 h 195"/>
                  <a:gd name="T28" fmla="*/ 127 w 172"/>
                  <a:gd name="T29" fmla="*/ 189 h 195"/>
                  <a:gd name="T30" fmla="*/ 121 w 172"/>
                  <a:gd name="T31" fmla="*/ 98 h 195"/>
                  <a:gd name="T32" fmla="*/ 102 w 172"/>
                  <a:gd name="T33" fmla="*/ 95 h 195"/>
                  <a:gd name="T34" fmla="*/ 48 w 172"/>
                  <a:gd name="T35" fmla="*/ 132 h 195"/>
                  <a:gd name="T36" fmla="*/ 77 w 172"/>
                  <a:gd name="T37" fmla="*/ 155 h 195"/>
                  <a:gd name="T38" fmla="*/ 121 w 172"/>
                  <a:gd name="T39" fmla="*/ 104 h 195"/>
                  <a:gd name="T40" fmla="*/ 121 w 172"/>
                  <a:gd name="T41"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195">
                    <a:moveTo>
                      <a:pt x="127" y="189"/>
                    </a:moveTo>
                    <a:cubicBezTo>
                      <a:pt x="126" y="179"/>
                      <a:pt x="124" y="167"/>
                      <a:pt x="124" y="158"/>
                    </a:cubicBezTo>
                    <a:cubicBezTo>
                      <a:pt x="124" y="158"/>
                      <a:pt x="124" y="158"/>
                      <a:pt x="124" y="158"/>
                    </a:cubicBezTo>
                    <a:cubicBezTo>
                      <a:pt x="113" y="174"/>
                      <a:pt x="95" y="195"/>
                      <a:pt x="59" y="195"/>
                    </a:cubicBezTo>
                    <a:cubicBezTo>
                      <a:pt x="26" y="195"/>
                      <a:pt x="0" y="173"/>
                      <a:pt x="0" y="137"/>
                    </a:cubicBezTo>
                    <a:cubicBezTo>
                      <a:pt x="0" y="91"/>
                      <a:pt x="42" y="64"/>
                      <a:pt x="102" y="64"/>
                    </a:cubicBezTo>
                    <a:cubicBezTo>
                      <a:pt x="108" y="64"/>
                      <a:pt x="115" y="65"/>
                      <a:pt x="121" y="65"/>
                    </a:cubicBezTo>
                    <a:cubicBezTo>
                      <a:pt x="120" y="47"/>
                      <a:pt x="110" y="34"/>
                      <a:pt x="73" y="34"/>
                    </a:cubicBezTo>
                    <a:cubicBezTo>
                      <a:pt x="54" y="34"/>
                      <a:pt x="32" y="39"/>
                      <a:pt x="23" y="41"/>
                    </a:cubicBezTo>
                    <a:cubicBezTo>
                      <a:pt x="23" y="7"/>
                      <a:pt x="23" y="7"/>
                      <a:pt x="23" y="7"/>
                    </a:cubicBezTo>
                    <a:cubicBezTo>
                      <a:pt x="34" y="4"/>
                      <a:pt x="53" y="0"/>
                      <a:pt x="82" y="0"/>
                    </a:cubicBezTo>
                    <a:cubicBezTo>
                      <a:pt x="164" y="0"/>
                      <a:pt x="166" y="44"/>
                      <a:pt x="166" y="89"/>
                    </a:cubicBezTo>
                    <a:cubicBezTo>
                      <a:pt x="166" y="126"/>
                      <a:pt x="166" y="126"/>
                      <a:pt x="166" y="126"/>
                    </a:cubicBezTo>
                    <a:cubicBezTo>
                      <a:pt x="166" y="148"/>
                      <a:pt x="169" y="171"/>
                      <a:pt x="172" y="189"/>
                    </a:cubicBezTo>
                    <a:lnTo>
                      <a:pt x="127" y="189"/>
                    </a:lnTo>
                    <a:close/>
                    <a:moveTo>
                      <a:pt x="121" y="98"/>
                    </a:moveTo>
                    <a:cubicBezTo>
                      <a:pt x="114" y="96"/>
                      <a:pt x="109" y="95"/>
                      <a:pt x="102" y="95"/>
                    </a:cubicBezTo>
                    <a:cubicBezTo>
                      <a:pt x="69" y="95"/>
                      <a:pt x="48" y="111"/>
                      <a:pt x="48" y="132"/>
                    </a:cubicBezTo>
                    <a:cubicBezTo>
                      <a:pt x="48" y="146"/>
                      <a:pt x="60" y="155"/>
                      <a:pt x="77" y="155"/>
                    </a:cubicBezTo>
                    <a:cubicBezTo>
                      <a:pt x="106" y="155"/>
                      <a:pt x="121" y="127"/>
                      <a:pt x="121" y="104"/>
                    </a:cubicBezTo>
                    <a:lnTo>
                      <a:pt x="121"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2" name="Freeform 16"/>
              <p:cNvSpPr>
                <a:spLocks/>
              </p:cNvSpPr>
              <p:nvPr/>
            </p:nvSpPr>
            <p:spPr bwMode="black">
              <a:xfrm>
                <a:off x="7631113" y="2816226"/>
                <a:ext cx="642938" cy="981075"/>
              </a:xfrm>
              <a:custGeom>
                <a:avLst/>
                <a:gdLst>
                  <a:gd name="T0" fmla="*/ 176 w 176"/>
                  <a:gd name="T1" fmla="*/ 265 h 268"/>
                  <a:gd name="T2" fmla="*/ 139 w 176"/>
                  <a:gd name="T3" fmla="*/ 268 h 268"/>
                  <a:gd name="T4" fmla="*/ 0 w 176"/>
                  <a:gd name="T5" fmla="*/ 121 h 268"/>
                  <a:gd name="T6" fmla="*/ 130 w 176"/>
                  <a:gd name="T7" fmla="*/ 0 h 268"/>
                  <a:gd name="T8" fmla="*/ 172 w 176"/>
                  <a:gd name="T9" fmla="*/ 5 h 268"/>
                  <a:gd name="T10" fmla="*/ 172 w 176"/>
                  <a:gd name="T11" fmla="*/ 49 h 268"/>
                  <a:gd name="T12" fmla="*/ 131 w 176"/>
                  <a:gd name="T13" fmla="*/ 45 h 268"/>
                  <a:gd name="T14" fmla="*/ 54 w 176"/>
                  <a:gd name="T15" fmla="*/ 126 h 268"/>
                  <a:gd name="T16" fmla="*/ 145 w 176"/>
                  <a:gd name="T17" fmla="*/ 223 h 268"/>
                  <a:gd name="T18" fmla="*/ 176 w 176"/>
                  <a:gd name="T19" fmla="*/ 220 h 268"/>
                  <a:gd name="T20" fmla="*/ 176 w 176"/>
                  <a:gd name="T21"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268">
                    <a:moveTo>
                      <a:pt x="176" y="265"/>
                    </a:moveTo>
                    <a:cubicBezTo>
                      <a:pt x="164" y="268"/>
                      <a:pt x="152" y="268"/>
                      <a:pt x="139" y="268"/>
                    </a:cubicBezTo>
                    <a:cubicBezTo>
                      <a:pt x="50" y="268"/>
                      <a:pt x="0" y="203"/>
                      <a:pt x="0" y="121"/>
                    </a:cubicBezTo>
                    <a:cubicBezTo>
                      <a:pt x="0" y="48"/>
                      <a:pt x="47" y="0"/>
                      <a:pt x="130" y="0"/>
                    </a:cubicBezTo>
                    <a:cubicBezTo>
                      <a:pt x="144" y="0"/>
                      <a:pt x="158" y="1"/>
                      <a:pt x="172" y="5"/>
                    </a:cubicBezTo>
                    <a:cubicBezTo>
                      <a:pt x="172" y="49"/>
                      <a:pt x="172" y="49"/>
                      <a:pt x="172" y="49"/>
                    </a:cubicBezTo>
                    <a:cubicBezTo>
                      <a:pt x="159" y="47"/>
                      <a:pt x="145" y="45"/>
                      <a:pt x="131" y="45"/>
                    </a:cubicBezTo>
                    <a:cubicBezTo>
                      <a:pt x="83" y="45"/>
                      <a:pt x="54" y="75"/>
                      <a:pt x="54" y="126"/>
                    </a:cubicBezTo>
                    <a:cubicBezTo>
                      <a:pt x="54" y="181"/>
                      <a:pt x="86" y="223"/>
                      <a:pt x="145" y="223"/>
                    </a:cubicBezTo>
                    <a:cubicBezTo>
                      <a:pt x="158" y="223"/>
                      <a:pt x="166" y="222"/>
                      <a:pt x="176" y="220"/>
                    </a:cubicBezTo>
                    <a:lnTo>
                      <a:pt x="176"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sp>
            <p:nvSpPr>
              <p:cNvPr id="53" name="Freeform 17"/>
              <p:cNvSpPr>
                <a:spLocks/>
              </p:cNvSpPr>
              <p:nvPr/>
            </p:nvSpPr>
            <p:spPr bwMode="black">
              <a:xfrm>
                <a:off x="8304213" y="2824163"/>
                <a:ext cx="728663" cy="950913"/>
              </a:xfrm>
              <a:custGeom>
                <a:avLst/>
                <a:gdLst>
                  <a:gd name="T0" fmla="*/ 71 w 199"/>
                  <a:gd name="T1" fmla="*/ 260 h 260"/>
                  <a:gd name="T2" fmla="*/ 73 w 199"/>
                  <a:gd name="T3" fmla="*/ 182 h 260"/>
                  <a:gd name="T4" fmla="*/ 73 w 199"/>
                  <a:gd name="T5" fmla="*/ 44 h 260"/>
                  <a:gd name="T6" fmla="*/ 56 w 199"/>
                  <a:gd name="T7" fmla="*/ 44 h 260"/>
                  <a:gd name="T8" fmla="*/ 0 w 199"/>
                  <a:gd name="T9" fmla="*/ 47 h 260"/>
                  <a:gd name="T10" fmla="*/ 3 w 199"/>
                  <a:gd name="T11" fmla="*/ 4 h 260"/>
                  <a:gd name="T12" fmla="*/ 145 w 199"/>
                  <a:gd name="T13" fmla="*/ 4 h 260"/>
                  <a:gd name="T14" fmla="*/ 199 w 199"/>
                  <a:gd name="T15" fmla="*/ 0 h 260"/>
                  <a:gd name="T16" fmla="*/ 197 w 199"/>
                  <a:gd name="T17" fmla="*/ 44 h 260"/>
                  <a:gd name="T18" fmla="*/ 127 w 199"/>
                  <a:gd name="T19" fmla="*/ 44 h 260"/>
                  <a:gd name="T20" fmla="*/ 127 w 199"/>
                  <a:gd name="T21" fmla="*/ 182 h 260"/>
                  <a:gd name="T22" fmla="*/ 129 w 199"/>
                  <a:gd name="T23" fmla="*/ 260 h 260"/>
                  <a:gd name="T24" fmla="*/ 71 w 199"/>
                  <a:gd name="T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60">
                    <a:moveTo>
                      <a:pt x="71" y="260"/>
                    </a:moveTo>
                    <a:cubicBezTo>
                      <a:pt x="73" y="236"/>
                      <a:pt x="73" y="222"/>
                      <a:pt x="73" y="182"/>
                    </a:cubicBezTo>
                    <a:cubicBezTo>
                      <a:pt x="73" y="44"/>
                      <a:pt x="73" y="44"/>
                      <a:pt x="73" y="44"/>
                    </a:cubicBezTo>
                    <a:cubicBezTo>
                      <a:pt x="56" y="44"/>
                      <a:pt x="56" y="44"/>
                      <a:pt x="56" y="44"/>
                    </a:cubicBezTo>
                    <a:cubicBezTo>
                      <a:pt x="43" y="44"/>
                      <a:pt x="20" y="44"/>
                      <a:pt x="0" y="47"/>
                    </a:cubicBezTo>
                    <a:cubicBezTo>
                      <a:pt x="3" y="4"/>
                      <a:pt x="3" y="4"/>
                      <a:pt x="3" y="4"/>
                    </a:cubicBezTo>
                    <a:cubicBezTo>
                      <a:pt x="145" y="4"/>
                      <a:pt x="145" y="4"/>
                      <a:pt x="145" y="4"/>
                    </a:cubicBezTo>
                    <a:cubicBezTo>
                      <a:pt x="166" y="4"/>
                      <a:pt x="184" y="3"/>
                      <a:pt x="199" y="0"/>
                    </a:cubicBezTo>
                    <a:cubicBezTo>
                      <a:pt x="197" y="44"/>
                      <a:pt x="197" y="44"/>
                      <a:pt x="197" y="44"/>
                    </a:cubicBezTo>
                    <a:cubicBezTo>
                      <a:pt x="127" y="44"/>
                      <a:pt x="127" y="44"/>
                      <a:pt x="127" y="44"/>
                    </a:cubicBezTo>
                    <a:cubicBezTo>
                      <a:pt x="127" y="182"/>
                      <a:pt x="127" y="182"/>
                      <a:pt x="127" y="182"/>
                    </a:cubicBezTo>
                    <a:cubicBezTo>
                      <a:pt x="127" y="222"/>
                      <a:pt x="128" y="243"/>
                      <a:pt x="129" y="260"/>
                    </a:cubicBezTo>
                    <a:lnTo>
                      <a:pt x="71"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de-DE">
                  <a:solidFill>
                    <a:srgbClr val="1F497D"/>
                  </a:solidFill>
                  <a:latin typeface="Calibri"/>
                </a:endParaRPr>
              </a:p>
            </p:txBody>
          </p:sp>
        </p:grpSp>
      </p:grpSp>
    </p:spTree>
    <p:extLst>
      <p:ext uri="{BB962C8B-B14F-4D97-AF65-F5344CB8AC3E}">
        <p14:creationId xmlns:p14="http://schemas.microsoft.com/office/powerpoint/2010/main" val="241932326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 name="Freeform 5"/>
          <p:cNvSpPr>
            <a:spLocks/>
          </p:cNvSpPr>
          <p:nvPr userDrawn="1"/>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7" name="Titel 1"/>
          <p:cNvSpPr>
            <a:spLocks noGrp="1"/>
          </p:cNvSpPr>
          <p:nvPr userDrawn="1">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63" name="Fußzeilenplatzhalter 4"/>
          <p:cNvSpPr>
            <a:spLocks noGrp="1"/>
          </p:cNvSpPr>
          <p:nvPr userDrawn="1">
            <p:ph type="ftr" sz="quarter" idx="11"/>
          </p:nvPr>
        </p:nvSpPr>
        <p:spPr>
          <a:xfrm>
            <a:off x="365124" y="6566400"/>
            <a:ext cx="324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auto">
              <a:lnSpc>
                <a:spcPct val="100000"/>
              </a:lnSpc>
              <a:spcBef>
                <a:spcPts val="0"/>
              </a:spcBef>
              <a:spcAft>
                <a:spcPts val="0"/>
              </a:spcAft>
              <a:buFontTx/>
              <a:buNone/>
            </a:pPr>
            <a:endParaRPr lang="de-DE" dirty="0">
              <a:solidFill>
                <a:srgbClr val="FFFFFF"/>
              </a:solidFill>
            </a:endParaRPr>
          </a:p>
        </p:txBody>
      </p:sp>
      <p:sp>
        <p:nvSpPr>
          <p:cNvPr id="64" name="Foliennummernplatzhalter 5"/>
          <p:cNvSpPr>
            <a:spLocks noGrp="1"/>
          </p:cNvSpPr>
          <p:nvPr userDrawn="1">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auto">
              <a:lnSpc>
                <a:spcPct val="100000"/>
              </a:lnSpc>
              <a:spcBef>
                <a:spcPts val="0"/>
              </a:spcBef>
              <a:spcAft>
                <a:spcPts val="0"/>
              </a:spcAft>
              <a:buFontTx/>
              <a:buNone/>
            </a:pPr>
            <a:fld id="{99DB18A3-D21F-4BB0-9E84-DFB029941648}" type="slidenum">
              <a:rPr lang="de-DE" smtClean="0">
                <a:solidFill>
                  <a:srgbClr val="FFFFFF"/>
                </a:solidFill>
              </a:rPr>
              <a:pPr fontAlgn="auto">
                <a:lnSpc>
                  <a:spcPct val="100000"/>
                </a:lnSpc>
                <a:spcBef>
                  <a:spcPts val="0"/>
                </a:spcBef>
                <a:spcAft>
                  <a:spcPts val="0"/>
                </a:spcAft>
                <a:buFontTx/>
                <a:buNone/>
              </a:pPr>
              <a:t>‹N°›</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154656010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accent2"/>
        </a:solidFill>
        <a:effectLst/>
      </p:bgPr>
    </p:bg>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4"/>
          <p:cNvGrpSpPr>
            <a:grpSpLocks noChangeAspect="1"/>
          </p:cNvGrpSpPr>
          <p:nvPr userDrawn="1"/>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lnSpc>
                  <a:spcPct val="100000"/>
                </a:lnSpc>
                <a:spcBef>
                  <a:spcPts val="0"/>
                </a:spcBef>
                <a:spcAft>
                  <a:spcPts val="0"/>
                </a:spcAft>
                <a:buFontTx/>
                <a:buNone/>
              </a:pPr>
              <a:endParaRPr lang="en-US">
                <a:solidFill>
                  <a:srgbClr val="1F497D"/>
                </a:solidFill>
                <a:latin typeface="Calibri"/>
              </a:endParaRPr>
            </a:p>
          </p:txBody>
        </p:sp>
      </p:grpSp>
      <p:sp>
        <p:nvSpPr>
          <p:cNvPr id="63" name="Fußzeilenplatzhalter 4"/>
          <p:cNvSpPr>
            <a:spLocks noGrp="1"/>
          </p:cNvSpPr>
          <p:nvPr>
            <p:ph type="ftr" sz="quarter" idx="11"/>
          </p:nvPr>
        </p:nvSpPr>
        <p:spPr>
          <a:xfrm>
            <a:off x="365124" y="6566400"/>
            <a:ext cx="3600000" cy="184666"/>
          </a:xfrm>
          <a:prstGeom prst="rect">
            <a:avLst/>
          </a:prstGeom>
        </p:spPr>
        <p:txBody>
          <a:bodyPr wrap="square" lIns="0" tIns="0" rIns="0" bIns="0" anchor="t" anchorCtr="0">
            <a:noAutofit/>
          </a:bodyPr>
          <a:lstStyle>
            <a:lvl1pPr>
              <a:defRPr sz="1200">
                <a:solidFill>
                  <a:schemeClr val="bg1"/>
                </a:solidFill>
                <a:latin typeface="+mn-lt"/>
              </a:defRPr>
            </a:lvl1pPr>
          </a:lstStyle>
          <a:p>
            <a:pPr fontAlgn="auto">
              <a:lnSpc>
                <a:spcPct val="100000"/>
              </a:lnSpc>
              <a:spcBef>
                <a:spcPts val="0"/>
              </a:spcBef>
              <a:spcAft>
                <a:spcPts val="0"/>
              </a:spcAft>
              <a:buFontTx/>
              <a:buNone/>
            </a:pPr>
            <a:endParaRPr lang="de-DE" dirty="0">
              <a:solidFill>
                <a:srgbClr val="FFFFFF"/>
              </a:solidFill>
            </a:endParaRPr>
          </a:p>
        </p:txBody>
      </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pPr fontAlgn="auto">
              <a:lnSpc>
                <a:spcPct val="100000"/>
              </a:lnSpc>
              <a:spcBef>
                <a:spcPts val="0"/>
              </a:spcBef>
              <a:spcAft>
                <a:spcPts val="0"/>
              </a:spcAft>
              <a:buFontTx/>
              <a:buNone/>
            </a:pPr>
            <a:fld id="{99DB18A3-D21F-4BB0-9E84-DFB029941648}" type="slidenum">
              <a:rPr lang="de-DE" smtClean="0">
                <a:solidFill>
                  <a:srgbClr val="FFFFFF"/>
                </a:solidFill>
              </a:rPr>
              <a:pPr fontAlgn="auto">
                <a:lnSpc>
                  <a:spcPct val="100000"/>
                </a:lnSpc>
                <a:spcBef>
                  <a:spcPts val="0"/>
                </a:spcBef>
                <a:spcAft>
                  <a:spcPts val="0"/>
                </a:spcAft>
                <a:buFontTx/>
                <a:buNone/>
              </a:pPr>
              <a:t>‹N°›</a:t>
            </a:fld>
            <a:endParaRPr lang="de-DE" dirty="0">
              <a:solidFill>
                <a:srgbClr val="FFFFFF"/>
              </a:solidFill>
            </a:endParaRPr>
          </a:p>
        </p:txBody>
      </p:sp>
      <p:sp>
        <p:nvSpPr>
          <p:cNvPr id="2" name="Freeform 2"/>
          <p:cNvSpPr>
            <a:spLocks/>
          </p:cNvSpPr>
          <p:nvPr userDrawn="1"/>
        </p:nvSpPr>
        <p:spPr bwMode="grayWhite">
          <a:xfrm>
            <a:off x="6581775" y="0"/>
            <a:ext cx="2562225" cy="1905000"/>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8" name="Oval 3"/>
          <p:cNvSpPr>
            <a:spLocks noChangeArrowheads="1"/>
          </p:cNvSpPr>
          <p:nvPr userDrawn="1"/>
        </p:nvSpPr>
        <p:spPr bwMode="grayWhite">
          <a:xfrm>
            <a:off x="730250" y="1889125"/>
            <a:ext cx="1522413" cy="152241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9" name="Line 4"/>
          <p:cNvSpPr>
            <a:spLocks noChangeShapeType="1"/>
          </p:cNvSpPr>
          <p:nvPr userDrawn="1"/>
        </p:nvSpPr>
        <p:spPr bwMode="grayWhite">
          <a:xfrm flipH="1" flipV="1">
            <a:off x="3792538" y="0"/>
            <a:ext cx="2847975" cy="46831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0" name="Line 5"/>
          <p:cNvSpPr>
            <a:spLocks noChangeShapeType="1"/>
          </p:cNvSpPr>
          <p:nvPr userDrawn="1"/>
        </p:nvSpPr>
        <p:spPr bwMode="grayWhite">
          <a:xfrm flipH="1" flipV="1">
            <a:off x="1911350" y="0"/>
            <a:ext cx="4729163" cy="60166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11" name="Freeform 6"/>
          <p:cNvSpPr>
            <a:spLocks/>
          </p:cNvSpPr>
          <p:nvPr userDrawn="1"/>
        </p:nvSpPr>
        <p:spPr bwMode="grayWhite">
          <a:xfrm>
            <a:off x="2209800" y="1136650"/>
            <a:ext cx="4697413" cy="1312863"/>
          </a:xfrm>
          <a:custGeom>
            <a:avLst/>
            <a:gdLst>
              <a:gd name="T0" fmla="*/ 0 w 2959"/>
              <a:gd name="T1" fmla="*/ 827 h 827"/>
              <a:gd name="T2" fmla="*/ 1432 w 2959"/>
              <a:gd name="T3" fmla="*/ 279 h 827"/>
              <a:gd name="T4" fmla="*/ 2959 w 2959"/>
              <a:gd name="T5" fmla="*/ 0 h 827"/>
            </a:gdLst>
            <a:ahLst/>
            <a:cxnLst>
              <a:cxn ang="0">
                <a:pos x="T0" y="T1"/>
              </a:cxn>
              <a:cxn ang="0">
                <a:pos x="T2" y="T3"/>
              </a:cxn>
              <a:cxn ang="0">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buFontTx/>
              <a:buNone/>
            </a:pPr>
            <a:endParaRPr lang="en-US">
              <a:solidFill>
                <a:srgbClr val="1F497D"/>
              </a:solidFill>
              <a:latin typeface="Calibri"/>
            </a:endParaRPr>
          </a:p>
        </p:txBody>
      </p:sp>
      <p:sp>
        <p:nvSpPr>
          <p:cNvPr id="42" name="Inhaltsplatzhalter 2"/>
          <p:cNvSpPr>
            <a:spLocks noGrp="1"/>
          </p:cNvSpPr>
          <p:nvPr>
            <p:ph idx="1" hasCustomPrompt="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131997444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7030A0"/>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solidFill>
                <a:srgbClr val="1F497D"/>
              </a:solidFill>
            </a:endParaRP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pic>
        <p:nvPicPr>
          <p:cNvPr id="25"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2"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41673"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solidFill>
                  <a:schemeClr val="bg1"/>
                </a:solidFill>
              </a:defRPr>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solidFill>
                  <a:schemeClr val="bg1"/>
                </a:solidFill>
              </a:defRPr>
            </a:lvl1pPr>
          </a:lstStyle>
          <a:p>
            <a:pPr>
              <a:defRPr/>
            </a:pPr>
            <a:fld id="{4BD28B37-05A2-43E8-A84A-E14F6BAAEED3}"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56745285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238B2C97-1430-4BFF-BEC1-0E7B60BD549F}"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547083434"/>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10258F85-AB46-4A8E-A010-55FC97E4CAB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51438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FEBF-FA3A-4888-BCEC-188E70141E85}" type="slidenum">
              <a:rPr lang="en-US"/>
              <a:pPr>
                <a:defRPr/>
              </a:pPr>
              <a:t>‹N°›</a:t>
            </a:fld>
            <a:endParaRPr lang="en-US"/>
          </a:p>
        </p:txBody>
      </p:sp>
    </p:spTree>
    <p:extLst>
      <p:ext uri="{BB962C8B-B14F-4D97-AF65-F5344CB8AC3E}">
        <p14:creationId xmlns:p14="http://schemas.microsoft.com/office/powerpoint/2010/main" val="2407925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BA97E610-620A-45E5-A2AC-C3EA1CF646F9}" type="slidenum">
              <a:rPr lang="en-US"/>
              <a:pPr>
                <a:defRPr/>
              </a:pPr>
              <a:t>‹N°›</a:t>
            </a:fld>
            <a:endParaRPr lang="en-US"/>
          </a:p>
        </p:txBody>
      </p:sp>
    </p:spTree>
    <p:extLst>
      <p:ext uri="{BB962C8B-B14F-4D97-AF65-F5344CB8AC3E}">
        <p14:creationId xmlns:p14="http://schemas.microsoft.com/office/powerpoint/2010/main" val="1771709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6E6530BE-6547-4AA4-A0AD-3C57ADCE64B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7321131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379107BB-9107-4724-896F-2408E5EEF30D}"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7122181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CC294BCB-23DD-44B7-ABE8-EE7B1FE116F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6378636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36FAE9B0-048B-4499-87B8-2E55A57B260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5316212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C7E48769-EA8E-4BD5-A669-B4510E8EA75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2525854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7928FE02-CF18-413D-B75E-E6FCB07E3F4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6361083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CCE60C31-906E-42CA-90BD-99758078F130}"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89490177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35834F6B-57D9-480E-8F02-4FD0239512DA}"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52080799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folHlink"/>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solidFill>
                <a:srgbClr val="1F497D"/>
              </a:solidFill>
            </a:endParaRP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pic>
        <p:nvPicPr>
          <p:cNvPr id="25"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8"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35529"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lvl1pPr>
          </a:lstStyle>
          <a:p>
            <a:pPr>
              <a:defRPr/>
            </a:pPr>
            <a:fld id="{E6833E0F-30E6-46BB-A9CE-7E88E0332331}"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7796107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D6CB63A4-EB63-48D7-9D2E-B5DE66AA34EB}"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1034360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787E2E62-F61A-4BFB-A448-8F04C896CC58}" type="slidenum">
              <a:rPr lang="en-US"/>
              <a:pPr>
                <a:defRPr/>
              </a:pPr>
              <a:t>‹N°›</a:t>
            </a:fld>
            <a:endParaRPr lang="en-US"/>
          </a:p>
        </p:txBody>
      </p:sp>
    </p:spTree>
    <p:extLst>
      <p:ext uri="{BB962C8B-B14F-4D97-AF65-F5344CB8AC3E}">
        <p14:creationId xmlns:p14="http://schemas.microsoft.com/office/powerpoint/2010/main" val="5269177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6D957A66-4482-4724-986A-53F4A90D9E5D}"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8387902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A4A82F96-79E4-4302-9730-9F2D8F4C74E2}"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5924674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4CDCE829-15D3-4EA1-94A1-65CC44B099F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6560914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7A797F1E-E158-4B45-99C5-78DB3A19866B}"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579962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67AFBDFD-D92B-4448-9573-34F334128C3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6376310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BBE1290A-05E4-4802-9CD1-654881966320}"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8830269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3A64A8E0-6A9E-4CAD-8456-9937A738492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8220091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4D81757A-FA14-48D4-A7FB-CE7138C82251}"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3143349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FE83E9F-F0FA-43B5-91AE-4E7BC8CEE77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4416673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A1C46B"/>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solidFill>
                <a:srgbClr val="1F497D"/>
              </a:solidFill>
            </a:endParaRP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pic>
        <p:nvPicPr>
          <p:cNvPr id="25"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00"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38601"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lvl1pPr>
          </a:lstStyle>
          <a:p>
            <a:pPr>
              <a:defRPr/>
            </a:pPr>
            <a:fld id="{EBC2D006-1F12-460D-9669-5D93E801A3A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053510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C4D41655-DF75-4059-B1C3-900235DA1190}" type="slidenum">
              <a:rPr lang="en-US"/>
              <a:pPr>
                <a:defRPr/>
              </a:pPr>
              <a:t>‹N°›</a:t>
            </a:fld>
            <a:endParaRPr lang="en-US"/>
          </a:p>
        </p:txBody>
      </p:sp>
    </p:spTree>
    <p:extLst>
      <p:ext uri="{BB962C8B-B14F-4D97-AF65-F5344CB8AC3E}">
        <p14:creationId xmlns:p14="http://schemas.microsoft.com/office/powerpoint/2010/main" val="21400868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9D6A7A36-C8BD-4FCE-96ED-B976154AF7B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2770800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CE55EB84-584A-468B-AE19-B2D75A986FE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6744496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012D3D7C-859D-4639-B486-25611FFF9CB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5428181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293A30AD-7886-49A3-905A-E6E7F33B090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51205012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99974FF8-8EBC-46E3-BA93-3D2942380480}"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27312835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48F970ED-6FB3-4205-9012-99012C175B21}"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7009162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AF677D9A-A58F-424E-B7A8-032C061FB29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82457699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5FD237DE-7080-415A-9704-ED18C647704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208091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3C76ADF4-B941-43B2-AE82-E7C7E75271C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506187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8314D98A-D24C-4D76-A6E2-A381E22E88A0}"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42675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pic>
        <p:nvPicPr>
          <p:cNvPr id="25" name="Picture 31"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40"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23241"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solidFill>
                  <a:schemeClr val="bg1"/>
                </a:solidFill>
              </a:defRPr>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solidFill>
                  <a:schemeClr val="bg1"/>
                </a:solidFill>
              </a:defRPr>
            </a:lvl1pPr>
          </a:lstStyle>
          <a:p>
            <a:pPr>
              <a:defRPr/>
            </a:pPr>
            <a:fld id="{0CB6FC8E-3E26-4D2C-95D4-08EB15640197}" type="slidenum">
              <a:rPr lang="en-US"/>
              <a:pPr>
                <a:defRPr/>
              </a:pPr>
              <a:t>‹N°›</a:t>
            </a:fld>
            <a:endParaRPr lang="en-US"/>
          </a:p>
        </p:txBody>
      </p:sp>
    </p:spTree>
    <p:extLst>
      <p:ext uri="{BB962C8B-B14F-4D97-AF65-F5344CB8AC3E}">
        <p14:creationId xmlns:p14="http://schemas.microsoft.com/office/powerpoint/2010/main" val="5771951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008E9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solidFill>
                <a:srgbClr val="1F497D"/>
              </a:solidFill>
            </a:endParaRP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pic>
        <p:nvPicPr>
          <p:cNvPr id="25" name="Picture 31"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2"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26313"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solidFill>
                  <a:schemeClr val="bg1"/>
                </a:solidFill>
              </a:defRPr>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solidFill>
                  <a:schemeClr val="bg1"/>
                </a:solidFill>
              </a:defRPr>
            </a:lvl1pPr>
          </a:lstStyle>
          <a:p>
            <a:pPr>
              <a:defRPr/>
            </a:pPr>
            <a:fld id="{5140DDDE-51A9-44AF-A36B-7214730F8CD8}"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42492842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14F7B800-89C3-4AFF-A010-93EB288FD3E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27293469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9983EFAA-7459-4A3F-BBC2-45217E07A32D}"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71055051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00E40697-5DEA-40DC-96EA-0E7B54A867B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0468566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AD80B12C-2F5C-4F4A-AACC-1D77B007B6C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6596436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42EB6C1C-E403-439E-AF27-0DCD0A89EC1A}"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9512036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FA0D5204-D22A-490E-A34D-78D4F12AFDBC}"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4168970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76A8FD77-3E05-4BC9-95C5-81B06DA3C630}"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37931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9F9E7F2-0793-4A1F-ADC4-EA60CD94A3D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6684052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ADF2FE4A-9394-4847-87A9-1D68CA3F9E0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196550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E4CDC16B-1DA9-442F-A7A6-056074989C02}" type="slidenum">
              <a:rPr lang="en-US"/>
              <a:pPr>
                <a:defRPr/>
              </a:pPr>
              <a:t>‹N°›</a:t>
            </a:fld>
            <a:endParaRPr lang="en-US"/>
          </a:p>
        </p:txBody>
      </p:sp>
    </p:spTree>
    <p:extLst>
      <p:ext uri="{BB962C8B-B14F-4D97-AF65-F5344CB8AC3E}">
        <p14:creationId xmlns:p14="http://schemas.microsoft.com/office/powerpoint/2010/main" val="420585626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832157BD-2F2E-4911-AE43-A577ED5D078E}"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2609180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tx2"/>
        </a:solidFill>
        <a:effectLst/>
      </p:bgPr>
    </p:bg>
    <p:spTree>
      <p:nvGrpSpPr>
        <p:cNvPr id="1" name=""/>
        <p:cNvGrpSpPr/>
        <p:nvPr/>
      </p:nvGrpSpPr>
      <p:grpSpPr>
        <a:xfrm>
          <a:off x="0" y="0"/>
          <a:ext cx="0" cy="0"/>
          <a:chOff x="0" y="0"/>
          <a:chExt cx="0" cy="0"/>
        </a:xfrm>
      </p:grpSpPr>
      <p:pic>
        <p:nvPicPr>
          <p:cNvPr id="4"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noChangeAspect="1"/>
          </p:cNvGrpSpPr>
          <p:nvPr/>
        </p:nvGrpSpPr>
        <p:grpSpPr bwMode="auto">
          <a:xfrm>
            <a:off x="150813" y="150813"/>
            <a:ext cx="522287" cy="468312"/>
            <a:chOff x="1352" y="681"/>
            <a:chExt cx="3519" cy="3153"/>
          </a:xfrm>
        </p:grpSpPr>
        <p:sp>
          <p:nvSpPr>
            <p:cNvPr id="11"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26" name="Rectangle 2"/>
          <p:cNvSpPr>
            <a:spLocks noGrp="1" noChangeArrowheads="1"/>
          </p:cNvSpPr>
          <p:nvPr>
            <p:ph type="sldNum" sz="quarter" idx="10"/>
          </p:nvPr>
        </p:nvSpPr>
        <p:spPr>
          <a:xfrm>
            <a:off x="264599" y="2363937"/>
            <a:ext cx="259686" cy="184666"/>
          </a:xfrm>
        </p:spPr>
        <p:txBody>
          <a:bodyPr/>
          <a:lstStyle>
            <a:lvl1pPr algn="ctr">
              <a:defRPr>
                <a:solidFill>
                  <a:schemeClr val="bg1"/>
                </a:solidFill>
              </a:defRPr>
            </a:lvl1pPr>
          </a:lstStyle>
          <a:p>
            <a:pPr>
              <a:defRPr/>
            </a:pPr>
            <a:fld id="{AE893835-1B68-41BC-99BF-F0A28FB77200}" type="slidenum">
              <a:rPr lang="en-US" smtClean="0">
                <a:solidFill>
                  <a:srgbClr val="FFFFFF"/>
                </a:solidFill>
              </a:rPr>
              <a:pPr>
                <a:defRPr/>
              </a:pPr>
              <a:t>‹N°›</a:t>
            </a:fld>
            <a:endParaRPr lang="en-US" dirty="0">
              <a:solidFill>
                <a:srgbClr val="FFFFFF"/>
              </a:solidFill>
            </a:endParaRPr>
          </a:p>
        </p:txBody>
      </p:sp>
      <p:sp>
        <p:nvSpPr>
          <p:cNvPr id="30" name="Freeform 23"/>
          <p:cNvSpPr>
            <a:spLocks/>
          </p:cNvSpPr>
          <p:nvPr/>
        </p:nvSpPr>
        <p:spPr bwMode="auto">
          <a:xfrm>
            <a:off x="3583722" y="5909732"/>
            <a:ext cx="3009883" cy="948268"/>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31" name="Freeform 24"/>
          <p:cNvSpPr>
            <a:spLocks/>
          </p:cNvSpPr>
          <p:nvPr/>
        </p:nvSpPr>
        <p:spPr bwMode="auto">
          <a:xfrm>
            <a:off x="8547100" y="3713709"/>
            <a:ext cx="601663" cy="1368425"/>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Tree>
    <p:extLst>
      <p:ext uri="{BB962C8B-B14F-4D97-AF65-F5344CB8AC3E}">
        <p14:creationId xmlns:p14="http://schemas.microsoft.com/office/powerpoint/2010/main" val="2182782951"/>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FEBF-FA3A-4888-BCEC-188E70141E8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5114373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D91B-C636-48F5-8F88-A77AD744C9A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01836873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36E94FFD-98BE-4F9A-8452-7C1DF09EF7C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16991460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F5B49DF1-3BD7-4AE3-9DBE-CD28550A18A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72391316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EFAD3099-C1B1-41DF-836B-4FEAA086847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45448885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518E6EAE-D19F-4949-9BB6-17DCC4775692}"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2881712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BA55904F-20A4-4D9B-B6DF-51444887286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97612477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08D221C-9A9E-4C20-90D0-1207D9850F2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6191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A7345B09-D579-4EC1-9E88-D626167AE55F}" type="slidenum">
              <a:rPr lang="en-US"/>
              <a:pPr>
                <a:defRPr/>
              </a:pPr>
              <a:t>‹N°›</a:t>
            </a:fld>
            <a:endParaRPr lang="en-US"/>
          </a:p>
        </p:txBody>
      </p:sp>
    </p:spTree>
    <p:extLst>
      <p:ext uri="{BB962C8B-B14F-4D97-AF65-F5344CB8AC3E}">
        <p14:creationId xmlns:p14="http://schemas.microsoft.com/office/powerpoint/2010/main" val="15509595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F89958A3-5324-41D8-83BA-208FD67D0A5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84340217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BEC0C6A1-C870-4588-A795-625143FE1D3C}"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22748325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tx2"/>
        </a:solidFill>
        <a:effectLst/>
      </p:bgPr>
    </p:bg>
    <p:spTree>
      <p:nvGrpSpPr>
        <p:cNvPr id="1" name=""/>
        <p:cNvGrpSpPr/>
        <p:nvPr/>
      </p:nvGrpSpPr>
      <p:grpSpPr>
        <a:xfrm>
          <a:off x="0" y="0"/>
          <a:ext cx="0" cy="0"/>
          <a:chOff x="0" y="0"/>
          <a:chExt cx="0" cy="0"/>
        </a:xfrm>
      </p:grpSpPr>
      <p:pic>
        <p:nvPicPr>
          <p:cNvPr id="4"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noChangeAspect="1"/>
          </p:cNvGrpSpPr>
          <p:nvPr/>
        </p:nvGrpSpPr>
        <p:grpSpPr bwMode="auto">
          <a:xfrm>
            <a:off x="150813" y="150813"/>
            <a:ext cx="522287" cy="468312"/>
            <a:chOff x="1352" y="681"/>
            <a:chExt cx="3519" cy="3153"/>
          </a:xfrm>
        </p:grpSpPr>
        <p:sp>
          <p:nvSpPr>
            <p:cNvPr id="11"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26" name="Rectangle 2"/>
          <p:cNvSpPr>
            <a:spLocks noGrp="1" noChangeArrowheads="1"/>
          </p:cNvSpPr>
          <p:nvPr>
            <p:ph type="sldNum" sz="quarter" idx="10"/>
          </p:nvPr>
        </p:nvSpPr>
        <p:spPr>
          <a:xfrm>
            <a:off x="264599" y="2363937"/>
            <a:ext cx="259686" cy="184666"/>
          </a:xfrm>
        </p:spPr>
        <p:txBody>
          <a:bodyPr/>
          <a:lstStyle>
            <a:lvl1pPr algn="ctr">
              <a:defRPr>
                <a:solidFill>
                  <a:schemeClr val="bg1"/>
                </a:solidFill>
              </a:defRPr>
            </a:lvl1pPr>
          </a:lstStyle>
          <a:p>
            <a:pPr>
              <a:defRPr/>
            </a:pPr>
            <a:fld id="{AE893835-1B68-41BC-99BF-F0A28FB77200}" type="slidenum">
              <a:rPr lang="en-US" smtClean="0">
                <a:solidFill>
                  <a:srgbClr val="FFFFFF"/>
                </a:solidFill>
              </a:rPr>
              <a:pPr>
                <a:defRPr/>
              </a:pPr>
              <a:t>‹N°›</a:t>
            </a:fld>
            <a:endParaRPr lang="en-US" dirty="0">
              <a:solidFill>
                <a:srgbClr val="FFFFFF"/>
              </a:solidFill>
            </a:endParaRPr>
          </a:p>
        </p:txBody>
      </p:sp>
      <p:sp>
        <p:nvSpPr>
          <p:cNvPr id="30" name="Freeform 23"/>
          <p:cNvSpPr>
            <a:spLocks/>
          </p:cNvSpPr>
          <p:nvPr/>
        </p:nvSpPr>
        <p:spPr bwMode="auto">
          <a:xfrm rot="5400000">
            <a:off x="-1030809" y="4878924"/>
            <a:ext cx="3009883" cy="948268"/>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31" name="Freeform 24"/>
          <p:cNvSpPr>
            <a:spLocks/>
          </p:cNvSpPr>
          <p:nvPr/>
        </p:nvSpPr>
        <p:spPr bwMode="auto">
          <a:xfrm>
            <a:off x="8547100" y="3713709"/>
            <a:ext cx="601663" cy="1368425"/>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Tree>
    <p:extLst>
      <p:ext uri="{BB962C8B-B14F-4D97-AF65-F5344CB8AC3E}">
        <p14:creationId xmlns:p14="http://schemas.microsoft.com/office/powerpoint/2010/main" val="2455472638"/>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FEBF-FA3A-4888-BCEC-188E70141E8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1891822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D91B-C636-48F5-8F88-A77AD744C9A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9319124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36E94FFD-98BE-4F9A-8452-7C1DF09EF7C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69407403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F5B49DF1-3BD7-4AE3-9DBE-CD28550A18A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11582238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EFAD3099-C1B1-41DF-836B-4FEAA086847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6641277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518E6EAE-D19F-4949-9BB6-17DCC4775692}"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72676490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BA55904F-20A4-4D9B-B6DF-51444887286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16200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282A553A-690F-4230-AB75-A3B3ACBA557B}" type="slidenum">
              <a:rPr lang="en-US"/>
              <a:pPr>
                <a:defRPr/>
              </a:pPr>
              <a:t>‹N°›</a:t>
            </a:fld>
            <a:endParaRPr lang="en-US"/>
          </a:p>
        </p:txBody>
      </p:sp>
    </p:spTree>
    <p:extLst>
      <p:ext uri="{BB962C8B-B14F-4D97-AF65-F5344CB8AC3E}">
        <p14:creationId xmlns:p14="http://schemas.microsoft.com/office/powerpoint/2010/main" val="34204758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08D221C-9A9E-4C20-90D0-1207D9850F2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74941165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F89958A3-5324-41D8-83BA-208FD67D0A5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6979356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BEC0C6A1-C870-4588-A795-625143FE1D3C}"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17600169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008E9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solidFill>
                <a:srgbClr val="1F497D"/>
              </a:solidFill>
            </a:endParaRP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pic>
        <p:nvPicPr>
          <p:cNvPr id="25" name="Picture 31"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2"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26313"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solidFill>
                  <a:schemeClr val="bg1"/>
                </a:solidFill>
              </a:defRPr>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solidFill>
                  <a:schemeClr val="bg1"/>
                </a:solidFill>
              </a:defRPr>
            </a:lvl1pPr>
          </a:lstStyle>
          <a:p>
            <a:pPr>
              <a:defRPr/>
            </a:pPr>
            <a:fld id="{5140DDDE-51A9-44AF-A36B-7214730F8CD8}"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92501622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14F7B800-89C3-4AFF-A010-93EB288FD3E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21997017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9983EFAA-7459-4A3F-BBC2-45217E07A32D}"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50227117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00E40697-5DEA-40DC-96EA-0E7B54A867B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83946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AD80B12C-2F5C-4F4A-AACC-1D77B007B6C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36407261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42EB6C1C-E403-439E-AF27-0DCD0A89EC1A}"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47002758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FA0D5204-D22A-490E-A34D-78D4F12AFDBC}"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162837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978DA922-7C7F-4027-A118-40CE45A42A2A}" type="slidenum">
              <a:rPr lang="en-US"/>
              <a:pPr>
                <a:defRPr/>
              </a:pPr>
              <a:t>‹N°›</a:t>
            </a:fld>
            <a:endParaRPr lang="en-US"/>
          </a:p>
        </p:txBody>
      </p:sp>
    </p:spTree>
    <p:extLst>
      <p:ext uri="{BB962C8B-B14F-4D97-AF65-F5344CB8AC3E}">
        <p14:creationId xmlns:p14="http://schemas.microsoft.com/office/powerpoint/2010/main" val="34475950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76A8FD77-3E05-4BC9-95C5-81B06DA3C630}"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77079699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9F9E7F2-0793-4A1F-ADC4-EA60CD94A3D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23401747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ADF2FE4A-9394-4847-87A9-1D68CA3F9E0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87142568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832157BD-2F2E-4911-AE43-A577ED5D078E}"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84910792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tx2"/>
        </a:solidFill>
        <a:effectLst/>
      </p:bgPr>
    </p:bg>
    <p:spTree>
      <p:nvGrpSpPr>
        <p:cNvPr id="1" name=""/>
        <p:cNvGrpSpPr/>
        <p:nvPr/>
      </p:nvGrpSpPr>
      <p:grpSpPr>
        <a:xfrm>
          <a:off x="0" y="0"/>
          <a:ext cx="0" cy="0"/>
          <a:chOff x="0" y="0"/>
          <a:chExt cx="0" cy="0"/>
        </a:xfrm>
      </p:grpSpPr>
      <p:pic>
        <p:nvPicPr>
          <p:cNvPr id="4"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noChangeAspect="1"/>
          </p:cNvGrpSpPr>
          <p:nvPr/>
        </p:nvGrpSpPr>
        <p:grpSpPr bwMode="auto">
          <a:xfrm>
            <a:off x="150813" y="150813"/>
            <a:ext cx="522287" cy="468312"/>
            <a:chOff x="1352" y="681"/>
            <a:chExt cx="3519" cy="3153"/>
          </a:xfrm>
        </p:grpSpPr>
        <p:sp>
          <p:nvSpPr>
            <p:cNvPr id="11"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26" name="Rectangle 2"/>
          <p:cNvSpPr>
            <a:spLocks noGrp="1" noChangeArrowheads="1"/>
          </p:cNvSpPr>
          <p:nvPr>
            <p:ph type="sldNum" sz="quarter" idx="10"/>
          </p:nvPr>
        </p:nvSpPr>
        <p:spPr>
          <a:xfrm>
            <a:off x="264599" y="2363937"/>
            <a:ext cx="259686" cy="184666"/>
          </a:xfrm>
        </p:spPr>
        <p:txBody>
          <a:bodyPr/>
          <a:lstStyle>
            <a:lvl1pPr algn="ctr">
              <a:defRPr>
                <a:solidFill>
                  <a:schemeClr val="bg1"/>
                </a:solidFill>
              </a:defRPr>
            </a:lvl1pPr>
          </a:lstStyle>
          <a:p>
            <a:pPr>
              <a:defRPr/>
            </a:pPr>
            <a:fld id="{AE893835-1B68-41BC-99BF-F0A28FB77200}" type="slidenum">
              <a:rPr lang="en-US" smtClean="0">
                <a:solidFill>
                  <a:srgbClr val="FFFFFF"/>
                </a:solidFill>
              </a:rPr>
              <a:pPr>
                <a:defRPr/>
              </a:pPr>
              <a:t>‹N°›</a:t>
            </a:fld>
            <a:endParaRPr lang="en-US" dirty="0">
              <a:solidFill>
                <a:srgbClr val="FFFFFF"/>
              </a:solidFill>
            </a:endParaRPr>
          </a:p>
        </p:txBody>
      </p:sp>
      <p:sp>
        <p:nvSpPr>
          <p:cNvPr id="29" name="Freeform 22"/>
          <p:cNvSpPr>
            <a:spLocks/>
          </p:cNvSpPr>
          <p:nvPr/>
        </p:nvSpPr>
        <p:spPr bwMode="auto">
          <a:xfrm>
            <a:off x="-1" y="557213"/>
            <a:ext cx="9148763" cy="45037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solidFill>
                <a:srgbClr val="1F497D"/>
              </a:solidFill>
            </a:endParaRPr>
          </a:p>
        </p:txBody>
      </p:sp>
      <p:sp>
        <p:nvSpPr>
          <p:cNvPr id="30" name="Freeform 23"/>
          <p:cNvSpPr>
            <a:spLocks/>
          </p:cNvSpPr>
          <p:nvPr/>
        </p:nvSpPr>
        <p:spPr bwMode="auto">
          <a:xfrm rot="5400000">
            <a:off x="-1030809" y="4878924"/>
            <a:ext cx="3009883" cy="948268"/>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31" name="Freeform 24"/>
          <p:cNvSpPr>
            <a:spLocks/>
          </p:cNvSpPr>
          <p:nvPr/>
        </p:nvSpPr>
        <p:spPr bwMode="auto">
          <a:xfrm>
            <a:off x="8547100" y="3713709"/>
            <a:ext cx="601663" cy="1368425"/>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Tree>
    <p:extLst>
      <p:ext uri="{BB962C8B-B14F-4D97-AF65-F5344CB8AC3E}">
        <p14:creationId xmlns:p14="http://schemas.microsoft.com/office/powerpoint/2010/main" val="3947818555"/>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FEBF-FA3A-4888-BCEC-188E70141E8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68349319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D91B-C636-48F5-8F88-A77AD744C9A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9216618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36E94FFD-98BE-4F9A-8452-7C1DF09EF7C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60681739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F5B49DF1-3BD7-4AE3-9DBE-CD28550A18A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6479903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EFAD3099-C1B1-41DF-836B-4FEAA086847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290943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87FB795A-E67E-46D1-9FED-9F24A92AC5A9}" type="slidenum">
              <a:rPr lang="en-US"/>
              <a:pPr>
                <a:defRPr/>
              </a:pPr>
              <a:t>‹N°›</a:t>
            </a:fld>
            <a:endParaRPr lang="en-US"/>
          </a:p>
        </p:txBody>
      </p:sp>
    </p:spTree>
    <p:extLst>
      <p:ext uri="{BB962C8B-B14F-4D97-AF65-F5344CB8AC3E}">
        <p14:creationId xmlns:p14="http://schemas.microsoft.com/office/powerpoint/2010/main" val="71881037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518E6EAE-D19F-4949-9BB6-17DCC4775692}"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96282220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BA55904F-20A4-4D9B-B6DF-51444887286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8663972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08D221C-9A9E-4C20-90D0-1207D9850F2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2684237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F89958A3-5324-41D8-83BA-208FD67D0A5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06883296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BEC0C6A1-C870-4588-A795-625143FE1D3C}"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93208173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71C5D317-4F31-4C97-A1C6-A9D2E6821E8D}"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25474292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37F7A7C2-4DA8-4423-884F-4786ED736EF2}"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9562260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D41FF0D1-B853-436F-92D1-6021B887E28E}"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633692262"/>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8EBEF1E1-D734-41F9-8FC8-B4EDD7E29072}"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2401919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C872D635-BA44-4564-B096-BFDE9345A75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803839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2308ACD0-678D-4D80-B87F-6BBFC5F7321E}" type="slidenum">
              <a:rPr lang="en-US"/>
              <a:pPr>
                <a:defRPr/>
              </a:pPr>
              <a:t>‹N°›</a:t>
            </a:fld>
            <a:endParaRPr lang="en-US"/>
          </a:p>
        </p:txBody>
      </p:sp>
    </p:spTree>
    <p:extLst>
      <p:ext uri="{BB962C8B-B14F-4D97-AF65-F5344CB8AC3E}">
        <p14:creationId xmlns:p14="http://schemas.microsoft.com/office/powerpoint/2010/main" val="411483377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578CFE34-94DC-434F-A15D-3B4134A0AC3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5561637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598575D-661A-4D79-9A59-7A34E1353A4D}"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3988188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FE43917E-A4D6-43B0-8243-C5089691C95C}"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41231582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BA97E610-620A-45E5-A2AC-C3EA1CF646F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3473791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787E2E62-F61A-4BFB-A448-8F04C896CC5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16605108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C4D41655-DF75-4059-B1C3-900235DA1190}"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5875788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tx2"/>
        </a:solidFill>
        <a:effectLst/>
      </p:bgPr>
    </p:bg>
    <p:spTree>
      <p:nvGrpSpPr>
        <p:cNvPr id="1" name=""/>
        <p:cNvGrpSpPr/>
        <p:nvPr/>
      </p:nvGrpSpPr>
      <p:grpSpPr>
        <a:xfrm>
          <a:off x="0" y="0"/>
          <a:ext cx="0" cy="0"/>
          <a:chOff x="0" y="0"/>
          <a:chExt cx="0" cy="0"/>
        </a:xfrm>
      </p:grpSpPr>
      <p:pic>
        <p:nvPicPr>
          <p:cNvPr id="4"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noChangeAspect="1"/>
          </p:cNvGrpSpPr>
          <p:nvPr/>
        </p:nvGrpSpPr>
        <p:grpSpPr bwMode="auto">
          <a:xfrm>
            <a:off x="150813" y="150813"/>
            <a:ext cx="522287" cy="468312"/>
            <a:chOff x="1352" y="681"/>
            <a:chExt cx="3519" cy="3153"/>
          </a:xfrm>
        </p:grpSpPr>
        <p:sp>
          <p:nvSpPr>
            <p:cNvPr id="11"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26" name="Rectangle 2"/>
          <p:cNvSpPr>
            <a:spLocks noGrp="1" noChangeArrowheads="1"/>
          </p:cNvSpPr>
          <p:nvPr>
            <p:ph type="sldNum" sz="quarter" idx="10"/>
          </p:nvPr>
        </p:nvSpPr>
        <p:spPr>
          <a:xfrm>
            <a:off x="264599" y="2363937"/>
            <a:ext cx="259686" cy="184666"/>
          </a:xfrm>
        </p:spPr>
        <p:txBody>
          <a:bodyPr/>
          <a:lstStyle>
            <a:lvl1pPr algn="ctr">
              <a:defRPr>
                <a:solidFill>
                  <a:schemeClr val="bg1"/>
                </a:solidFill>
              </a:defRPr>
            </a:lvl1pPr>
          </a:lstStyle>
          <a:p>
            <a:pPr>
              <a:defRPr/>
            </a:pPr>
            <a:fld id="{AE893835-1B68-41BC-99BF-F0A28FB77200}" type="slidenum">
              <a:rPr lang="en-US" smtClean="0">
                <a:solidFill>
                  <a:srgbClr val="FFFFFF"/>
                </a:solidFill>
              </a:rPr>
              <a:pPr>
                <a:defRPr/>
              </a:pPr>
              <a:t>‹N°›</a:t>
            </a:fld>
            <a:endParaRPr lang="en-US" dirty="0">
              <a:solidFill>
                <a:srgbClr val="FFFFFF"/>
              </a:solidFill>
            </a:endParaRPr>
          </a:p>
        </p:txBody>
      </p:sp>
      <p:sp>
        <p:nvSpPr>
          <p:cNvPr id="29" name="Freeform 22"/>
          <p:cNvSpPr>
            <a:spLocks/>
          </p:cNvSpPr>
          <p:nvPr/>
        </p:nvSpPr>
        <p:spPr bwMode="auto">
          <a:xfrm>
            <a:off x="-1" y="557213"/>
            <a:ext cx="9148763" cy="45037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solidFill>
                <a:srgbClr val="1F497D"/>
              </a:solidFill>
            </a:endParaRPr>
          </a:p>
        </p:txBody>
      </p:sp>
      <p:sp>
        <p:nvSpPr>
          <p:cNvPr id="30" name="Freeform 23"/>
          <p:cNvSpPr>
            <a:spLocks/>
          </p:cNvSpPr>
          <p:nvPr/>
        </p:nvSpPr>
        <p:spPr bwMode="auto">
          <a:xfrm rot="5400000">
            <a:off x="-1030809" y="4878924"/>
            <a:ext cx="3009883" cy="948268"/>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31" name="Freeform 24"/>
          <p:cNvSpPr>
            <a:spLocks/>
          </p:cNvSpPr>
          <p:nvPr/>
        </p:nvSpPr>
        <p:spPr bwMode="auto">
          <a:xfrm>
            <a:off x="8547100" y="3713709"/>
            <a:ext cx="601663" cy="1368425"/>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Tree>
    <p:extLst>
      <p:ext uri="{BB962C8B-B14F-4D97-AF65-F5344CB8AC3E}">
        <p14:creationId xmlns:p14="http://schemas.microsoft.com/office/powerpoint/2010/main" val="3837245042"/>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FEBF-FA3A-4888-BCEC-188E70141E85}"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42569327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D91B-C636-48F5-8F88-A77AD744C9A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48011232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36E94FFD-98BE-4F9A-8452-7C1DF09EF7C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6593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D91B-C636-48F5-8F88-A77AD744C9A9}" type="slidenum">
              <a:rPr lang="en-US"/>
              <a:pPr>
                <a:defRPr/>
              </a:pPr>
              <a:t>‹N°›</a:t>
            </a:fld>
            <a:endParaRPr lang="en-US"/>
          </a:p>
        </p:txBody>
      </p:sp>
    </p:spTree>
    <p:extLst>
      <p:ext uri="{BB962C8B-B14F-4D97-AF65-F5344CB8AC3E}">
        <p14:creationId xmlns:p14="http://schemas.microsoft.com/office/powerpoint/2010/main" val="2372739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6D6E1FCA-3E4A-4B6E-8F32-A90699C4D18B}" type="slidenum">
              <a:rPr lang="en-US"/>
              <a:pPr>
                <a:defRPr/>
              </a:pPr>
              <a:t>‹N°›</a:t>
            </a:fld>
            <a:endParaRPr lang="en-US"/>
          </a:p>
        </p:txBody>
      </p:sp>
    </p:spTree>
    <p:extLst>
      <p:ext uri="{BB962C8B-B14F-4D97-AF65-F5344CB8AC3E}">
        <p14:creationId xmlns:p14="http://schemas.microsoft.com/office/powerpoint/2010/main" val="168146347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F5B49DF1-3BD7-4AE3-9DBE-CD28550A18A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8759210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EFAD3099-C1B1-41DF-836B-4FEAA086847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5259552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518E6EAE-D19F-4949-9BB6-17DCC4775692}"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15666667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BA55904F-20A4-4D9B-B6DF-51444887286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1085680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08D221C-9A9E-4C20-90D0-1207D9850F2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91626736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F89958A3-5324-41D8-83BA-208FD67D0A5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82660536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BEC0C6A1-C870-4588-A795-625143FE1D3C}"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88229175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tx2"/>
        </a:solidFill>
        <a:effectLst/>
      </p:bgPr>
    </p:bg>
    <p:spTree>
      <p:nvGrpSpPr>
        <p:cNvPr id="1" name=""/>
        <p:cNvGrpSpPr/>
        <p:nvPr/>
      </p:nvGrpSpPr>
      <p:grpSpPr>
        <a:xfrm>
          <a:off x="0" y="0"/>
          <a:ext cx="0" cy="0"/>
          <a:chOff x="0" y="0"/>
          <a:chExt cx="0" cy="0"/>
        </a:xfrm>
      </p:grpSpPr>
      <p:pic>
        <p:nvPicPr>
          <p:cNvPr id="4"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noChangeAspect="1"/>
          </p:cNvGrpSpPr>
          <p:nvPr/>
        </p:nvGrpSpPr>
        <p:grpSpPr bwMode="auto">
          <a:xfrm>
            <a:off x="150813" y="150813"/>
            <a:ext cx="522287" cy="468312"/>
            <a:chOff x="1352" y="681"/>
            <a:chExt cx="3519" cy="3153"/>
          </a:xfrm>
        </p:grpSpPr>
        <p:sp>
          <p:nvSpPr>
            <p:cNvPr id="11"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2"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4"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6"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7"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8"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9"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1"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2"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3"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4"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26" name="Rectangle 2"/>
          <p:cNvSpPr>
            <a:spLocks noGrp="1" noChangeArrowheads="1"/>
          </p:cNvSpPr>
          <p:nvPr>
            <p:ph type="sldNum" sz="quarter" idx="10"/>
          </p:nvPr>
        </p:nvSpPr>
        <p:spPr>
          <a:xfrm>
            <a:off x="264599" y="2363937"/>
            <a:ext cx="259686" cy="184666"/>
          </a:xfrm>
        </p:spPr>
        <p:txBody>
          <a:bodyPr/>
          <a:lstStyle>
            <a:lvl1pPr algn="ctr">
              <a:defRPr>
                <a:solidFill>
                  <a:schemeClr val="bg1"/>
                </a:solidFill>
              </a:defRPr>
            </a:lvl1pPr>
          </a:lstStyle>
          <a:p>
            <a:pPr>
              <a:defRPr/>
            </a:pPr>
            <a:fld id="{AE893835-1B68-41BC-99BF-F0A28FB77200}" type="slidenum">
              <a:rPr lang="en-US" smtClean="0">
                <a:solidFill>
                  <a:srgbClr val="FFFFFF"/>
                </a:solidFill>
              </a:rPr>
              <a:pPr>
                <a:defRPr/>
              </a:pPr>
              <a:t>‹N°›</a:t>
            </a:fld>
            <a:endParaRPr lang="en-US" dirty="0">
              <a:solidFill>
                <a:srgbClr val="FFFFFF"/>
              </a:solidFill>
            </a:endParaRPr>
          </a:p>
        </p:txBody>
      </p:sp>
      <p:sp>
        <p:nvSpPr>
          <p:cNvPr id="29" name="Freeform 22"/>
          <p:cNvSpPr>
            <a:spLocks/>
          </p:cNvSpPr>
          <p:nvPr/>
        </p:nvSpPr>
        <p:spPr bwMode="auto">
          <a:xfrm>
            <a:off x="-1" y="557213"/>
            <a:ext cx="9148763" cy="45037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dirty="0">
              <a:solidFill>
                <a:srgbClr val="1F497D"/>
              </a:solidFill>
            </a:endParaRPr>
          </a:p>
        </p:txBody>
      </p:sp>
      <p:sp>
        <p:nvSpPr>
          <p:cNvPr id="30" name="Freeform 23"/>
          <p:cNvSpPr>
            <a:spLocks/>
          </p:cNvSpPr>
          <p:nvPr/>
        </p:nvSpPr>
        <p:spPr bwMode="auto">
          <a:xfrm rot="5400000">
            <a:off x="-1030809" y="4878924"/>
            <a:ext cx="3009883" cy="948268"/>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31" name="Freeform 24"/>
          <p:cNvSpPr>
            <a:spLocks/>
          </p:cNvSpPr>
          <p:nvPr/>
        </p:nvSpPr>
        <p:spPr bwMode="auto">
          <a:xfrm>
            <a:off x="8547100" y="3713709"/>
            <a:ext cx="601663" cy="1368425"/>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Tree>
    <p:extLst>
      <p:ext uri="{BB962C8B-B14F-4D97-AF65-F5344CB8AC3E}">
        <p14:creationId xmlns:p14="http://schemas.microsoft.com/office/powerpoint/2010/main" val="120363378"/>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FEBF-FA3A-4888-BCEC-188E70141E85}" type="slidenum">
              <a:rPr lang="en-US">
                <a:solidFill>
                  <a:srgbClr val="1F497D"/>
                </a:solidFill>
              </a:rPr>
              <a:pPr>
                <a:defRPr/>
              </a:pPr>
              <a:t>‹N°›</a:t>
            </a:fld>
            <a:endParaRPr lang="en-US">
              <a:solidFill>
                <a:srgbClr val="1F497D"/>
              </a:solidFill>
            </a:endParaRPr>
          </a:p>
        </p:txBody>
      </p:sp>
      <p:pic>
        <p:nvPicPr>
          <p:cNvPr id="7" name="Picture 2" descr="K:\Ipsos Media-Les Etudes\Etudes en Cours\CULT 14004191-01 - Nouvelles pratiques de lecture - Livres Hebdo - 2014\Remise des resultats\image livres hebdo\Logo livres hebdo bis.bmp"/>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540639"/>
            <a:ext cx="1245704" cy="2627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6758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59B8D91B-C636-48F5-8F88-A77AD744C9A9}"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134217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A3B640C1-19A0-477E-8B7C-67AD09E79E03}" type="slidenum">
              <a:rPr lang="en-US"/>
              <a:pPr>
                <a:defRPr/>
              </a:pPr>
              <a:t>‹N°›</a:t>
            </a:fld>
            <a:endParaRPr lang="en-US"/>
          </a:p>
        </p:txBody>
      </p:sp>
    </p:spTree>
    <p:extLst>
      <p:ext uri="{BB962C8B-B14F-4D97-AF65-F5344CB8AC3E}">
        <p14:creationId xmlns:p14="http://schemas.microsoft.com/office/powerpoint/2010/main" val="2045321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36E94FFD-98BE-4F9A-8452-7C1DF09EF7C8}"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41182449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F5B49DF1-3BD7-4AE3-9DBE-CD28550A18A7}"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911183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EFAD3099-C1B1-41DF-836B-4FEAA086847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87305240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518E6EAE-D19F-4949-9BB6-17DCC4775692}"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62243483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BA55904F-20A4-4D9B-B6DF-514448872866}"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051075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08D221C-9A9E-4C20-90D0-1207D9850F2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136099744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F89958A3-5324-41D8-83BA-208FD67D0A53}"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353149732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1F497D"/>
                </a:solidFill>
              </a:rPr>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BEC0C6A1-C870-4588-A795-625143FE1D3C}" type="slidenum">
              <a:rPr lang="en-US">
                <a:solidFill>
                  <a:srgbClr val="1F497D"/>
                </a:solidFill>
              </a:rPr>
              <a:pPr>
                <a:defRPr/>
              </a:pPr>
              <a:t>‹N°›</a:t>
            </a:fld>
            <a:endParaRPr lang="en-US">
              <a:solidFill>
                <a:srgbClr val="1F497D"/>
              </a:solidFill>
            </a:endParaRPr>
          </a:p>
        </p:txBody>
      </p:sp>
    </p:spTree>
    <p:extLst>
      <p:ext uri="{BB962C8B-B14F-4D97-AF65-F5344CB8AC3E}">
        <p14:creationId xmlns:p14="http://schemas.microsoft.com/office/powerpoint/2010/main" val="2458482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886EA061-E98D-4D7D-8718-9BFA46944489}" type="slidenum">
              <a:rPr lang="en-US"/>
              <a:pPr>
                <a:defRPr/>
              </a:pPr>
              <a:t>‹N°›</a:t>
            </a:fld>
            <a:endParaRPr lang="en-US"/>
          </a:p>
        </p:txBody>
      </p:sp>
    </p:spTree>
    <p:extLst>
      <p:ext uri="{BB962C8B-B14F-4D97-AF65-F5344CB8AC3E}">
        <p14:creationId xmlns:p14="http://schemas.microsoft.com/office/powerpoint/2010/main" val="223358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117EEF8F-7646-45C3-82CA-FCD3B5DAF1DD}" type="slidenum">
              <a:rPr lang="en-US"/>
              <a:pPr>
                <a:defRPr/>
              </a:pPr>
              <a:t>‹N°›</a:t>
            </a:fld>
            <a:endParaRPr lang="en-US"/>
          </a:p>
        </p:txBody>
      </p:sp>
    </p:spTree>
    <p:extLst>
      <p:ext uri="{BB962C8B-B14F-4D97-AF65-F5344CB8AC3E}">
        <p14:creationId xmlns:p14="http://schemas.microsoft.com/office/powerpoint/2010/main" val="1224102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75FDDC4F-D495-429E-9F74-219C9ACD7186}" type="slidenum">
              <a:rPr lang="en-US"/>
              <a:pPr>
                <a:defRPr/>
              </a:pPr>
              <a:t>‹N°›</a:t>
            </a:fld>
            <a:endParaRPr lang="en-US"/>
          </a:p>
        </p:txBody>
      </p:sp>
    </p:spTree>
    <p:extLst>
      <p:ext uri="{BB962C8B-B14F-4D97-AF65-F5344CB8AC3E}">
        <p14:creationId xmlns:p14="http://schemas.microsoft.com/office/powerpoint/2010/main" val="1138634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62F2CB35-72DA-4A33-A986-FC6C367E9CD9}" type="slidenum">
              <a:rPr lang="en-US"/>
              <a:pPr>
                <a:defRPr/>
              </a:pPr>
              <a:t>‹N°›</a:t>
            </a:fld>
            <a:endParaRPr lang="en-US"/>
          </a:p>
        </p:txBody>
      </p:sp>
    </p:spTree>
    <p:extLst>
      <p:ext uri="{BB962C8B-B14F-4D97-AF65-F5344CB8AC3E}">
        <p14:creationId xmlns:p14="http://schemas.microsoft.com/office/powerpoint/2010/main" val="1317432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FA28687A-B83D-438F-AB73-95FF48B60183}" type="slidenum">
              <a:rPr lang="en-US"/>
              <a:pPr>
                <a:defRPr/>
              </a:pPr>
              <a:t>‹N°›</a:t>
            </a:fld>
            <a:endParaRPr lang="en-US"/>
          </a:p>
        </p:txBody>
      </p:sp>
    </p:spTree>
    <p:extLst>
      <p:ext uri="{BB962C8B-B14F-4D97-AF65-F5344CB8AC3E}">
        <p14:creationId xmlns:p14="http://schemas.microsoft.com/office/powerpoint/2010/main" val="449124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5614DE80-EE36-4A2C-A85E-44B9AA5DF151}" type="slidenum">
              <a:rPr lang="en-US"/>
              <a:pPr>
                <a:defRPr/>
              </a:pPr>
              <a:t>‹N°›</a:t>
            </a:fld>
            <a:endParaRPr lang="en-US"/>
          </a:p>
        </p:txBody>
      </p:sp>
    </p:spTree>
    <p:extLst>
      <p:ext uri="{BB962C8B-B14F-4D97-AF65-F5344CB8AC3E}">
        <p14:creationId xmlns:p14="http://schemas.microsoft.com/office/powerpoint/2010/main" val="2300823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7DCE582E-6EB6-422A-A916-A0642AB1106A}" type="slidenum">
              <a:rPr lang="en-US"/>
              <a:pPr>
                <a:defRPr/>
              </a:pPr>
              <a:t>‹N°›</a:t>
            </a:fld>
            <a:endParaRPr lang="en-US"/>
          </a:p>
        </p:txBody>
      </p:sp>
    </p:spTree>
    <p:extLst>
      <p:ext uri="{BB962C8B-B14F-4D97-AF65-F5344CB8AC3E}">
        <p14:creationId xmlns:p14="http://schemas.microsoft.com/office/powerpoint/2010/main" val="1511834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1F68D8B8-78A1-408B-919A-183542365625}" type="slidenum">
              <a:rPr lang="en-US"/>
              <a:pPr>
                <a:defRPr/>
              </a:pPr>
              <a:t>‹N°›</a:t>
            </a:fld>
            <a:endParaRPr lang="en-US"/>
          </a:p>
        </p:txBody>
      </p:sp>
    </p:spTree>
    <p:extLst>
      <p:ext uri="{BB962C8B-B14F-4D97-AF65-F5344CB8AC3E}">
        <p14:creationId xmlns:p14="http://schemas.microsoft.com/office/powerpoint/2010/main" val="234890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36E94FFD-98BE-4F9A-8452-7C1DF09EF7C8}" type="slidenum">
              <a:rPr lang="en-US"/>
              <a:pPr>
                <a:defRPr/>
              </a:pPr>
              <a:t>‹N°›</a:t>
            </a:fld>
            <a:endParaRPr lang="en-US"/>
          </a:p>
        </p:txBody>
      </p:sp>
    </p:spTree>
    <p:extLst>
      <p:ext uri="{BB962C8B-B14F-4D97-AF65-F5344CB8AC3E}">
        <p14:creationId xmlns:p14="http://schemas.microsoft.com/office/powerpoint/2010/main" val="4014964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243FD2B-F51D-4719-AAA0-AC5075B158AE}" type="slidenum">
              <a:rPr lang="en-US"/>
              <a:pPr>
                <a:defRPr/>
              </a:pPr>
              <a:t>‹N°›</a:t>
            </a:fld>
            <a:endParaRPr lang="en-US"/>
          </a:p>
        </p:txBody>
      </p:sp>
    </p:spTree>
    <p:extLst>
      <p:ext uri="{BB962C8B-B14F-4D97-AF65-F5344CB8AC3E}">
        <p14:creationId xmlns:p14="http://schemas.microsoft.com/office/powerpoint/2010/main" val="3417348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E3499E67-6198-4E07-AA6A-F06E5F80F501}" type="slidenum">
              <a:rPr lang="en-US"/>
              <a:pPr>
                <a:defRPr/>
              </a:pPr>
              <a:t>‹N°›</a:t>
            </a:fld>
            <a:endParaRPr lang="en-US"/>
          </a:p>
        </p:txBody>
      </p:sp>
    </p:spTree>
    <p:extLst>
      <p:ext uri="{BB962C8B-B14F-4D97-AF65-F5344CB8AC3E}">
        <p14:creationId xmlns:p14="http://schemas.microsoft.com/office/powerpoint/2010/main" val="2141404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D1EB00CA-4145-4B76-9FD0-BA5035851E38}" type="slidenum">
              <a:rPr lang="en-US"/>
              <a:pPr>
                <a:defRPr/>
              </a:pPr>
              <a:t>‹N°›</a:t>
            </a:fld>
            <a:endParaRPr lang="en-US"/>
          </a:p>
        </p:txBody>
      </p:sp>
    </p:spTree>
    <p:extLst>
      <p:ext uri="{BB962C8B-B14F-4D97-AF65-F5344CB8AC3E}">
        <p14:creationId xmlns:p14="http://schemas.microsoft.com/office/powerpoint/2010/main" val="3256079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DC1D9B7A-ECA4-470E-A483-DAE372BBE6C3}" type="slidenum">
              <a:rPr lang="en-US"/>
              <a:pPr>
                <a:defRPr/>
              </a:pPr>
              <a:t>‹N°›</a:t>
            </a:fld>
            <a:endParaRPr lang="en-US"/>
          </a:p>
        </p:txBody>
      </p:sp>
    </p:spTree>
    <p:extLst>
      <p:ext uri="{BB962C8B-B14F-4D97-AF65-F5344CB8AC3E}">
        <p14:creationId xmlns:p14="http://schemas.microsoft.com/office/powerpoint/2010/main" val="3421416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75E41E34-CE59-4AAF-BE7D-3D946471510F}" type="slidenum">
              <a:rPr lang="en-US"/>
              <a:pPr>
                <a:defRPr/>
              </a:pPr>
              <a:t>‹N°›</a:t>
            </a:fld>
            <a:endParaRPr lang="en-US"/>
          </a:p>
        </p:txBody>
      </p:sp>
    </p:spTree>
    <p:extLst>
      <p:ext uri="{BB962C8B-B14F-4D97-AF65-F5344CB8AC3E}">
        <p14:creationId xmlns:p14="http://schemas.microsoft.com/office/powerpoint/2010/main" val="1310367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008E9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pic>
        <p:nvPicPr>
          <p:cNvPr id="25" name="Picture 31"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2"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26313"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solidFill>
                  <a:schemeClr val="bg1"/>
                </a:solidFill>
              </a:defRPr>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solidFill>
                  <a:schemeClr val="bg1"/>
                </a:solidFill>
              </a:defRPr>
            </a:lvl1pPr>
          </a:lstStyle>
          <a:p>
            <a:pPr>
              <a:defRPr/>
            </a:pPr>
            <a:fld id="{5140DDDE-51A9-44AF-A36B-7214730F8CD8}" type="slidenum">
              <a:rPr lang="en-US"/>
              <a:pPr>
                <a:defRPr/>
              </a:pPr>
              <a:t>‹N°›</a:t>
            </a:fld>
            <a:endParaRPr lang="en-US"/>
          </a:p>
        </p:txBody>
      </p:sp>
    </p:spTree>
    <p:extLst>
      <p:ext uri="{BB962C8B-B14F-4D97-AF65-F5344CB8AC3E}">
        <p14:creationId xmlns:p14="http://schemas.microsoft.com/office/powerpoint/2010/main" val="291146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14F7B800-89C3-4AFF-A010-93EB288FD3E8}" type="slidenum">
              <a:rPr lang="en-US"/>
              <a:pPr>
                <a:defRPr/>
              </a:pPr>
              <a:t>‹N°›</a:t>
            </a:fld>
            <a:endParaRPr lang="en-US"/>
          </a:p>
        </p:txBody>
      </p:sp>
    </p:spTree>
    <p:extLst>
      <p:ext uri="{BB962C8B-B14F-4D97-AF65-F5344CB8AC3E}">
        <p14:creationId xmlns:p14="http://schemas.microsoft.com/office/powerpoint/2010/main" val="2265951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9983EFAA-7459-4A3F-BBC2-45217E07A32D}" type="slidenum">
              <a:rPr lang="en-US"/>
              <a:pPr>
                <a:defRPr/>
              </a:pPr>
              <a:t>‹N°›</a:t>
            </a:fld>
            <a:endParaRPr lang="en-US"/>
          </a:p>
        </p:txBody>
      </p:sp>
    </p:spTree>
    <p:extLst>
      <p:ext uri="{BB962C8B-B14F-4D97-AF65-F5344CB8AC3E}">
        <p14:creationId xmlns:p14="http://schemas.microsoft.com/office/powerpoint/2010/main" val="3684958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00E40697-5DEA-40DC-96EA-0E7B54A867B5}" type="slidenum">
              <a:rPr lang="en-US"/>
              <a:pPr>
                <a:defRPr/>
              </a:pPr>
              <a:t>‹N°›</a:t>
            </a:fld>
            <a:endParaRPr lang="en-US"/>
          </a:p>
        </p:txBody>
      </p:sp>
    </p:spTree>
    <p:extLst>
      <p:ext uri="{BB962C8B-B14F-4D97-AF65-F5344CB8AC3E}">
        <p14:creationId xmlns:p14="http://schemas.microsoft.com/office/powerpoint/2010/main" val="3631529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AD80B12C-2F5C-4F4A-AACC-1D77B007B6C7}" type="slidenum">
              <a:rPr lang="en-US"/>
              <a:pPr>
                <a:defRPr/>
              </a:pPr>
              <a:t>‹N°›</a:t>
            </a:fld>
            <a:endParaRPr lang="en-US"/>
          </a:p>
        </p:txBody>
      </p:sp>
    </p:spTree>
    <p:extLst>
      <p:ext uri="{BB962C8B-B14F-4D97-AF65-F5344CB8AC3E}">
        <p14:creationId xmlns:p14="http://schemas.microsoft.com/office/powerpoint/2010/main" val="22912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F5B49DF1-3BD7-4AE3-9DBE-CD28550A18A7}" type="slidenum">
              <a:rPr lang="en-US"/>
              <a:pPr>
                <a:defRPr/>
              </a:pPr>
              <a:t>‹N°›</a:t>
            </a:fld>
            <a:endParaRPr lang="en-US"/>
          </a:p>
        </p:txBody>
      </p:sp>
    </p:spTree>
    <p:extLst>
      <p:ext uri="{BB962C8B-B14F-4D97-AF65-F5344CB8AC3E}">
        <p14:creationId xmlns:p14="http://schemas.microsoft.com/office/powerpoint/2010/main" val="725871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42EB6C1C-E403-439E-AF27-0DCD0A89EC1A}" type="slidenum">
              <a:rPr lang="en-US"/>
              <a:pPr>
                <a:defRPr/>
              </a:pPr>
              <a:t>‹N°›</a:t>
            </a:fld>
            <a:endParaRPr lang="en-US"/>
          </a:p>
        </p:txBody>
      </p:sp>
    </p:spTree>
    <p:extLst>
      <p:ext uri="{BB962C8B-B14F-4D97-AF65-F5344CB8AC3E}">
        <p14:creationId xmlns:p14="http://schemas.microsoft.com/office/powerpoint/2010/main" val="2573202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FA0D5204-D22A-490E-A34D-78D4F12AFDBC}" type="slidenum">
              <a:rPr lang="en-US"/>
              <a:pPr>
                <a:defRPr/>
              </a:pPr>
              <a:t>‹N°›</a:t>
            </a:fld>
            <a:endParaRPr lang="en-US"/>
          </a:p>
        </p:txBody>
      </p:sp>
    </p:spTree>
    <p:extLst>
      <p:ext uri="{BB962C8B-B14F-4D97-AF65-F5344CB8AC3E}">
        <p14:creationId xmlns:p14="http://schemas.microsoft.com/office/powerpoint/2010/main" val="1458277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76A8FD77-3E05-4BC9-95C5-81B06DA3C630}" type="slidenum">
              <a:rPr lang="en-US"/>
              <a:pPr>
                <a:defRPr/>
              </a:pPr>
              <a:t>‹N°›</a:t>
            </a:fld>
            <a:endParaRPr lang="en-US"/>
          </a:p>
        </p:txBody>
      </p:sp>
    </p:spTree>
    <p:extLst>
      <p:ext uri="{BB962C8B-B14F-4D97-AF65-F5344CB8AC3E}">
        <p14:creationId xmlns:p14="http://schemas.microsoft.com/office/powerpoint/2010/main" val="3922610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9F9E7F2-0793-4A1F-ADC4-EA60CD94A3D9}" type="slidenum">
              <a:rPr lang="en-US"/>
              <a:pPr>
                <a:defRPr/>
              </a:pPr>
              <a:t>‹N°›</a:t>
            </a:fld>
            <a:endParaRPr lang="en-US"/>
          </a:p>
        </p:txBody>
      </p:sp>
    </p:spTree>
    <p:extLst>
      <p:ext uri="{BB962C8B-B14F-4D97-AF65-F5344CB8AC3E}">
        <p14:creationId xmlns:p14="http://schemas.microsoft.com/office/powerpoint/2010/main" val="2114853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ADF2FE4A-9394-4847-87A9-1D68CA3F9E05}" type="slidenum">
              <a:rPr lang="en-US"/>
              <a:pPr>
                <a:defRPr/>
              </a:pPr>
              <a:t>‹N°›</a:t>
            </a:fld>
            <a:endParaRPr lang="en-US"/>
          </a:p>
        </p:txBody>
      </p:sp>
    </p:spTree>
    <p:extLst>
      <p:ext uri="{BB962C8B-B14F-4D97-AF65-F5344CB8AC3E}">
        <p14:creationId xmlns:p14="http://schemas.microsoft.com/office/powerpoint/2010/main" val="511797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832157BD-2F2E-4911-AE43-A577ED5D078E}" type="slidenum">
              <a:rPr lang="en-US"/>
              <a:pPr>
                <a:defRPr/>
              </a:pPr>
              <a:t>‹N°›</a:t>
            </a:fld>
            <a:endParaRPr lang="en-US"/>
          </a:p>
        </p:txBody>
      </p:sp>
    </p:spTree>
    <p:extLst>
      <p:ext uri="{BB962C8B-B14F-4D97-AF65-F5344CB8AC3E}">
        <p14:creationId xmlns:p14="http://schemas.microsoft.com/office/powerpoint/2010/main" val="414931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B3A0EA5F-D126-41BB-8600-F2F7D0AE1522}" type="slidenum">
              <a:rPr lang="en-US"/>
              <a:pPr>
                <a:defRPr/>
              </a:pPr>
              <a:t>‹N°›</a:t>
            </a:fld>
            <a:endParaRPr lang="en-US"/>
          </a:p>
        </p:txBody>
      </p:sp>
    </p:spTree>
    <p:extLst>
      <p:ext uri="{BB962C8B-B14F-4D97-AF65-F5344CB8AC3E}">
        <p14:creationId xmlns:p14="http://schemas.microsoft.com/office/powerpoint/2010/main" val="4028025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0B134017-BD8E-4ED7-9972-2984C9676CA1}" type="slidenum">
              <a:rPr lang="en-US"/>
              <a:pPr>
                <a:defRPr/>
              </a:pPr>
              <a:t>‹N°›</a:t>
            </a:fld>
            <a:endParaRPr lang="en-US"/>
          </a:p>
        </p:txBody>
      </p:sp>
    </p:spTree>
    <p:extLst>
      <p:ext uri="{BB962C8B-B14F-4D97-AF65-F5344CB8AC3E}">
        <p14:creationId xmlns:p14="http://schemas.microsoft.com/office/powerpoint/2010/main" val="3808172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372D8CF6-9D05-42DC-9517-FE0E15C225B0}" type="slidenum">
              <a:rPr lang="en-US"/>
              <a:pPr>
                <a:defRPr/>
              </a:pPr>
              <a:t>‹N°›</a:t>
            </a:fld>
            <a:endParaRPr lang="en-US"/>
          </a:p>
        </p:txBody>
      </p:sp>
    </p:spTree>
    <p:extLst>
      <p:ext uri="{BB962C8B-B14F-4D97-AF65-F5344CB8AC3E}">
        <p14:creationId xmlns:p14="http://schemas.microsoft.com/office/powerpoint/2010/main" val="1583024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2A684173-A3B6-4199-8DC5-113D21678F92}" type="slidenum">
              <a:rPr lang="en-US"/>
              <a:pPr>
                <a:defRPr/>
              </a:pPr>
              <a:t>‹N°›</a:t>
            </a:fld>
            <a:endParaRPr lang="en-US"/>
          </a:p>
        </p:txBody>
      </p:sp>
    </p:spTree>
    <p:extLst>
      <p:ext uri="{BB962C8B-B14F-4D97-AF65-F5344CB8AC3E}">
        <p14:creationId xmlns:p14="http://schemas.microsoft.com/office/powerpoint/2010/main" val="411628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EFAD3099-C1B1-41DF-836B-4FEAA0868476}" type="slidenum">
              <a:rPr lang="en-US"/>
              <a:pPr>
                <a:defRPr/>
              </a:pPr>
              <a:t>‹N°›</a:t>
            </a:fld>
            <a:endParaRPr lang="en-US"/>
          </a:p>
        </p:txBody>
      </p:sp>
    </p:spTree>
    <p:extLst>
      <p:ext uri="{BB962C8B-B14F-4D97-AF65-F5344CB8AC3E}">
        <p14:creationId xmlns:p14="http://schemas.microsoft.com/office/powerpoint/2010/main" val="1690730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1188F7B8-BDF5-45D0-8912-23DC86613965}" type="slidenum">
              <a:rPr lang="en-US"/>
              <a:pPr>
                <a:defRPr/>
              </a:pPr>
              <a:t>‹N°›</a:t>
            </a:fld>
            <a:endParaRPr lang="en-US"/>
          </a:p>
        </p:txBody>
      </p:sp>
    </p:spTree>
    <p:extLst>
      <p:ext uri="{BB962C8B-B14F-4D97-AF65-F5344CB8AC3E}">
        <p14:creationId xmlns:p14="http://schemas.microsoft.com/office/powerpoint/2010/main" val="1942722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37BB7F6E-F9C0-4DE2-B3AE-E18FB7DC5881}" type="slidenum">
              <a:rPr lang="en-US"/>
              <a:pPr>
                <a:defRPr/>
              </a:pPr>
              <a:t>‹N°›</a:t>
            </a:fld>
            <a:endParaRPr lang="en-US"/>
          </a:p>
        </p:txBody>
      </p:sp>
    </p:spTree>
    <p:extLst>
      <p:ext uri="{BB962C8B-B14F-4D97-AF65-F5344CB8AC3E}">
        <p14:creationId xmlns:p14="http://schemas.microsoft.com/office/powerpoint/2010/main" val="4130589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5763D3F-B3F7-4566-B781-508211F118A6}" type="slidenum">
              <a:rPr lang="en-US"/>
              <a:pPr>
                <a:defRPr/>
              </a:pPr>
              <a:t>‹N°›</a:t>
            </a:fld>
            <a:endParaRPr lang="en-US"/>
          </a:p>
        </p:txBody>
      </p:sp>
    </p:spTree>
    <p:extLst>
      <p:ext uri="{BB962C8B-B14F-4D97-AF65-F5344CB8AC3E}">
        <p14:creationId xmlns:p14="http://schemas.microsoft.com/office/powerpoint/2010/main" val="137706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594657C1-F7FE-44D4-BAF8-13F9BB3B17B6}" type="slidenum">
              <a:rPr lang="en-US"/>
              <a:pPr>
                <a:defRPr/>
              </a:pPr>
              <a:t>‹N°›</a:t>
            </a:fld>
            <a:endParaRPr lang="en-US"/>
          </a:p>
        </p:txBody>
      </p:sp>
    </p:spTree>
    <p:extLst>
      <p:ext uri="{BB962C8B-B14F-4D97-AF65-F5344CB8AC3E}">
        <p14:creationId xmlns:p14="http://schemas.microsoft.com/office/powerpoint/2010/main" val="1731120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B0083801-C5FA-4F8B-9790-966EE759E8D2}" type="slidenum">
              <a:rPr lang="en-US"/>
              <a:pPr>
                <a:defRPr/>
              </a:pPr>
              <a:t>‹N°›</a:t>
            </a:fld>
            <a:endParaRPr lang="en-US"/>
          </a:p>
        </p:txBody>
      </p:sp>
    </p:spTree>
    <p:extLst>
      <p:ext uri="{BB962C8B-B14F-4D97-AF65-F5344CB8AC3E}">
        <p14:creationId xmlns:p14="http://schemas.microsoft.com/office/powerpoint/2010/main" val="1429671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9E76E6D3-9BD7-43B3-A8D0-7F1CE82691F2}" type="slidenum">
              <a:rPr lang="en-US"/>
              <a:pPr>
                <a:defRPr/>
              </a:pPr>
              <a:t>‹N°›</a:t>
            </a:fld>
            <a:endParaRPr lang="en-US"/>
          </a:p>
        </p:txBody>
      </p:sp>
    </p:spTree>
    <p:extLst>
      <p:ext uri="{BB962C8B-B14F-4D97-AF65-F5344CB8AC3E}">
        <p14:creationId xmlns:p14="http://schemas.microsoft.com/office/powerpoint/2010/main" val="33323901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3CAE2B1E-36E1-4FDC-B260-4C78AF62898D}" type="slidenum">
              <a:rPr lang="en-US"/>
              <a:pPr>
                <a:defRPr/>
              </a:pPr>
              <a:t>‹N°›</a:t>
            </a:fld>
            <a:endParaRPr lang="en-US"/>
          </a:p>
        </p:txBody>
      </p:sp>
    </p:spTree>
    <p:extLst>
      <p:ext uri="{BB962C8B-B14F-4D97-AF65-F5344CB8AC3E}">
        <p14:creationId xmlns:p14="http://schemas.microsoft.com/office/powerpoint/2010/main" val="1858763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pic>
        <p:nvPicPr>
          <p:cNvPr id="25"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4"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29385"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lvl1pPr>
          </a:lstStyle>
          <a:p>
            <a:pPr>
              <a:defRPr/>
            </a:pPr>
            <a:fld id="{1E02ED7B-929F-4A74-B781-1A643221BB55}" type="slidenum">
              <a:rPr lang="en-US"/>
              <a:pPr>
                <a:defRPr/>
              </a:pPr>
              <a:t>‹N°›</a:t>
            </a:fld>
            <a:endParaRPr lang="en-US"/>
          </a:p>
        </p:txBody>
      </p:sp>
    </p:spTree>
    <p:extLst>
      <p:ext uri="{BB962C8B-B14F-4D97-AF65-F5344CB8AC3E}">
        <p14:creationId xmlns:p14="http://schemas.microsoft.com/office/powerpoint/2010/main" val="10377672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00A154AF-8D3E-490B-9DB0-3A6B52B079FD}" type="slidenum">
              <a:rPr lang="en-US"/>
              <a:pPr>
                <a:defRPr/>
              </a:pPr>
              <a:t>‹N°›</a:t>
            </a:fld>
            <a:endParaRPr lang="en-US"/>
          </a:p>
        </p:txBody>
      </p:sp>
    </p:spTree>
    <p:extLst>
      <p:ext uri="{BB962C8B-B14F-4D97-AF65-F5344CB8AC3E}">
        <p14:creationId xmlns:p14="http://schemas.microsoft.com/office/powerpoint/2010/main" val="20035142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407003AC-31E4-4C63-8B75-CF6866B7AD0C}" type="slidenum">
              <a:rPr lang="en-US"/>
              <a:pPr>
                <a:defRPr/>
              </a:pPr>
              <a:t>‹N°›</a:t>
            </a:fld>
            <a:endParaRPr lang="en-US"/>
          </a:p>
        </p:txBody>
      </p:sp>
    </p:spTree>
    <p:extLst>
      <p:ext uri="{BB962C8B-B14F-4D97-AF65-F5344CB8AC3E}">
        <p14:creationId xmlns:p14="http://schemas.microsoft.com/office/powerpoint/2010/main" val="276238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518E6EAE-D19F-4949-9BB6-17DCC4775692}" type="slidenum">
              <a:rPr lang="en-US"/>
              <a:pPr>
                <a:defRPr/>
              </a:pPr>
              <a:t>‹N°›</a:t>
            </a:fld>
            <a:endParaRPr lang="en-US"/>
          </a:p>
        </p:txBody>
      </p:sp>
    </p:spTree>
    <p:extLst>
      <p:ext uri="{BB962C8B-B14F-4D97-AF65-F5344CB8AC3E}">
        <p14:creationId xmlns:p14="http://schemas.microsoft.com/office/powerpoint/2010/main" val="41197699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4B5639FF-A46D-480F-8C44-A8A1CC7C0098}" type="slidenum">
              <a:rPr lang="en-US"/>
              <a:pPr>
                <a:defRPr/>
              </a:pPr>
              <a:t>‹N°›</a:t>
            </a:fld>
            <a:endParaRPr lang="en-US"/>
          </a:p>
        </p:txBody>
      </p:sp>
    </p:spTree>
    <p:extLst>
      <p:ext uri="{BB962C8B-B14F-4D97-AF65-F5344CB8AC3E}">
        <p14:creationId xmlns:p14="http://schemas.microsoft.com/office/powerpoint/2010/main" val="4100994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2D17AB41-C464-42CB-A6C9-FFA1CD557C4F}" type="slidenum">
              <a:rPr lang="en-US"/>
              <a:pPr>
                <a:defRPr/>
              </a:pPr>
              <a:t>‹N°›</a:t>
            </a:fld>
            <a:endParaRPr lang="en-US"/>
          </a:p>
        </p:txBody>
      </p:sp>
    </p:spTree>
    <p:extLst>
      <p:ext uri="{BB962C8B-B14F-4D97-AF65-F5344CB8AC3E}">
        <p14:creationId xmlns:p14="http://schemas.microsoft.com/office/powerpoint/2010/main" val="3351506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FECFF512-7E94-49F2-9CC9-9A29A3B8F512}" type="slidenum">
              <a:rPr lang="en-US"/>
              <a:pPr>
                <a:defRPr/>
              </a:pPr>
              <a:t>‹N°›</a:t>
            </a:fld>
            <a:endParaRPr lang="en-US"/>
          </a:p>
        </p:txBody>
      </p:sp>
    </p:spTree>
    <p:extLst>
      <p:ext uri="{BB962C8B-B14F-4D97-AF65-F5344CB8AC3E}">
        <p14:creationId xmlns:p14="http://schemas.microsoft.com/office/powerpoint/2010/main" val="2037760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C032CBF1-BDDB-4CA6-A785-2E8EA7A182F0}" type="slidenum">
              <a:rPr lang="en-US"/>
              <a:pPr>
                <a:defRPr/>
              </a:pPr>
              <a:t>‹N°›</a:t>
            </a:fld>
            <a:endParaRPr lang="en-US"/>
          </a:p>
        </p:txBody>
      </p:sp>
    </p:spTree>
    <p:extLst>
      <p:ext uri="{BB962C8B-B14F-4D97-AF65-F5344CB8AC3E}">
        <p14:creationId xmlns:p14="http://schemas.microsoft.com/office/powerpoint/2010/main" val="38014678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7B7F913B-F131-4260-AA70-E79CFE0E2FF8}" type="slidenum">
              <a:rPr lang="en-US"/>
              <a:pPr>
                <a:defRPr/>
              </a:pPr>
              <a:t>‹N°›</a:t>
            </a:fld>
            <a:endParaRPr lang="en-US"/>
          </a:p>
        </p:txBody>
      </p:sp>
    </p:spTree>
    <p:extLst>
      <p:ext uri="{BB962C8B-B14F-4D97-AF65-F5344CB8AC3E}">
        <p14:creationId xmlns:p14="http://schemas.microsoft.com/office/powerpoint/2010/main" val="859779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D7FC3F42-0852-4FBE-9424-88EE890A7CAB}" type="slidenum">
              <a:rPr lang="en-US"/>
              <a:pPr>
                <a:defRPr/>
              </a:pPr>
              <a:t>‹N°›</a:t>
            </a:fld>
            <a:endParaRPr lang="en-US"/>
          </a:p>
        </p:txBody>
      </p:sp>
    </p:spTree>
    <p:extLst>
      <p:ext uri="{BB962C8B-B14F-4D97-AF65-F5344CB8AC3E}">
        <p14:creationId xmlns:p14="http://schemas.microsoft.com/office/powerpoint/2010/main" val="6135332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D2612AEF-F394-4021-8925-A37276D162F6}" type="slidenum">
              <a:rPr lang="en-US"/>
              <a:pPr>
                <a:defRPr/>
              </a:pPr>
              <a:t>‹N°›</a:t>
            </a:fld>
            <a:endParaRPr lang="en-US"/>
          </a:p>
        </p:txBody>
      </p:sp>
    </p:spTree>
    <p:extLst>
      <p:ext uri="{BB962C8B-B14F-4D97-AF65-F5344CB8AC3E}">
        <p14:creationId xmlns:p14="http://schemas.microsoft.com/office/powerpoint/2010/main" val="30908525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E6CE96D9-F141-4160-AFA5-435B4F8D1202}" type="slidenum">
              <a:rPr lang="en-US"/>
              <a:pPr>
                <a:defRPr/>
              </a:pPr>
              <a:t>‹N°›</a:t>
            </a:fld>
            <a:endParaRPr lang="en-US"/>
          </a:p>
        </p:txBody>
      </p:sp>
    </p:spTree>
    <p:extLst>
      <p:ext uri="{BB962C8B-B14F-4D97-AF65-F5344CB8AC3E}">
        <p14:creationId xmlns:p14="http://schemas.microsoft.com/office/powerpoint/2010/main" val="38629672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6C07296C-A6C0-4D9F-B25E-0CFF582A7424}" type="slidenum">
              <a:rPr lang="en-US"/>
              <a:pPr>
                <a:defRPr/>
              </a:pPr>
              <a:t>‹N°›</a:t>
            </a:fld>
            <a:endParaRPr lang="en-US"/>
          </a:p>
        </p:txBody>
      </p:sp>
    </p:spTree>
    <p:extLst>
      <p:ext uri="{BB962C8B-B14F-4D97-AF65-F5344CB8AC3E}">
        <p14:creationId xmlns:p14="http://schemas.microsoft.com/office/powerpoint/2010/main" val="37919977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3D1DBD95-D8EB-4818-A6EA-2F55F9901537}" type="slidenum">
              <a:rPr lang="en-US"/>
              <a:pPr>
                <a:defRPr/>
              </a:pPr>
              <a:t>‹N°›</a:t>
            </a:fld>
            <a:endParaRPr lang="en-US"/>
          </a:p>
        </p:txBody>
      </p:sp>
    </p:spTree>
    <p:extLst>
      <p:ext uri="{BB962C8B-B14F-4D97-AF65-F5344CB8AC3E}">
        <p14:creationId xmlns:p14="http://schemas.microsoft.com/office/powerpoint/2010/main" val="175364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BA55904F-20A4-4D9B-B6DF-514448872866}" type="slidenum">
              <a:rPr lang="en-US"/>
              <a:pPr>
                <a:defRPr/>
              </a:pPr>
              <a:t>‹N°›</a:t>
            </a:fld>
            <a:endParaRPr lang="en-US"/>
          </a:p>
        </p:txBody>
      </p:sp>
    </p:spTree>
    <p:extLst>
      <p:ext uri="{BB962C8B-B14F-4D97-AF65-F5344CB8AC3E}">
        <p14:creationId xmlns:p14="http://schemas.microsoft.com/office/powerpoint/2010/main" val="994774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936D0FD2-891F-4BDD-9DF5-4FA92A144500}" type="slidenum">
              <a:rPr lang="en-US"/>
              <a:pPr>
                <a:defRPr/>
              </a:pPr>
              <a:t>‹N°›</a:t>
            </a:fld>
            <a:endParaRPr lang="en-US"/>
          </a:p>
        </p:txBody>
      </p:sp>
    </p:spTree>
    <p:extLst>
      <p:ext uri="{BB962C8B-B14F-4D97-AF65-F5344CB8AC3E}">
        <p14:creationId xmlns:p14="http://schemas.microsoft.com/office/powerpoint/2010/main" val="542448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FD455ED6-6707-420C-B694-539C3B0408F4}" type="slidenum">
              <a:rPr lang="en-US"/>
              <a:pPr>
                <a:defRPr/>
              </a:pPr>
              <a:t>‹N°›</a:t>
            </a:fld>
            <a:endParaRPr lang="en-US"/>
          </a:p>
        </p:txBody>
      </p:sp>
    </p:spTree>
    <p:extLst>
      <p:ext uri="{BB962C8B-B14F-4D97-AF65-F5344CB8AC3E}">
        <p14:creationId xmlns:p14="http://schemas.microsoft.com/office/powerpoint/2010/main" val="14127223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81A1BA74-DE3F-4A2C-9024-2050594CDD43}" type="slidenum">
              <a:rPr lang="en-US"/>
              <a:pPr>
                <a:defRPr/>
              </a:pPr>
              <a:t>‹N°›</a:t>
            </a:fld>
            <a:endParaRPr lang="en-US"/>
          </a:p>
        </p:txBody>
      </p:sp>
    </p:spTree>
    <p:extLst>
      <p:ext uri="{BB962C8B-B14F-4D97-AF65-F5344CB8AC3E}">
        <p14:creationId xmlns:p14="http://schemas.microsoft.com/office/powerpoint/2010/main" val="20883329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F3EF5A74-366D-4634-9EE7-4D7589CAE374}" type="slidenum">
              <a:rPr lang="en-US"/>
              <a:pPr>
                <a:defRPr/>
              </a:pPr>
              <a:t>‹N°›</a:t>
            </a:fld>
            <a:endParaRPr lang="en-US"/>
          </a:p>
        </p:txBody>
      </p:sp>
    </p:spTree>
    <p:extLst>
      <p:ext uri="{BB962C8B-B14F-4D97-AF65-F5344CB8AC3E}">
        <p14:creationId xmlns:p14="http://schemas.microsoft.com/office/powerpoint/2010/main" val="3216219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D8225EE-8962-410C-AB6C-3A20FFF38677}" type="slidenum">
              <a:rPr lang="en-US"/>
              <a:pPr>
                <a:defRPr/>
              </a:pPr>
              <a:t>‹N°›</a:t>
            </a:fld>
            <a:endParaRPr lang="en-US"/>
          </a:p>
        </p:txBody>
      </p:sp>
    </p:spTree>
    <p:extLst>
      <p:ext uri="{BB962C8B-B14F-4D97-AF65-F5344CB8AC3E}">
        <p14:creationId xmlns:p14="http://schemas.microsoft.com/office/powerpoint/2010/main" val="3738673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AB9D0F77-E89C-48F5-AE09-E7AC199CA405}" type="slidenum">
              <a:rPr lang="en-US"/>
              <a:pPr>
                <a:defRPr/>
              </a:pPr>
              <a:t>‹N°›</a:t>
            </a:fld>
            <a:endParaRPr lang="en-US"/>
          </a:p>
        </p:txBody>
      </p:sp>
    </p:spTree>
    <p:extLst>
      <p:ext uri="{BB962C8B-B14F-4D97-AF65-F5344CB8AC3E}">
        <p14:creationId xmlns:p14="http://schemas.microsoft.com/office/powerpoint/2010/main" val="21941493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C5499B59-0A04-4687-8408-60ACAE75918B}" type="slidenum">
              <a:rPr lang="en-US"/>
              <a:pPr>
                <a:defRPr/>
              </a:pPr>
              <a:t>‹N°›</a:t>
            </a:fld>
            <a:endParaRPr lang="en-US"/>
          </a:p>
        </p:txBody>
      </p:sp>
    </p:spTree>
    <p:extLst>
      <p:ext uri="{BB962C8B-B14F-4D97-AF65-F5344CB8AC3E}">
        <p14:creationId xmlns:p14="http://schemas.microsoft.com/office/powerpoint/2010/main" val="41183824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ACF4F46A-605D-445C-AC37-DBC01DAEBF29}" type="slidenum">
              <a:rPr lang="en-US"/>
              <a:pPr>
                <a:defRPr/>
              </a:pPr>
              <a:t>‹N°›</a:t>
            </a:fld>
            <a:endParaRPr lang="en-US"/>
          </a:p>
        </p:txBody>
      </p:sp>
    </p:spTree>
    <p:extLst>
      <p:ext uri="{BB962C8B-B14F-4D97-AF65-F5344CB8AC3E}">
        <p14:creationId xmlns:p14="http://schemas.microsoft.com/office/powerpoint/2010/main" val="21901560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5029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5029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6BC9CBDC-798A-4081-9CE7-60CC06FF18C9}" type="slidenum">
              <a:rPr lang="en-US"/>
              <a:pPr>
                <a:defRPr/>
              </a:pPr>
              <a:t>‹N°›</a:t>
            </a:fld>
            <a:endParaRPr lang="en-US"/>
          </a:p>
        </p:txBody>
      </p:sp>
    </p:spTree>
    <p:extLst>
      <p:ext uri="{BB962C8B-B14F-4D97-AF65-F5344CB8AC3E}">
        <p14:creationId xmlns:p14="http://schemas.microsoft.com/office/powerpoint/2010/main" val="38434205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hlink"/>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4"/>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Line 5"/>
          <p:cNvSpPr>
            <a:spLocks noChangeShapeType="1"/>
          </p:cNvSpPr>
          <p:nvPr/>
        </p:nvSpPr>
        <p:spPr bwMode="auto">
          <a:xfrm flipH="1">
            <a:off x="4718050" y="2803525"/>
            <a:ext cx="2717800" cy="249238"/>
          </a:xfrm>
          <a:prstGeom prst="line">
            <a:avLst/>
          </a:prstGeom>
          <a:noFill/>
          <a:ln w="12700">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Freeform 6"/>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Freeform 7"/>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9" name="Group 10"/>
          <p:cNvGrpSpPr>
            <a:grpSpLocks noChangeAspect="1"/>
          </p:cNvGrpSpPr>
          <p:nvPr/>
        </p:nvGrpSpPr>
        <p:grpSpPr bwMode="auto">
          <a:xfrm>
            <a:off x="150813" y="150813"/>
            <a:ext cx="522287" cy="468312"/>
            <a:chOff x="1352" y="681"/>
            <a:chExt cx="3519" cy="3153"/>
          </a:xfrm>
        </p:grpSpPr>
        <p:sp>
          <p:nvSpPr>
            <p:cNvPr id="10" name="Freeform 11"/>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12"/>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13"/>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14"/>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15"/>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16"/>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17"/>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18"/>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19"/>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20"/>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21"/>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22"/>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23"/>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24"/>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4" name="Freeform 25"/>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pic>
        <p:nvPicPr>
          <p:cNvPr id="25" name="Picture 31"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0238" y="6559550"/>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6" name="Rectangle 8"/>
          <p:cNvSpPr>
            <a:spLocks noGrp="1" noChangeArrowheads="1"/>
          </p:cNvSpPr>
          <p:nvPr>
            <p:ph type="ctrTitle"/>
          </p:nvPr>
        </p:nvSpPr>
        <p:spPr>
          <a:xfrm>
            <a:off x="142875" y="2682875"/>
            <a:ext cx="4430713" cy="1481138"/>
          </a:xfrm>
        </p:spPr>
        <p:txBody>
          <a:bodyPr>
            <a:spAutoFit/>
          </a:bodyPr>
          <a:lstStyle>
            <a:lvl1pPr algn="ctr">
              <a:defRPr sz="3600"/>
            </a:lvl1pPr>
          </a:lstStyle>
          <a:p>
            <a:r>
              <a:rPr lang="en-US"/>
              <a:t>Titelmasterformat durch Klicken bearbeiten</a:t>
            </a:r>
          </a:p>
        </p:txBody>
      </p:sp>
      <p:sp>
        <p:nvSpPr>
          <p:cNvPr id="232457" name="Rectangle 9"/>
          <p:cNvSpPr>
            <a:spLocks noGrp="1" noChangeArrowheads="1"/>
          </p:cNvSpPr>
          <p:nvPr>
            <p:ph type="subTitle" idx="1"/>
          </p:nvPr>
        </p:nvSpPr>
        <p:spPr>
          <a:xfrm>
            <a:off x="4578350" y="4683125"/>
            <a:ext cx="4391025" cy="1152525"/>
          </a:xfrm>
        </p:spPr>
        <p:txBody>
          <a:bodyPr>
            <a:spAutoFit/>
          </a:bodyPr>
          <a:lstStyle>
            <a:lvl1pPr marL="0" indent="0">
              <a:buFont typeface="Wingdings" pitchFamily="2" charset="2"/>
              <a:buNone/>
              <a:defRPr sz="2800">
                <a:solidFill>
                  <a:schemeClr val="bg1"/>
                </a:solidFill>
              </a:defRPr>
            </a:lvl1pPr>
          </a:lstStyle>
          <a:p>
            <a:r>
              <a:rPr lang="en-US"/>
              <a:t>Formatvorlage des Untertitelmasters durch Klicken bearbeiten</a:t>
            </a:r>
          </a:p>
        </p:txBody>
      </p:sp>
      <p:sp>
        <p:nvSpPr>
          <p:cNvPr id="26" name="Rectangle 2"/>
          <p:cNvSpPr>
            <a:spLocks noGrp="1" noChangeArrowheads="1"/>
          </p:cNvSpPr>
          <p:nvPr>
            <p:ph type="sldNum" sz="quarter" idx="10"/>
          </p:nvPr>
        </p:nvSpPr>
        <p:spPr>
          <a:xfrm>
            <a:off x="8729663" y="6565900"/>
            <a:ext cx="257175" cy="182563"/>
          </a:xfrm>
        </p:spPr>
        <p:txBody>
          <a:bodyPr/>
          <a:lstStyle>
            <a:lvl1pPr>
              <a:defRPr>
                <a:solidFill>
                  <a:schemeClr val="bg1"/>
                </a:solidFill>
              </a:defRPr>
            </a:lvl1pPr>
          </a:lstStyle>
          <a:p>
            <a:pPr>
              <a:defRPr/>
            </a:pPr>
            <a:fld id="{4275CE0B-CF53-4C48-B1BA-6F0847CAEBAC}" type="slidenum">
              <a:rPr lang="en-US"/>
              <a:pPr>
                <a:defRPr/>
              </a:pPr>
              <a:t>‹N°›</a:t>
            </a:fld>
            <a:endParaRPr lang="en-US"/>
          </a:p>
        </p:txBody>
      </p:sp>
    </p:spTree>
    <p:extLst>
      <p:ext uri="{BB962C8B-B14F-4D97-AF65-F5344CB8AC3E}">
        <p14:creationId xmlns:p14="http://schemas.microsoft.com/office/powerpoint/2010/main" val="247713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108D221C-9A9E-4C20-90D0-1207D9850F23}" type="slidenum">
              <a:rPr lang="en-US"/>
              <a:pPr>
                <a:defRPr/>
              </a:pPr>
              <a:t>‹N°›</a:t>
            </a:fld>
            <a:endParaRPr lang="en-US"/>
          </a:p>
        </p:txBody>
      </p:sp>
    </p:spTree>
    <p:extLst>
      <p:ext uri="{BB962C8B-B14F-4D97-AF65-F5344CB8AC3E}">
        <p14:creationId xmlns:p14="http://schemas.microsoft.com/office/powerpoint/2010/main" val="20814395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3113E205-F31D-4C4C-9F30-0E08A0ADB486}" type="slidenum">
              <a:rPr lang="en-US"/>
              <a:pPr>
                <a:defRPr/>
              </a:pPr>
              <a:t>‹N°›</a:t>
            </a:fld>
            <a:endParaRPr lang="en-US"/>
          </a:p>
        </p:txBody>
      </p:sp>
    </p:spTree>
    <p:extLst>
      <p:ext uri="{BB962C8B-B14F-4D97-AF65-F5344CB8AC3E}">
        <p14:creationId xmlns:p14="http://schemas.microsoft.com/office/powerpoint/2010/main" val="9435073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272E9DDB-6680-403B-A75C-E4B2E2A0B3C6}" type="slidenum">
              <a:rPr lang="en-US"/>
              <a:pPr>
                <a:defRPr/>
              </a:pPr>
              <a:t>‹N°›</a:t>
            </a:fld>
            <a:endParaRPr lang="en-US"/>
          </a:p>
        </p:txBody>
      </p:sp>
    </p:spTree>
    <p:extLst>
      <p:ext uri="{BB962C8B-B14F-4D97-AF65-F5344CB8AC3E}">
        <p14:creationId xmlns:p14="http://schemas.microsoft.com/office/powerpoint/2010/main" val="2665945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52425" y="977900"/>
            <a:ext cx="3792538"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97363" y="977900"/>
            <a:ext cx="3792537" cy="5487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7FF65CF6-6FC4-4A44-8ABD-26C65042203A}" type="slidenum">
              <a:rPr lang="en-US"/>
              <a:pPr>
                <a:defRPr/>
              </a:pPr>
              <a:t>‹N°›</a:t>
            </a:fld>
            <a:endParaRPr lang="en-US"/>
          </a:p>
        </p:txBody>
      </p:sp>
    </p:spTree>
    <p:extLst>
      <p:ext uri="{BB962C8B-B14F-4D97-AF65-F5344CB8AC3E}">
        <p14:creationId xmlns:p14="http://schemas.microsoft.com/office/powerpoint/2010/main" val="39423174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8" name="Rectangle 5"/>
          <p:cNvSpPr>
            <a:spLocks noGrp="1" noChangeArrowheads="1"/>
          </p:cNvSpPr>
          <p:nvPr>
            <p:ph type="sldNum" sz="quarter" idx="11"/>
          </p:nvPr>
        </p:nvSpPr>
        <p:spPr>
          <a:ln/>
        </p:spPr>
        <p:txBody>
          <a:bodyPr/>
          <a:lstStyle>
            <a:lvl1pPr>
              <a:defRPr/>
            </a:lvl1pPr>
          </a:lstStyle>
          <a:p>
            <a:pPr>
              <a:defRPr/>
            </a:pPr>
            <a:fld id="{01B8BF54-3EF2-4A66-B0D1-61DD3CA072C0}" type="slidenum">
              <a:rPr lang="en-US"/>
              <a:pPr>
                <a:defRPr/>
              </a:pPr>
              <a:t>‹N°›</a:t>
            </a:fld>
            <a:endParaRPr lang="en-US"/>
          </a:p>
        </p:txBody>
      </p:sp>
    </p:spTree>
    <p:extLst>
      <p:ext uri="{BB962C8B-B14F-4D97-AF65-F5344CB8AC3E}">
        <p14:creationId xmlns:p14="http://schemas.microsoft.com/office/powerpoint/2010/main" val="3721251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4" name="Rectangle 5"/>
          <p:cNvSpPr>
            <a:spLocks noGrp="1" noChangeArrowheads="1"/>
          </p:cNvSpPr>
          <p:nvPr>
            <p:ph type="sldNum" sz="quarter" idx="11"/>
          </p:nvPr>
        </p:nvSpPr>
        <p:spPr>
          <a:ln/>
        </p:spPr>
        <p:txBody>
          <a:bodyPr/>
          <a:lstStyle>
            <a:lvl1pPr>
              <a:defRPr/>
            </a:lvl1pPr>
          </a:lstStyle>
          <a:p>
            <a:pPr>
              <a:defRPr/>
            </a:pPr>
            <a:fld id="{7FC0B1DB-0E7F-465D-8ECD-9401D8269F87}" type="slidenum">
              <a:rPr lang="en-US"/>
              <a:pPr>
                <a:defRPr/>
              </a:pPr>
              <a:t>‹N°›</a:t>
            </a:fld>
            <a:endParaRPr lang="en-US"/>
          </a:p>
        </p:txBody>
      </p:sp>
    </p:spTree>
    <p:extLst>
      <p:ext uri="{BB962C8B-B14F-4D97-AF65-F5344CB8AC3E}">
        <p14:creationId xmlns:p14="http://schemas.microsoft.com/office/powerpoint/2010/main" val="16164346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3" name="Rectangle 5"/>
          <p:cNvSpPr>
            <a:spLocks noGrp="1" noChangeArrowheads="1"/>
          </p:cNvSpPr>
          <p:nvPr>
            <p:ph type="sldNum" sz="quarter" idx="11"/>
          </p:nvPr>
        </p:nvSpPr>
        <p:spPr>
          <a:ln/>
        </p:spPr>
        <p:txBody>
          <a:bodyPr/>
          <a:lstStyle>
            <a:lvl1pPr>
              <a:defRPr/>
            </a:lvl1pPr>
          </a:lstStyle>
          <a:p>
            <a:pPr>
              <a:defRPr/>
            </a:pPr>
            <a:fld id="{A7A833DA-5EE4-4E84-8070-7F394B6ABE2B}" type="slidenum">
              <a:rPr lang="en-US"/>
              <a:pPr>
                <a:defRPr/>
              </a:pPr>
              <a:t>‹N°›</a:t>
            </a:fld>
            <a:endParaRPr lang="en-US"/>
          </a:p>
        </p:txBody>
      </p:sp>
    </p:spTree>
    <p:extLst>
      <p:ext uri="{BB962C8B-B14F-4D97-AF65-F5344CB8AC3E}">
        <p14:creationId xmlns:p14="http://schemas.microsoft.com/office/powerpoint/2010/main" val="29142736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D335CBFE-CFE4-4A55-90FD-ED0D42B1D05C}" type="slidenum">
              <a:rPr lang="en-US"/>
              <a:pPr>
                <a:defRPr/>
              </a:pPr>
              <a:t>‹N°›</a:t>
            </a:fld>
            <a:endParaRPr lang="en-US"/>
          </a:p>
        </p:txBody>
      </p:sp>
    </p:spTree>
    <p:extLst>
      <p:ext uri="{BB962C8B-B14F-4D97-AF65-F5344CB8AC3E}">
        <p14:creationId xmlns:p14="http://schemas.microsoft.com/office/powerpoint/2010/main" val="23616377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6" name="Rectangle 5"/>
          <p:cNvSpPr>
            <a:spLocks noGrp="1" noChangeArrowheads="1"/>
          </p:cNvSpPr>
          <p:nvPr>
            <p:ph type="sldNum" sz="quarter" idx="11"/>
          </p:nvPr>
        </p:nvSpPr>
        <p:spPr>
          <a:ln/>
        </p:spPr>
        <p:txBody>
          <a:bodyPr/>
          <a:lstStyle>
            <a:lvl1pPr>
              <a:defRPr/>
            </a:lvl1pPr>
          </a:lstStyle>
          <a:p>
            <a:pPr>
              <a:defRPr/>
            </a:pPr>
            <a:fld id="{6B84B9BC-0424-4ADD-A5FD-2B15AD904F48}" type="slidenum">
              <a:rPr lang="en-US"/>
              <a:pPr>
                <a:defRPr/>
              </a:pPr>
              <a:t>‹N°›</a:t>
            </a:fld>
            <a:endParaRPr lang="en-US"/>
          </a:p>
        </p:txBody>
      </p:sp>
    </p:spTree>
    <p:extLst>
      <p:ext uri="{BB962C8B-B14F-4D97-AF65-F5344CB8AC3E}">
        <p14:creationId xmlns:p14="http://schemas.microsoft.com/office/powerpoint/2010/main" val="1734975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65410B5D-7D61-4FE1-A8B0-978EB80A4267}" type="slidenum">
              <a:rPr lang="en-US"/>
              <a:pPr>
                <a:defRPr/>
              </a:pPr>
              <a:t>‹N°›</a:t>
            </a:fld>
            <a:endParaRPr lang="en-US"/>
          </a:p>
        </p:txBody>
      </p:sp>
    </p:spTree>
    <p:extLst>
      <p:ext uri="{BB962C8B-B14F-4D97-AF65-F5344CB8AC3E}">
        <p14:creationId xmlns:p14="http://schemas.microsoft.com/office/powerpoint/2010/main" val="8707590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5775" y="87313"/>
            <a:ext cx="2160588" cy="6378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52425" y="87313"/>
            <a:ext cx="6330950" cy="6378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r>
              <a:rPr lang="en-US"/>
              <a:t>Ipsos Template 2012</a:t>
            </a:r>
          </a:p>
        </p:txBody>
      </p:sp>
      <p:sp>
        <p:nvSpPr>
          <p:cNvPr id="5" name="Rectangle 5"/>
          <p:cNvSpPr>
            <a:spLocks noGrp="1" noChangeArrowheads="1"/>
          </p:cNvSpPr>
          <p:nvPr>
            <p:ph type="sldNum" sz="quarter" idx="11"/>
          </p:nvPr>
        </p:nvSpPr>
        <p:spPr>
          <a:ln/>
        </p:spPr>
        <p:txBody>
          <a:bodyPr/>
          <a:lstStyle>
            <a:lvl1pPr>
              <a:defRPr/>
            </a:lvl1pPr>
          </a:lstStyle>
          <a:p>
            <a:pPr>
              <a:defRPr/>
            </a:pPr>
            <a:fld id="{71CFDA24-8FAC-4D78-9D96-A9CE7ED33907}" type="slidenum">
              <a:rPr lang="en-US"/>
              <a:pPr>
                <a:defRPr/>
              </a:pPr>
              <a:t>‹N°›</a:t>
            </a:fld>
            <a:endParaRPr lang="en-US"/>
          </a:p>
        </p:txBody>
      </p:sp>
    </p:spTree>
    <p:extLst>
      <p:ext uri="{BB962C8B-B14F-4D97-AF65-F5344CB8AC3E}">
        <p14:creationId xmlns:p14="http://schemas.microsoft.com/office/powerpoint/2010/main" val="177442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10" Type="http://schemas.openxmlformats.org/officeDocument/2006/relationships/theme" Target="../theme/theme18.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image" Target="../media/image1.png"/><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9.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image" Target="../media/image1.png"/><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20.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1.pn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1.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image" Target="../media/image1.png"/><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22.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1.png"/><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theme" Target="../theme/theme23.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image" Target="../media/image1.png"/><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theme" Target="../theme/theme24.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image" Target="../media/image1.png"/><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theme" Target="../theme/theme25.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image" Target="../media/image1.png"/><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theme" Target="../theme/theme26.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2.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7.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image" Target="../media/image1.pn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theme" Target="../theme/theme28.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image" Target="../media/image1.png"/><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9.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028"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18116"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t>Ipsos Template 2012</a:t>
            </a:r>
          </a:p>
        </p:txBody>
      </p:sp>
      <p:sp>
        <p:nvSpPr>
          <p:cNvPr id="218117"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79EE453A-2196-46F6-ABE1-16396E018B75}" type="slidenum">
              <a:rPr lang="en-US"/>
              <a:pPr>
                <a:defRPr/>
              </a:pPr>
              <a:t>‹N°›</a:t>
            </a:fld>
            <a:endParaRPr lang="en-US"/>
          </a:p>
        </p:txBody>
      </p:sp>
      <p:grpSp>
        <p:nvGrpSpPr>
          <p:cNvPr id="1031" name="Group 6"/>
          <p:cNvGrpSpPr>
            <a:grpSpLocks noChangeAspect="1"/>
          </p:cNvGrpSpPr>
          <p:nvPr/>
        </p:nvGrpSpPr>
        <p:grpSpPr bwMode="auto">
          <a:xfrm>
            <a:off x="150813" y="150813"/>
            <a:ext cx="522287" cy="468312"/>
            <a:chOff x="1352" y="681"/>
            <a:chExt cx="3519" cy="3153"/>
          </a:xfrm>
        </p:grpSpPr>
        <p:sp>
          <p:nvSpPr>
            <p:cNvPr id="1037"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38"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39"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0"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1"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2"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3"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4"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5"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6"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7"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8"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49"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50"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51"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1032"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BCBEC0"/>
          </a:solidFill>
          <a:ln>
            <a:noFill/>
          </a:ln>
          <a:extLst/>
        </p:spPr>
        <p:txBody>
          <a:bodyPr/>
          <a:lstStyle/>
          <a:p>
            <a:endParaRPr lang="fr-FR"/>
          </a:p>
        </p:txBody>
      </p:sp>
      <p:sp>
        <p:nvSpPr>
          <p:cNvPr id="1033"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4"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5"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36"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28" name="Picture 2" descr="K:\Ipsos Media-Les Etudes\Etudes en Cours\CULT 14004191-01 - Nouvelles pratiques de lecture - Livres Hebdo - 2014\Remise des resultats\image livres hebdo\Logo livres hebdo bis.bmp"/>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540639"/>
            <a:ext cx="1245704" cy="262766"/>
          </a:xfrm>
          <a:prstGeom prst="rect">
            <a:avLst/>
          </a:prstGeom>
          <a:noFill/>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224"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dt="0"/>
  <p:txStyles>
    <p:title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hlink"/>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0243"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3476"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solidFill>
                  <a:schemeClr val="bg1"/>
                </a:solidFill>
              </a:defRPr>
            </a:lvl1pPr>
          </a:lstStyle>
          <a:p>
            <a:pPr>
              <a:defRPr/>
            </a:pPr>
            <a:fld id="{3D028CAB-44C7-4441-9852-935ABBFFC401}" type="slidenum">
              <a:rPr lang="en-US"/>
              <a:pPr>
                <a:defRPr/>
              </a:pPr>
              <a:t>‹N°›</a:t>
            </a:fld>
            <a:endParaRPr lang="en-US"/>
          </a:p>
        </p:txBody>
      </p:sp>
      <p:grpSp>
        <p:nvGrpSpPr>
          <p:cNvPr id="10245" name="Group 5"/>
          <p:cNvGrpSpPr>
            <a:grpSpLocks noChangeAspect="1"/>
          </p:cNvGrpSpPr>
          <p:nvPr/>
        </p:nvGrpSpPr>
        <p:grpSpPr bwMode="auto">
          <a:xfrm>
            <a:off x="150813" y="150813"/>
            <a:ext cx="522287" cy="468312"/>
            <a:chOff x="1352" y="681"/>
            <a:chExt cx="3519" cy="3153"/>
          </a:xfrm>
        </p:grpSpPr>
        <p:sp>
          <p:nvSpPr>
            <p:cNvPr id="10250"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1"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2"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3"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4"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5"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6"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7"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8"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59"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60"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61"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62"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63"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264"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grpSp>
        <p:nvGrpSpPr>
          <p:cNvPr id="10246" name="Group 21"/>
          <p:cNvGrpSpPr>
            <a:grpSpLocks/>
          </p:cNvGrpSpPr>
          <p:nvPr/>
        </p:nvGrpSpPr>
        <p:grpSpPr bwMode="auto">
          <a:xfrm>
            <a:off x="0" y="560388"/>
            <a:ext cx="9148763" cy="6300787"/>
            <a:chOff x="0" y="353"/>
            <a:chExt cx="5763" cy="3969"/>
          </a:xfrm>
        </p:grpSpPr>
        <p:sp>
          <p:nvSpPr>
            <p:cNvPr id="10247" name="Freeform 22"/>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248" name="Freeform 23"/>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49" name="Freeform 24"/>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Calibri" pitchFamily="34" charset="0"/>
        </a:defRPr>
      </a:lvl2pPr>
      <a:lvl3pPr algn="l" rtl="0" eaLnBrk="0" fontAlgn="base" hangingPunct="0">
        <a:lnSpc>
          <a:spcPct val="90000"/>
        </a:lnSpc>
        <a:spcBef>
          <a:spcPct val="0"/>
        </a:spcBef>
        <a:spcAft>
          <a:spcPct val="0"/>
        </a:spcAft>
        <a:defRPr sz="2000" b="1">
          <a:solidFill>
            <a:schemeClr val="bg1"/>
          </a:solidFill>
          <a:latin typeface="Calibri" pitchFamily="34" charset="0"/>
        </a:defRPr>
      </a:lvl3pPr>
      <a:lvl4pPr algn="l" rtl="0" eaLnBrk="0" fontAlgn="base" hangingPunct="0">
        <a:lnSpc>
          <a:spcPct val="90000"/>
        </a:lnSpc>
        <a:spcBef>
          <a:spcPct val="0"/>
        </a:spcBef>
        <a:spcAft>
          <a:spcPct val="0"/>
        </a:spcAft>
        <a:defRPr sz="2000" b="1">
          <a:solidFill>
            <a:schemeClr val="bg1"/>
          </a:solidFill>
          <a:latin typeface="Calibri" pitchFamily="34" charset="0"/>
        </a:defRPr>
      </a:lvl4pPr>
      <a:lvl5pPr algn="l" rtl="0" eaLnBrk="0" fontAlgn="base" hangingPunct="0">
        <a:lnSpc>
          <a:spcPct val="90000"/>
        </a:lnSpc>
        <a:spcBef>
          <a:spcPct val="0"/>
        </a:spcBef>
        <a:spcAft>
          <a:spcPct val="0"/>
        </a:spcAft>
        <a:defRPr sz="2000" b="1">
          <a:solidFill>
            <a:schemeClr val="bg1"/>
          </a:solidFill>
          <a:latin typeface="Calibri" pitchFamily="34" charset="0"/>
        </a:defRPr>
      </a:lvl5pPr>
      <a:lvl6pPr marL="457200" algn="l" rtl="0" fontAlgn="base">
        <a:lnSpc>
          <a:spcPct val="90000"/>
        </a:lnSpc>
        <a:spcBef>
          <a:spcPct val="0"/>
        </a:spcBef>
        <a:spcAft>
          <a:spcPct val="0"/>
        </a:spcAft>
        <a:defRPr sz="2000" b="1">
          <a:solidFill>
            <a:schemeClr val="bg1"/>
          </a:solidFill>
          <a:latin typeface="Calibri" pitchFamily="34" charset="0"/>
        </a:defRPr>
      </a:lvl6pPr>
      <a:lvl7pPr marL="914400" algn="l" rtl="0" fontAlgn="base">
        <a:lnSpc>
          <a:spcPct val="90000"/>
        </a:lnSpc>
        <a:spcBef>
          <a:spcPct val="0"/>
        </a:spcBef>
        <a:spcAft>
          <a:spcPct val="0"/>
        </a:spcAft>
        <a:defRPr sz="2000" b="1">
          <a:solidFill>
            <a:schemeClr val="bg1"/>
          </a:solidFill>
          <a:latin typeface="Calibri" pitchFamily="34" charset="0"/>
        </a:defRPr>
      </a:lvl7pPr>
      <a:lvl8pPr marL="1371600" algn="l" rtl="0" fontAlgn="base">
        <a:lnSpc>
          <a:spcPct val="90000"/>
        </a:lnSpc>
        <a:spcBef>
          <a:spcPct val="0"/>
        </a:spcBef>
        <a:spcAft>
          <a:spcPct val="0"/>
        </a:spcAft>
        <a:defRPr sz="2000" b="1">
          <a:solidFill>
            <a:schemeClr val="bg1"/>
          </a:solidFill>
          <a:latin typeface="Calibri" pitchFamily="34" charset="0"/>
        </a:defRPr>
      </a:lvl8pPr>
      <a:lvl9pPr marL="1828800" algn="l" rtl="0" fontAlgn="base">
        <a:lnSpc>
          <a:spcPct val="90000"/>
        </a:lnSpc>
        <a:spcBef>
          <a:spcPct val="0"/>
        </a:spcBef>
        <a:spcAft>
          <a:spcPct val="0"/>
        </a:spcAft>
        <a:defRPr sz="2000" b="1">
          <a:solidFill>
            <a:schemeClr val="bg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bg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bg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bg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1267"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4500"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t>Ipsos Template 2012</a:t>
            </a:r>
          </a:p>
        </p:txBody>
      </p:sp>
      <p:sp>
        <p:nvSpPr>
          <p:cNvPr id="234501"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B76A3872-4BA3-4D3E-8A6C-627427D64EAD}" type="slidenum">
              <a:rPr lang="en-US"/>
              <a:pPr>
                <a:defRPr/>
              </a:pPr>
              <a:t>‹N°›</a:t>
            </a:fld>
            <a:endParaRPr lang="en-US"/>
          </a:p>
        </p:txBody>
      </p:sp>
      <p:grpSp>
        <p:nvGrpSpPr>
          <p:cNvPr id="11270" name="Group 6"/>
          <p:cNvGrpSpPr>
            <a:grpSpLocks noChangeAspect="1"/>
          </p:cNvGrpSpPr>
          <p:nvPr/>
        </p:nvGrpSpPr>
        <p:grpSpPr bwMode="auto">
          <a:xfrm>
            <a:off x="150813" y="150813"/>
            <a:ext cx="522287" cy="468312"/>
            <a:chOff x="1352" y="681"/>
            <a:chExt cx="3519" cy="3153"/>
          </a:xfrm>
        </p:grpSpPr>
        <p:sp>
          <p:nvSpPr>
            <p:cNvPr id="11277"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78"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79"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0"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1"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2"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3"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4"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5"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6"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7"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8"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89"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90"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291"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11271"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72"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73"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74"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5"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11276"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9"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2291"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6548"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62F5807A-000B-460D-8816-D488364C73EA}" type="slidenum">
              <a:rPr lang="en-US"/>
              <a:pPr>
                <a:defRPr/>
              </a:pPr>
              <a:t>‹N°›</a:t>
            </a:fld>
            <a:endParaRPr lang="en-US"/>
          </a:p>
        </p:txBody>
      </p:sp>
      <p:grpSp>
        <p:nvGrpSpPr>
          <p:cNvPr id="12293" name="Group 5"/>
          <p:cNvGrpSpPr>
            <a:grpSpLocks noChangeAspect="1"/>
          </p:cNvGrpSpPr>
          <p:nvPr/>
        </p:nvGrpSpPr>
        <p:grpSpPr bwMode="auto">
          <a:xfrm>
            <a:off x="150813" y="150813"/>
            <a:ext cx="522287" cy="468312"/>
            <a:chOff x="1352" y="681"/>
            <a:chExt cx="3519" cy="3153"/>
          </a:xfrm>
        </p:grpSpPr>
        <p:sp>
          <p:nvSpPr>
            <p:cNvPr id="12298"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299"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0"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1"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2"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3"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4"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5"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6"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7"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8"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09"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10"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11"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312"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grpSp>
        <p:nvGrpSpPr>
          <p:cNvPr id="12294" name="Group 21"/>
          <p:cNvGrpSpPr>
            <a:grpSpLocks/>
          </p:cNvGrpSpPr>
          <p:nvPr/>
        </p:nvGrpSpPr>
        <p:grpSpPr bwMode="auto">
          <a:xfrm>
            <a:off x="0" y="560388"/>
            <a:ext cx="9148763" cy="6300787"/>
            <a:chOff x="0" y="353"/>
            <a:chExt cx="5763" cy="3969"/>
          </a:xfrm>
        </p:grpSpPr>
        <p:sp>
          <p:nvSpPr>
            <p:cNvPr id="12295" name="Freeform 22"/>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296" name="Freeform 23"/>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97" name="Freeform 24"/>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3315"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7572"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t>Ipsos Template 2012</a:t>
            </a:r>
          </a:p>
        </p:txBody>
      </p:sp>
      <p:sp>
        <p:nvSpPr>
          <p:cNvPr id="237573"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12E5547C-94F0-484A-9270-90B3A03C1958}" type="slidenum">
              <a:rPr lang="en-US"/>
              <a:pPr>
                <a:defRPr/>
              </a:pPr>
              <a:t>‹N°›</a:t>
            </a:fld>
            <a:endParaRPr lang="en-US"/>
          </a:p>
        </p:txBody>
      </p:sp>
      <p:grpSp>
        <p:nvGrpSpPr>
          <p:cNvPr id="13318" name="Group 6"/>
          <p:cNvGrpSpPr>
            <a:grpSpLocks noChangeAspect="1"/>
          </p:cNvGrpSpPr>
          <p:nvPr/>
        </p:nvGrpSpPr>
        <p:grpSpPr bwMode="auto">
          <a:xfrm>
            <a:off x="150813" y="150813"/>
            <a:ext cx="522287" cy="468312"/>
            <a:chOff x="1352" y="681"/>
            <a:chExt cx="3519" cy="3153"/>
          </a:xfrm>
        </p:grpSpPr>
        <p:sp>
          <p:nvSpPr>
            <p:cNvPr id="13325"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26"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27"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28"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29"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0"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1"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2"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3"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4"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5"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6"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7"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8"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339"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13319"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A1C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20"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rgbClr val="A1C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21"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A1C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322"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323"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13324"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0"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A1C46B"/>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4339"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9620"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7C332318-1EEF-4D16-A252-2871197523D2}" type="slidenum">
              <a:rPr lang="en-US"/>
              <a:pPr>
                <a:defRPr/>
              </a:pPr>
              <a:t>‹N°›</a:t>
            </a:fld>
            <a:endParaRPr lang="en-US"/>
          </a:p>
        </p:txBody>
      </p:sp>
      <p:grpSp>
        <p:nvGrpSpPr>
          <p:cNvPr id="14341" name="Group 5"/>
          <p:cNvGrpSpPr>
            <a:grpSpLocks noChangeAspect="1"/>
          </p:cNvGrpSpPr>
          <p:nvPr/>
        </p:nvGrpSpPr>
        <p:grpSpPr bwMode="auto">
          <a:xfrm>
            <a:off x="150813" y="150813"/>
            <a:ext cx="522287" cy="468312"/>
            <a:chOff x="1352" y="681"/>
            <a:chExt cx="3519" cy="3153"/>
          </a:xfrm>
        </p:grpSpPr>
        <p:sp>
          <p:nvSpPr>
            <p:cNvPr id="14346"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47"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48"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49"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0"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1"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2"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3"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4"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5"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6"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7"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8"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59"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360"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grpSp>
        <p:nvGrpSpPr>
          <p:cNvPr id="14342" name="Group 21"/>
          <p:cNvGrpSpPr>
            <a:grpSpLocks/>
          </p:cNvGrpSpPr>
          <p:nvPr/>
        </p:nvGrpSpPr>
        <p:grpSpPr bwMode="auto">
          <a:xfrm>
            <a:off x="0" y="560388"/>
            <a:ext cx="9148763" cy="6300787"/>
            <a:chOff x="0" y="353"/>
            <a:chExt cx="5763" cy="3969"/>
          </a:xfrm>
        </p:grpSpPr>
        <p:sp>
          <p:nvSpPr>
            <p:cNvPr id="14343" name="Freeform 22"/>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344" name="Freeform 23"/>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345" name="Freeform 24"/>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5363"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40644"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t>Ipsos Template 2012</a:t>
            </a:r>
          </a:p>
        </p:txBody>
      </p:sp>
      <p:sp>
        <p:nvSpPr>
          <p:cNvPr id="240645"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227481DC-B11B-4092-BDA6-9259A2E23DD1}" type="slidenum">
              <a:rPr lang="en-US"/>
              <a:pPr>
                <a:defRPr/>
              </a:pPr>
              <a:t>‹N°›</a:t>
            </a:fld>
            <a:endParaRPr lang="en-US"/>
          </a:p>
        </p:txBody>
      </p:sp>
      <p:grpSp>
        <p:nvGrpSpPr>
          <p:cNvPr id="15366" name="Group 6"/>
          <p:cNvGrpSpPr>
            <a:grpSpLocks noChangeAspect="1"/>
          </p:cNvGrpSpPr>
          <p:nvPr/>
        </p:nvGrpSpPr>
        <p:grpSpPr bwMode="auto">
          <a:xfrm>
            <a:off x="150813" y="150813"/>
            <a:ext cx="522287" cy="468312"/>
            <a:chOff x="1352" y="681"/>
            <a:chExt cx="3519" cy="3153"/>
          </a:xfrm>
        </p:grpSpPr>
        <p:sp>
          <p:nvSpPr>
            <p:cNvPr id="15373"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74"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75"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76"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77"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78"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79"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80"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81"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82"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83"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84"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85"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86"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387"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15367"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2810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68"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rgbClr val="2810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69"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2810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70"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371"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15372"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28105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6387"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42692"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solidFill>
                  <a:schemeClr val="bg1"/>
                </a:solidFill>
              </a:defRPr>
            </a:lvl1pPr>
          </a:lstStyle>
          <a:p>
            <a:pPr>
              <a:defRPr/>
            </a:pPr>
            <a:fld id="{6C17444D-20BC-42B7-A969-10C58CE3D3F9}" type="slidenum">
              <a:rPr lang="en-US"/>
              <a:pPr>
                <a:defRPr/>
              </a:pPr>
              <a:t>‹N°›</a:t>
            </a:fld>
            <a:endParaRPr lang="en-US"/>
          </a:p>
        </p:txBody>
      </p:sp>
      <p:grpSp>
        <p:nvGrpSpPr>
          <p:cNvPr id="16389" name="Group 5"/>
          <p:cNvGrpSpPr>
            <a:grpSpLocks noChangeAspect="1"/>
          </p:cNvGrpSpPr>
          <p:nvPr/>
        </p:nvGrpSpPr>
        <p:grpSpPr bwMode="auto">
          <a:xfrm>
            <a:off x="150813" y="150813"/>
            <a:ext cx="522287" cy="468312"/>
            <a:chOff x="1352" y="681"/>
            <a:chExt cx="3519" cy="3153"/>
          </a:xfrm>
        </p:grpSpPr>
        <p:sp>
          <p:nvSpPr>
            <p:cNvPr id="16394"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395"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396"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397"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398"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399"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0"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1"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2"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3"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4"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5"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6"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7"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408"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grpSp>
        <p:nvGrpSpPr>
          <p:cNvPr id="16390" name="Group 21"/>
          <p:cNvGrpSpPr>
            <a:grpSpLocks/>
          </p:cNvGrpSpPr>
          <p:nvPr/>
        </p:nvGrpSpPr>
        <p:grpSpPr bwMode="auto">
          <a:xfrm>
            <a:off x="0" y="560388"/>
            <a:ext cx="9148763" cy="6300787"/>
            <a:chOff x="0" y="353"/>
            <a:chExt cx="5763" cy="3969"/>
          </a:xfrm>
        </p:grpSpPr>
        <p:sp>
          <p:nvSpPr>
            <p:cNvPr id="16391" name="Freeform 22"/>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92" name="Freeform 23"/>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393" name="Freeform 24"/>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Calibri" pitchFamily="34" charset="0"/>
        </a:defRPr>
      </a:lvl2pPr>
      <a:lvl3pPr algn="l" rtl="0" eaLnBrk="0" fontAlgn="base" hangingPunct="0">
        <a:lnSpc>
          <a:spcPct val="90000"/>
        </a:lnSpc>
        <a:spcBef>
          <a:spcPct val="0"/>
        </a:spcBef>
        <a:spcAft>
          <a:spcPct val="0"/>
        </a:spcAft>
        <a:defRPr sz="2000" b="1">
          <a:solidFill>
            <a:schemeClr val="bg1"/>
          </a:solidFill>
          <a:latin typeface="Calibri" pitchFamily="34" charset="0"/>
        </a:defRPr>
      </a:lvl3pPr>
      <a:lvl4pPr algn="l" rtl="0" eaLnBrk="0" fontAlgn="base" hangingPunct="0">
        <a:lnSpc>
          <a:spcPct val="90000"/>
        </a:lnSpc>
        <a:spcBef>
          <a:spcPct val="0"/>
        </a:spcBef>
        <a:spcAft>
          <a:spcPct val="0"/>
        </a:spcAft>
        <a:defRPr sz="2000" b="1">
          <a:solidFill>
            <a:schemeClr val="bg1"/>
          </a:solidFill>
          <a:latin typeface="Calibri" pitchFamily="34" charset="0"/>
        </a:defRPr>
      </a:lvl4pPr>
      <a:lvl5pPr algn="l" rtl="0" eaLnBrk="0" fontAlgn="base" hangingPunct="0">
        <a:lnSpc>
          <a:spcPct val="90000"/>
        </a:lnSpc>
        <a:spcBef>
          <a:spcPct val="0"/>
        </a:spcBef>
        <a:spcAft>
          <a:spcPct val="0"/>
        </a:spcAft>
        <a:defRPr sz="2000" b="1">
          <a:solidFill>
            <a:schemeClr val="bg1"/>
          </a:solidFill>
          <a:latin typeface="Calibri" pitchFamily="34" charset="0"/>
        </a:defRPr>
      </a:lvl5pPr>
      <a:lvl6pPr marL="457200" algn="l" rtl="0" fontAlgn="base">
        <a:lnSpc>
          <a:spcPct val="90000"/>
        </a:lnSpc>
        <a:spcBef>
          <a:spcPct val="0"/>
        </a:spcBef>
        <a:spcAft>
          <a:spcPct val="0"/>
        </a:spcAft>
        <a:defRPr sz="2000" b="1">
          <a:solidFill>
            <a:schemeClr val="bg1"/>
          </a:solidFill>
          <a:latin typeface="Calibri" pitchFamily="34" charset="0"/>
        </a:defRPr>
      </a:lvl6pPr>
      <a:lvl7pPr marL="914400" algn="l" rtl="0" fontAlgn="base">
        <a:lnSpc>
          <a:spcPct val="90000"/>
        </a:lnSpc>
        <a:spcBef>
          <a:spcPct val="0"/>
        </a:spcBef>
        <a:spcAft>
          <a:spcPct val="0"/>
        </a:spcAft>
        <a:defRPr sz="2000" b="1">
          <a:solidFill>
            <a:schemeClr val="bg1"/>
          </a:solidFill>
          <a:latin typeface="Calibri" pitchFamily="34" charset="0"/>
        </a:defRPr>
      </a:lvl7pPr>
      <a:lvl8pPr marL="1371600" algn="l" rtl="0" fontAlgn="base">
        <a:lnSpc>
          <a:spcPct val="90000"/>
        </a:lnSpc>
        <a:spcBef>
          <a:spcPct val="0"/>
        </a:spcBef>
        <a:spcAft>
          <a:spcPct val="0"/>
        </a:spcAft>
        <a:defRPr sz="2000" b="1">
          <a:solidFill>
            <a:schemeClr val="bg1"/>
          </a:solidFill>
          <a:latin typeface="Calibri" pitchFamily="34" charset="0"/>
        </a:defRPr>
      </a:lvl8pPr>
      <a:lvl9pPr marL="1828800" algn="l" rtl="0" fontAlgn="base">
        <a:lnSpc>
          <a:spcPct val="90000"/>
        </a:lnSpc>
        <a:spcBef>
          <a:spcPct val="0"/>
        </a:spcBef>
        <a:spcAft>
          <a:spcPct val="0"/>
        </a:spcAft>
        <a:defRPr sz="2000" b="1">
          <a:solidFill>
            <a:schemeClr val="bg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bg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bg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bg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bwMode="auto">
          <a:xfrm>
            <a:off x="838200" y="87313"/>
            <a:ext cx="8158163" cy="6111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Titelmasterformat durch </a:t>
            </a:r>
            <a:br>
              <a:rPr lang="en-US" smtClean="0"/>
            </a:br>
            <a:r>
              <a:rPr lang="en-US" smtClean="0"/>
              <a:t>Klicken bearbeiten</a:t>
            </a:r>
          </a:p>
        </p:txBody>
      </p:sp>
      <p:sp>
        <p:nvSpPr>
          <p:cNvPr id="234499" name="Rectangle 3"/>
          <p:cNvSpPr>
            <a:spLocks noGrp="1" noChangeArrowheads="1"/>
          </p:cNvSpPr>
          <p:nvPr>
            <p:ph type="body" idx="1"/>
          </p:nvPr>
        </p:nvSpPr>
        <p:spPr bwMode="auto">
          <a:xfrm>
            <a:off x="352425" y="977900"/>
            <a:ext cx="7737475" cy="54879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p:txBody>
      </p:sp>
      <p:sp>
        <p:nvSpPr>
          <p:cNvPr id="234501"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fld id="{16C070DB-D5EA-48FA-BC43-E82C907AB212}" type="slidenum">
              <a:rPr lang="en-US">
                <a:solidFill>
                  <a:srgbClr val="1F497D"/>
                </a:solidFill>
              </a:rPr>
              <a:pPr/>
              <a:t>‹N°›</a:t>
            </a:fld>
            <a:endParaRPr lang="en-US">
              <a:solidFill>
                <a:srgbClr val="1F497D"/>
              </a:solidFill>
            </a:endParaRPr>
          </a:p>
        </p:txBody>
      </p:sp>
      <p:grpSp>
        <p:nvGrpSpPr>
          <p:cNvPr id="234502" name="Group 6"/>
          <p:cNvGrpSpPr>
            <a:grpSpLocks noChangeAspect="1"/>
          </p:cNvGrpSpPr>
          <p:nvPr/>
        </p:nvGrpSpPr>
        <p:grpSpPr bwMode="auto">
          <a:xfrm>
            <a:off x="150813" y="150813"/>
            <a:ext cx="522287" cy="468312"/>
            <a:chOff x="1352" y="681"/>
            <a:chExt cx="3519" cy="3153"/>
          </a:xfrm>
        </p:grpSpPr>
        <p:sp>
          <p:nvSpPr>
            <p:cNvPr id="234503" name="Freeform 7"/>
            <p:cNvSpPr>
              <a:spLocks noChangeAspect="1"/>
            </p:cNvSpPr>
            <p:nvPr/>
          </p:nvSpPr>
          <p:spPr bwMode="auto">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fr-FR">
                <a:solidFill>
                  <a:srgbClr val="1F497D"/>
                </a:solidFill>
              </a:endParaRPr>
            </a:p>
          </p:txBody>
        </p:sp>
        <p:sp>
          <p:nvSpPr>
            <p:cNvPr id="234504" name="Freeform 8"/>
            <p:cNvSpPr>
              <a:spLocks noChangeAspect="1"/>
            </p:cNvSpPr>
            <p:nvPr/>
          </p:nvSpPr>
          <p:spPr bwMode="auto">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05" name="Freeform 9"/>
            <p:cNvSpPr>
              <a:spLocks noChangeAspect="1"/>
            </p:cNvSpPr>
            <p:nvPr/>
          </p:nvSpPr>
          <p:spPr bwMode="auto">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06" name="Freeform 10"/>
            <p:cNvSpPr>
              <a:spLocks noChangeAspect="1"/>
            </p:cNvSpPr>
            <p:nvPr/>
          </p:nvSpPr>
          <p:spPr bwMode="auto">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07" name="Freeform 11"/>
            <p:cNvSpPr>
              <a:spLocks noChangeAspect="1"/>
            </p:cNvSpPr>
            <p:nvPr/>
          </p:nvSpPr>
          <p:spPr bwMode="auto">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08" name="Freeform 12"/>
            <p:cNvSpPr>
              <a:spLocks noChangeAspect="1"/>
            </p:cNvSpPr>
            <p:nvPr/>
          </p:nvSpPr>
          <p:spPr bwMode="auto">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09" name="Freeform 13"/>
            <p:cNvSpPr>
              <a:spLocks noChangeAspect="1"/>
            </p:cNvSpPr>
            <p:nvPr/>
          </p:nvSpPr>
          <p:spPr bwMode="auto">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10" name="Freeform 14"/>
            <p:cNvSpPr>
              <a:spLocks noChangeAspect="1"/>
            </p:cNvSpPr>
            <p:nvPr/>
          </p:nvSpPr>
          <p:spPr bwMode="auto">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11" name="Freeform 15"/>
            <p:cNvSpPr>
              <a:spLocks noChangeAspect="1" noEditPoints="1"/>
            </p:cNvSpPr>
            <p:nvPr/>
          </p:nvSpPr>
          <p:spPr bwMode="auto">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12" name="Freeform 16"/>
            <p:cNvSpPr>
              <a:spLocks noChangeAspect="1"/>
            </p:cNvSpPr>
            <p:nvPr/>
          </p:nvSpPr>
          <p:spPr bwMode="auto">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fr-FR">
                <a:solidFill>
                  <a:srgbClr val="1F497D"/>
                </a:solidFill>
              </a:endParaRPr>
            </a:p>
          </p:txBody>
        </p:sp>
        <p:sp>
          <p:nvSpPr>
            <p:cNvPr id="234513" name="Freeform 17"/>
            <p:cNvSpPr>
              <a:spLocks noChangeAspect="1" noEditPoints="1"/>
            </p:cNvSpPr>
            <p:nvPr/>
          </p:nvSpPr>
          <p:spPr bwMode="auto">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fr-FR">
                <a:solidFill>
                  <a:srgbClr val="1F497D"/>
                </a:solidFill>
              </a:endParaRPr>
            </a:p>
          </p:txBody>
        </p:sp>
        <p:sp>
          <p:nvSpPr>
            <p:cNvPr id="234514" name="Freeform 18"/>
            <p:cNvSpPr>
              <a:spLocks noChangeAspect="1"/>
            </p:cNvSpPr>
            <p:nvPr/>
          </p:nvSpPr>
          <p:spPr bwMode="auto">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fr-FR">
                <a:solidFill>
                  <a:srgbClr val="1F497D"/>
                </a:solidFill>
              </a:endParaRPr>
            </a:p>
          </p:txBody>
        </p:sp>
        <p:sp>
          <p:nvSpPr>
            <p:cNvPr id="234515" name="Freeform 19"/>
            <p:cNvSpPr>
              <a:spLocks noChangeAspect="1"/>
            </p:cNvSpPr>
            <p:nvPr/>
          </p:nvSpPr>
          <p:spPr bwMode="auto">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fr-FR">
                <a:solidFill>
                  <a:srgbClr val="1F497D"/>
                </a:solidFill>
              </a:endParaRPr>
            </a:p>
          </p:txBody>
        </p:sp>
        <p:sp>
          <p:nvSpPr>
            <p:cNvPr id="234516" name="Freeform 20"/>
            <p:cNvSpPr>
              <a:spLocks noChangeAspect="1" noEditPoints="1"/>
            </p:cNvSpPr>
            <p:nvPr/>
          </p:nvSpPr>
          <p:spPr bwMode="auto">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fr-FR">
                <a:solidFill>
                  <a:srgbClr val="1F497D"/>
                </a:solidFill>
              </a:endParaRPr>
            </a:p>
          </p:txBody>
        </p:sp>
        <p:sp>
          <p:nvSpPr>
            <p:cNvPr id="234517" name="Freeform 21"/>
            <p:cNvSpPr>
              <a:spLocks noChangeAspect="1"/>
            </p:cNvSpPr>
            <p:nvPr/>
          </p:nvSpPr>
          <p:spPr bwMode="auto">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fr-FR">
                <a:solidFill>
                  <a:srgbClr val="1F497D"/>
                </a:solidFill>
              </a:endParaRPr>
            </a:p>
          </p:txBody>
        </p:sp>
      </p:grpSp>
      <p:sp>
        <p:nvSpPr>
          <p:cNvPr id="234518" name="Freeform 22"/>
          <p:cNvSpPr>
            <a:spLocks/>
          </p:cNvSpPr>
          <p:nvPr/>
        </p:nvSpPr>
        <p:spPr bwMode="auto">
          <a:xfrm>
            <a:off x="8194675" y="1304925"/>
            <a:ext cx="950913" cy="1949450"/>
          </a:xfrm>
          <a:custGeom>
            <a:avLst/>
            <a:gdLst/>
            <a:ahLst/>
            <a:cxnLst>
              <a:cxn ang="0">
                <a:pos x="304" y="1"/>
              </a:cxn>
              <a:cxn ang="0">
                <a:pos x="294" y="0"/>
              </a:cxn>
              <a:cxn ang="0">
                <a:pos x="0" y="294"/>
              </a:cxn>
              <a:cxn ang="0">
                <a:pos x="294" y="588"/>
              </a:cxn>
              <a:cxn ang="0">
                <a:pos x="304" y="588"/>
              </a:cxn>
              <a:cxn ang="0">
                <a:pos x="304" y="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folHlink"/>
          </a:solidFill>
          <a:ln w="9525">
            <a:noFill/>
            <a:round/>
            <a:headEnd/>
            <a:tailEnd/>
          </a:ln>
        </p:spPr>
        <p:txBody>
          <a:bodyPr/>
          <a:lstStyle/>
          <a:p>
            <a:endParaRPr lang="fr-FR">
              <a:solidFill>
                <a:srgbClr val="1F497D"/>
              </a:solidFill>
            </a:endParaRPr>
          </a:p>
        </p:txBody>
      </p:sp>
      <p:sp>
        <p:nvSpPr>
          <p:cNvPr id="234519" name="Freeform 23"/>
          <p:cNvSpPr>
            <a:spLocks/>
          </p:cNvSpPr>
          <p:nvPr/>
        </p:nvSpPr>
        <p:spPr bwMode="auto">
          <a:xfrm>
            <a:off x="8847138" y="796925"/>
            <a:ext cx="298450" cy="584200"/>
          </a:xfrm>
          <a:custGeom>
            <a:avLst/>
            <a:gdLst/>
            <a:ahLst/>
            <a:cxnLst>
              <a:cxn ang="0">
                <a:pos x="104" y="0"/>
              </a:cxn>
              <a:cxn ang="0">
                <a:pos x="0" y="144"/>
              </a:cxn>
              <a:cxn ang="0">
                <a:pos x="8" y="193"/>
              </a:cxn>
              <a:cxn ang="0">
                <a:pos x="94" y="180"/>
              </a:cxn>
              <a:cxn ang="0">
                <a:pos x="104" y="181"/>
              </a:cxn>
              <a:cxn ang="0">
                <a:pos x="104" y="0"/>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folHlink"/>
          </a:solidFill>
          <a:ln w="9525">
            <a:noFill/>
            <a:round/>
            <a:headEnd/>
            <a:tailEnd/>
          </a:ln>
        </p:spPr>
        <p:txBody>
          <a:bodyPr/>
          <a:lstStyle/>
          <a:p>
            <a:endParaRPr lang="fr-FR">
              <a:solidFill>
                <a:srgbClr val="1F497D"/>
              </a:solidFill>
            </a:endParaRPr>
          </a:p>
        </p:txBody>
      </p:sp>
      <p:sp>
        <p:nvSpPr>
          <p:cNvPr id="234520" name="Freeform 24"/>
          <p:cNvSpPr>
            <a:spLocks/>
          </p:cNvSpPr>
          <p:nvPr/>
        </p:nvSpPr>
        <p:spPr bwMode="auto">
          <a:xfrm>
            <a:off x="1152525" y="6553200"/>
            <a:ext cx="1198563" cy="304800"/>
          </a:xfrm>
          <a:custGeom>
            <a:avLst/>
            <a:gdLst/>
            <a:ahLst/>
            <a:cxnLst>
              <a:cxn ang="0">
                <a:pos x="368" y="104"/>
              </a:cxn>
              <a:cxn ang="0">
                <a:pos x="184" y="0"/>
              </a:cxn>
              <a:cxn ang="0">
                <a:pos x="0" y="104"/>
              </a:cxn>
              <a:cxn ang="0">
                <a:pos x="368" y="104"/>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folHlink"/>
          </a:solidFill>
          <a:ln w="9525">
            <a:noFill/>
            <a:round/>
            <a:headEnd/>
            <a:tailEnd/>
          </a:ln>
        </p:spPr>
        <p:txBody>
          <a:bodyPr/>
          <a:lstStyle/>
          <a:p>
            <a:endParaRPr lang="fr-FR">
              <a:solidFill>
                <a:srgbClr val="1F497D"/>
              </a:solidFill>
            </a:endParaRPr>
          </a:p>
        </p:txBody>
      </p:sp>
      <p:sp>
        <p:nvSpPr>
          <p:cNvPr id="234521" name="Freeform 25"/>
          <p:cNvSpPr>
            <a:spLocks/>
          </p:cNvSpPr>
          <p:nvPr/>
        </p:nvSpPr>
        <p:spPr bwMode="auto">
          <a:xfrm>
            <a:off x="0" y="4794250"/>
            <a:ext cx="1177925" cy="2019300"/>
          </a:xfrm>
          <a:custGeom>
            <a:avLst/>
            <a:gdLst/>
            <a:ahLst/>
            <a:cxnLst>
              <a:cxn ang="0">
                <a:pos x="742" y="1272"/>
              </a:cxn>
              <a:cxn ang="0">
                <a:pos x="684" y="1220"/>
              </a:cxn>
              <a:cxn ang="0">
                <a:pos x="576" y="1110"/>
              </a:cxn>
              <a:cxn ang="0">
                <a:pos x="454" y="970"/>
              </a:cxn>
              <a:cxn ang="0">
                <a:pos x="356" y="826"/>
              </a:cxn>
              <a:cxn ang="0">
                <a:pos x="266" y="674"/>
              </a:cxn>
              <a:cxn ang="0">
                <a:pos x="186" y="512"/>
              </a:cxn>
              <a:cxn ang="0">
                <a:pos x="112" y="330"/>
              </a:cxn>
              <a:cxn ang="0">
                <a:pos x="0" y="0"/>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000"/>
              </a:srgbClr>
            </a:solidFill>
            <a:round/>
            <a:headEnd/>
            <a:tailEnd/>
          </a:ln>
          <a:effectLst/>
        </p:spPr>
        <p:txBody>
          <a:bodyPr/>
          <a:lstStyle/>
          <a:p>
            <a:endParaRPr lang="fr-FR">
              <a:solidFill>
                <a:srgbClr val="1F497D"/>
              </a:solidFill>
            </a:endParaRPr>
          </a:p>
        </p:txBody>
      </p:sp>
      <p:sp>
        <p:nvSpPr>
          <p:cNvPr id="234522" name="Freeform 26"/>
          <p:cNvSpPr>
            <a:spLocks/>
          </p:cNvSpPr>
          <p:nvPr/>
        </p:nvSpPr>
        <p:spPr bwMode="auto">
          <a:xfrm>
            <a:off x="5638800" y="-6350"/>
            <a:ext cx="3216275" cy="1200150"/>
          </a:xfrm>
          <a:custGeom>
            <a:avLst/>
            <a:gdLst/>
            <a:ahLst/>
            <a:cxnLst>
              <a:cxn ang="0">
                <a:pos x="2026" y="756"/>
              </a:cxn>
              <a:cxn ang="0">
                <a:pos x="1054" y="272"/>
              </a:cxn>
              <a:cxn ang="0">
                <a:pos x="0" y="0"/>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000"/>
              </a:srgbClr>
            </a:solidFill>
            <a:round/>
            <a:headEnd/>
            <a:tailEnd/>
          </a:ln>
          <a:effectLst/>
        </p:spPr>
        <p:txBody>
          <a:bodyPr/>
          <a:lstStyle/>
          <a:p>
            <a:endParaRPr lang="fr-FR">
              <a:solidFill>
                <a:srgbClr val="1F497D"/>
              </a:solidFill>
            </a:endParaRPr>
          </a:p>
        </p:txBody>
      </p:sp>
      <p:pic>
        <p:nvPicPr>
          <p:cNvPr id="234528" name="Picture 32" descr="Media CT"/>
          <p:cNvPicPr>
            <a:picLocks noChangeAspect="1" noChangeArrowheads="1"/>
          </p:cNvPicPr>
          <p:nvPr/>
        </p:nvPicPr>
        <p:blipFill>
          <a:blip r:embed="rId13" cstate="print"/>
          <a:srcRect/>
          <a:stretch>
            <a:fillRect/>
          </a:stretch>
        </p:blipFill>
        <p:spPr bwMode="auto">
          <a:xfrm>
            <a:off x="6981825" y="6561138"/>
            <a:ext cx="1454150" cy="215900"/>
          </a:xfrm>
          <a:prstGeom prst="rect">
            <a:avLst/>
          </a:prstGeom>
          <a:noFill/>
        </p:spPr>
      </p:pic>
    </p:spTree>
    <p:extLst>
      <p:ext uri="{BB962C8B-B14F-4D97-AF65-F5344CB8AC3E}">
        <p14:creationId xmlns:p14="http://schemas.microsoft.com/office/powerpoint/2010/main" val="416122215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hf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Calibri" pitchFamily="34" charset="0"/>
        </a:defRPr>
      </a:lvl2pPr>
      <a:lvl3pPr algn="l" rtl="0" fontAlgn="base">
        <a:lnSpc>
          <a:spcPct val="90000"/>
        </a:lnSpc>
        <a:spcBef>
          <a:spcPct val="0"/>
        </a:spcBef>
        <a:spcAft>
          <a:spcPct val="0"/>
        </a:spcAft>
        <a:defRPr sz="2000" b="1">
          <a:solidFill>
            <a:schemeClr val="tx1"/>
          </a:solidFill>
          <a:latin typeface="Calibri" pitchFamily="34" charset="0"/>
        </a:defRPr>
      </a:lvl3pPr>
      <a:lvl4pPr algn="l" rtl="0" fontAlgn="base">
        <a:lnSpc>
          <a:spcPct val="90000"/>
        </a:lnSpc>
        <a:spcBef>
          <a:spcPct val="0"/>
        </a:spcBef>
        <a:spcAft>
          <a:spcPct val="0"/>
        </a:spcAft>
        <a:defRPr sz="2000" b="1">
          <a:solidFill>
            <a:schemeClr val="tx1"/>
          </a:solidFill>
          <a:latin typeface="Calibri" pitchFamily="34" charset="0"/>
        </a:defRPr>
      </a:lvl4pPr>
      <a:lvl5pPr algn="l" rtl="0" fontAlgn="base">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fontAlgn="base">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fontAlgn="base">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fontAlgn="base">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fontAlgn="base">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77631"/>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5363"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40644"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40645"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227481DC-B11B-4092-BDA6-9259A2E23DD1}" type="slidenum">
              <a:rPr lang="en-US">
                <a:solidFill>
                  <a:srgbClr val="1F497D"/>
                </a:solidFill>
              </a:rPr>
              <a:pPr>
                <a:defRPr/>
              </a:pPr>
              <a:t>‹N°›</a:t>
            </a:fld>
            <a:endParaRPr lang="en-US">
              <a:solidFill>
                <a:srgbClr val="1F497D"/>
              </a:solidFill>
            </a:endParaRPr>
          </a:p>
        </p:txBody>
      </p:sp>
      <p:grpSp>
        <p:nvGrpSpPr>
          <p:cNvPr id="15366" name="Group 6"/>
          <p:cNvGrpSpPr>
            <a:grpSpLocks noChangeAspect="1"/>
          </p:cNvGrpSpPr>
          <p:nvPr/>
        </p:nvGrpSpPr>
        <p:grpSpPr bwMode="auto">
          <a:xfrm>
            <a:off x="150813" y="150813"/>
            <a:ext cx="522287" cy="468312"/>
            <a:chOff x="1352" y="681"/>
            <a:chExt cx="3519" cy="3153"/>
          </a:xfrm>
        </p:grpSpPr>
        <p:sp>
          <p:nvSpPr>
            <p:cNvPr id="15373"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74"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75"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76"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77"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78"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79"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80"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81"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82"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83"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84"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85"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86"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5387"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15367"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7030A0"/>
          </a:solidFill>
          <a:ln>
            <a:noFill/>
          </a:ln>
          <a:extLst/>
        </p:spPr>
        <p:txBody>
          <a:bodyPr/>
          <a:lstStyle/>
          <a:p>
            <a:endParaRPr lang="fr-FR">
              <a:solidFill>
                <a:srgbClr val="1F497D"/>
              </a:solidFill>
            </a:endParaRPr>
          </a:p>
        </p:txBody>
      </p:sp>
      <p:sp>
        <p:nvSpPr>
          <p:cNvPr id="15368"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rgbClr val="7030A0"/>
          </a:solidFill>
          <a:ln>
            <a:noFill/>
          </a:ln>
          <a:extLst/>
        </p:spPr>
        <p:txBody>
          <a:bodyPr/>
          <a:lstStyle/>
          <a:p>
            <a:endParaRPr lang="fr-FR">
              <a:solidFill>
                <a:srgbClr val="1F497D"/>
              </a:solidFill>
            </a:endParaRPr>
          </a:p>
        </p:txBody>
      </p:sp>
      <p:sp>
        <p:nvSpPr>
          <p:cNvPr id="15369"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7030A0"/>
          </a:solidFill>
          <a:ln>
            <a:noFill/>
          </a:ln>
          <a:extLst/>
        </p:spPr>
        <p:txBody>
          <a:bodyPr/>
          <a:lstStyle/>
          <a:p>
            <a:endParaRPr lang="fr-FR">
              <a:solidFill>
                <a:srgbClr val="1F497D"/>
              </a:solidFill>
            </a:endParaRPr>
          </a:p>
        </p:txBody>
      </p:sp>
      <p:sp>
        <p:nvSpPr>
          <p:cNvPr id="15370"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15371"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pic>
        <p:nvPicPr>
          <p:cNvPr id="15372"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310692"/>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2051"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1188"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1D7D1166-7793-4B11-A533-679B2A9C7B4A}" type="slidenum">
              <a:rPr lang="en-US"/>
              <a:pPr>
                <a:defRPr/>
              </a:pPr>
              <a:t>‹N°›</a:t>
            </a:fld>
            <a:endParaRPr lang="en-US"/>
          </a:p>
        </p:txBody>
      </p:sp>
      <p:grpSp>
        <p:nvGrpSpPr>
          <p:cNvPr id="2053" name="Group 5"/>
          <p:cNvGrpSpPr>
            <a:grpSpLocks noChangeAspect="1"/>
          </p:cNvGrpSpPr>
          <p:nvPr/>
        </p:nvGrpSpPr>
        <p:grpSpPr bwMode="auto">
          <a:xfrm>
            <a:off x="150813" y="150813"/>
            <a:ext cx="522287" cy="468312"/>
            <a:chOff x="1352" y="681"/>
            <a:chExt cx="3519" cy="3153"/>
          </a:xfrm>
        </p:grpSpPr>
        <p:sp>
          <p:nvSpPr>
            <p:cNvPr id="2058"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59"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0"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1"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2"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3"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4"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5"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6"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7"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8"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69"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70"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71"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72"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1267"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4500"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34501"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B76A3872-4BA3-4D3E-8A6C-627427D64EAD}" type="slidenum">
              <a:rPr lang="en-US">
                <a:solidFill>
                  <a:srgbClr val="1F497D"/>
                </a:solidFill>
              </a:rPr>
              <a:pPr>
                <a:defRPr/>
              </a:pPr>
              <a:t>‹N°›</a:t>
            </a:fld>
            <a:endParaRPr lang="en-US">
              <a:solidFill>
                <a:srgbClr val="1F497D"/>
              </a:solidFill>
            </a:endParaRPr>
          </a:p>
        </p:txBody>
      </p:sp>
      <p:grpSp>
        <p:nvGrpSpPr>
          <p:cNvPr id="11270" name="Group 6"/>
          <p:cNvGrpSpPr>
            <a:grpSpLocks noChangeAspect="1"/>
          </p:cNvGrpSpPr>
          <p:nvPr/>
        </p:nvGrpSpPr>
        <p:grpSpPr bwMode="auto">
          <a:xfrm>
            <a:off x="150813" y="150813"/>
            <a:ext cx="522287" cy="468312"/>
            <a:chOff x="1352" y="681"/>
            <a:chExt cx="3519" cy="3153"/>
          </a:xfrm>
        </p:grpSpPr>
        <p:sp>
          <p:nvSpPr>
            <p:cNvPr id="11277"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78"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79"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0"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1"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2"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3"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4"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5"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6"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7"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8"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89"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90"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1291"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11271"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326982"/>
          </a:solidFill>
          <a:ln>
            <a:noFill/>
          </a:ln>
          <a:extLst/>
        </p:spPr>
        <p:txBody>
          <a:bodyPr/>
          <a:lstStyle/>
          <a:p>
            <a:endParaRPr lang="fr-FR">
              <a:solidFill>
                <a:srgbClr val="1F497D"/>
              </a:solidFill>
            </a:endParaRPr>
          </a:p>
        </p:txBody>
      </p:sp>
      <p:sp>
        <p:nvSpPr>
          <p:cNvPr id="11272"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rgbClr val="326982"/>
          </a:solidFill>
          <a:ln>
            <a:noFill/>
          </a:ln>
          <a:extLst/>
        </p:spPr>
        <p:txBody>
          <a:bodyPr/>
          <a:lstStyle/>
          <a:p>
            <a:endParaRPr lang="fr-FR">
              <a:solidFill>
                <a:srgbClr val="1F497D"/>
              </a:solidFill>
            </a:endParaRPr>
          </a:p>
        </p:txBody>
      </p:sp>
      <p:sp>
        <p:nvSpPr>
          <p:cNvPr id="11273"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326982"/>
          </a:solidFill>
          <a:ln>
            <a:noFill/>
          </a:ln>
          <a:extLst/>
        </p:spPr>
        <p:txBody>
          <a:bodyPr/>
          <a:lstStyle/>
          <a:p>
            <a:endParaRPr lang="fr-FR">
              <a:solidFill>
                <a:srgbClr val="1F497D"/>
              </a:solidFill>
            </a:endParaRPr>
          </a:p>
        </p:txBody>
      </p:sp>
      <p:sp>
        <p:nvSpPr>
          <p:cNvPr id="11274"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326982">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11275"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326982">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pic>
        <p:nvPicPr>
          <p:cNvPr id="11276"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09543"/>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3315"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7572"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37573"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12E5547C-94F0-484A-9270-90B3A03C1958}" type="slidenum">
              <a:rPr lang="en-US">
                <a:solidFill>
                  <a:srgbClr val="1F497D"/>
                </a:solidFill>
              </a:rPr>
              <a:pPr>
                <a:defRPr/>
              </a:pPr>
              <a:t>‹N°›</a:t>
            </a:fld>
            <a:endParaRPr lang="en-US">
              <a:solidFill>
                <a:srgbClr val="1F497D"/>
              </a:solidFill>
            </a:endParaRPr>
          </a:p>
        </p:txBody>
      </p:sp>
      <p:grpSp>
        <p:nvGrpSpPr>
          <p:cNvPr id="13318" name="Group 6"/>
          <p:cNvGrpSpPr>
            <a:grpSpLocks noChangeAspect="1"/>
          </p:cNvGrpSpPr>
          <p:nvPr/>
        </p:nvGrpSpPr>
        <p:grpSpPr bwMode="auto">
          <a:xfrm>
            <a:off x="150813" y="150813"/>
            <a:ext cx="522287" cy="468312"/>
            <a:chOff x="1352" y="681"/>
            <a:chExt cx="3519" cy="3153"/>
          </a:xfrm>
        </p:grpSpPr>
        <p:sp>
          <p:nvSpPr>
            <p:cNvPr id="13325"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26"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27"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28"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29"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0"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1"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2"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3"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4"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5"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6"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7"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8"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3339"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13319"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A1C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3320"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rgbClr val="A1C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3321"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rgbClr val="A1C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3322"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13323"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pic>
        <p:nvPicPr>
          <p:cNvPr id="13324"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094325"/>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5123"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5284"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25285"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874257D5-F295-44D0-94C4-E1BA1B6FED77}" type="slidenum">
              <a:rPr lang="en-US">
                <a:solidFill>
                  <a:srgbClr val="1F497D"/>
                </a:solidFill>
              </a:rPr>
              <a:pPr>
                <a:defRPr/>
              </a:pPr>
              <a:t>‹N°›</a:t>
            </a:fld>
            <a:endParaRPr lang="en-US">
              <a:solidFill>
                <a:srgbClr val="1F497D"/>
              </a:solidFill>
            </a:endParaRPr>
          </a:p>
        </p:txBody>
      </p:sp>
      <p:grpSp>
        <p:nvGrpSpPr>
          <p:cNvPr id="5126" name="Group 6"/>
          <p:cNvGrpSpPr>
            <a:grpSpLocks noChangeAspect="1"/>
          </p:cNvGrpSpPr>
          <p:nvPr/>
        </p:nvGrpSpPr>
        <p:grpSpPr bwMode="auto">
          <a:xfrm>
            <a:off x="150813" y="150813"/>
            <a:ext cx="522287" cy="468312"/>
            <a:chOff x="1352" y="681"/>
            <a:chExt cx="3519" cy="3153"/>
          </a:xfrm>
        </p:grpSpPr>
        <p:sp>
          <p:nvSpPr>
            <p:cNvPr id="5133"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4"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5"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6"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7"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8"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9"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0"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1"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2"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3"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4"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5"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6"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7"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5127"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008E94"/>
          </a:solidFill>
          <a:ln>
            <a:noFill/>
          </a:ln>
          <a:extLst/>
        </p:spPr>
        <p:txBody>
          <a:bodyPr/>
          <a:lstStyle/>
          <a:p>
            <a:endParaRPr lang="fr-FR">
              <a:solidFill>
                <a:srgbClr val="1F497D"/>
              </a:solidFill>
            </a:endParaRPr>
          </a:p>
        </p:txBody>
      </p:sp>
      <p:sp>
        <p:nvSpPr>
          <p:cNvPr id="5128"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129"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130"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008E94">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5131"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008E94">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pic>
        <p:nvPicPr>
          <p:cNvPr id="5132" name="Picture 33"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811148"/>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028"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18116"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18117"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79EE453A-2196-46F6-ABE1-16396E018B75}" type="slidenum">
              <a:rPr lang="en-US">
                <a:solidFill>
                  <a:srgbClr val="1F497D"/>
                </a:solidFill>
              </a:rPr>
              <a:pPr>
                <a:defRPr/>
              </a:pPr>
              <a:t>‹N°›</a:t>
            </a:fld>
            <a:endParaRPr lang="en-US">
              <a:solidFill>
                <a:srgbClr val="1F497D"/>
              </a:solidFill>
            </a:endParaRPr>
          </a:p>
        </p:txBody>
      </p:sp>
      <p:grpSp>
        <p:nvGrpSpPr>
          <p:cNvPr id="1031" name="Group 6"/>
          <p:cNvGrpSpPr>
            <a:grpSpLocks noChangeAspect="1"/>
          </p:cNvGrpSpPr>
          <p:nvPr/>
        </p:nvGrpSpPr>
        <p:grpSpPr bwMode="auto">
          <a:xfrm>
            <a:off x="150813" y="150813"/>
            <a:ext cx="522287" cy="468312"/>
            <a:chOff x="1352" y="681"/>
            <a:chExt cx="3519" cy="3153"/>
          </a:xfrm>
        </p:grpSpPr>
        <p:sp>
          <p:nvSpPr>
            <p:cNvPr id="1037"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8"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9"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0"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1"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2"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3"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4"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5"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6"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7"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8"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9"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0"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1"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1032"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BCBEC0"/>
          </a:solidFill>
          <a:ln>
            <a:noFill/>
          </a:ln>
          <a:extLst/>
        </p:spPr>
        <p:txBody>
          <a:bodyPr/>
          <a:lstStyle/>
          <a:p>
            <a:endParaRPr lang="fr-FR">
              <a:solidFill>
                <a:srgbClr val="1F497D"/>
              </a:solidFill>
            </a:endParaRPr>
          </a:p>
        </p:txBody>
      </p:sp>
      <p:sp>
        <p:nvSpPr>
          <p:cNvPr id="1033"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4"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5"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1036"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pic>
        <p:nvPicPr>
          <p:cNvPr id="28" name="Picture 2" descr="K:\Ipsos Media-Les Etudes\Etudes en Cours\CULT 14004191-01 - Nouvelles pratiques de lecture - Livres Hebdo - 2014\Remise des resultats\image livres hebdo\Logo livres hebdo bis.bmp"/>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540639"/>
            <a:ext cx="1245704" cy="2627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94990"/>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hdr="0" dt="0"/>
  <p:txStyles>
    <p:title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028"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18116"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18117"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79EE453A-2196-46F6-ABE1-16396E018B75}" type="slidenum">
              <a:rPr lang="en-US">
                <a:solidFill>
                  <a:srgbClr val="1F497D"/>
                </a:solidFill>
              </a:rPr>
              <a:pPr>
                <a:defRPr/>
              </a:pPr>
              <a:t>‹N°›</a:t>
            </a:fld>
            <a:endParaRPr lang="en-US">
              <a:solidFill>
                <a:srgbClr val="1F497D"/>
              </a:solidFill>
            </a:endParaRPr>
          </a:p>
        </p:txBody>
      </p:sp>
      <p:grpSp>
        <p:nvGrpSpPr>
          <p:cNvPr id="1031" name="Group 6"/>
          <p:cNvGrpSpPr>
            <a:grpSpLocks noChangeAspect="1"/>
          </p:cNvGrpSpPr>
          <p:nvPr/>
        </p:nvGrpSpPr>
        <p:grpSpPr bwMode="auto">
          <a:xfrm>
            <a:off x="150813" y="150813"/>
            <a:ext cx="522287" cy="468312"/>
            <a:chOff x="1352" y="681"/>
            <a:chExt cx="3519" cy="3153"/>
          </a:xfrm>
        </p:grpSpPr>
        <p:sp>
          <p:nvSpPr>
            <p:cNvPr id="1037"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8"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9"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0"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1"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2"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3"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4"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5"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6"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7"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8"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9"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0"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1"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1032"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BCBEC0"/>
          </a:solidFill>
          <a:ln>
            <a:noFill/>
          </a:ln>
          <a:extLst/>
        </p:spPr>
        <p:txBody>
          <a:bodyPr/>
          <a:lstStyle/>
          <a:p>
            <a:endParaRPr lang="fr-FR">
              <a:solidFill>
                <a:srgbClr val="1F497D"/>
              </a:solidFill>
            </a:endParaRPr>
          </a:p>
        </p:txBody>
      </p:sp>
      <p:sp>
        <p:nvSpPr>
          <p:cNvPr id="1033"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4"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5"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1036"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Tree>
    <p:extLst>
      <p:ext uri="{BB962C8B-B14F-4D97-AF65-F5344CB8AC3E}">
        <p14:creationId xmlns:p14="http://schemas.microsoft.com/office/powerpoint/2010/main" val="2878926070"/>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hf hdr="0" dt="0"/>
  <p:txStyles>
    <p:title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5123"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5284"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25285"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874257D5-F295-44D0-94C4-E1BA1B6FED77}" type="slidenum">
              <a:rPr lang="en-US">
                <a:solidFill>
                  <a:srgbClr val="1F497D"/>
                </a:solidFill>
              </a:rPr>
              <a:pPr>
                <a:defRPr/>
              </a:pPr>
              <a:t>‹N°›</a:t>
            </a:fld>
            <a:endParaRPr lang="en-US">
              <a:solidFill>
                <a:srgbClr val="1F497D"/>
              </a:solidFill>
            </a:endParaRPr>
          </a:p>
        </p:txBody>
      </p:sp>
      <p:grpSp>
        <p:nvGrpSpPr>
          <p:cNvPr id="5126" name="Group 6"/>
          <p:cNvGrpSpPr>
            <a:grpSpLocks noChangeAspect="1"/>
          </p:cNvGrpSpPr>
          <p:nvPr/>
        </p:nvGrpSpPr>
        <p:grpSpPr bwMode="auto">
          <a:xfrm>
            <a:off x="150813" y="150813"/>
            <a:ext cx="522287" cy="468312"/>
            <a:chOff x="1352" y="681"/>
            <a:chExt cx="3519" cy="3153"/>
          </a:xfrm>
        </p:grpSpPr>
        <p:sp>
          <p:nvSpPr>
            <p:cNvPr id="5133"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4"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5"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6"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7"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8"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39"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0"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1"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2"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3"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4"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5"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6"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47"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5127"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008E94"/>
          </a:solidFill>
          <a:ln>
            <a:noFill/>
          </a:ln>
          <a:extLst/>
        </p:spPr>
        <p:txBody>
          <a:bodyPr/>
          <a:lstStyle/>
          <a:p>
            <a:endParaRPr lang="fr-FR">
              <a:solidFill>
                <a:srgbClr val="1F497D"/>
              </a:solidFill>
            </a:endParaRPr>
          </a:p>
        </p:txBody>
      </p:sp>
      <p:sp>
        <p:nvSpPr>
          <p:cNvPr id="5128"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129"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5130"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008E94">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5131"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008E94">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pic>
        <p:nvPicPr>
          <p:cNvPr id="5132" name="Picture 33"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112201"/>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028"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18116"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18117"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79EE453A-2196-46F6-ABE1-16396E018B75}" type="slidenum">
              <a:rPr lang="en-US">
                <a:solidFill>
                  <a:srgbClr val="1F497D"/>
                </a:solidFill>
              </a:rPr>
              <a:pPr>
                <a:defRPr/>
              </a:pPr>
              <a:t>‹N°›</a:t>
            </a:fld>
            <a:endParaRPr lang="en-US">
              <a:solidFill>
                <a:srgbClr val="1F497D"/>
              </a:solidFill>
            </a:endParaRPr>
          </a:p>
        </p:txBody>
      </p:sp>
      <p:grpSp>
        <p:nvGrpSpPr>
          <p:cNvPr id="1031" name="Group 6"/>
          <p:cNvGrpSpPr>
            <a:grpSpLocks noChangeAspect="1"/>
          </p:cNvGrpSpPr>
          <p:nvPr/>
        </p:nvGrpSpPr>
        <p:grpSpPr bwMode="auto">
          <a:xfrm>
            <a:off x="150813" y="150813"/>
            <a:ext cx="522287" cy="468312"/>
            <a:chOff x="1352" y="681"/>
            <a:chExt cx="3519" cy="3153"/>
          </a:xfrm>
        </p:grpSpPr>
        <p:sp>
          <p:nvSpPr>
            <p:cNvPr id="1037"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8"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9"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0"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1"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2"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3"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4"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5"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6"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7"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8"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9"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0"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1"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1032"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BCBEC0"/>
          </a:solidFill>
          <a:ln>
            <a:noFill/>
          </a:ln>
          <a:extLst/>
        </p:spPr>
        <p:txBody>
          <a:bodyPr/>
          <a:lstStyle/>
          <a:p>
            <a:endParaRPr lang="fr-FR">
              <a:solidFill>
                <a:srgbClr val="1F497D"/>
              </a:solidFill>
            </a:endParaRPr>
          </a:p>
        </p:txBody>
      </p:sp>
      <p:sp>
        <p:nvSpPr>
          <p:cNvPr id="1033"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4"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5"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1036"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Tree>
    <p:extLst>
      <p:ext uri="{BB962C8B-B14F-4D97-AF65-F5344CB8AC3E}">
        <p14:creationId xmlns:p14="http://schemas.microsoft.com/office/powerpoint/2010/main" val="384932751"/>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hf hdr="0" dt="0"/>
  <p:txStyles>
    <p:title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2051"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1188"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1D7D1166-7793-4B11-A533-679B2A9C7B4A}" type="slidenum">
              <a:rPr lang="en-US">
                <a:solidFill>
                  <a:srgbClr val="1F497D"/>
                </a:solidFill>
              </a:rPr>
              <a:pPr>
                <a:defRPr/>
              </a:pPr>
              <a:t>‹N°›</a:t>
            </a:fld>
            <a:endParaRPr lang="en-US">
              <a:solidFill>
                <a:srgbClr val="1F497D"/>
              </a:solidFill>
            </a:endParaRPr>
          </a:p>
        </p:txBody>
      </p:sp>
      <p:grpSp>
        <p:nvGrpSpPr>
          <p:cNvPr id="2053" name="Group 5"/>
          <p:cNvGrpSpPr>
            <a:grpSpLocks noChangeAspect="1"/>
          </p:cNvGrpSpPr>
          <p:nvPr/>
        </p:nvGrpSpPr>
        <p:grpSpPr bwMode="auto">
          <a:xfrm>
            <a:off x="150813" y="150813"/>
            <a:ext cx="522287" cy="468312"/>
            <a:chOff x="1352" y="681"/>
            <a:chExt cx="3519" cy="3153"/>
          </a:xfrm>
        </p:grpSpPr>
        <p:sp>
          <p:nvSpPr>
            <p:cNvPr id="2058"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59"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0"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1"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2"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3"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4"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5"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6"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7"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8"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69"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70"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71"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072"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Tree>
    <p:extLst>
      <p:ext uri="{BB962C8B-B14F-4D97-AF65-F5344CB8AC3E}">
        <p14:creationId xmlns:p14="http://schemas.microsoft.com/office/powerpoint/2010/main" val="3369310283"/>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028"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18116"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18117"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79EE453A-2196-46F6-ABE1-16396E018B75}" type="slidenum">
              <a:rPr lang="en-US">
                <a:solidFill>
                  <a:srgbClr val="1F497D"/>
                </a:solidFill>
              </a:rPr>
              <a:pPr>
                <a:defRPr/>
              </a:pPr>
              <a:t>‹N°›</a:t>
            </a:fld>
            <a:endParaRPr lang="en-US">
              <a:solidFill>
                <a:srgbClr val="1F497D"/>
              </a:solidFill>
            </a:endParaRPr>
          </a:p>
        </p:txBody>
      </p:sp>
      <p:grpSp>
        <p:nvGrpSpPr>
          <p:cNvPr id="1031" name="Group 6"/>
          <p:cNvGrpSpPr>
            <a:grpSpLocks noChangeAspect="1"/>
          </p:cNvGrpSpPr>
          <p:nvPr/>
        </p:nvGrpSpPr>
        <p:grpSpPr bwMode="auto">
          <a:xfrm>
            <a:off x="150813" y="150813"/>
            <a:ext cx="522287" cy="468312"/>
            <a:chOff x="1352" y="681"/>
            <a:chExt cx="3519" cy="3153"/>
          </a:xfrm>
        </p:grpSpPr>
        <p:sp>
          <p:nvSpPr>
            <p:cNvPr id="1037"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8"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9"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0"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1"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2"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3"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4"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5"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6"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7"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8"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9"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0"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1"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1032"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BCBEC0"/>
          </a:solidFill>
          <a:ln>
            <a:noFill/>
          </a:ln>
          <a:extLst/>
        </p:spPr>
        <p:txBody>
          <a:bodyPr/>
          <a:lstStyle/>
          <a:p>
            <a:endParaRPr lang="fr-FR">
              <a:solidFill>
                <a:srgbClr val="1F497D"/>
              </a:solidFill>
            </a:endParaRPr>
          </a:p>
        </p:txBody>
      </p:sp>
      <p:sp>
        <p:nvSpPr>
          <p:cNvPr id="1033"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4"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5"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1036"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Tree>
    <p:extLst>
      <p:ext uri="{BB962C8B-B14F-4D97-AF65-F5344CB8AC3E}">
        <p14:creationId xmlns:p14="http://schemas.microsoft.com/office/powerpoint/2010/main" val="1168413574"/>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dt="0"/>
  <p:txStyles>
    <p:title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1028"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18116"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solidFill>
                  <a:srgbClr val="1F497D"/>
                </a:solidFill>
              </a:rPr>
              <a:t>Ipsos Template 2012</a:t>
            </a:r>
          </a:p>
        </p:txBody>
      </p:sp>
      <p:sp>
        <p:nvSpPr>
          <p:cNvPr id="218117"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79EE453A-2196-46F6-ABE1-16396E018B75}" type="slidenum">
              <a:rPr lang="en-US">
                <a:solidFill>
                  <a:srgbClr val="1F497D"/>
                </a:solidFill>
              </a:rPr>
              <a:pPr>
                <a:defRPr/>
              </a:pPr>
              <a:t>‹N°›</a:t>
            </a:fld>
            <a:endParaRPr lang="en-US">
              <a:solidFill>
                <a:srgbClr val="1F497D"/>
              </a:solidFill>
            </a:endParaRPr>
          </a:p>
        </p:txBody>
      </p:sp>
      <p:grpSp>
        <p:nvGrpSpPr>
          <p:cNvPr id="1031" name="Group 6"/>
          <p:cNvGrpSpPr>
            <a:grpSpLocks noChangeAspect="1"/>
          </p:cNvGrpSpPr>
          <p:nvPr/>
        </p:nvGrpSpPr>
        <p:grpSpPr bwMode="auto">
          <a:xfrm>
            <a:off x="150813" y="150813"/>
            <a:ext cx="522287" cy="468312"/>
            <a:chOff x="1352" y="681"/>
            <a:chExt cx="3519" cy="3153"/>
          </a:xfrm>
        </p:grpSpPr>
        <p:sp>
          <p:nvSpPr>
            <p:cNvPr id="1037"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8"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39"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0"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1"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2"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3"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4"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5"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6"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7"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8"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49"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0"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1051"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1032"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rgbClr val="BCBEC0"/>
          </a:solidFill>
          <a:ln>
            <a:noFill/>
          </a:ln>
          <a:extLst/>
        </p:spPr>
        <p:txBody>
          <a:bodyPr/>
          <a:lstStyle/>
          <a:p>
            <a:endParaRPr lang="fr-FR">
              <a:solidFill>
                <a:srgbClr val="1F497D"/>
              </a:solidFill>
            </a:endParaRPr>
          </a:p>
        </p:txBody>
      </p:sp>
      <p:sp>
        <p:nvSpPr>
          <p:cNvPr id="1033"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4"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1035"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sp>
        <p:nvSpPr>
          <p:cNvPr id="1036"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solidFill>
                <a:srgbClr val="1F497D"/>
              </a:solidFill>
            </a:endParaRPr>
          </a:p>
        </p:txBody>
      </p:sp>
      <p:pic>
        <p:nvPicPr>
          <p:cNvPr id="28" name="Picture 2" descr="K:\Ipsos Media-Les Etudes\Etudes en Cours\CULT 14004191-01 - Nouvelles pratiques de lecture - Livres Hebdo - 2014\Remise des resultats\image livres hebdo\Logo livres hebdo bis.bmp"/>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540639"/>
            <a:ext cx="1245704" cy="2627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587641"/>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dt="0"/>
  <p:txStyles>
    <p:title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3075"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2212"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t>Ipsos Template 2012</a:t>
            </a:r>
          </a:p>
        </p:txBody>
      </p:sp>
      <p:sp>
        <p:nvSpPr>
          <p:cNvPr id="222213"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E4221251-E70F-43B6-8939-1B3F803180B5}" type="slidenum">
              <a:rPr lang="en-US"/>
              <a:pPr>
                <a:defRPr/>
              </a:pPr>
              <a:t>‹N°›</a:t>
            </a:fld>
            <a:endParaRPr lang="en-US"/>
          </a:p>
        </p:txBody>
      </p:sp>
      <p:grpSp>
        <p:nvGrpSpPr>
          <p:cNvPr id="3078" name="Group 6"/>
          <p:cNvGrpSpPr>
            <a:grpSpLocks noChangeAspect="1"/>
          </p:cNvGrpSpPr>
          <p:nvPr/>
        </p:nvGrpSpPr>
        <p:grpSpPr bwMode="auto">
          <a:xfrm>
            <a:off x="150813" y="150813"/>
            <a:ext cx="522287" cy="468312"/>
            <a:chOff x="1352" y="681"/>
            <a:chExt cx="3519" cy="3153"/>
          </a:xfrm>
        </p:grpSpPr>
        <p:sp>
          <p:nvSpPr>
            <p:cNvPr id="3085"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86"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87"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88"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89"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0"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1"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2"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3"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4"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5"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6"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7"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8"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099"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3079"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0"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1"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2"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bg2">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83"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bg2">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3084" name="Picture 33"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5"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4099"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4260"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solidFill>
                  <a:schemeClr val="bg1"/>
                </a:solidFill>
              </a:defRPr>
            </a:lvl1pPr>
          </a:lstStyle>
          <a:p>
            <a:pPr>
              <a:defRPr/>
            </a:pPr>
            <a:fld id="{9AC12B0C-BA29-49B0-B1AE-A07D55303F46}" type="slidenum">
              <a:rPr lang="en-US"/>
              <a:pPr>
                <a:defRPr/>
              </a:pPr>
              <a:t>‹N°›</a:t>
            </a:fld>
            <a:endParaRPr lang="en-US"/>
          </a:p>
        </p:txBody>
      </p:sp>
      <p:grpSp>
        <p:nvGrpSpPr>
          <p:cNvPr id="4101" name="Group 5"/>
          <p:cNvGrpSpPr>
            <a:grpSpLocks noChangeAspect="1"/>
          </p:cNvGrpSpPr>
          <p:nvPr/>
        </p:nvGrpSpPr>
        <p:grpSpPr bwMode="auto">
          <a:xfrm>
            <a:off x="150813" y="150813"/>
            <a:ext cx="522287" cy="468312"/>
            <a:chOff x="1352" y="681"/>
            <a:chExt cx="3519" cy="3153"/>
          </a:xfrm>
        </p:grpSpPr>
        <p:sp>
          <p:nvSpPr>
            <p:cNvPr id="4106"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07"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08"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09"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0"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1"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2"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3"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4"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5"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6"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7"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8"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19"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20"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grpSp>
        <p:nvGrpSpPr>
          <p:cNvPr id="4102" name="Group 21"/>
          <p:cNvGrpSpPr>
            <a:grpSpLocks/>
          </p:cNvGrpSpPr>
          <p:nvPr/>
        </p:nvGrpSpPr>
        <p:grpSpPr bwMode="auto">
          <a:xfrm>
            <a:off x="0" y="560388"/>
            <a:ext cx="9148763" cy="6300787"/>
            <a:chOff x="0" y="353"/>
            <a:chExt cx="5763" cy="3969"/>
          </a:xfrm>
        </p:grpSpPr>
        <p:sp>
          <p:nvSpPr>
            <p:cNvPr id="4103" name="Freeform 22"/>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04" name="Freeform 23"/>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5" name="Freeform 24"/>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Calibri" pitchFamily="34" charset="0"/>
        </a:defRPr>
      </a:lvl2pPr>
      <a:lvl3pPr algn="l" rtl="0" eaLnBrk="0" fontAlgn="base" hangingPunct="0">
        <a:lnSpc>
          <a:spcPct val="90000"/>
        </a:lnSpc>
        <a:spcBef>
          <a:spcPct val="0"/>
        </a:spcBef>
        <a:spcAft>
          <a:spcPct val="0"/>
        </a:spcAft>
        <a:defRPr sz="2000" b="1">
          <a:solidFill>
            <a:schemeClr val="bg1"/>
          </a:solidFill>
          <a:latin typeface="Calibri" pitchFamily="34" charset="0"/>
        </a:defRPr>
      </a:lvl3pPr>
      <a:lvl4pPr algn="l" rtl="0" eaLnBrk="0" fontAlgn="base" hangingPunct="0">
        <a:lnSpc>
          <a:spcPct val="90000"/>
        </a:lnSpc>
        <a:spcBef>
          <a:spcPct val="0"/>
        </a:spcBef>
        <a:spcAft>
          <a:spcPct val="0"/>
        </a:spcAft>
        <a:defRPr sz="2000" b="1">
          <a:solidFill>
            <a:schemeClr val="bg1"/>
          </a:solidFill>
          <a:latin typeface="Calibri" pitchFamily="34" charset="0"/>
        </a:defRPr>
      </a:lvl4pPr>
      <a:lvl5pPr algn="l" rtl="0" eaLnBrk="0" fontAlgn="base" hangingPunct="0">
        <a:lnSpc>
          <a:spcPct val="90000"/>
        </a:lnSpc>
        <a:spcBef>
          <a:spcPct val="0"/>
        </a:spcBef>
        <a:spcAft>
          <a:spcPct val="0"/>
        </a:spcAft>
        <a:defRPr sz="2000" b="1">
          <a:solidFill>
            <a:schemeClr val="bg1"/>
          </a:solidFill>
          <a:latin typeface="Calibri" pitchFamily="34" charset="0"/>
        </a:defRPr>
      </a:lvl5pPr>
      <a:lvl6pPr marL="457200" algn="l" rtl="0" fontAlgn="base">
        <a:lnSpc>
          <a:spcPct val="90000"/>
        </a:lnSpc>
        <a:spcBef>
          <a:spcPct val="0"/>
        </a:spcBef>
        <a:spcAft>
          <a:spcPct val="0"/>
        </a:spcAft>
        <a:defRPr sz="2000" b="1">
          <a:solidFill>
            <a:schemeClr val="bg1"/>
          </a:solidFill>
          <a:latin typeface="Calibri" pitchFamily="34" charset="0"/>
        </a:defRPr>
      </a:lvl6pPr>
      <a:lvl7pPr marL="914400" algn="l" rtl="0" fontAlgn="base">
        <a:lnSpc>
          <a:spcPct val="90000"/>
        </a:lnSpc>
        <a:spcBef>
          <a:spcPct val="0"/>
        </a:spcBef>
        <a:spcAft>
          <a:spcPct val="0"/>
        </a:spcAft>
        <a:defRPr sz="2000" b="1">
          <a:solidFill>
            <a:schemeClr val="bg1"/>
          </a:solidFill>
          <a:latin typeface="Calibri" pitchFamily="34" charset="0"/>
        </a:defRPr>
      </a:lvl7pPr>
      <a:lvl8pPr marL="1371600" algn="l" rtl="0" fontAlgn="base">
        <a:lnSpc>
          <a:spcPct val="90000"/>
        </a:lnSpc>
        <a:spcBef>
          <a:spcPct val="0"/>
        </a:spcBef>
        <a:spcAft>
          <a:spcPct val="0"/>
        </a:spcAft>
        <a:defRPr sz="2000" b="1">
          <a:solidFill>
            <a:schemeClr val="bg1"/>
          </a:solidFill>
          <a:latin typeface="Calibri" pitchFamily="34" charset="0"/>
        </a:defRPr>
      </a:lvl8pPr>
      <a:lvl9pPr marL="1828800" algn="l" rtl="0" fontAlgn="base">
        <a:lnSpc>
          <a:spcPct val="90000"/>
        </a:lnSpc>
        <a:spcBef>
          <a:spcPct val="0"/>
        </a:spcBef>
        <a:spcAft>
          <a:spcPct val="0"/>
        </a:spcAft>
        <a:defRPr sz="2000" b="1">
          <a:solidFill>
            <a:schemeClr val="bg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bg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bg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bg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5123"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5284"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t>Ipsos Template 2012</a:t>
            </a:r>
          </a:p>
        </p:txBody>
      </p:sp>
      <p:sp>
        <p:nvSpPr>
          <p:cNvPr id="225285"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874257D5-F295-44D0-94C4-E1BA1B6FED77}" type="slidenum">
              <a:rPr lang="en-US"/>
              <a:pPr>
                <a:defRPr/>
              </a:pPr>
              <a:t>‹N°›</a:t>
            </a:fld>
            <a:endParaRPr lang="en-US"/>
          </a:p>
        </p:txBody>
      </p:sp>
      <p:grpSp>
        <p:nvGrpSpPr>
          <p:cNvPr id="5126" name="Group 6"/>
          <p:cNvGrpSpPr>
            <a:grpSpLocks noChangeAspect="1"/>
          </p:cNvGrpSpPr>
          <p:nvPr/>
        </p:nvGrpSpPr>
        <p:grpSpPr bwMode="auto">
          <a:xfrm>
            <a:off x="150813" y="150813"/>
            <a:ext cx="522287" cy="468312"/>
            <a:chOff x="1352" y="681"/>
            <a:chExt cx="3519" cy="3153"/>
          </a:xfrm>
        </p:grpSpPr>
        <p:sp>
          <p:nvSpPr>
            <p:cNvPr id="5133"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34"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35"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36"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37"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38"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39"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40"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41"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42"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43"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44"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45"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46"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47"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5127"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28"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29"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0"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008E94">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131"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008E94">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5132" name="Picture 33"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6"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6147"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7332"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solidFill>
                  <a:srgbClr val="FFFFFF"/>
                </a:solidFill>
              </a:defRPr>
            </a:lvl1pPr>
          </a:lstStyle>
          <a:p>
            <a:pPr>
              <a:defRPr/>
            </a:pPr>
            <a:fld id="{7ACDEC82-BF1A-483C-B60D-1C8C38779CD7}" type="slidenum">
              <a:rPr lang="en-US"/>
              <a:pPr>
                <a:defRPr/>
              </a:pPr>
              <a:t>‹N°›</a:t>
            </a:fld>
            <a:endParaRPr lang="en-US"/>
          </a:p>
        </p:txBody>
      </p:sp>
      <p:grpSp>
        <p:nvGrpSpPr>
          <p:cNvPr id="6149" name="Group 5"/>
          <p:cNvGrpSpPr>
            <a:grpSpLocks noChangeAspect="1"/>
          </p:cNvGrpSpPr>
          <p:nvPr/>
        </p:nvGrpSpPr>
        <p:grpSpPr bwMode="auto">
          <a:xfrm>
            <a:off x="150813" y="150813"/>
            <a:ext cx="522287" cy="468312"/>
            <a:chOff x="1352" y="681"/>
            <a:chExt cx="3519" cy="3153"/>
          </a:xfrm>
        </p:grpSpPr>
        <p:sp>
          <p:nvSpPr>
            <p:cNvPr id="6154"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55"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56"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57"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58"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59"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0"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1"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2"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3"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4"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5"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6"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7"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168"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grpSp>
        <p:nvGrpSpPr>
          <p:cNvPr id="6150" name="Group 21"/>
          <p:cNvGrpSpPr>
            <a:grpSpLocks/>
          </p:cNvGrpSpPr>
          <p:nvPr/>
        </p:nvGrpSpPr>
        <p:grpSpPr bwMode="auto">
          <a:xfrm>
            <a:off x="0" y="560388"/>
            <a:ext cx="9148763" cy="6300787"/>
            <a:chOff x="0" y="353"/>
            <a:chExt cx="5763" cy="3969"/>
          </a:xfrm>
        </p:grpSpPr>
        <p:sp>
          <p:nvSpPr>
            <p:cNvPr id="6151" name="Freeform 22"/>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152" name="Freeform 23"/>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3" name="Freeform 24"/>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hf hdr="0" ftr="0" dt="0"/>
  <p:txStyles>
    <p:titleStyle>
      <a:lvl1pPr algn="l" rtl="0" eaLnBrk="0" fontAlgn="base" hangingPunct="0">
        <a:lnSpc>
          <a:spcPct val="90000"/>
        </a:lnSpc>
        <a:spcBef>
          <a:spcPct val="0"/>
        </a:spcBef>
        <a:spcAft>
          <a:spcPct val="0"/>
        </a:spcAft>
        <a:defRPr sz="2000" b="1">
          <a:solidFill>
            <a:srgbClr val="FFFFFF"/>
          </a:solidFill>
          <a:latin typeface="+mj-lt"/>
          <a:ea typeface="+mj-ea"/>
          <a:cs typeface="+mj-cs"/>
        </a:defRPr>
      </a:lvl1pPr>
      <a:lvl2pPr algn="l" rtl="0" eaLnBrk="0" fontAlgn="base" hangingPunct="0">
        <a:lnSpc>
          <a:spcPct val="90000"/>
        </a:lnSpc>
        <a:spcBef>
          <a:spcPct val="0"/>
        </a:spcBef>
        <a:spcAft>
          <a:spcPct val="0"/>
        </a:spcAft>
        <a:defRPr sz="2000" b="1">
          <a:solidFill>
            <a:srgbClr val="FFFFFF"/>
          </a:solidFill>
          <a:latin typeface="Calibri" pitchFamily="34" charset="0"/>
        </a:defRPr>
      </a:lvl2pPr>
      <a:lvl3pPr algn="l" rtl="0" eaLnBrk="0" fontAlgn="base" hangingPunct="0">
        <a:lnSpc>
          <a:spcPct val="90000"/>
        </a:lnSpc>
        <a:spcBef>
          <a:spcPct val="0"/>
        </a:spcBef>
        <a:spcAft>
          <a:spcPct val="0"/>
        </a:spcAft>
        <a:defRPr sz="2000" b="1">
          <a:solidFill>
            <a:srgbClr val="FFFFFF"/>
          </a:solidFill>
          <a:latin typeface="Calibri" pitchFamily="34" charset="0"/>
        </a:defRPr>
      </a:lvl3pPr>
      <a:lvl4pPr algn="l" rtl="0" eaLnBrk="0" fontAlgn="base" hangingPunct="0">
        <a:lnSpc>
          <a:spcPct val="90000"/>
        </a:lnSpc>
        <a:spcBef>
          <a:spcPct val="0"/>
        </a:spcBef>
        <a:spcAft>
          <a:spcPct val="0"/>
        </a:spcAft>
        <a:defRPr sz="2000" b="1">
          <a:solidFill>
            <a:srgbClr val="FFFFFF"/>
          </a:solidFill>
          <a:latin typeface="Calibri" pitchFamily="34" charset="0"/>
        </a:defRPr>
      </a:lvl4pPr>
      <a:lvl5pPr algn="l" rtl="0" eaLnBrk="0" fontAlgn="base" hangingPunct="0">
        <a:lnSpc>
          <a:spcPct val="90000"/>
        </a:lnSpc>
        <a:spcBef>
          <a:spcPct val="0"/>
        </a:spcBef>
        <a:spcAft>
          <a:spcPct val="0"/>
        </a:spcAft>
        <a:defRPr sz="2000" b="1">
          <a:solidFill>
            <a:srgbClr val="FFFFFF"/>
          </a:solidFill>
          <a:latin typeface="Calibri" pitchFamily="34" charset="0"/>
        </a:defRPr>
      </a:lvl5pPr>
      <a:lvl6pPr marL="457200" algn="l" rtl="0" fontAlgn="base">
        <a:lnSpc>
          <a:spcPct val="90000"/>
        </a:lnSpc>
        <a:spcBef>
          <a:spcPct val="0"/>
        </a:spcBef>
        <a:spcAft>
          <a:spcPct val="0"/>
        </a:spcAft>
        <a:defRPr sz="2000" b="1">
          <a:solidFill>
            <a:srgbClr val="FFFFFF"/>
          </a:solidFill>
          <a:latin typeface="Calibri" pitchFamily="34" charset="0"/>
        </a:defRPr>
      </a:lvl6pPr>
      <a:lvl7pPr marL="914400" algn="l" rtl="0" fontAlgn="base">
        <a:lnSpc>
          <a:spcPct val="90000"/>
        </a:lnSpc>
        <a:spcBef>
          <a:spcPct val="0"/>
        </a:spcBef>
        <a:spcAft>
          <a:spcPct val="0"/>
        </a:spcAft>
        <a:defRPr sz="2000" b="1">
          <a:solidFill>
            <a:srgbClr val="FFFFFF"/>
          </a:solidFill>
          <a:latin typeface="Calibri" pitchFamily="34" charset="0"/>
        </a:defRPr>
      </a:lvl7pPr>
      <a:lvl8pPr marL="1371600" algn="l" rtl="0" fontAlgn="base">
        <a:lnSpc>
          <a:spcPct val="90000"/>
        </a:lnSpc>
        <a:spcBef>
          <a:spcPct val="0"/>
        </a:spcBef>
        <a:spcAft>
          <a:spcPct val="0"/>
        </a:spcAft>
        <a:defRPr sz="2000" b="1">
          <a:solidFill>
            <a:srgbClr val="FFFFFF"/>
          </a:solidFill>
          <a:latin typeface="Calibri" pitchFamily="34" charset="0"/>
        </a:defRPr>
      </a:lvl8pPr>
      <a:lvl9pPr marL="1828800" algn="l" rtl="0" fontAlgn="base">
        <a:lnSpc>
          <a:spcPct val="90000"/>
        </a:lnSpc>
        <a:spcBef>
          <a:spcPct val="0"/>
        </a:spcBef>
        <a:spcAft>
          <a:spcPct val="0"/>
        </a:spcAft>
        <a:defRPr sz="2000" b="1">
          <a:solidFill>
            <a:srgbClr val="FFFFFF"/>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rgbClr val="FFFFFF"/>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rgbClr val="FFFFFF"/>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rgbClr val="FFFFFF"/>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7171"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28356"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t>Ipsos Template 2012</a:t>
            </a:r>
          </a:p>
        </p:txBody>
      </p:sp>
      <p:sp>
        <p:nvSpPr>
          <p:cNvPr id="228357"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F2CBBCF3-FAC1-48F4-8AEA-02F5B2FC0FE0}" type="slidenum">
              <a:rPr lang="en-US"/>
              <a:pPr>
                <a:defRPr/>
              </a:pPr>
              <a:t>‹N°›</a:t>
            </a:fld>
            <a:endParaRPr lang="en-US"/>
          </a:p>
        </p:txBody>
      </p:sp>
      <p:grpSp>
        <p:nvGrpSpPr>
          <p:cNvPr id="7174" name="Group 6"/>
          <p:cNvGrpSpPr>
            <a:grpSpLocks noChangeAspect="1"/>
          </p:cNvGrpSpPr>
          <p:nvPr/>
        </p:nvGrpSpPr>
        <p:grpSpPr bwMode="auto">
          <a:xfrm>
            <a:off x="150813" y="150813"/>
            <a:ext cx="522287" cy="468312"/>
            <a:chOff x="1352" y="681"/>
            <a:chExt cx="3519" cy="3153"/>
          </a:xfrm>
        </p:grpSpPr>
        <p:sp>
          <p:nvSpPr>
            <p:cNvPr id="7181"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82"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83"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84"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85"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86"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87"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88"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89"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90"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91"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92"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93"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94"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7195"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7175"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76"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77"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178"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179"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7180" name="Picture 33"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7"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8195" name="Rectangle 3"/>
          <p:cNvSpPr>
            <a:spLocks noGrp="1" noChangeArrowheads="1"/>
          </p:cNvSpPr>
          <p:nvPr>
            <p:ph type="body" idx="1"/>
          </p:nvPr>
        </p:nvSpPr>
        <p:spPr bwMode="auto">
          <a:xfrm>
            <a:off x="352425" y="977900"/>
            <a:ext cx="7737475"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0404" name="Rectangle 4"/>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F0F4BF46-5C61-493C-A82F-4BA53BABA076}" type="slidenum">
              <a:rPr lang="en-US"/>
              <a:pPr>
                <a:defRPr/>
              </a:pPr>
              <a:t>‹N°›</a:t>
            </a:fld>
            <a:endParaRPr lang="en-US"/>
          </a:p>
        </p:txBody>
      </p:sp>
      <p:grpSp>
        <p:nvGrpSpPr>
          <p:cNvPr id="8197" name="Group 5"/>
          <p:cNvGrpSpPr>
            <a:grpSpLocks noChangeAspect="1"/>
          </p:cNvGrpSpPr>
          <p:nvPr/>
        </p:nvGrpSpPr>
        <p:grpSpPr bwMode="auto">
          <a:xfrm>
            <a:off x="150813" y="150813"/>
            <a:ext cx="522287" cy="468312"/>
            <a:chOff x="1352" y="681"/>
            <a:chExt cx="3519" cy="3153"/>
          </a:xfrm>
        </p:grpSpPr>
        <p:sp>
          <p:nvSpPr>
            <p:cNvPr id="8202" name="Freeform 6"/>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03" name="Freeform 7"/>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04" name="Freeform 8"/>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05" name="Freeform 9"/>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06" name="Freeform 10"/>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07" name="Freeform 11"/>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08" name="Freeform 12"/>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09" name="Freeform 13"/>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10" name="Freeform 14"/>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11" name="Freeform 15"/>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12" name="Freeform 16"/>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13" name="Freeform 17"/>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14" name="Freeform 18"/>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15" name="Freeform 19"/>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8216" name="Freeform 20"/>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grpSp>
        <p:nvGrpSpPr>
          <p:cNvPr id="8198" name="Group 21"/>
          <p:cNvGrpSpPr>
            <a:grpSpLocks/>
          </p:cNvGrpSpPr>
          <p:nvPr/>
        </p:nvGrpSpPr>
        <p:grpSpPr bwMode="auto">
          <a:xfrm>
            <a:off x="0" y="560388"/>
            <a:ext cx="9148763" cy="6300787"/>
            <a:chOff x="0" y="353"/>
            <a:chExt cx="5763" cy="3969"/>
          </a:xfrm>
        </p:grpSpPr>
        <p:sp>
          <p:nvSpPr>
            <p:cNvPr id="8199" name="Freeform 22"/>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cmpd="sng">
              <a:solidFill>
                <a:schemeClr val="bg1">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200" name="Freeform 23"/>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01" name="Freeform 24"/>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838200" y="87313"/>
            <a:ext cx="81581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fr-FR" smtClean="0"/>
              <a:t>Titelmasterformat durch </a:t>
            </a:r>
            <a:br>
              <a:rPr lang="en-US" altLang="fr-FR" smtClean="0"/>
            </a:br>
            <a:r>
              <a:rPr lang="en-US" altLang="fr-FR" smtClean="0"/>
              <a:t>Klicken bearbeiten</a:t>
            </a:r>
          </a:p>
        </p:txBody>
      </p:sp>
      <p:sp>
        <p:nvSpPr>
          <p:cNvPr id="9219" name="Rectangle 3"/>
          <p:cNvSpPr>
            <a:spLocks noGrp="1" noChangeArrowheads="1"/>
          </p:cNvSpPr>
          <p:nvPr>
            <p:ph type="body" idx="1"/>
          </p:nvPr>
        </p:nvSpPr>
        <p:spPr bwMode="auto">
          <a:xfrm>
            <a:off x="352425" y="977900"/>
            <a:ext cx="773747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smtClean="0"/>
              <a:t>Textmasterformate durch Klicken bearbeiten</a:t>
            </a:r>
          </a:p>
          <a:p>
            <a:pPr lvl="1"/>
            <a:r>
              <a:rPr lang="en-US" altLang="fr-FR" smtClean="0"/>
              <a:t>Zweite Ebene</a:t>
            </a:r>
          </a:p>
          <a:p>
            <a:pPr lvl="2"/>
            <a:r>
              <a:rPr lang="en-US" altLang="fr-FR" smtClean="0"/>
              <a:t>Dritte Ebene</a:t>
            </a:r>
          </a:p>
        </p:txBody>
      </p:sp>
      <p:sp>
        <p:nvSpPr>
          <p:cNvPr id="231428" name="Rectangle 4"/>
          <p:cNvSpPr>
            <a:spLocks noGrp="1" noChangeArrowheads="1"/>
          </p:cNvSpPr>
          <p:nvPr>
            <p:ph type="ftr" sz="quarter" idx="3"/>
          </p:nvPr>
        </p:nvSpPr>
        <p:spPr bwMode="auto">
          <a:xfrm>
            <a:off x="2327275" y="6565900"/>
            <a:ext cx="617538"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nSpc>
                <a:spcPct val="100000"/>
              </a:lnSpc>
              <a:buFontTx/>
              <a:buNone/>
              <a:defRPr sz="1200"/>
            </a:lvl1pPr>
          </a:lstStyle>
          <a:p>
            <a:pPr>
              <a:defRPr/>
            </a:pPr>
            <a:r>
              <a:rPr lang="en-US"/>
              <a:t>Ipsos Template 2012</a:t>
            </a:r>
          </a:p>
        </p:txBody>
      </p:sp>
      <p:sp>
        <p:nvSpPr>
          <p:cNvPr id="231429" name="Rectangle 5"/>
          <p:cNvSpPr>
            <a:spLocks noGrp="1" noChangeArrowheads="1"/>
          </p:cNvSpPr>
          <p:nvPr>
            <p:ph type="sldNum" sz="quarter" idx="4"/>
          </p:nvPr>
        </p:nvSpPr>
        <p:spPr bwMode="auto">
          <a:xfrm>
            <a:off x="8745538" y="6565900"/>
            <a:ext cx="25717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lnSpc>
                <a:spcPct val="100000"/>
              </a:lnSpc>
              <a:buFontTx/>
              <a:buNone/>
              <a:defRPr sz="1200" b="1"/>
            </a:lvl1pPr>
          </a:lstStyle>
          <a:p>
            <a:pPr>
              <a:defRPr/>
            </a:pPr>
            <a:fld id="{4734E8C6-D4B4-44B0-A451-E26AC19342D8}" type="slidenum">
              <a:rPr lang="en-US"/>
              <a:pPr>
                <a:defRPr/>
              </a:pPr>
              <a:t>‹N°›</a:t>
            </a:fld>
            <a:endParaRPr lang="en-US"/>
          </a:p>
        </p:txBody>
      </p:sp>
      <p:grpSp>
        <p:nvGrpSpPr>
          <p:cNvPr id="9222" name="Group 6"/>
          <p:cNvGrpSpPr>
            <a:grpSpLocks noChangeAspect="1"/>
          </p:cNvGrpSpPr>
          <p:nvPr/>
        </p:nvGrpSpPr>
        <p:grpSpPr bwMode="auto">
          <a:xfrm>
            <a:off x="150813" y="150813"/>
            <a:ext cx="522287" cy="468312"/>
            <a:chOff x="1352" y="681"/>
            <a:chExt cx="3519" cy="3153"/>
          </a:xfrm>
        </p:grpSpPr>
        <p:sp>
          <p:nvSpPr>
            <p:cNvPr id="9229" name="Freeform 7"/>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0" name="Freeform 8"/>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1" name="Freeform 9"/>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2" name="Freeform 10"/>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3" name="Freeform 11"/>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4" name="Freeform 12"/>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5" name="Freeform 13"/>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6" name="Freeform 14"/>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7" name="Freeform 15"/>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8" name="Freeform 16"/>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39" name="Freeform 17"/>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40" name="Freeform 18"/>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41" name="Freeform 19"/>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42" name="Freeform 20"/>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9243" name="Freeform 21"/>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9223" name="Freeform 22"/>
          <p:cNvSpPr>
            <a:spLocks/>
          </p:cNvSpPr>
          <p:nvPr/>
        </p:nvSpPr>
        <p:spPr bwMode="auto">
          <a:xfrm>
            <a:off x="8194675" y="1304925"/>
            <a:ext cx="950913"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24" name="Freeform 23"/>
          <p:cNvSpPr>
            <a:spLocks/>
          </p:cNvSpPr>
          <p:nvPr/>
        </p:nvSpPr>
        <p:spPr bwMode="auto">
          <a:xfrm>
            <a:off x="8847138" y="79692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25" name="Freeform 24"/>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26" name="Freeform 25"/>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227" name="Freeform 26"/>
          <p:cNvSpPr>
            <a:spLocks/>
          </p:cNvSpPr>
          <p:nvPr/>
        </p:nvSpPr>
        <p:spPr bwMode="auto">
          <a:xfrm>
            <a:off x="5638800" y="-6350"/>
            <a:ext cx="3216275" cy="1200150"/>
          </a:xfrm>
          <a:custGeom>
            <a:avLst/>
            <a:gdLst>
              <a:gd name="T0" fmla="*/ 2026 w 2026"/>
              <a:gd name="T1" fmla="*/ 756 h 756"/>
              <a:gd name="T2" fmla="*/ 1054 w 2026"/>
              <a:gd name="T3" fmla="*/ 272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9228" name="Picture 32" descr="Media 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1825" y="6561138"/>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8"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p:titleStyle>
    <p:bodyStyle>
      <a:lvl1pPr marL="180975" indent="-180975" algn="l" rtl="0" eaLnBrk="0" fontAlgn="base" hangingPunct="0">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0" fontAlgn="base" hangingPunct="0">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0" fontAlgn="base" hangingPunct="0">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0" fontAlgn="base" hangingPunct="0">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0" fontAlgn="base" hangingPunct="0">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fontAlgn="base">
        <a:lnSpc>
          <a:spcPct val="90000"/>
        </a:lnSpc>
        <a:spcBef>
          <a:spcPct val="50000"/>
        </a:spcBef>
        <a:spcAft>
          <a:spcPct val="0"/>
        </a:spcAft>
        <a:buFont typeface="Wingdings" pitchFamily="2" charset="2"/>
        <a:buChar char="§"/>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1.xml"/><Relationship Id="rId1" Type="http://schemas.openxmlformats.org/officeDocument/2006/relationships/slideLayout" Target="../slideLayouts/slideLayout24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4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4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2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4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09.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4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4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242.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242.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242.xml"/></Relationships>
</file>

<file path=ppt/slides/_rels/slide4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2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4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13.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7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5.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5.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 name="Picture 2" descr="K:\Ipsos Media-Les Etudes\Etudes en Cours\CULT 14004191-01 - Nouvelles pratiques de lecture - Livres Hebdo - 2014\Remise des resultats\image livres hebdo\Livres hebdo.jpg"/>
          <p:cNvPicPr>
            <a:picLocks noChangeAspect="1" noChangeArrowheads="1"/>
          </p:cNvPicPr>
          <p:nvPr/>
        </p:nvPicPr>
        <p:blipFill rotWithShape="1">
          <a:blip r:embed="rId2">
            <a:extLst>
              <a:ext uri="{28A0092B-C50C-407E-A947-70E740481C1C}">
                <a14:useLocalDpi xmlns:a14="http://schemas.microsoft.com/office/drawing/2010/main" val="0"/>
              </a:ext>
            </a:extLst>
          </a:blip>
          <a:srcRect l="9524" t="42496" b="18264"/>
          <a:stretch/>
        </p:blipFill>
        <p:spPr bwMode="auto">
          <a:xfrm>
            <a:off x="10759" y="2140772"/>
            <a:ext cx="9133241" cy="2640772"/>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25604" name="Text Box 20"/>
          <p:cNvSpPr txBox="1">
            <a:spLocks noChangeArrowheads="1"/>
          </p:cNvSpPr>
          <p:nvPr/>
        </p:nvSpPr>
        <p:spPr bwMode="auto">
          <a:xfrm>
            <a:off x="-9525" y="4801350"/>
            <a:ext cx="9153525" cy="498598"/>
          </a:xfrm>
          <a:prstGeom prst="rect">
            <a:avLst/>
          </a:prstGeom>
          <a:noFill/>
          <a:ln>
            <a:noFill/>
          </a:ln>
          <a:extLst/>
        </p:spPr>
        <p:txBody>
          <a:bodyPr wrap="square" lIns="0" tIns="0" rIns="0" bIns="0" anchor="b">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3600" b="1" dirty="0" smtClean="0"/>
              <a:t>Les Nouveaux Lecteurs</a:t>
            </a:r>
            <a:endParaRPr lang="fr-FR" altLang="fr-FR" sz="3600" b="1" dirty="0"/>
          </a:p>
        </p:txBody>
      </p:sp>
      <p:sp>
        <p:nvSpPr>
          <p:cNvPr id="25605" name="Text Box 21"/>
          <p:cNvSpPr txBox="1">
            <a:spLocks noChangeArrowheads="1"/>
          </p:cNvSpPr>
          <p:nvPr/>
        </p:nvSpPr>
        <p:spPr bwMode="auto">
          <a:xfrm>
            <a:off x="354013" y="6577501"/>
            <a:ext cx="67300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en-US" altLang="fr-FR" sz="1200" b="1" dirty="0" smtClean="0"/>
              <a:t>Mars 2014</a:t>
            </a:r>
            <a:endParaRPr lang="en-US" altLang="fr-FR" sz="1200" b="1" dirty="0"/>
          </a:p>
        </p:txBody>
      </p:sp>
      <p:sp>
        <p:nvSpPr>
          <p:cNvPr id="25606" name="Text Box 22"/>
          <p:cNvSpPr txBox="1">
            <a:spLocks noChangeArrowheads="1"/>
          </p:cNvSpPr>
          <p:nvPr/>
        </p:nvSpPr>
        <p:spPr bwMode="gray">
          <a:xfrm>
            <a:off x="2413000" y="6553200"/>
            <a:ext cx="43164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en-GB" altLang="fr-FR" sz="800" dirty="0">
                <a:ea typeface="ヒラギノ角ゴ Pro W3" pitchFamily="-64" charset="-128"/>
              </a:rPr>
              <a:t>© 2014 Ipsos.  All rights reserved. Contains Ipsos' Confidential and Proprietary information and </a:t>
            </a:r>
            <a:br>
              <a:rPr lang="en-GB" altLang="fr-FR" sz="800" dirty="0">
                <a:ea typeface="ヒラギノ角ゴ Pro W3" pitchFamily="-64" charset="-128"/>
              </a:rPr>
            </a:br>
            <a:r>
              <a:rPr lang="en-GB" altLang="fr-FR" sz="800" dirty="0">
                <a:ea typeface="ヒラギノ角ゴ Pro W3" pitchFamily="-64" charset="-128"/>
              </a:rPr>
              <a:t>may not </a:t>
            </a:r>
            <a:r>
              <a:rPr lang="en-GB" altLang="fr-FR" sz="800" dirty="0" err="1">
                <a:ea typeface="ヒラギノ角ゴ Pro W3" pitchFamily="-64" charset="-128"/>
              </a:rPr>
              <a:t>bedisclosed</a:t>
            </a:r>
            <a:r>
              <a:rPr lang="en-GB" altLang="fr-FR" sz="800" dirty="0">
                <a:ea typeface="ヒラギノ角ゴ Pro W3" pitchFamily="-64" charset="-128"/>
              </a:rPr>
              <a:t> or reproduced without the prior written consent of Ipsos.</a:t>
            </a:r>
            <a:endParaRPr lang="en-US" altLang="fr-FR" sz="800" dirty="0">
              <a:ea typeface="ヒラギノ角ゴ Pro W3" pitchFamily="-64" charset="-128"/>
            </a:endParaRPr>
          </a:p>
        </p:txBody>
      </p:sp>
      <p:sp>
        <p:nvSpPr>
          <p:cNvPr id="25607" name="Text Box 24"/>
          <p:cNvSpPr txBox="1">
            <a:spLocks noChangeArrowheads="1"/>
          </p:cNvSpPr>
          <p:nvPr/>
        </p:nvSpPr>
        <p:spPr bwMode="auto">
          <a:xfrm>
            <a:off x="-9525" y="5255374"/>
            <a:ext cx="9153525" cy="332399"/>
          </a:xfrm>
          <a:prstGeom prst="rect">
            <a:avLst/>
          </a:prstGeom>
          <a:noFill/>
          <a:ln>
            <a:noFill/>
          </a:ln>
          <a:extLst/>
        </p:spPr>
        <p:txBody>
          <a:bodyPr wrap="square" lIns="0" tIns="0" rIns="0" bIns="0" anchor="b">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400" dirty="0" smtClean="0"/>
              <a:t>Etat des lieux et évolutions des pratiques de lecture depuis 2011</a:t>
            </a:r>
            <a:endParaRPr lang="fr-FR" altLang="fr-FR" sz="2400" dirty="0"/>
          </a:p>
        </p:txBody>
      </p:sp>
      <p:pic>
        <p:nvPicPr>
          <p:cNvPr id="25602" name="Picture 62" descr="Ipsos Medi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938" y="301933"/>
            <a:ext cx="46863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4"/>
          <p:cNvGrpSpPr>
            <a:grpSpLocks noChangeAspect="1"/>
          </p:cNvGrpSpPr>
          <p:nvPr/>
        </p:nvGrpSpPr>
        <p:grpSpPr bwMode="auto">
          <a:xfrm>
            <a:off x="381000" y="308283"/>
            <a:ext cx="1079500" cy="968375"/>
            <a:chOff x="1352" y="681"/>
            <a:chExt cx="3519" cy="3153"/>
          </a:xfrm>
        </p:grpSpPr>
        <p:sp>
          <p:nvSpPr>
            <p:cNvPr id="25609" name="Freeform 5"/>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0" name="Freeform 6"/>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1" name="Freeform 7"/>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2" name="Freeform 8"/>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3" name="Freeform 9"/>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4" name="Freeform 10"/>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5"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6" name="Freeform 12"/>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7" name="Freeform 13"/>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8" name="Freeform 14"/>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19" name="Freeform 15"/>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20" name="Freeform 16"/>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21" name="Freeform 17"/>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22" name="Freeform 18"/>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5623" name="Freeform 19"/>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grpSp>
        <p:nvGrpSpPr>
          <p:cNvPr id="24" name="Group 29"/>
          <p:cNvGrpSpPr>
            <a:grpSpLocks noChangeAspect="1"/>
          </p:cNvGrpSpPr>
          <p:nvPr/>
        </p:nvGrpSpPr>
        <p:grpSpPr bwMode="auto">
          <a:xfrm rot="10800000">
            <a:off x="6797653" y="4749808"/>
            <a:ext cx="758525" cy="550140"/>
            <a:chOff x="3901" y="1758"/>
            <a:chExt cx="390" cy="306"/>
          </a:xfrm>
          <a:solidFill>
            <a:schemeClr val="tx1"/>
          </a:solidFill>
        </p:grpSpPr>
        <p:sp>
          <p:nvSpPr>
            <p:cNvPr id="26" name="Freeform 63"/>
            <p:cNvSpPr>
              <a:spLocks/>
            </p:cNvSpPr>
            <p:nvPr/>
          </p:nvSpPr>
          <p:spPr bwMode="auto">
            <a:xfrm>
              <a:off x="3901" y="1758"/>
              <a:ext cx="186" cy="306"/>
            </a:xfrm>
            <a:custGeom>
              <a:avLst/>
              <a:gdLst/>
              <a:ahLst/>
              <a:cxnLst>
                <a:cxn ang="0">
                  <a:pos x="17" y="23"/>
                </a:cxn>
                <a:cxn ang="0">
                  <a:pos x="27" y="27"/>
                </a:cxn>
                <a:cxn ang="0">
                  <a:pos x="31" y="36"/>
                </a:cxn>
                <a:cxn ang="0">
                  <a:pos x="27" y="47"/>
                </a:cxn>
                <a:cxn ang="0">
                  <a:pos x="17" y="51"/>
                </a:cxn>
                <a:cxn ang="0">
                  <a:pos x="5" y="45"/>
                </a:cxn>
                <a:cxn ang="0">
                  <a:pos x="0" y="31"/>
                </a:cxn>
                <a:cxn ang="0">
                  <a:pos x="2" y="21"/>
                </a:cxn>
                <a:cxn ang="0">
                  <a:pos x="6" y="12"/>
                </a:cxn>
                <a:cxn ang="0">
                  <a:pos x="15" y="4"/>
                </a:cxn>
                <a:cxn ang="0">
                  <a:pos x="25" y="0"/>
                </a:cxn>
                <a:cxn ang="0">
                  <a:pos x="29" y="2"/>
                </a:cxn>
                <a:cxn ang="0">
                  <a:pos x="30" y="6"/>
                </a:cxn>
                <a:cxn ang="0">
                  <a:pos x="29" y="9"/>
                </a:cxn>
                <a:cxn ang="0">
                  <a:pos x="25" y="13"/>
                </a:cxn>
                <a:cxn ang="0">
                  <a:pos x="19" y="17"/>
                </a:cxn>
                <a:cxn ang="0">
                  <a:pos x="17" y="23"/>
                </a:cxn>
              </a:cxnLst>
              <a:rect l="0" t="0" r="r" b="b"/>
              <a:pathLst>
                <a:path w="31" h="51">
                  <a:moveTo>
                    <a:pt x="17" y="23"/>
                  </a:moveTo>
                  <a:cubicBezTo>
                    <a:pt x="21" y="23"/>
                    <a:pt x="25" y="24"/>
                    <a:pt x="27" y="27"/>
                  </a:cubicBezTo>
                  <a:cubicBezTo>
                    <a:pt x="30" y="29"/>
                    <a:pt x="31" y="32"/>
                    <a:pt x="31" y="36"/>
                  </a:cubicBezTo>
                  <a:cubicBezTo>
                    <a:pt x="31" y="40"/>
                    <a:pt x="30" y="44"/>
                    <a:pt x="27" y="47"/>
                  </a:cubicBezTo>
                  <a:cubicBezTo>
                    <a:pt x="24" y="49"/>
                    <a:pt x="21" y="51"/>
                    <a:pt x="17" y="51"/>
                  </a:cubicBezTo>
                  <a:cubicBezTo>
                    <a:pt x="12" y="51"/>
                    <a:pt x="8" y="49"/>
                    <a:pt x="5" y="45"/>
                  </a:cubicBezTo>
                  <a:cubicBezTo>
                    <a:pt x="2" y="42"/>
                    <a:pt x="0" y="37"/>
                    <a:pt x="0" y="31"/>
                  </a:cubicBezTo>
                  <a:cubicBezTo>
                    <a:pt x="0" y="28"/>
                    <a:pt x="1" y="24"/>
                    <a:pt x="2" y="21"/>
                  </a:cubicBezTo>
                  <a:cubicBezTo>
                    <a:pt x="3" y="17"/>
                    <a:pt x="4" y="14"/>
                    <a:pt x="6" y="12"/>
                  </a:cubicBezTo>
                  <a:cubicBezTo>
                    <a:pt x="9" y="8"/>
                    <a:pt x="12" y="6"/>
                    <a:pt x="15" y="4"/>
                  </a:cubicBezTo>
                  <a:cubicBezTo>
                    <a:pt x="19" y="1"/>
                    <a:pt x="22" y="0"/>
                    <a:pt x="25" y="0"/>
                  </a:cubicBezTo>
                  <a:cubicBezTo>
                    <a:pt x="26" y="0"/>
                    <a:pt x="28" y="1"/>
                    <a:pt x="29" y="2"/>
                  </a:cubicBezTo>
                  <a:cubicBezTo>
                    <a:pt x="30" y="3"/>
                    <a:pt x="30" y="4"/>
                    <a:pt x="30" y="6"/>
                  </a:cubicBezTo>
                  <a:cubicBezTo>
                    <a:pt x="30" y="7"/>
                    <a:pt x="30" y="8"/>
                    <a:pt x="29" y="9"/>
                  </a:cubicBezTo>
                  <a:cubicBezTo>
                    <a:pt x="29" y="10"/>
                    <a:pt x="27" y="11"/>
                    <a:pt x="25" y="13"/>
                  </a:cubicBezTo>
                  <a:cubicBezTo>
                    <a:pt x="22" y="14"/>
                    <a:pt x="20" y="16"/>
                    <a:pt x="19" y="17"/>
                  </a:cubicBezTo>
                  <a:cubicBezTo>
                    <a:pt x="18" y="19"/>
                    <a:pt x="17" y="20"/>
                    <a:pt x="17"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sp>
          <p:nvSpPr>
            <p:cNvPr id="27" name="Freeform 64"/>
            <p:cNvSpPr>
              <a:spLocks/>
            </p:cNvSpPr>
            <p:nvPr/>
          </p:nvSpPr>
          <p:spPr bwMode="auto">
            <a:xfrm>
              <a:off x="4105" y="1758"/>
              <a:ext cx="186" cy="306"/>
            </a:xfrm>
            <a:custGeom>
              <a:avLst/>
              <a:gdLst/>
              <a:ahLst/>
              <a:cxnLst>
                <a:cxn ang="0">
                  <a:pos x="16" y="23"/>
                </a:cxn>
                <a:cxn ang="0">
                  <a:pos x="27" y="27"/>
                </a:cxn>
                <a:cxn ang="0">
                  <a:pos x="31" y="36"/>
                </a:cxn>
                <a:cxn ang="0">
                  <a:pos x="26" y="47"/>
                </a:cxn>
                <a:cxn ang="0">
                  <a:pos x="16" y="51"/>
                </a:cxn>
                <a:cxn ang="0">
                  <a:pos x="4" y="45"/>
                </a:cxn>
                <a:cxn ang="0">
                  <a:pos x="0" y="31"/>
                </a:cxn>
                <a:cxn ang="0">
                  <a:pos x="1" y="21"/>
                </a:cxn>
                <a:cxn ang="0">
                  <a:pos x="6" y="12"/>
                </a:cxn>
                <a:cxn ang="0">
                  <a:pos x="15" y="4"/>
                </a:cxn>
                <a:cxn ang="0">
                  <a:pos x="24" y="0"/>
                </a:cxn>
                <a:cxn ang="0">
                  <a:pos x="28" y="2"/>
                </a:cxn>
                <a:cxn ang="0">
                  <a:pos x="30" y="6"/>
                </a:cxn>
                <a:cxn ang="0">
                  <a:pos x="29" y="9"/>
                </a:cxn>
                <a:cxn ang="0">
                  <a:pos x="24" y="13"/>
                </a:cxn>
                <a:cxn ang="0">
                  <a:pos x="18" y="17"/>
                </a:cxn>
                <a:cxn ang="0">
                  <a:pos x="16" y="23"/>
                </a:cxn>
              </a:cxnLst>
              <a:rect l="0" t="0" r="r" b="b"/>
              <a:pathLst>
                <a:path w="31" h="51">
                  <a:moveTo>
                    <a:pt x="16" y="23"/>
                  </a:moveTo>
                  <a:cubicBezTo>
                    <a:pt x="21" y="23"/>
                    <a:pt x="24" y="24"/>
                    <a:pt x="27" y="27"/>
                  </a:cubicBezTo>
                  <a:cubicBezTo>
                    <a:pt x="29" y="29"/>
                    <a:pt x="31" y="32"/>
                    <a:pt x="31" y="36"/>
                  </a:cubicBezTo>
                  <a:cubicBezTo>
                    <a:pt x="31" y="40"/>
                    <a:pt x="29" y="44"/>
                    <a:pt x="26" y="47"/>
                  </a:cubicBezTo>
                  <a:cubicBezTo>
                    <a:pt x="24" y="49"/>
                    <a:pt x="20" y="51"/>
                    <a:pt x="16" y="51"/>
                  </a:cubicBezTo>
                  <a:cubicBezTo>
                    <a:pt x="11" y="51"/>
                    <a:pt x="7" y="49"/>
                    <a:pt x="4" y="45"/>
                  </a:cubicBezTo>
                  <a:cubicBezTo>
                    <a:pt x="1" y="42"/>
                    <a:pt x="0" y="37"/>
                    <a:pt x="0" y="31"/>
                  </a:cubicBezTo>
                  <a:cubicBezTo>
                    <a:pt x="0" y="28"/>
                    <a:pt x="0" y="24"/>
                    <a:pt x="1" y="21"/>
                  </a:cubicBezTo>
                  <a:cubicBezTo>
                    <a:pt x="3" y="17"/>
                    <a:pt x="4" y="14"/>
                    <a:pt x="6" y="12"/>
                  </a:cubicBezTo>
                  <a:cubicBezTo>
                    <a:pt x="8" y="8"/>
                    <a:pt x="11" y="6"/>
                    <a:pt x="15" y="4"/>
                  </a:cubicBezTo>
                  <a:cubicBezTo>
                    <a:pt x="18" y="1"/>
                    <a:pt x="22" y="0"/>
                    <a:pt x="24" y="0"/>
                  </a:cubicBezTo>
                  <a:cubicBezTo>
                    <a:pt x="26" y="0"/>
                    <a:pt x="27" y="1"/>
                    <a:pt x="28" y="2"/>
                  </a:cubicBezTo>
                  <a:cubicBezTo>
                    <a:pt x="29" y="3"/>
                    <a:pt x="30" y="4"/>
                    <a:pt x="30" y="6"/>
                  </a:cubicBezTo>
                  <a:cubicBezTo>
                    <a:pt x="30" y="7"/>
                    <a:pt x="29" y="8"/>
                    <a:pt x="29" y="9"/>
                  </a:cubicBezTo>
                  <a:cubicBezTo>
                    <a:pt x="28" y="10"/>
                    <a:pt x="27" y="11"/>
                    <a:pt x="24" y="13"/>
                  </a:cubicBezTo>
                  <a:cubicBezTo>
                    <a:pt x="21" y="14"/>
                    <a:pt x="19" y="16"/>
                    <a:pt x="18" y="17"/>
                  </a:cubicBezTo>
                  <a:cubicBezTo>
                    <a:pt x="17" y="19"/>
                    <a:pt x="16" y="21"/>
                    <a:pt x="16"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grpSp>
      <p:grpSp>
        <p:nvGrpSpPr>
          <p:cNvPr id="28" name="Group 30"/>
          <p:cNvGrpSpPr>
            <a:grpSpLocks noChangeAspect="1"/>
          </p:cNvGrpSpPr>
          <p:nvPr/>
        </p:nvGrpSpPr>
        <p:grpSpPr bwMode="auto">
          <a:xfrm>
            <a:off x="1405908" y="4670619"/>
            <a:ext cx="758525" cy="550140"/>
            <a:chOff x="3901" y="1758"/>
            <a:chExt cx="390" cy="306"/>
          </a:xfrm>
          <a:solidFill>
            <a:schemeClr val="tx1"/>
          </a:solidFill>
        </p:grpSpPr>
        <p:sp>
          <p:nvSpPr>
            <p:cNvPr id="29" name="Freeform 61"/>
            <p:cNvSpPr>
              <a:spLocks/>
            </p:cNvSpPr>
            <p:nvPr/>
          </p:nvSpPr>
          <p:spPr bwMode="auto">
            <a:xfrm>
              <a:off x="3901" y="1758"/>
              <a:ext cx="186" cy="306"/>
            </a:xfrm>
            <a:custGeom>
              <a:avLst/>
              <a:gdLst/>
              <a:ahLst/>
              <a:cxnLst>
                <a:cxn ang="0">
                  <a:pos x="17" y="23"/>
                </a:cxn>
                <a:cxn ang="0">
                  <a:pos x="27" y="27"/>
                </a:cxn>
                <a:cxn ang="0">
                  <a:pos x="31" y="36"/>
                </a:cxn>
                <a:cxn ang="0">
                  <a:pos x="27" y="47"/>
                </a:cxn>
                <a:cxn ang="0">
                  <a:pos x="17" y="51"/>
                </a:cxn>
                <a:cxn ang="0">
                  <a:pos x="5" y="45"/>
                </a:cxn>
                <a:cxn ang="0">
                  <a:pos x="0" y="31"/>
                </a:cxn>
                <a:cxn ang="0">
                  <a:pos x="2" y="21"/>
                </a:cxn>
                <a:cxn ang="0">
                  <a:pos x="6" y="12"/>
                </a:cxn>
                <a:cxn ang="0">
                  <a:pos x="15" y="4"/>
                </a:cxn>
                <a:cxn ang="0">
                  <a:pos x="25" y="0"/>
                </a:cxn>
                <a:cxn ang="0">
                  <a:pos x="29" y="2"/>
                </a:cxn>
                <a:cxn ang="0">
                  <a:pos x="30" y="6"/>
                </a:cxn>
                <a:cxn ang="0">
                  <a:pos x="29" y="9"/>
                </a:cxn>
                <a:cxn ang="0">
                  <a:pos x="25" y="13"/>
                </a:cxn>
                <a:cxn ang="0">
                  <a:pos x="19" y="17"/>
                </a:cxn>
                <a:cxn ang="0">
                  <a:pos x="17" y="23"/>
                </a:cxn>
              </a:cxnLst>
              <a:rect l="0" t="0" r="r" b="b"/>
              <a:pathLst>
                <a:path w="31" h="51">
                  <a:moveTo>
                    <a:pt x="17" y="23"/>
                  </a:moveTo>
                  <a:cubicBezTo>
                    <a:pt x="21" y="23"/>
                    <a:pt x="25" y="24"/>
                    <a:pt x="27" y="27"/>
                  </a:cubicBezTo>
                  <a:cubicBezTo>
                    <a:pt x="30" y="29"/>
                    <a:pt x="31" y="32"/>
                    <a:pt x="31" y="36"/>
                  </a:cubicBezTo>
                  <a:cubicBezTo>
                    <a:pt x="31" y="40"/>
                    <a:pt x="30" y="44"/>
                    <a:pt x="27" y="47"/>
                  </a:cubicBezTo>
                  <a:cubicBezTo>
                    <a:pt x="24" y="49"/>
                    <a:pt x="21" y="51"/>
                    <a:pt x="17" y="51"/>
                  </a:cubicBezTo>
                  <a:cubicBezTo>
                    <a:pt x="12" y="51"/>
                    <a:pt x="8" y="49"/>
                    <a:pt x="5" y="45"/>
                  </a:cubicBezTo>
                  <a:cubicBezTo>
                    <a:pt x="2" y="42"/>
                    <a:pt x="0" y="37"/>
                    <a:pt x="0" y="31"/>
                  </a:cubicBezTo>
                  <a:cubicBezTo>
                    <a:pt x="0" y="28"/>
                    <a:pt x="1" y="24"/>
                    <a:pt x="2" y="21"/>
                  </a:cubicBezTo>
                  <a:cubicBezTo>
                    <a:pt x="3" y="17"/>
                    <a:pt x="4" y="14"/>
                    <a:pt x="6" y="12"/>
                  </a:cubicBezTo>
                  <a:cubicBezTo>
                    <a:pt x="9" y="8"/>
                    <a:pt x="12" y="6"/>
                    <a:pt x="15" y="4"/>
                  </a:cubicBezTo>
                  <a:cubicBezTo>
                    <a:pt x="19" y="1"/>
                    <a:pt x="22" y="0"/>
                    <a:pt x="25" y="0"/>
                  </a:cubicBezTo>
                  <a:cubicBezTo>
                    <a:pt x="26" y="0"/>
                    <a:pt x="28" y="1"/>
                    <a:pt x="29" y="2"/>
                  </a:cubicBezTo>
                  <a:cubicBezTo>
                    <a:pt x="30" y="3"/>
                    <a:pt x="30" y="4"/>
                    <a:pt x="30" y="6"/>
                  </a:cubicBezTo>
                  <a:cubicBezTo>
                    <a:pt x="30" y="7"/>
                    <a:pt x="30" y="8"/>
                    <a:pt x="29" y="9"/>
                  </a:cubicBezTo>
                  <a:cubicBezTo>
                    <a:pt x="29" y="10"/>
                    <a:pt x="27" y="11"/>
                    <a:pt x="25" y="13"/>
                  </a:cubicBezTo>
                  <a:cubicBezTo>
                    <a:pt x="22" y="14"/>
                    <a:pt x="20" y="16"/>
                    <a:pt x="19" y="17"/>
                  </a:cubicBezTo>
                  <a:cubicBezTo>
                    <a:pt x="18" y="19"/>
                    <a:pt x="17" y="20"/>
                    <a:pt x="17"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sp>
          <p:nvSpPr>
            <p:cNvPr id="30" name="Freeform 62"/>
            <p:cNvSpPr>
              <a:spLocks/>
            </p:cNvSpPr>
            <p:nvPr/>
          </p:nvSpPr>
          <p:spPr bwMode="auto">
            <a:xfrm>
              <a:off x="4105" y="1758"/>
              <a:ext cx="186" cy="306"/>
            </a:xfrm>
            <a:custGeom>
              <a:avLst/>
              <a:gdLst/>
              <a:ahLst/>
              <a:cxnLst>
                <a:cxn ang="0">
                  <a:pos x="16" y="23"/>
                </a:cxn>
                <a:cxn ang="0">
                  <a:pos x="27" y="27"/>
                </a:cxn>
                <a:cxn ang="0">
                  <a:pos x="31" y="36"/>
                </a:cxn>
                <a:cxn ang="0">
                  <a:pos x="26" y="47"/>
                </a:cxn>
                <a:cxn ang="0">
                  <a:pos x="16" y="51"/>
                </a:cxn>
                <a:cxn ang="0">
                  <a:pos x="4" y="45"/>
                </a:cxn>
                <a:cxn ang="0">
                  <a:pos x="0" y="31"/>
                </a:cxn>
                <a:cxn ang="0">
                  <a:pos x="1" y="21"/>
                </a:cxn>
                <a:cxn ang="0">
                  <a:pos x="6" y="12"/>
                </a:cxn>
                <a:cxn ang="0">
                  <a:pos x="15" y="4"/>
                </a:cxn>
                <a:cxn ang="0">
                  <a:pos x="24" y="0"/>
                </a:cxn>
                <a:cxn ang="0">
                  <a:pos x="28" y="2"/>
                </a:cxn>
                <a:cxn ang="0">
                  <a:pos x="30" y="6"/>
                </a:cxn>
                <a:cxn ang="0">
                  <a:pos x="29" y="9"/>
                </a:cxn>
                <a:cxn ang="0">
                  <a:pos x="24" y="13"/>
                </a:cxn>
                <a:cxn ang="0">
                  <a:pos x="18" y="17"/>
                </a:cxn>
                <a:cxn ang="0">
                  <a:pos x="16" y="23"/>
                </a:cxn>
              </a:cxnLst>
              <a:rect l="0" t="0" r="r" b="b"/>
              <a:pathLst>
                <a:path w="31" h="51">
                  <a:moveTo>
                    <a:pt x="16" y="23"/>
                  </a:moveTo>
                  <a:cubicBezTo>
                    <a:pt x="21" y="23"/>
                    <a:pt x="24" y="24"/>
                    <a:pt x="27" y="27"/>
                  </a:cubicBezTo>
                  <a:cubicBezTo>
                    <a:pt x="29" y="29"/>
                    <a:pt x="31" y="32"/>
                    <a:pt x="31" y="36"/>
                  </a:cubicBezTo>
                  <a:cubicBezTo>
                    <a:pt x="31" y="40"/>
                    <a:pt x="29" y="44"/>
                    <a:pt x="26" y="47"/>
                  </a:cubicBezTo>
                  <a:cubicBezTo>
                    <a:pt x="24" y="49"/>
                    <a:pt x="20" y="51"/>
                    <a:pt x="16" y="51"/>
                  </a:cubicBezTo>
                  <a:cubicBezTo>
                    <a:pt x="11" y="51"/>
                    <a:pt x="7" y="49"/>
                    <a:pt x="4" y="45"/>
                  </a:cubicBezTo>
                  <a:cubicBezTo>
                    <a:pt x="1" y="42"/>
                    <a:pt x="0" y="37"/>
                    <a:pt x="0" y="31"/>
                  </a:cubicBezTo>
                  <a:cubicBezTo>
                    <a:pt x="0" y="28"/>
                    <a:pt x="0" y="24"/>
                    <a:pt x="1" y="21"/>
                  </a:cubicBezTo>
                  <a:cubicBezTo>
                    <a:pt x="3" y="17"/>
                    <a:pt x="4" y="14"/>
                    <a:pt x="6" y="12"/>
                  </a:cubicBezTo>
                  <a:cubicBezTo>
                    <a:pt x="8" y="8"/>
                    <a:pt x="11" y="6"/>
                    <a:pt x="15" y="4"/>
                  </a:cubicBezTo>
                  <a:cubicBezTo>
                    <a:pt x="18" y="1"/>
                    <a:pt x="22" y="0"/>
                    <a:pt x="24" y="0"/>
                  </a:cubicBezTo>
                  <a:cubicBezTo>
                    <a:pt x="26" y="0"/>
                    <a:pt x="27" y="1"/>
                    <a:pt x="28" y="2"/>
                  </a:cubicBezTo>
                  <a:cubicBezTo>
                    <a:pt x="29" y="3"/>
                    <a:pt x="30" y="4"/>
                    <a:pt x="30" y="6"/>
                  </a:cubicBezTo>
                  <a:cubicBezTo>
                    <a:pt x="30" y="7"/>
                    <a:pt x="29" y="8"/>
                    <a:pt x="29" y="9"/>
                  </a:cubicBezTo>
                  <a:cubicBezTo>
                    <a:pt x="28" y="10"/>
                    <a:pt x="27" y="11"/>
                    <a:pt x="24" y="13"/>
                  </a:cubicBezTo>
                  <a:cubicBezTo>
                    <a:pt x="21" y="14"/>
                    <a:pt x="19" y="16"/>
                    <a:pt x="18" y="17"/>
                  </a:cubicBezTo>
                  <a:cubicBezTo>
                    <a:pt x="17" y="19"/>
                    <a:pt x="16" y="21"/>
                    <a:pt x="16"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grpSp>
      <p:sp>
        <p:nvSpPr>
          <p:cNvPr id="31" name="Text Box 64"/>
          <p:cNvSpPr txBox="1">
            <a:spLocks noChangeArrowheads="1"/>
          </p:cNvSpPr>
          <p:nvPr/>
        </p:nvSpPr>
        <p:spPr bwMode="auto">
          <a:xfrm>
            <a:off x="0" y="6204600"/>
            <a:ext cx="9144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a:lnSpc>
                <a:spcPct val="100000"/>
              </a:lnSpc>
              <a:spcBef>
                <a:spcPct val="0"/>
              </a:spcBef>
              <a:buClr>
                <a:srgbClr val="FFFF00"/>
              </a:buClr>
              <a:buSzPct val="120000"/>
              <a:buFont typeface="Wingdings" pitchFamily="2" charset="2"/>
              <a:buNone/>
              <a:defRPr/>
            </a:pPr>
            <a:r>
              <a:rPr lang="fr-FR" altLang="fr-FR" sz="1050" b="1" dirty="0" smtClean="0">
                <a:latin typeface="+mn-lt"/>
                <a:cs typeface="Times New Roman" pitchFamily="18" charset="0"/>
              </a:rPr>
              <a:t>Ce rapport d’études est élaboré dans le respect de la norme internationale ISO 20252  « Etudes de marché, études sociales et d’opinion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84" descr="shutterstock_66140275"/>
          <p:cNvPicPr>
            <a:picLocks noChangeAspect="1" noChangeArrowheads="1"/>
          </p:cNvPicPr>
          <p:nvPr/>
        </p:nvPicPr>
        <p:blipFill rotWithShape="1">
          <a:blip r:embed="rId2">
            <a:extLst>
              <a:ext uri="{28A0092B-C50C-407E-A947-70E740481C1C}">
                <a14:useLocalDpi xmlns:a14="http://schemas.microsoft.com/office/drawing/2010/main" val="0"/>
              </a:ext>
            </a:extLst>
          </a:blip>
          <a:srcRect l="9239" r="6447" b="-2062"/>
          <a:stretch/>
        </p:blipFill>
        <p:spPr bwMode="auto">
          <a:xfrm flipH="1">
            <a:off x="807788" y="675519"/>
            <a:ext cx="7531600" cy="58232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662851" y="2106293"/>
            <a:ext cx="3640232" cy="1282068"/>
          </a:xfrm>
          <a:prstGeom prst="roundRect">
            <a:avLst/>
          </a:prstGeom>
          <a:solidFill>
            <a:srgbClr val="FFFFFF">
              <a:alpha val="71000"/>
            </a:srgbClr>
          </a:solidFill>
          <a:ln/>
        </p:spPr>
        <p:style>
          <a:lnRef idx="0">
            <a:schemeClr val="dk1"/>
          </a:lnRef>
          <a:fillRef idx="3">
            <a:schemeClr val="dk1"/>
          </a:fillRef>
          <a:effectRef idx="3">
            <a:schemeClr val="dk1"/>
          </a:effectRef>
          <a:fontRef idx="minor">
            <a:schemeClr val="lt1"/>
          </a:fontRef>
        </p:style>
        <p:txBody>
          <a:bodyPr wrap="square" lIns="72000" tIns="0" rIns="0" bIns="0" rtlCol="0" anchor="ctr" anchorCtr="0">
            <a:noAutofit/>
          </a:bodyPr>
          <a:lstStyle/>
          <a:p>
            <a:pPr algn="ctr" eaLnBrk="1" hangingPunct="1"/>
            <a:r>
              <a:rPr lang="fr-FR" altLang="fr-FR" sz="2800" b="1" dirty="0" smtClean="0">
                <a:solidFill>
                  <a:schemeClr val="tx1"/>
                </a:solidFill>
              </a:rPr>
              <a:t>Les </a:t>
            </a:r>
            <a:r>
              <a:rPr lang="fr-FR" altLang="fr-FR" sz="2800" b="1" dirty="0" smtClean="0">
                <a:solidFill>
                  <a:schemeClr val="tx1"/>
                </a:solidFill>
              </a:rPr>
              <a:t>Français </a:t>
            </a:r>
            <a:r>
              <a:rPr lang="fr-FR" altLang="fr-FR" sz="2800" b="1" dirty="0" smtClean="0">
                <a:solidFill>
                  <a:schemeClr val="tx1"/>
                </a:solidFill>
              </a:rPr>
              <a:t>et la lecture en 2014 ? </a:t>
            </a:r>
          </a:p>
          <a:p>
            <a:pPr algn="ctr" eaLnBrk="1" hangingPunct="1"/>
            <a:r>
              <a:rPr lang="fr-FR" altLang="fr-FR" sz="2000" dirty="0" smtClean="0">
                <a:solidFill>
                  <a:schemeClr val="tx1"/>
                </a:solidFill>
              </a:rPr>
              <a:t>Bilan des pratiques et évolution depuis 2011</a:t>
            </a:r>
          </a:p>
        </p:txBody>
      </p:sp>
      <p:sp>
        <p:nvSpPr>
          <p:cNvPr id="9" name="ZoneTexte 8"/>
          <p:cNvSpPr txBox="1"/>
          <p:nvPr/>
        </p:nvSpPr>
        <p:spPr>
          <a:xfrm>
            <a:off x="2662851" y="4798677"/>
            <a:ext cx="3696203" cy="1282068"/>
          </a:xfrm>
          <a:prstGeom prst="roundRect">
            <a:avLst/>
          </a:prstGeom>
          <a:solidFill>
            <a:srgbClr val="FFFFFF">
              <a:alpha val="71000"/>
            </a:srgbClr>
          </a:solidFill>
          <a:ln/>
        </p:spPr>
        <p:style>
          <a:lnRef idx="0">
            <a:schemeClr val="dk1"/>
          </a:lnRef>
          <a:fillRef idx="3">
            <a:schemeClr val="dk1"/>
          </a:fillRef>
          <a:effectRef idx="3">
            <a:schemeClr val="dk1"/>
          </a:effectRef>
          <a:fontRef idx="minor">
            <a:schemeClr val="lt1"/>
          </a:fontRef>
        </p:style>
        <p:txBody>
          <a:bodyPr wrap="square" lIns="72000" tIns="0" rIns="0" bIns="0" rtlCol="0" anchor="ctr" anchorCtr="0">
            <a:noAutofit/>
          </a:bodyPr>
          <a:lstStyle/>
          <a:p>
            <a:pPr algn="ctr" eaLnBrk="1" hangingPunct="1"/>
            <a:r>
              <a:rPr lang="en-US" altLang="fr-FR" sz="2800" dirty="0" smtClean="0">
                <a:solidFill>
                  <a:schemeClr val="tx1"/>
                </a:solidFill>
              </a:rPr>
              <a:t> </a:t>
            </a:r>
            <a:r>
              <a:rPr lang="fr-FR" altLang="fr-FR" sz="2800" b="1" dirty="0" smtClean="0">
                <a:solidFill>
                  <a:schemeClr val="tx1"/>
                </a:solidFill>
              </a:rPr>
              <a:t>Le livre numérique ?</a:t>
            </a:r>
          </a:p>
          <a:p>
            <a:pPr algn="ctr" eaLnBrk="1" hangingPunct="1"/>
            <a:r>
              <a:rPr lang="fr-FR" altLang="fr-FR" sz="2000" dirty="0" smtClean="0">
                <a:solidFill>
                  <a:schemeClr val="tx1"/>
                </a:solidFill>
              </a:rPr>
              <a:t>Est-il un relais fiable à la lecture au format papier ? </a:t>
            </a:r>
            <a:endParaRPr lang="fr-FR" altLang="fr-FR" sz="2000" b="1" dirty="0" smtClean="0">
              <a:solidFill>
                <a:schemeClr val="tx1"/>
              </a:solidFill>
            </a:endParaRPr>
          </a:p>
        </p:txBody>
      </p:sp>
      <p:sp>
        <p:nvSpPr>
          <p:cNvPr id="286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0A28F14-79F9-45AC-94FA-F0754C81AB8C}" type="slidenum">
              <a:rPr lang="en-US" altLang="fr-FR" smtClean="0"/>
              <a:pPr eaLnBrk="1" hangingPunct="1">
                <a:spcBef>
                  <a:spcPct val="0"/>
                </a:spcBef>
                <a:buFontTx/>
                <a:buNone/>
              </a:pPr>
              <a:t>10</a:t>
            </a:fld>
            <a:endParaRPr lang="en-US" altLang="fr-FR" smtClean="0"/>
          </a:p>
        </p:txBody>
      </p:sp>
      <p:sp>
        <p:nvSpPr>
          <p:cNvPr id="28676" name="Rectangle 6"/>
          <p:cNvSpPr>
            <a:spLocks noGrp="1" noChangeArrowheads="1"/>
          </p:cNvSpPr>
          <p:nvPr>
            <p:ph type="title"/>
          </p:nvPr>
        </p:nvSpPr>
        <p:spPr>
          <a:xfrm>
            <a:off x="-30011" y="103831"/>
            <a:ext cx="9130131" cy="571687"/>
          </a:xfrm>
        </p:spPr>
        <p:txBody>
          <a:bodyPr/>
          <a:lstStyle/>
          <a:p>
            <a:pPr algn="ctr" eaLnBrk="1" hangingPunct="1"/>
            <a:r>
              <a:rPr lang="fr-FR" altLang="fr-FR" sz="2800" dirty="0" smtClean="0"/>
              <a:t>2 objectifs majeurs assignés à l’étude</a:t>
            </a:r>
          </a:p>
        </p:txBody>
      </p:sp>
      <p:sp>
        <p:nvSpPr>
          <p:cNvPr id="28677" name="Rectangle 7"/>
          <p:cNvSpPr>
            <a:spLocks noGrp="1" noChangeArrowheads="1"/>
          </p:cNvSpPr>
          <p:nvPr>
            <p:ph type="body" idx="1"/>
          </p:nvPr>
        </p:nvSpPr>
        <p:spPr>
          <a:xfrm>
            <a:off x="584649" y="977900"/>
            <a:ext cx="7737475" cy="1126671"/>
          </a:xfrm>
        </p:spPr>
        <p:txBody>
          <a:bodyPr/>
          <a:lstStyle/>
          <a:p>
            <a:pPr eaLnBrk="1" hangingPunct="1"/>
            <a:endParaRPr lang="en-US" altLang="fr-FR" dirty="0"/>
          </a:p>
          <a:p>
            <a:pPr eaLnBrk="1" hangingPunct="1"/>
            <a:endParaRPr lang="en-US" altLang="fr-FR" dirty="0" smtClean="0"/>
          </a:p>
        </p:txBody>
      </p:sp>
      <p:sp>
        <p:nvSpPr>
          <p:cNvPr id="12" name="Rectangle à coins arrondis 11"/>
          <p:cNvSpPr/>
          <p:nvPr/>
        </p:nvSpPr>
        <p:spPr>
          <a:xfrm flipH="1">
            <a:off x="2365284" y="1846077"/>
            <a:ext cx="540296" cy="520432"/>
          </a:xfrm>
          <a:prstGeom prst="roundRect">
            <a:avLst/>
          </a:prstGeom>
          <a:solidFill>
            <a:schemeClr val="tx1">
              <a:lumMod val="75000"/>
            </a:schemeClr>
          </a:solidFill>
          <a:ln w="3810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1</a:t>
            </a:r>
            <a:endParaRPr lang="fr-FR" sz="3200" dirty="0"/>
          </a:p>
        </p:txBody>
      </p:sp>
      <p:sp>
        <p:nvSpPr>
          <p:cNvPr id="14" name="Rectangle à coins arrondis 13"/>
          <p:cNvSpPr/>
          <p:nvPr/>
        </p:nvSpPr>
        <p:spPr>
          <a:xfrm flipH="1">
            <a:off x="2438861" y="4549880"/>
            <a:ext cx="540296" cy="520432"/>
          </a:xfrm>
          <a:prstGeom prst="roundRect">
            <a:avLst/>
          </a:prstGeom>
          <a:solidFill>
            <a:schemeClr val="tx1">
              <a:lumMod val="75000"/>
            </a:schemeClr>
          </a:solidFill>
          <a:ln w="38100">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2</a:t>
            </a:r>
            <a:endParaRPr lang="fr-FR" sz="3200" dirty="0"/>
          </a:p>
        </p:txBody>
      </p:sp>
    </p:spTree>
    <p:extLst>
      <p:ext uri="{BB962C8B-B14F-4D97-AF65-F5344CB8AC3E}">
        <p14:creationId xmlns:p14="http://schemas.microsoft.com/office/powerpoint/2010/main" val="329865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e 40"/>
          <p:cNvGrpSpPr/>
          <p:nvPr/>
        </p:nvGrpSpPr>
        <p:grpSpPr>
          <a:xfrm>
            <a:off x="1746354" y="1077416"/>
            <a:ext cx="5761827" cy="1065698"/>
            <a:chOff x="1502327" y="1729125"/>
            <a:chExt cx="7408741" cy="3235325"/>
          </a:xfrm>
        </p:grpSpPr>
        <p:sp>
          <p:nvSpPr>
            <p:cNvPr id="42" name="Freeform 6"/>
            <p:cNvSpPr>
              <a:spLocks/>
            </p:cNvSpPr>
            <p:nvPr/>
          </p:nvSpPr>
          <p:spPr bwMode="auto">
            <a:xfrm>
              <a:off x="8083980" y="1760875"/>
              <a:ext cx="827088" cy="2235200"/>
            </a:xfrm>
            <a:custGeom>
              <a:avLst/>
              <a:gdLst/>
              <a:ahLst/>
              <a:cxnLst>
                <a:cxn ang="0">
                  <a:pos x="88" y="1298"/>
                </a:cxn>
                <a:cxn ang="0">
                  <a:pos x="97" y="1333"/>
                </a:cxn>
                <a:cxn ang="0">
                  <a:pos x="98" y="1395"/>
                </a:cxn>
                <a:cxn ang="0">
                  <a:pos x="118" y="1351"/>
                </a:cxn>
                <a:cxn ang="0">
                  <a:pos x="125" y="1388"/>
                </a:cxn>
                <a:cxn ang="0">
                  <a:pos x="142" y="1405"/>
                </a:cxn>
                <a:cxn ang="0">
                  <a:pos x="192" y="1405"/>
                </a:cxn>
                <a:cxn ang="0">
                  <a:pos x="197" y="1372"/>
                </a:cxn>
                <a:cxn ang="0">
                  <a:pos x="174" y="1343"/>
                </a:cxn>
                <a:cxn ang="0">
                  <a:pos x="162" y="1260"/>
                </a:cxn>
                <a:cxn ang="0">
                  <a:pos x="192" y="1123"/>
                </a:cxn>
                <a:cxn ang="0">
                  <a:pos x="202" y="1009"/>
                </a:cxn>
                <a:cxn ang="0">
                  <a:pos x="204" y="936"/>
                </a:cxn>
                <a:cxn ang="0">
                  <a:pos x="212" y="884"/>
                </a:cxn>
                <a:cxn ang="0">
                  <a:pos x="240" y="840"/>
                </a:cxn>
                <a:cxn ang="0">
                  <a:pos x="247" y="733"/>
                </a:cxn>
                <a:cxn ang="0">
                  <a:pos x="245" y="631"/>
                </a:cxn>
                <a:cxn ang="0">
                  <a:pos x="234" y="535"/>
                </a:cxn>
                <a:cxn ang="0">
                  <a:pos x="227" y="479"/>
                </a:cxn>
                <a:cxn ang="0">
                  <a:pos x="235" y="438"/>
                </a:cxn>
                <a:cxn ang="0">
                  <a:pos x="259" y="419"/>
                </a:cxn>
                <a:cxn ang="0">
                  <a:pos x="301" y="518"/>
                </a:cxn>
                <a:cxn ang="0">
                  <a:pos x="346" y="563"/>
                </a:cxn>
                <a:cxn ang="0">
                  <a:pos x="414" y="618"/>
                </a:cxn>
                <a:cxn ang="0">
                  <a:pos x="441" y="643"/>
                </a:cxn>
                <a:cxn ang="0">
                  <a:pos x="451" y="657"/>
                </a:cxn>
                <a:cxn ang="0">
                  <a:pos x="441" y="695"/>
                </a:cxn>
                <a:cxn ang="0">
                  <a:pos x="387" y="763"/>
                </a:cxn>
                <a:cxn ang="0">
                  <a:pos x="424" y="732"/>
                </a:cxn>
                <a:cxn ang="0">
                  <a:pos x="509" y="663"/>
                </a:cxn>
                <a:cxn ang="0">
                  <a:pos x="519" y="652"/>
                </a:cxn>
                <a:cxn ang="0">
                  <a:pos x="516" y="626"/>
                </a:cxn>
                <a:cxn ang="0">
                  <a:pos x="493" y="613"/>
                </a:cxn>
                <a:cxn ang="0">
                  <a:pos x="454" y="606"/>
                </a:cxn>
                <a:cxn ang="0">
                  <a:pos x="419" y="571"/>
                </a:cxn>
                <a:cxn ang="0">
                  <a:pos x="357" y="478"/>
                </a:cxn>
                <a:cxn ang="0">
                  <a:pos x="326" y="431"/>
                </a:cxn>
                <a:cxn ang="0">
                  <a:pos x="311" y="334"/>
                </a:cxn>
                <a:cxn ang="0">
                  <a:pos x="302" y="267"/>
                </a:cxn>
                <a:cxn ang="0">
                  <a:pos x="279" y="232"/>
                </a:cxn>
                <a:cxn ang="0">
                  <a:pos x="244" y="222"/>
                </a:cxn>
                <a:cxn ang="0">
                  <a:pos x="239" y="197"/>
                </a:cxn>
                <a:cxn ang="0">
                  <a:pos x="252" y="180"/>
                </a:cxn>
                <a:cxn ang="0">
                  <a:pos x="264" y="159"/>
                </a:cxn>
                <a:cxn ang="0">
                  <a:pos x="284" y="82"/>
                </a:cxn>
                <a:cxn ang="0">
                  <a:pos x="262" y="38"/>
                </a:cxn>
                <a:cxn ang="0">
                  <a:pos x="247" y="10"/>
                </a:cxn>
                <a:cxn ang="0">
                  <a:pos x="219" y="2"/>
                </a:cxn>
                <a:cxn ang="0">
                  <a:pos x="170" y="8"/>
                </a:cxn>
                <a:cxn ang="0">
                  <a:pos x="142" y="30"/>
                </a:cxn>
                <a:cxn ang="0">
                  <a:pos x="90" y="139"/>
                </a:cxn>
                <a:cxn ang="0">
                  <a:pos x="53" y="190"/>
                </a:cxn>
                <a:cxn ang="0">
                  <a:pos x="47" y="204"/>
                </a:cxn>
                <a:cxn ang="0">
                  <a:pos x="55" y="1067"/>
                </a:cxn>
                <a:cxn ang="0">
                  <a:pos x="103" y="1011"/>
                </a:cxn>
                <a:cxn ang="0">
                  <a:pos x="122" y="997"/>
                </a:cxn>
                <a:cxn ang="0">
                  <a:pos x="110" y="1094"/>
                </a:cxn>
                <a:cxn ang="0">
                  <a:pos x="117" y="1220"/>
                </a:cxn>
                <a:cxn ang="0">
                  <a:pos x="107" y="1271"/>
                </a:cxn>
              </a:cxnLst>
              <a:rect l="0" t="0" r="r" b="b"/>
              <a:pathLst>
                <a:path w="521" h="1408">
                  <a:moveTo>
                    <a:pt x="107" y="1271"/>
                  </a:moveTo>
                  <a:lnTo>
                    <a:pt x="107" y="1271"/>
                  </a:lnTo>
                  <a:lnTo>
                    <a:pt x="98" y="1281"/>
                  </a:lnTo>
                  <a:lnTo>
                    <a:pt x="92" y="1293"/>
                  </a:lnTo>
                  <a:lnTo>
                    <a:pt x="88" y="1298"/>
                  </a:lnTo>
                  <a:lnTo>
                    <a:pt x="88" y="1305"/>
                  </a:lnTo>
                  <a:lnTo>
                    <a:pt x="88" y="1305"/>
                  </a:lnTo>
                  <a:lnTo>
                    <a:pt x="90" y="1315"/>
                  </a:lnTo>
                  <a:lnTo>
                    <a:pt x="93" y="1323"/>
                  </a:lnTo>
                  <a:lnTo>
                    <a:pt x="97" y="1333"/>
                  </a:lnTo>
                  <a:lnTo>
                    <a:pt x="100" y="1343"/>
                  </a:lnTo>
                  <a:lnTo>
                    <a:pt x="100" y="1343"/>
                  </a:lnTo>
                  <a:lnTo>
                    <a:pt x="100" y="1358"/>
                  </a:lnTo>
                  <a:lnTo>
                    <a:pt x="100" y="1377"/>
                  </a:lnTo>
                  <a:lnTo>
                    <a:pt x="98" y="1395"/>
                  </a:lnTo>
                  <a:lnTo>
                    <a:pt x="103" y="1395"/>
                  </a:lnTo>
                  <a:lnTo>
                    <a:pt x="113" y="1346"/>
                  </a:lnTo>
                  <a:lnTo>
                    <a:pt x="113" y="1346"/>
                  </a:lnTo>
                  <a:lnTo>
                    <a:pt x="115" y="1348"/>
                  </a:lnTo>
                  <a:lnTo>
                    <a:pt x="118" y="1351"/>
                  </a:lnTo>
                  <a:lnTo>
                    <a:pt x="123" y="1358"/>
                  </a:lnTo>
                  <a:lnTo>
                    <a:pt x="125" y="1367"/>
                  </a:lnTo>
                  <a:lnTo>
                    <a:pt x="125" y="1367"/>
                  </a:lnTo>
                  <a:lnTo>
                    <a:pt x="125" y="1378"/>
                  </a:lnTo>
                  <a:lnTo>
                    <a:pt x="125" y="1388"/>
                  </a:lnTo>
                  <a:lnTo>
                    <a:pt x="125" y="1397"/>
                  </a:lnTo>
                  <a:lnTo>
                    <a:pt x="127" y="1400"/>
                  </a:lnTo>
                  <a:lnTo>
                    <a:pt x="130" y="1402"/>
                  </a:lnTo>
                  <a:lnTo>
                    <a:pt x="130" y="1402"/>
                  </a:lnTo>
                  <a:lnTo>
                    <a:pt x="142" y="1405"/>
                  </a:lnTo>
                  <a:lnTo>
                    <a:pt x="160" y="1407"/>
                  </a:lnTo>
                  <a:lnTo>
                    <a:pt x="179" y="1408"/>
                  </a:lnTo>
                  <a:lnTo>
                    <a:pt x="190" y="1407"/>
                  </a:lnTo>
                  <a:lnTo>
                    <a:pt x="190" y="1407"/>
                  </a:lnTo>
                  <a:lnTo>
                    <a:pt x="192" y="1405"/>
                  </a:lnTo>
                  <a:lnTo>
                    <a:pt x="194" y="1402"/>
                  </a:lnTo>
                  <a:lnTo>
                    <a:pt x="197" y="1392"/>
                  </a:lnTo>
                  <a:lnTo>
                    <a:pt x="197" y="1380"/>
                  </a:lnTo>
                  <a:lnTo>
                    <a:pt x="197" y="1372"/>
                  </a:lnTo>
                  <a:lnTo>
                    <a:pt x="197" y="1372"/>
                  </a:lnTo>
                  <a:lnTo>
                    <a:pt x="192" y="1367"/>
                  </a:lnTo>
                  <a:lnTo>
                    <a:pt x="185" y="1358"/>
                  </a:lnTo>
                  <a:lnTo>
                    <a:pt x="179" y="1351"/>
                  </a:lnTo>
                  <a:lnTo>
                    <a:pt x="174" y="1343"/>
                  </a:lnTo>
                  <a:lnTo>
                    <a:pt x="174" y="1343"/>
                  </a:lnTo>
                  <a:lnTo>
                    <a:pt x="165" y="1311"/>
                  </a:lnTo>
                  <a:lnTo>
                    <a:pt x="162" y="1293"/>
                  </a:lnTo>
                  <a:lnTo>
                    <a:pt x="160" y="1276"/>
                  </a:lnTo>
                  <a:lnTo>
                    <a:pt x="160" y="1276"/>
                  </a:lnTo>
                  <a:lnTo>
                    <a:pt x="162" y="1260"/>
                  </a:lnTo>
                  <a:lnTo>
                    <a:pt x="165" y="1238"/>
                  </a:lnTo>
                  <a:lnTo>
                    <a:pt x="175" y="1196"/>
                  </a:lnTo>
                  <a:lnTo>
                    <a:pt x="175" y="1196"/>
                  </a:lnTo>
                  <a:lnTo>
                    <a:pt x="182" y="1168"/>
                  </a:lnTo>
                  <a:lnTo>
                    <a:pt x="192" y="1123"/>
                  </a:lnTo>
                  <a:lnTo>
                    <a:pt x="200" y="1076"/>
                  </a:lnTo>
                  <a:lnTo>
                    <a:pt x="202" y="1054"/>
                  </a:lnTo>
                  <a:lnTo>
                    <a:pt x="204" y="1037"/>
                  </a:lnTo>
                  <a:lnTo>
                    <a:pt x="204" y="1037"/>
                  </a:lnTo>
                  <a:lnTo>
                    <a:pt x="202" y="1009"/>
                  </a:lnTo>
                  <a:lnTo>
                    <a:pt x="200" y="987"/>
                  </a:lnTo>
                  <a:lnTo>
                    <a:pt x="200" y="969"/>
                  </a:lnTo>
                  <a:lnTo>
                    <a:pt x="200" y="957"/>
                  </a:lnTo>
                  <a:lnTo>
                    <a:pt x="200" y="957"/>
                  </a:lnTo>
                  <a:lnTo>
                    <a:pt x="204" y="936"/>
                  </a:lnTo>
                  <a:lnTo>
                    <a:pt x="207" y="919"/>
                  </a:lnTo>
                  <a:lnTo>
                    <a:pt x="207" y="919"/>
                  </a:lnTo>
                  <a:lnTo>
                    <a:pt x="207" y="904"/>
                  </a:lnTo>
                  <a:lnTo>
                    <a:pt x="209" y="894"/>
                  </a:lnTo>
                  <a:lnTo>
                    <a:pt x="212" y="884"/>
                  </a:lnTo>
                  <a:lnTo>
                    <a:pt x="212" y="884"/>
                  </a:lnTo>
                  <a:lnTo>
                    <a:pt x="222" y="859"/>
                  </a:lnTo>
                  <a:lnTo>
                    <a:pt x="225" y="844"/>
                  </a:lnTo>
                  <a:lnTo>
                    <a:pt x="240" y="840"/>
                  </a:lnTo>
                  <a:lnTo>
                    <a:pt x="240" y="840"/>
                  </a:lnTo>
                  <a:lnTo>
                    <a:pt x="240" y="807"/>
                  </a:lnTo>
                  <a:lnTo>
                    <a:pt x="242" y="780"/>
                  </a:lnTo>
                  <a:lnTo>
                    <a:pt x="244" y="760"/>
                  </a:lnTo>
                  <a:lnTo>
                    <a:pt x="244" y="760"/>
                  </a:lnTo>
                  <a:lnTo>
                    <a:pt x="247" y="733"/>
                  </a:lnTo>
                  <a:lnTo>
                    <a:pt x="249" y="697"/>
                  </a:lnTo>
                  <a:lnTo>
                    <a:pt x="249" y="658"/>
                  </a:lnTo>
                  <a:lnTo>
                    <a:pt x="247" y="643"/>
                  </a:lnTo>
                  <a:lnTo>
                    <a:pt x="245" y="631"/>
                  </a:lnTo>
                  <a:lnTo>
                    <a:pt x="245" y="631"/>
                  </a:lnTo>
                  <a:lnTo>
                    <a:pt x="235" y="590"/>
                  </a:lnTo>
                  <a:lnTo>
                    <a:pt x="232" y="570"/>
                  </a:lnTo>
                  <a:lnTo>
                    <a:pt x="232" y="556"/>
                  </a:lnTo>
                  <a:lnTo>
                    <a:pt x="232" y="556"/>
                  </a:lnTo>
                  <a:lnTo>
                    <a:pt x="234" y="535"/>
                  </a:lnTo>
                  <a:lnTo>
                    <a:pt x="234" y="521"/>
                  </a:lnTo>
                  <a:lnTo>
                    <a:pt x="232" y="510"/>
                  </a:lnTo>
                  <a:lnTo>
                    <a:pt x="232" y="510"/>
                  </a:lnTo>
                  <a:lnTo>
                    <a:pt x="229" y="495"/>
                  </a:lnTo>
                  <a:lnTo>
                    <a:pt x="227" y="479"/>
                  </a:lnTo>
                  <a:lnTo>
                    <a:pt x="227" y="466"/>
                  </a:lnTo>
                  <a:lnTo>
                    <a:pt x="229" y="454"/>
                  </a:lnTo>
                  <a:lnTo>
                    <a:pt x="229" y="454"/>
                  </a:lnTo>
                  <a:lnTo>
                    <a:pt x="232" y="444"/>
                  </a:lnTo>
                  <a:lnTo>
                    <a:pt x="235" y="438"/>
                  </a:lnTo>
                  <a:lnTo>
                    <a:pt x="244" y="428"/>
                  </a:lnTo>
                  <a:lnTo>
                    <a:pt x="244" y="428"/>
                  </a:lnTo>
                  <a:lnTo>
                    <a:pt x="254" y="423"/>
                  </a:lnTo>
                  <a:lnTo>
                    <a:pt x="259" y="419"/>
                  </a:lnTo>
                  <a:lnTo>
                    <a:pt x="259" y="419"/>
                  </a:lnTo>
                  <a:lnTo>
                    <a:pt x="277" y="469"/>
                  </a:lnTo>
                  <a:lnTo>
                    <a:pt x="277" y="469"/>
                  </a:lnTo>
                  <a:lnTo>
                    <a:pt x="294" y="508"/>
                  </a:lnTo>
                  <a:lnTo>
                    <a:pt x="294" y="508"/>
                  </a:lnTo>
                  <a:lnTo>
                    <a:pt x="301" y="518"/>
                  </a:lnTo>
                  <a:lnTo>
                    <a:pt x="312" y="533"/>
                  </a:lnTo>
                  <a:lnTo>
                    <a:pt x="327" y="550"/>
                  </a:lnTo>
                  <a:lnTo>
                    <a:pt x="336" y="556"/>
                  </a:lnTo>
                  <a:lnTo>
                    <a:pt x="346" y="563"/>
                  </a:lnTo>
                  <a:lnTo>
                    <a:pt x="346" y="563"/>
                  </a:lnTo>
                  <a:lnTo>
                    <a:pt x="367" y="578"/>
                  </a:lnTo>
                  <a:lnTo>
                    <a:pt x="387" y="595"/>
                  </a:lnTo>
                  <a:lnTo>
                    <a:pt x="404" y="608"/>
                  </a:lnTo>
                  <a:lnTo>
                    <a:pt x="414" y="618"/>
                  </a:lnTo>
                  <a:lnTo>
                    <a:pt x="414" y="618"/>
                  </a:lnTo>
                  <a:lnTo>
                    <a:pt x="422" y="631"/>
                  </a:lnTo>
                  <a:lnTo>
                    <a:pt x="426" y="637"/>
                  </a:lnTo>
                  <a:lnTo>
                    <a:pt x="429" y="640"/>
                  </a:lnTo>
                  <a:lnTo>
                    <a:pt x="429" y="640"/>
                  </a:lnTo>
                  <a:lnTo>
                    <a:pt x="441" y="643"/>
                  </a:lnTo>
                  <a:lnTo>
                    <a:pt x="448" y="647"/>
                  </a:lnTo>
                  <a:lnTo>
                    <a:pt x="448" y="647"/>
                  </a:lnTo>
                  <a:lnTo>
                    <a:pt x="449" y="653"/>
                  </a:lnTo>
                  <a:lnTo>
                    <a:pt x="449" y="653"/>
                  </a:lnTo>
                  <a:lnTo>
                    <a:pt x="451" y="657"/>
                  </a:lnTo>
                  <a:lnTo>
                    <a:pt x="453" y="657"/>
                  </a:lnTo>
                  <a:lnTo>
                    <a:pt x="432" y="687"/>
                  </a:lnTo>
                  <a:lnTo>
                    <a:pt x="434" y="693"/>
                  </a:lnTo>
                  <a:lnTo>
                    <a:pt x="441" y="695"/>
                  </a:lnTo>
                  <a:lnTo>
                    <a:pt x="441" y="695"/>
                  </a:lnTo>
                  <a:lnTo>
                    <a:pt x="432" y="710"/>
                  </a:lnTo>
                  <a:lnTo>
                    <a:pt x="424" y="723"/>
                  </a:lnTo>
                  <a:lnTo>
                    <a:pt x="414" y="735"/>
                  </a:lnTo>
                  <a:lnTo>
                    <a:pt x="414" y="735"/>
                  </a:lnTo>
                  <a:lnTo>
                    <a:pt x="387" y="763"/>
                  </a:lnTo>
                  <a:lnTo>
                    <a:pt x="392" y="765"/>
                  </a:lnTo>
                  <a:lnTo>
                    <a:pt x="392" y="765"/>
                  </a:lnTo>
                  <a:lnTo>
                    <a:pt x="404" y="753"/>
                  </a:lnTo>
                  <a:lnTo>
                    <a:pt x="424" y="732"/>
                  </a:lnTo>
                  <a:lnTo>
                    <a:pt x="424" y="732"/>
                  </a:lnTo>
                  <a:lnTo>
                    <a:pt x="441" y="710"/>
                  </a:lnTo>
                  <a:lnTo>
                    <a:pt x="449" y="697"/>
                  </a:lnTo>
                  <a:lnTo>
                    <a:pt x="479" y="697"/>
                  </a:lnTo>
                  <a:lnTo>
                    <a:pt x="499" y="663"/>
                  </a:lnTo>
                  <a:lnTo>
                    <a:pt x="509" y="663"/>
                  </a:lnTo>
                  <a:lnTo>
                    <a:pt x="509" y="663"/>
                  </a:lnTo>
                  <a:lnTo>
                    <a:pt x="514" y="658"/>
                  </a:lnTo>
                  <a:lnTo>
                    <a:pt x="518" y="655"/>
                  </a:lnTo>
                  <a:lnTo>
                    <a:pt x="519" y="652"/>
                  </a:lnTo>
                  <a:lnTo>
                    <a:pt x="519" y="652"/>
                  </a:lnTo>
                  <a:lnTo>
                    <a:pt x="521" y="640"/>
                  </a:lnTo>
                  <a:lnTo>
                    <a:pt x="521" y="633"/>
                  </a:lnTo>
                  <a:lnTo>
                    <a:pt x="521" y="630"/>
                  </a:lnTo>
                  <a:lnTo>
                    <a:pt x="521" y="630"/>
                  </a:lnTo>
                  <a:lnTo>
                    <a:pt x="516" y="626"/>
                  </a:lnTo>
                  <a:lnTo>
                    <a:pt x="509" y="625"/>
                  </a:lnTo>
                  <a:lnTo>
                    <a:pt x="504" y="623"/>
                  </a:lnTo>
                  <a:lnTo>
                    <a:pt x="499" y="620"/>
                  </a:lnTo>
                  <a:lnTo>
                    <a:pt x="499" y="620"/>
                  </a:lnTo>
                  <a:lnTo>
                    <a:pt x="493" y="613"/>
                  </a:lnTo>
                  <a:lnTo>
                    <a:pt x="488" y="610"/>
                  </a:lnTo>
                  <a:lnTo>
                    <a:pt x="484" y="608"/>
                  </a:lnTo>
                  <a:lnTo>
                    <a:pt x="484" y="608"/>
                  </a:lnTo>
                  <a:lnTo>
                    <a:pt x="466" y="608"/>
                  </a:lnTo>
                  <a:lnTo>
                    <a:pt x="454" y="606"/>
                  </a:lnTo>
                  <a:lnTo>
                    <a:pt x="449" y="606"/>
                  </a:lnTo>
                  <a:lnTo>
                    <a:pt x="444" y="603"/>
                  </a:lnTo>
                  <a:lnTo>
                    <a:pt x="444" y="603"/>
                  </a:lnTo>
                  <a:lnTo>
                    <a:pt x="434" y="591"/>
                  </a:lnTo>
                  <a:lnTo>
                    <a:pt x="419" y="571"/>
                  </a:lnTo>
                  <a:lnTo>
                    <a:pt x="392" y="535"/>
                  </a:lnTo>
                  <a:lnTo>
                    <a:pt x="392" y="535"/>
                  </a:lnTo>
                  <a:lnTo>
                    <a:pt x="376" y="506"/>
                  </a:lnTo>
                  <a:lnTo>
                    <a:pt x="367" y="490"/>
                  </a:lnTo>
                  <a:lnTo>
                    <a:pt x="357" y="478"/>
                  </a:lnTo>
                  <a:lnTo>
                    <a:pt x="357" y="478"/>
                  </a:lnTo>
                  <a:lnTo>
                    <a:pt x="347" y="466"/>
                  </a:lnTo>
                  <a:lnTo>
                    <a:pt x="339" y="454"/>
                  </a:lnTo>
                  <a:lnTo>
                    <a:pt x="331" y="441"/>
                  </a:lnTo>
                  <a:lnTo>
                    <a:pt x="326" y="431"/>
                  </a:lnTo>
                  <a:lnTo>
                    <a:pt x="326" y="431"/>
                  </a:lnTo>
                  <a:lnTo>
                    <a:pt x="316" y="371"/>
                  </a:lnTo>
                  <a:lnTo>
                    <a:pt x="316" y="371"/>
                  </a:lnTo>
                  <a:lnTo>
                    <a:pt x="312" y="348"/>
                  </a:lnTo>
                  <a:lnTo>
                    <a:pt x="311" y="334"/>
                  </a:lnTo>
                  <a:lnTo>
                    <a:pt x="311" y="322"/>
                  </a:lnTo>
                  <a:lnTo>
                    <a:pt x="311" y="322"/>
                  </a:lnTo>
                  <a:lnTo>
                    <a:pt x="311" y="309"/>
                  </a:lnTo>
                  <a:lnTo>
                    <a:pt x="307" y="296"/>
                  </a:lnTo>
                  <a:lnTo>
                    <a:pt x="302" y="267"/>
                  </a:lnTo>
                  <a:lnTo>
                    <a:pt x="302" y="267"/>
                  </a:lnTo>
                  <a:lnTo>
                    <a:pt x="297" y="256"/>
                  </a:lnTo>
                  <a:lnTo>
                    <a:pt x="291" y="246"/>
                  </a:lnTo>
                  <a:lnTo>
                    <a:pt x="285" y="237"/>
                  </a:lnTo>
                  <a:lnTo>
                    <a:pt x="279" y="232"/>
                  </a:lnTo>
                  <a:lnTo>
                    <a:pt x="279" y="232"/>
                  </a:lnTo>
                  <a:lnTo>
                    <a:pt x="270" y="229"/>
                  </a:lnTo>
                  <a:lnTo>
                    <a:pt x="260" y="227"/>
                  </a:lnTo>
                  <a:lnTo>
                    <a:pt x="250" y="226"/>
                  </a:lnTo>
                  <a:lnTo>
                    <a:pt x="244" y="222"/>
                  </a:lnTo>
                  <a:lnTo>
                    <a:pt x="244" y="222"/>
                  </a:lnTo>
                  <a:lnTo>
                    <a:pt x="235" y="209"/>
                  </a:lnTo>
                  <a:lnTo>
                    <a:pt x="230" y="197"/>
                  </a:lnTo>
                  <a:lnTo>
                    <a:pt x="230" y="197"/>
                  </a:lnTo>
                  <a:lnTo>
                    <a:pt x="239" y="197"/>
                  </a:lnTo>
                  <a:lnTo>
                    <a:pt x="244" y="197"/>
                  </a:lnTo>
                  <a:lnTo>
                    <a:pt x="249" y="194"/>
                  </a:lnTo>
                  <a:lnTo>
                    <a:pt x="249" y="194"/>
                  </a:lnTo>
                  <a:lnTo>
                    <a:pt x="250" y="189"/>
                  </a:lnTo>
                  <a:lnTo>
                    <a:pt x="252" y="180"/>
                  </a:lnTo>
                  <a:lnTo>
                    <a:pt x="254" y="174"/>
                  </a:lnTo>
                  <a:lnTo>
                    <a:pt x="259" y="169"/>
                  </a:lnTo>
                  <a:lnTo>
                    <a:pt x="259" y="169"/>
                  </a:lnTo>
                  <a:lnTo>
                    <a:pt x="260" y="165"/>
                  </a:lnTo>
                  <a:lnTo>
                    <a:pt x="264" y="159"/>
                  </a:lnTo>
                  <a:lnTo>
                    <a:pt x="272" y="142"/>
                  </a:lnTo>
                  <a:lnTo>
                    <a:pt x="280" y="112"/>
                  </a:lnTo>
                  <a:lnTo>
                    <a:pt x="280" y="112"/>
                  </a:lnTo>
                  <a:lnTo>
                    <a:pt x="284" y="94"/>
                  </a:lnTo>
                  <a:lnTo>
                    <a:pt x="284" y="82"/>
                  </a:lnTo>
                  <a:lnTo>
                    <a:pt x="282" y="72"/>
                  </a:lnTo>
                  <a:lnTo>
                    <a:pt x="282" y="72"/>
                  </a:lnTo>
                  <a:lnTo>
                    <a:pt x="277" y="60"/>
                  </a:lnTo>
                  <a:lnTo>
                    <a:pt x="270" y="48"/>
                  </a:lnTo>
                  <a:lnTo>
                    <a:pt x="262" y="38"/>
                  </a:lnTo>
                  <a:lnTo>
                    <a:pt x="259" y="32"/>
                  </a:lnTo>
                  <a:lnTo>
                    <a:pt x="259" y="32"/>
                  </a:lnTo>
                  <a:lnTo>
                    <a:pt x="254" y="20"/>
                  </a:lnTo>
                  <a:lnTo>
                    <a:pt x="250" y="15"/>
                  </a:lnTo>
                  <a:lnTo>
                    <a:pt x="247" y="10"/>
                  </a:lnTo>
                  <a:lnTo>
                    <a:pt x="247" y="10"/>
                  </a:lnTo>
                  <a:lnTo>
                    <a:pt x="240" y="8"/>
                  </a:lnTo>
                  <a:lnTo>
                    <a:pt x="232" y="7"/>
                  </a:lnTo>
                  <a:lnTo>
                    <a:pt x="225" y="5"/>
                  </a:lnTo>
                  <a:lnTo>
                    <a:pt x="219" y="2"/>
                  </a:lnTo>
                  <a:lnTo>
                    <a:pt x="219" y="2"/>
                  </a:lnTo>
                  <a:lnTo>
                    <a:pt x="214" y="0"/>
                  </a:lnTo>
                  <a:lnTo>
                    <a:pt x="207" y="0"/>
                  </a:lnTo>
                  <a:lnTo>
                    <a:pt x="190" y="3"/>
                  </a:lnTo>
                  <a:lnTo>
                    <a:pt x="170" y="8"/>
                  </a:lnTo>
                  <a:lnTo>
                    <a:pt x="162" y="12"/>
                  </a:lnTo>
                  <a:lnTo>
                    <a:pt x="155" y="17"/>
                  </a:lnTo>
                  <a:lnTo>
                    <a:pt x="155" y="17"/>
                  </a:lnTo>
                  <a:lnTo>
                    <a:pt x="149" y="22"/>
                  </a:lnTo>
                  <a:lnTo>
                    <a:pt x="142" y="30"/>
                  </a:lnTo>
                  <a:lnTo>
                    <a:pt x="127" y="52"/>
                  </a:lnTo>
                  <a:lnTo>
                    <a:pt x="115" y="75"/>
                  </a:lnTo>
                  <a:lnTo>
                    <a:pt x="105" y="95"/>
                  </a:lnTo>
                  <a:lnTo>
                    <a:pt x="105" y="95"/>
                  </a:lnTo>
                  <a:lnTo>
                    <a:pt x="90" y="139"/>
                  </a:lnTo>
                  <a:lnTo>
                    <a:pt x="82" y="159"/>
                  </a:lnTo>
                  <a:lnTo>
                    <a:pt x="73" y="174"/>
                  </a:lnTo>
                  <a:lnTo>
                    <a:pt x="73" y="174"/>
                  </a:lnTo>
                  <a:lnTo>
                    <a:pt x="63" y="184"/>
                  </a:lnTo>
                  <a:lnTo>
                    <a:pt x="53" y="190"/>
                  </a:lnTo>
                  <a:lnTo>
                    <a:pt x="43" y="195"/>
                  </a:lnTo>
                  <a:lnTo>
                    <a:pt x="37" y="199"/>
                  </a:lnTo>
                  <a:lnTo>
                    <a:pt x="37" y="199"/>
                  </a:lnTo>
                  <a:lnTo>
                    <a:pt x="12" y="209"/>
                  </a:lnTo>
                  <a:lnTo>
                    <a:pt x="47" y="204"/>
                  </a:lnTo>
                  <a:lnTo>
                    <a:pt x="32" y="221"/>
                  </a:lnTo>
                  <a:lnTo>
                    <a:pt x="0" y="421"/>
                  </a:lnTo>
                  <a:lnTo>
                    <a:pt x="15" y="660"/>
                  </a:lnTo>
                  <a:lnTo>
                    <a:pt x="45" y="949"/>
                  </a:lnTo>
                  <a:lnTo>
                    <a:pt x="55" y="1067"/>
                  </a:lnTo>
                  <a:lnTo>
                    <a:pt x="78" y="1076"/>
                  </a:lnTo>
                  <a:lnTo>
                    <a:pt x="78" y="1076"/>
                  </a:lnTo>
                  <a:lnTo>
                    <a:pt x="88" y="1049"/>
                  </a:lnTo>
                  <a:lnTo>
                    <a:pt x="103" y="1011"/>
                  </a:lnTo>
                  <a:lnTo>
                    <a:pt x="103" y="1011"/>
                  </a:lnTo>
                  <a:lnTo>
                    <a:pt x="113" y="984"/>
                  </a:lnTo>
                  <a:lnTo>
                    <a:pt x="118" y="967"/>
                  </a:lnTo>
                  <a:lnTo>
                    <a:pt x="118" y="967"/>
                  </a:lnTo>
                  <a:lnTo>
                    <a:pt x="122" y="982"/>
                  </a:lnTo>
                  <a:lnTo>
                    <a:pt x="122" y="997"/>
                  </a:lnTo>
                  <a:lnTo>
                    <a:pt x="120" y="1016"/>
                  </a:lnTo>
                  <a:lnTo>
                    <a:pt x="120" y="1016"/>
                  </a:lnTo>
                  <a:lnTo>
                    <a:pt x="115" y="1039"/>
                  </a:lnTo>
                  <a:lnTo>
                    <a:pt x="112" y="1064"/>
                  </a:lnTo>
                  <a:lnTo>
                    <a:pt x="110" y="1094"/>
                  </a:lnTo>
                  <a:lnTo>
                    <a:pt x="112" y="1124"/>
                  </a:lnTo>
                  <a:lnTo>
                    <a:pt x="112" y="1124"/>
                  </a:lnTo>
                  <a:lnTo>
                    <a:pt x="115" y="1158"/>
                  </a:lnTo>
                  <a:lnTo>
                    <a:pt x="117" y="1191"/>
                  </a:lnTo>
                  <a:lnTo>
                    <a:pt x="117" y="1220"/>
                  </a:lnTo>
                  <a:lnTo>
                    <a:pt x="115" y="1236"/>
                  </a:lnTo>
                  <a:lnTo>
                    <a:pt x="115" y="1236"/>
                  </a:lnTo>
                  <a:lnTo>
                    <a:pt x="110" y="1258"/>
                  </a:lnTo>
                  <a:lnTo>
                    <a:pt x="107" y="1271"/>
                  </a:lnTo>
                  <a:lnTo>
                    <a:pt x="107" y="1271"/>
                  </a:lnTo>
                  <a:close/>
                </a:path>
              </a:pathLst>
            </a:custGeom>
            <a:solidFill>
              <a:srgbClr val="7030A0">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43" name="Freeform 7"/>
            <p:cNvSpPr>
              <a:spLocks/>
            </p:cNvSpPr>
            <p:nvPr/>
          </p:nvSpPr>
          <p:spPr bwMode="auto">
            <a:xfrm>
              <a:off x="7660118" y="1729125"/>
              <a:ext cx="692150" cy="2365375"/>
            </a:xfrm>
            <a:custGeom>
              <a:avLst/>
              <a:gdLst/>
              <a:ahLst/>
              <a:cxnLst>
                <a:cxn ang="0">
                  <a:pos x="233" y="1460"/>
                </a:cxn>
                <a:cxn ang="0">
                  <a:pos x="259" y="1477"/>
                </a:cxn>
                <a:cxn ang="0">
                  <a:pos x="289" y="1490"/>
                </a:cxn>
                <a:cxn ang="0">
                  <a:pos x="335" y="1463"/>
                </a:cxn>
                <a:cxn ang="0">
                  <a:pos x="332" y="1423"/>
                </a:cxn>
                <a:cxn ang="0">
                  <a:pos x="354" y="1410"/>
                </a:cxn>
                <a:cxn ang="0">
                  <a:pos x="355" y="1373"/>
                </a:cxn>
                <a:cxn ang="0">
                  <a:pos x="337" y="1346"/>
                </a:cxn>
                <a:cxn ang="0">
                  <a:pos x="360" y="1229"/>
                </a:cxn>
                <a:cxn ang="0">
                  <a:pos x="364" y="1079"/>
                </a:cxn>
                <a:cxn ang="0">
                  <a:pos x="364" y="942"/>
                </a:cxn>
                <a:cxn ang="0">
                  <a:pos x="367" y="802"/>
                </a:cxn>
                <a:cxn ang="0">
                  <a:pos x="370" y="682"/>
                </a:cxn>
                <a:cxn ang="0">
                  <a:pos x="355" y="618"/>
                </a:cxn>
                <a:cxn ang="0">
                  <a:pos x="379" y="595"/>
                </a:cxn>
                <a:cxn ang="0">
                  <a:pos x="379" y="611"/>
                </a:cxn>
                <a:cxn ang="0">
                  <a:pos x="419" y="630"/>
                </a:cxn>
                <a:cxn ang="0">
                  <a:pos x="432" y="595"/>
                </a:cxn>
                <a:cxn ang="0">
                  <a:pos x="421" y="556"/>
                </a:cxn>
                <a:cxn ang="0">
                  <a:pos x="395" y="508"/>
                </a:cxn>
                <a:cxn ang="0">
                  <a:pos x="372" y="438"/>
                </a:cxn>
                <a:cxn ang="0">
                  <a:pos x="389" y="391"/>
                </a:cxn>
                <a:cxn ang="0">
                  <a:pos x="377" y="344"/>
                </a:cxn>
                <a:cxn ang="0">
                  <a:pos x="364" y="294"/>
                </a:cxn>
                <a:cxn ang="0">
                  <a:pos x="352" y="257"/>
                </a:cxn>
                <a:cxn ang="0">
                  <a:pos x="280" y="224"/>
                </a:cxn>
                <a:cxn ang="0">
                  <a:pos x="300" y="149"/>
                </a:cxn>
                <a:cxn ang="0">
                  <a:pos x="302" y="89"/>
                </a:cxn>
                <a:cxn ang="0">
                  <a:pos x="292" y="30"/>
                </a:cxn>
                <a:cxn ang="0">
                  <a:pos x="225" y="0"/>
                </a:cxn>
                <a:cxn ang="0">
                  <a:pos x="152" y="43"/>
                </a:cxn>
                <a:cxn ang="0">
                  <a:pos x="135" y="115"/>
                </a:cxn>
                <a:cxn ang="0">
                  <a:pos x="152" y="155"/>
                </a:cxn>
                <a:cxn ang="0">
                  <a:pos x="137" y="179"/>
                </a:cxn>
                <a:cxn ang="0">
                  <a:pos x="50" y="257"/>
                </a:cxn>
                <a:cxn ang="0">
                  <a:pos x="11" y="314"/>
                </a:cxn>
                <a:cxn ang="0">
                  <a:pos x="21" y="453"/>
                </a:cxn>
                <a:cxn ang="0">
                  <a:pos x="102" y="685"/>
                </a:cxn>
                <a:cxn ang="0">
                  <a:pos x="3" y="1385"/>
                </a:cxn>
                <a:cxn ang="0">
                  <a:pos x="43" y="1473"/>
                </a:cxn>
                <a:cxn ang="0">
                  <a:pos x="100" y="1465"/>
                </a:cxn>
                <a:cxn ang="0">
                  <a:pos x="172" y="1447"/>
                </a:cxn>
                <a:cxn ang="0">
                  <a:pos x="165" y="1427"/>
                </a:cxn>
                <a:cxn ang="0">
                  <a:pos x="97" y="1410"/>
                </a:cxn>
                <a:cxn ang="0">
                  <a:pos x="76" y="1308"/>
                </a:cxn>
                <a:cxn ang="0">
                  <a:pos x="183" y="880"/>
                </a:cxn>
                <a:cxn ang="0">
                  <a:pos x="233" y="862"/>
                </a:cxn>
                <a:cxn ang="0">
                  <a:pos x="238" y="924"/>
                </a:cxn>
                <a:cxn ang="0">
                  <a:pos x="254" y="1004"/>
                </a:cxn>
                <a:cxn ang="0">
                  <a:pos x="260" y="1062"/>
                </a:cxn>
                <a:cxn ang="0">
                  <a:pos x="260" y="1275"/>
                </a:cxn>
                <a:cxn ang="0">
                  <a:pos x="250" y="1343"/>
                </a:cxn>
                <a:cxn ang="0">
                  <a:pos x="262" y="1370"/>
                </a:cxn>
                <a:cxn ang="0">
                  <a:pos x="235" y="1393"/>
                </a:cxn>
                <a:cxn ang="0">
                  <a:pos x="250" y="1432"/>
                </a:cxn>
              </a:cxnLst>
              <a:rect l="0" t="0" r="r" b="b"/>
              <a:pathLst>
                <a:path w="436" h="1490">
                  <a:moveTo>
                    <a:pt x="250" y="1432"/>
                  </a:moveTo>
                  <a:lnTo>
                    <a:pt x="250" y="1440"/>
                  </a:lnTo>
                  <a:lnTo>
                    <a:pt x="250" y="1440"/>
                  </a:lnTo>
                  <a:lnTo>
                    <a:pt x="242" y="1447"/>
                  </a:lnTo>
                  <a:lnTo>
                    <a:pt x="233" y="1453"/>
                  </a:lnTo>
                  <a:lnTo>
                    <a:pt x="233" y="1453"/>
                  </a:lnTo>
                  <a:lnTo>
                    <a:pt x="233" y="1460"/>
                  </a:lnTo>
                  <a:lnTo>
                    <a:pt x="233" y="1465"/>
                  </a:lnTo>
                  <a:lnTo>
                    <a:pt x="235" y="1467"/>
                  </a:lnTo>
                  <a:lnTo>
                    <a:pt x="235" y="1467"/>
                  </a:lnTo>
                  <a:lnTo>
                    <a:pt x="238" y="1470"/>
                  </a:lnTo>
                  <a:lnTo>
                    <a:pt x="247" y="1473"/>
                  </a:lnTo>
                  <a:lnTo>
                    <a:pt x="259" y="1477"/>
                  </a:lnTo>
                  <a:lnTo>
                    <a:pt x="259" y="1477"/>
                  </a:lnTo>
                  <a:lnTo>
                    <a:pt x="270" y="1480"/>
                  </a:lnTo>
                  <a:lnTo>
                    <a:pt x="270" y="1480"/>
                  </a:lnTo>
                  <a:lnTo>
                    <a:pt x="272" y="1483"/>
                  </a:lnTo>
                  <a:lnTo>
                    <a:pt x="275" y="1488"/>
                  </a:lnTo>
                  <a:lnTo>
                    <a:pt x="279" y="1490"/>
                  </a:lnTo>
                  <a:lnTo>
                    <a:pt x="279" y="1490"/>
                  </a:lnTo>
                  <a:lnTo>
                    <a:pt x="289" y="1490"/>
                  </a:lnTo>
                  <a:lnTo>
                    <a:pt x="305" y="1488"/>
                  </a:lnTo>
                  <a:lnTo>
                    <a:pt x="322" y="1487"/>
                  </a:lnTo>
                  <a:lnTo>
                    <a:pt x="327" y="1485"/>
                  </a:lnTo>
                  <a:lnTo>
                    <a:pt x="329" y="1485"/>
                  </a:lnTo>
                  <a:lnTo>
                    <a:pt x="329" y="1485"/>
                  </a:lnTo>
                  <a:lnTo>
                    <a:pt x="334" y="1472"/>
                  </a:lnTo>
                  <a:lnTo>
                    <a:pt x="335" y="1463"/>
                  </a:lnTo>
                  <a:lnTo>
                    <a:pt x="335" y="1458"/>
                  </a:lnTo>
                  <a:lnTo>
                    <a:pt x="335" y="1458"/>
                  </a:lnTo>
                  <a:lnTo>
                    <a:pt x="330" y="1440"/>
                  </a:lnTo>
                  <a:lnTo>
                    <a:pt x="330" y="1440"/>
                  </a:lnTo>
                  <a:lnTo>
                    <a:pt x="330" y="1432"/>
                  </a:lnTo>
                  <a:lnTo>
                    <a:pt x="332" y="1425"/>
                  </a:lnTo>
                  <a:lnTo>
                    <a:pt x="332" y="1423"/>
                  </a:lnTo>
                  <a:lnTo>
                    <a:pt x="335" y="1422"/>
                  </a:lnTo>
                  <a:lnTo>
                    <a:pt x="335" y="1422"/>
                  </a:lnTo>
                  <a:lnTo>
                    <a:pt x="347" y="1418"/>
                  </a:lnTo>
                  <a:lnTo>
                    <a:pt x="352" y="1415"/>
                  </a:lnTo>
                  <a:lnTo>
                    <a:pt x="354" y="1413"/>
                  </a:lnTo>
                  <a:lnTo>
                    <a:pt x="354" y="1410"/>
                  </a:lnTo>
                  <a:lnTo>
                    <a:pt x="354" y="1410"/>
                  </a:lnTo>
                  <a:lnTo>
                    <a:pt x="352" y="1398"/>
                  </a:lnTo>
                  <a:lnTo>
                    <a:pt x="352" y="1392"/>
                  </a:lnTo>
                  <a:lnTo>
                    <a:pt x="354" y="1388"/>
                  </a:lnTo>
                  <a:lnTo>
                    <a:pt x="354" y="1388"/>
                  </a:lnTo>
                  <a:lnTo>
                    <a:pt x="357" y="1381"/>
                  </a:lnTo>
                  <a:lnTo>
                    <a:pt x="357" y="1376"/>
                  </a:lnTo>
                  <a:lnTo>
                    <a:pt x="355" y="1373"/>
                  </a:lnTo>
                  <a:lnTo>
                    <a:pt x="355" y="1373"/>
                  </a:lnTo>
                  <a:lnTo>
                    <a:pt x="350" y="1370"/>
                  </a:lnTo>
                  <a:lnTo>
                    <a:pt x="345" y="1361"/>
                  </a:lnTo>
                  <a:lnTo>
                    <a:pt x="339" y="1353"/>
                  </a:lnTo>
                  <a:lnTo>
                    <a:pt x="337" y="1350"/>
                  </a:lnTo>
                  <a:lnTo>
                    <a:pt x="337" y="1346"/>
                  </a:lnTo>
                  <a:lnTo>
                    <a:pt x="337" y="1346"/>
                  </a:lnTo>
                  <a:lnTo>
                    <a:pt x="340" y="1323"/>
                  </a:lnTo>
                  <a:lnTo>
                    <a:pt x="344" y="1308"/>
                  </a:lnTo>
                  <a:lnTo>
                    <a:pt x="349" y="1293"/>
                  </a:lnTo>
                  <a:lnTo>
                    <a:pt x="349" y="1293"/>
                  </a:lnTo>
                  <a:lnTo>
                    <a:pt x="350" y="1283"/>
                  </a:lnTo>
                  <a:lnTo>
                    <a:pt x="354" y="1268"/>
                  </a:lnTo>
                  <a:lnTo>
                    <a:pt x="360" y="1229"/>
                  </a:lnTo>
                  <a:lnTo>
                    <a:pt x="364" y="1188"/>
                  </a:lnTo>
                  <a:lnTo>
                    <a:pt x="365" y="1156"/>
                  </a:lnTo>
                  <a:lnTo>
                    <a:pt x="365" y="1156"/>
                  </a:lnTo>
                  <a:lnTo>
                    <a:pt x="365" y="1113"/>
                  </a:lnTo>
                  <a:lnTo>
                    <a:pt x="365" y="1093"/>
                  </a:lnTo>
                  <a:lnTo>
                    <a:pt x="364" y="1079"/>
                  </a:lnTo>
                  <a:lnTo>
                    <a:pt x="364" y="1079"/>
                  </a:lnTo>
                  <a:lnTo>
                    <a:pt x="360" y="1044"/>
                  </a:lnTo>
                  <a:lnTo>
                    <a:pt x="359" y="1026"/>
                  </a:lnTo>
                  <a:lnTo>
                    <a:pt x="360" y="1011"/>
                  </a:lnTo>
                  <a:lnTo>
                    <a:pt x="360" y="1011"/>
                  </a:lnTo>
                  <a:lnTo>
                    <a:pt x="362" y="976"/>
                  </a:lnTo>
                  <a:lnTo>
                    <a:pt x="364" y="942"/>
                  </a:lnTo>
                  <a:lnTo>
                    <a:pt x="364" y="942"/>
                  </a:lnTo>
                  <a:lnTo>
                    <a:pt x="364" y="925"/>
                  </a:lnTo>
                  <a:lnTo>
                    <a:pt x="365" y="900"/>
                  </a:lnTo>
                  <a:lnTo>
                    <a:pt x="367" y="874"/>
                  </a:lnTo>
                  <a:lnTo>
                    <a:pt x="367" y="849"/>
                  </a:lnTo>
                  <a:lnTo>
                    <a:pt x="367" y="849"/>
                  </a:lnTo>
                  <a:lnTo>
                    <a:pt x="367" y="827"/>
                  </a:lnTo>
                  <a:lnTo>
                    <a:pt x="367" y="802"/>
                  </a:lnTo>
                  <a:lnTo>
                    <a:pt x="369" y="777"/>
                  </a:lnTo>
                  <a:lnTo>
                    <a:pt x="367" y="757"/>
                  </a:lnTo>
                  <a:lnTo>
                    <a:pt x="367" y="757"/>
                  </a:lnTo>
                  <a:lnTo>
                    <a:pt x="365" y="700"/>
                  </a:lnTo>
                  <a:lnTo>
                    <a:pt x="372" y="700"/>
                  </a:lnTo>
                  <a:lnTo>
                    <a:pt x="372" y="700"/>
                  </a:lnTo>
                  <a:lnTo>
                    <a:pt x="370" y="682"/>
                  </a:lnTo>
                  <a:lnTo>
                    <a:pt x="369" y="665"/>
                  </a:lnTo>
                  <a:lnTo>
                    <a:pt x="367" y="653"/>
                  </a:lnTo>
                  <a:lnTo>
                    <a:pt x="367" y="653"/>
                  </a:lnTo>
                  <a:lnTo>
                    <a:pt x="359" y="635"/>
                  </a:lnTo>
                  <a:lnTo>
                    <a:pt x="355" y="626"/>
                  </a:lnTo>
                  <a:lnTo>
                    <a:pt x="355" y="618"/>
                  </a:lnTo>
                  <a:lnTo>
                    <a:pt x="355" y="618"/>
                  </a:lnTo>
                  <a:lnTo>
                    <a:pt x="352" y="585"/>
                  </a:lnTo>
                  <a:lnTo>
                    <a:pt x="352" y="585"/>
                  </a:lnTo>
                  <a:lnTo>
                    <a:pt x="362" y="586"/>
                  </a:lnTo>
                  <a:lnTo>
                    <a:pt x="369" y="588"/>
                  </a:lnTo>
                  <a:lnTo>
                    <a:pt x="375" y="591"/>
                  </a:lnTo>
                  <a:lnTo>
                    <a:pt x="375" y="591"/>
                  </a:lnTo>
                  <a:lnTo>
                    <a:pt x="379" y="595"/>
                  </a:lnTo>
                  <a:lnTo>
                    <a:pt x="382" y="598"/>
                  </a:lnTo>
                  <a:lnTo>
                    <a:pt x="385" y="603"/>
                  </a:lnTo>
                  <a:lnTo>
                    <a:pt x="385" y="603"/>
                  </a:lnTo>
                  <a:lnTo>
                    <a:pt x="382" y="606"/>
                  </a:lnTo>
                  <a:lnTo>
                    <a:pt x="380" y="610"/>
                  </a:lnTo>
                  <a:lnTo>
                    <a:pt x="379" y="611"/>
                  </a:lnTo>
                  <a:lnTo>
                    <a:pt x="379" y="611"/>
                  </a:lnTo>
                  <a:lnTo>
                    <a:pt x="380" y="615"/>
                  </a:lnTo>
                  <a:lnTo>
                    <a:pt x="382" y="616"/>
                  </a:lnTo>
                  <a:lnTo>
                    <a:pt x="392" y="620"/>
                  </a:lnTo>
                  <a:lnTo>
                    <a:pt x="392" y="620"/>
                  </a:lnTo>
                  <a:lnTo>
                    <a:pt x="407" y="628"/>
                  </a:lnTo>
                  <a:lnTo>
                    <a:pt x="416" y="630"/>
                  </a:lnTo>
                  <a:lnTo>
                    <a:pt x="419" y="630"/>
                  </a:lnTo>
                  <a:lnTo>
                    <a:pt x="422" y="628"/>
                  </a:lnTo>
                  <a:lnTo>
                    <a:pt x="422" y="628"/>
                  </a:lnTo>
                  <a:lnTo>
                    <a:pt x="424" y="621"/>
                  </a:lnTo>
                  <a:lnTo>
                    <a:pt x="427" y="611"/>
                  </a:lnTo>
                  <a:lnTo>
                    <a:pt x="431" y="601"/>
                  </a:lnTo>
                  <a:lnTo>
                    <a:pt x="432" y="595"/>
                  </a:lnTo>
                  <a:lnTo>
                    <a:pt x="432" y="595"/>
                  </a:lnTo>
                  <a:lnTo>
                    <a:pt x="434" y="588"/>
                  </a:lnTo>
                  <a:lnTo>
                    <a:pt x="436" y="580"/>
                  </a:lnTo>
                  <a:lnTo>
                    <a:pt x="434" y="571"/>
                  </a:lnTo>
                  <a:lnTo>
                    <a:pt x="432" y="565"/>
                  </a:lnTo>
                  <a:lnTo>
                    <a:pt x="432" y="565"/>
                  </a:lnTo>
                  <a:lnTo>
                    <a:pt x="427" y="560"/>
                  </a:lnTo>
                  <a:lnTo>
                    <a:pt x="421" y="556"/>
                  </a:lnTo>
                  <a:lnTo>
                    <a:pt x="414" y="553"/>
                  </a:lnTo>
                  <a:lnTo>
                    <a:pt x="411" y="550"/>
                  </a:lnTo>
                  <a:lnTo>
                    <a:pt x="409" y="546"/>
                  </a:lnTo>
                  <a:lnTo>
                    <a:pt x="409" y="546"/>
                  </a:lnTo>
                  <a:lnTo>
                    <a:pt x="404" y="526"/>
                  </a:lnTo>
                  <a:lnTo>
                    <a:pt x="401" y="516"/>
                  </a:lnTo>
                  <a:lnTo>
                    <a:pt x="395" y="508"/>
                  </a:lnTo>
                  <a:lnTo>
                    <a:pt x="395" y="508"/>
                  </a:lnTo>
                  <a:lnTo>
                    <a:pt x="390" y="498"/>
                  </a:lnTo>
                  <a:lnTo>
                    <a:pt x="384" y="488"/>
                  </a:lnTo>
                  <a:lnTo>
                    <a:pt x="380" y="476"/>
                  </a:lnTo>
                  <a:lnTo>
                    <a:pt x="377" y="464"/>
                  </a:lnTo>
                  <a:lnTo>
                    <a:pt x="377" y="464"/>
                  </a:lnTo>
                  <a:lnTo>
                    <a:pt x="372" y="438"/>
                  </a:lnTo>
                  <a:lnTo>
                    <a:pt x="370" y="421"/>
                  </a:lnTo>
                  <a:lnTo>
                    <a:pt x="370" y="421"/>
                  </a:lnTo>
                  <a:lnTo>
                    <a:pt x="377" y="414"/>
                  </a:lnTo>
                  <a:lnTo>
                    <a:pt x="385" y="404"/>
                  </a:lnTo>
                  <a:lnTo>
                    <a:pt x="385" y="404"/>
                  </a:lnTo>
                  <a:lnTo>
                    <a:pt x="387" y="399"/>
                  </a:lnTo>
                  <a:lnTo>
                    <a:pt x="389" y="391"/>
                  </a:lnTo>
                  <a:lnTo>
                    <a:pt x="389" y="383"/>
                  </a:lnTo>
                  <a:lnTo>
                    <a:pt x="370" y="368"/>
                  </a:lnTo>
                  <a:lnTo>
                    <a:pt x="370" y="368"/>
                  </a:lnTo>
                  <a:lnTo>
                    <a:pt x="375" y="357"/>
                  </a:lnTo>
                  <a:lnTo>
                    <a:pt x="377" y="351"/>
                  </a:lnTo>
                  <a:lnTo>
                    <a:pt x="377" y="344"/>
                  </a:lnTo>
                  <a:lnTo>
                    <a:pt x="377" y="344"/>
                  </a:lnTo>
                  <a:lnTo>
                    <a:pt x="367" y="332"/>
                  </a:lnTo>
                  <a:lnTo>
                    <a:pt x="362" y="326"/>
                  </a:lnTo>
                  <a:lnTo>
                    <a:pt x="360" y="321"/>
                  </a:lnTo>
                  <a:lnTo>
                    <a:pt x="360" y="316"/>
                  </a:lnTo>
                  <a:lnTo>
                    <a:pt x="360" y="316"/>
                  </a:lnTo>
                  <a:lnTo>
                    <a:pt x="364" y="301"/>
                  </a:lnTo>
                  <a:lnTo>
                    <a:pt x="364" y="294"/>
                  </a:lnTo>
                  <a:lnTo>
                    <a:pt x="364" y="291"/>
                  </a:lnTo>
                  <a:lnTo>
                    <a:pt x="364" y="291"/>
                  </a:lnTo>
                  <a:lnTo>
                    <a:pt x="357" y="282"/>
                  </a:lnTo>
                  <a:lnTo>
                    <a:pt x="354" y="274"/>
                  </a:lnTo>
                  <a:lnTo>
                    <a:pt x="354" y="274"/>
                  </a:lnTo>
                  <a:lnTo>
                    <a:pt x="354" y="262"/>
                  </a:lnTo>
                  <a:lnTo>
                    <a:pt x="352" y="257"/>
                  </a:lnTo>
                  <a:lnTo>
                    <a:pt x="347" y="252"/>
                  </a:lnTo>
                  <a:lnTo>
                    <a:pt x="347" y="252"/>
                  </a:lnTo>
                  <a:lnTo>
                    <a:pt x="337" y="247"/>
                  </a:lnTo>
                  <a:lnTo>
                    <a:pt x="320" y="241"/>
                  </a:lnTo>
                  <a:lnTo>
                    <a:pt x="294" y="231"/>
                  </a:lnTo>
                  <a:lnTo>
                    <a:pt x="294" y="231"/>
                  </a:lnTo>
                  <a:lnTo>
                    <a:pt x="280" y="224"/>
                  </a:lnTo>
                  <a:lnTo>
                    <a:pt x="272" y="219"/>
                  </a:lnTo>
                  <a:lnTo>
                    <a:pt x="272" y="219"/>
                  </a:lnTo>
                  <a:lnTo>
                    <a:pt x="280" y="204"/>
                  </a:lnTo>
                  <a:lnTo>
                    <a:pt x="294" y="175"/>
                  </a:lnTo>
                  <a:lnTo>
                    <a:pt x="294" y="175"/>
                  </a:lnTo>
                  <a:lnTo>
                    <a:pt x="297" y="162"/>
                  </a:lnTo>
                  <a:lnTo>
                    <a:pt x="300" y="149"/>
                  </a:lnTo>
                  <a:lnTo>
                    <a:pt x="302" y="137"/>
                  </a:lnTo>
                  <a:lnTo>
                    <a:pt x="302" y="125"/>
                  </a:lnTo>
                  <a:lnTo>
                    <a:pt x="302" y="125"/>
                  </a:lnTo>
                  <a:lnTo>
                    <a:pt x="300" y="107"/>
                  </a:lnTo>
                  <a:lnTo>
                    <a:pt x="300" y="97"/>
                  </a:lnTo>
                  <a:lnTo>
                    <a:pt x="302" y="89"/>
                  </a:lnTo>
                  <a:lnTo>
                    <a:pt x="302" y="89"/>
                  </a:lnTo>
                  <a:lnTo>
                    <a:pt x="304" y="80"/>
                  </a:lnTo>
                  <a:lnTo>
                    <a:pt x="305" y="70"/>
                  </a:lnTo>
                  <a:lnTo>
                    <a:pt x="304" y="58"/>
                  </a:lnTo>
                  <a:lnTo>
                    <a:pt x="300" y="45"/>
                  </a:lnTo>
                  <a:lnTo>
                    <a:pt x="300" y="45"/>
                  </a:lnTo>
                  <a:lnTo>
                    <a:pt x="297" y="38"/>
                  </a:lnTo>
                  <a:lnTo>
                    <a:pt x="292" y="30"/>
                  </a:lnTo>
                  <a:lnTo>
                    <a:pt x="284" y="23"/>
                  </a:lnTo>
                  <a:lnTo>
                    <a:pt x="275" y="17"/>
                  </a:lnTo>
                  <a:lnTo>
                    <a:pt x="265" y="10"/>
                  </a:lnTo>
                  <a:lnTo>
                    <a:pt x="254" y="7"/>
                  </a:lnTo>
                  <a:lnTo>
                    <a:pt x="240" y="2"/>
                  </a:lnTo>
                  <a:lnTo>
                    <a:pt x="225" y="0"/>
                  </a:lnTo>
                  <a:lnTo>
                    <a:pt x="225" y="0"/>
                  </a:lnTo>
                  <a:lnTo>
                    <a:pt x="212" y="0"/>
                  </a:lnTo>
                  <a:lnTo>
                    <a:pt x="198" y="2"/>
                  </a:lnTo>
                  <a:lnTo>
                    <a:pt x="187" y="7"/>
                  </a:lnTo>
                  <a:lnTo>
                    <a:pt x="175" y="13"/>
                  </a:lnTo>
                  <a:lnTo>
                    <a:pt x="167" y="22"/>
                  </a:lnTo>
                  <a:lnTo>
                    <a:pt x="158" y="32"/>
                  </a:lnTo>
                  <a:lnTo>
                    <a:pt x="152" y="43"/>
                  </a:lnTo>
                  <a:lnTo>
                    <a:pt x="145" y="57"/>
                  </a:lnTo>
                  <a:lnTo>
                    <a:pt x="145" y="57"/>
                  </a:lnTo>
                  <a:lnTo>
                    <a:pt x="140" y="70"/>
                  </a:lnTo>
                  <a:lnTo>
                    <a:pt x="137" y="82"/>
                  </a:lnTo>
                  <a:lnTo>
                    <a:pt x="135" y="92"/>
                  </a:lnTo>
                  <a:lnTo>
                    <a:pt x="133" y="102"/>
                  </a:lnTo>
                  <a:lnTo>
                    <a:pt x="135" y="115"/>
                  </a:lnTo>
                  <a:lnTo>
                    <a:pt x="138" y="127"/>
                  </a:lnTo>
                  <a:lnTo>
                    <a:pt x="138" y="127"/>
                  </a:lnTo>
                  <a:lnTo>
                    <a:pt x="143" y="137"/>
                  </a:lnTo>
                  <a:lnTo>
                    <a:pt x="147" y="144"/>
                  </a:lnTo>
                  <a:lnTo>
                    <a:pt x="152" y="150"/>
                  </a:lnTo>
                  <a:lnTo>
                    <a:pt x="152" y="150"/>
                  </a:lnTo>
                  <a:lnTo>
                    <a:pt x="152" y="155"/>
                  </a:lnTo>
                  <a:lnTo>
                    <a:pt x="152" y="159"/>
                  </a:lnTo>
                  <a:lnTo>
                    <a:pt x="160" y="159"/>
                  </a:lnTo>
                  <a:lnTo>
                    <a:pt x="160" y="170"/>
                  </a:lnTo>
                  <a:lnTo>
                    <a:pt x="155" y="177"/>
                  </a:lnTo>
                  <a:lnTo>
                    <a:pt x="155" y="177"/>
                  </a:lnTo>
                  <a:lnTo>
                    <a:pt x="145" y="177"/>
                  </a:lnTo>
                  <a:lnTo>
                    <a:pt x="137" y="179"/>
                  </a:lnTo>
                  <a:lnTo>
                    <a:pt x="130" y="182"/>
                  </a:lnTo>
                  <a:lnTo>
                    <a:pt x="130" y="182"/>
                  </a:lnTo>
                  <a:lnTo>
                    <a:pt x="118" y="197"/>
                  </a:lnTo>
                  <a:lnTo>
                    <a:pt x="108" y="209"/>
                  </a:lnTo>
                  <a:lnTo>
                    <a:pt x="110" y="214"/>
                  </a:lnTo>
                  <a:lnTo>
                    <a:pt x="110" y="214"/>
                  </a:lnTo>
                  <a:lnTo>
                    <a:pt x="50" y="257"/>
                  </a:lnTo>
                  <a:lnTo>
                    <a:pt x="50" y="257"/>
                  </a:lnTo>
                  <a:lnTo>
                    <a:pt x="36" y="267"/>
                  </a:lnTo>
                  <a:lnTo>
                    <a:pt x="25" y="281"/>
                  </a:lnTo>
                  <a:lnTo>
                    <a:pt x="20" y="289"/>
                  </a:lnTo>
                  <a:lnTo>
                    <a:pt x="16" y="297"/>
                  </a:lnTo>
                  <a:lnTo>
                    <a:pt x="13" y="306"/>
                  </a:lnTo>
                  <a:lnTo>
                    <a:pt x="11" y="314"/>
                  </a:lnTo>
                  <a:lnTo>
                    <a:pt x="11" y="314"/>
                  </a:lnTo>
                  <a:lnTo>
                    <a:pt x="10" y="349"/>
                  </a:lnTo>
                  <a:lnTo>
                    <a:pt x="8" y="368"/>
                  </a:lnTo>
                  <a:lnTo>
                    <a:pt x="10" y="384"/>
                  </a:lnTo>
                  <a:lnTo>
                    <a:pt x="10" y="384"/>
                  </a:lnTo>
                  <a:lnTo>
                    <a:pt x="16" y="429"/>
                  </a:lnTo>
                  <a:lnTo>
                    <a:pt x="21" y="453"/>
                  </a:lnTo>
                  <a:lnTo>
                    <a:pt x="26" y="471"/>
                  </a:lnTo>
                  <a:lnTo>
                    <a:pt x="26" y="471"/>
                  </a:lnTo>
                  <a:lnTo>
                    <a:pt x="66" y="576"/>
                  </a:lnTo>
                  <a:lnTo>
                    <a:pt x="92" y="645"/>
                  </a:lnTo>
                  <a:lnTo>
                    <a:pt x="100" y="670"/>
                  </a:lnTo>
                  <a:lnTo>
                    <a:pt x="102" y="680"/>
                  </a:lnTo>
                  <a:lnTo>
                    <a:pt x="102" y="685"/>
                  </a:lnTo>
                  <a:lnTo>
                    <a:pt x="102" y="685"/>
                  </a:lnTo>
                  <a:lnTo>
                    <a:pt x="88" y="778"/>
                  </a:lnTo>
                  <a:lnTo>
                    <a:pt x="58" y="959"/>
                  </a:lnTo>
                  <a:lnTo>
                    <a:pt x="16" y="1213"/>
                  </a:lnTo>
                  <a:lnTo>
                    <a:pt x="16" y="1213"/>
                  </a:lnTo>
                  <a:lnTo>
                    <a:pt x="8" y="1313"/>
                  </a:lnTo>
                  <a:lnTo>
                    <a:pt x="3" y="1385"/>
                  </a:lnTo>
                  <a:lnTo>
                    <a:pt x="0" y="1423"/>
                  </a:lnTo>
                  <a:lnTo>
                    <a:pt x="0" y="1423"/>
                  </a:lnTo>
                  <a:lnTo>
                    <a:pt x="1" y="1467"/>
                  </a:lnTo>
                  <a:lnTo>
                    <a:pt x="1" y="1467"/>
                  </a:lnTo>
                  <a:lnTo>
                    <a:pt x="18" y="1470"/>
                  </a:lnTo>
                  <a:lnTo>
                    <a:pt x="33" y="1473"/>
                  </a:lnTo>
                  <a:lnTo>
                    <a:pt x="43" y="1473"/>
                  </a:lnTo>
                  <a:lnTo>
                    <a:pt x="43" y="1473"/>
                  </a:lnTo>
                  <a:lnTo>
                    <a:pt x="53" y="1472"/>
                  </a:lnTo>
                  <a:lnTo>
                    <a:pt x="63" y="1468"/>
                  </a:lnTo>
                  <a:lnTo>
                    <a:pt x="73" y="1465"/>
                  </a:lnTo>
                  <a:lnTo>
                    <a:pt x="85" y="1465"/>
                  </a:lnTo>
                  <a:lnTo>
                    <a:pt x="85" y="1465"/>
                  </a:lnTo>
                  <a:lnTo>
                    <a:pt x="100" y="1465"/>
                  </a:lnTo>
                  <a:lnTo>
                    <a:pt x="118" y="1465"/>
                  </a:lnTo>
                  <a:lnTo>
                    <a:pt x="137" y="1463"/>
                  </a:lnTo>
                  <a:lnTo>
                    <a:pt x="150" y="1460"/>
                  </a:lnTo>
                  <a:lnTo>
                    <a:pt x="150" y="1460"/>
                  </a:lnTo>
                  <a:lnTo>
                    <a:pt x="158" y="1457"/>
                  </a:lnTo>
                  <a:lnTo>
                    <a:pt x="165" y="1452"/>
                  </a:lnTo>
                  <a:lnTo>
                    <a:pt x="172" y="1447"/>
                  </a:lnTo>
                  <a:lnTo>
                    <a:pt x="175" y="1440"/>
                  </a:lnTo>
                  <a:lnTo>
                    <a:pt x="175" y="1440"/>
                  </a:lnTo>
                  <a:lnTo>
                    <a:pt x="175" y="1433"/>
                  </a:lnTo>
                  <a:lnTo>
                    <a:pt x="172" y="1430"/>
                  </a:lnTo>
                  <a:lnTo>
                    <a:pt x="168" y="1427"/>
                  </a:lnTo>
                  <a:lnTo>
                    <a:pt x="165" y="1427"/>
                  </a:lnTo>
                  <a:lnTo>
                    <a:pt x="165" y="1427"/>
                  </a:lnTo>
                  <a:lnTo>
                    <a:pt x="140" y="1427"/>
                  </a:lnTo>
                  <a:lnTo>
                    <a:pt x="125" y="1427"/>
                  </a:lnTo>
                  <a:lnTo>
                    <a:pt x="115" y="1425"/>
                  </a:lnTo>
                  <a:lnTo>
                    <a:pt x="115" y="1425"/>
                  </a:lnTo>
                  <a:lnTo>
                    <a:pt x="112" y="1423"/>
                  </a:lnTo>
                  <a:lnTo>
                    <a:pt x="107" y="1420"/>
                  </a:lnTo>
                  <a:lnTo>
                    <a:pt x="97" y="1410"/>
                  </a:lnTo>
                  <a:lnTo>
                    <a:pt x="88" y="1397"/>
                  </a:lnTo>
                  <a:lnTo>
                    <a:pt x="85" y="1392"/>
                  </a:lnTo>
                  <a:lnTo>
                    <a:pt x="83" y="1385"/>
                  </a:lnTo>
                  <a:lnTo>
                    <a:pt x="83" y="1385"/>
                  </a:lnTo>
                  <a:lnTo>
                    <a:pt x="78" y="1348"/>
                  </a:lnTo>
                  <a:lnTo>
                    <a:pt x="76" y="1326"/>
                  </a:lnTo>
                  <a:lnTo>
                    <a:pt x="76" y="1308"/>
                  </a:lnTo>
                  <a:lnTo>
                    <a:pt x="76" y="1308"/>
                  </a:lnTo>
                  <a:lnTo>
                    <a:pt x="85" y="1268"/>
                  </a:lnTo>
                  <a:lnTo>
                    <a:pt x="90" y="1245"/>
                  </a:lnTo>
                  <a:lnTo>
                    <a:pt x="100" y="1066"/>
                  </a:lnTo>
                  <a:lnTo>
                    <a:pt x="172" y="914"/>
                  </a:lnTo>
                  <a:lnTo>
                    <a:pt x="172" y="914"/>
                  </a:lnTo>
                  <a:lnTo>
                    <a:pt x="183" y="880"/>
                  </a:lnTo>
                  <a:lnTo>
                    <a:pt x="200" y="835"/>
                  </a:lnTo>
                  <a:lnTo>
                    <a:pt x="200" y="835"/>
                  </a:lnTo>
                  <a:lnTo>
                    <a:pt x="210" y="809"/>
                  </a:lnTo>
                  <a:lnTo>
                    <a:pt x="217" y="809"/>
                  </a:lnTo>
                  <a:lnTo>
                    <a:pt x="217" y="809"/>
                  </a:lnTo>
                  <a:lnTo>
                    <a:pt x="227" y="839"/>
                  </a:lnTo>
                  <a:lnTo>
                    <a:pt x="233" y="862"/>
                  </a:lnTo>
                  <a:lnTo>
                    <a:pt x="237" y="872"/>
                  </a:lnTo>
                  <a:lnTo>
                    <a:pt x="237" y="879"/>
                  </a:lnTo>
                  <a:lnTo>
                    <a:pt x="237" y="879"/>
                  </a:lnTo>
                  <a:lnTo>
                    <a:pt x="235" y="890"/>
                  </a:lnTo>
                  <a:lnTo>
                    <a:pt x="235" y="904"/>
                  </a:lnTo>
                  <a:lnTo>
                    <a:pt x="237" y="915"/>
                  </a:lnTo>
                  <a:lnTo>
                    <a:pt x="238" y="924"/>
                  </a:lnTo>
                  <a:lnTo>
                    <a:pt x="238" y="924"/>
                  </a:lnTo>
                  <a:lnTo>
                    <a:pt x="242" y="932"/>
                  </a:lnTo>
                  <a:lnTo>
                    <a:pt x="243" y="942"/>
                  </a:lnTo>
                  <a:lnTo>
                    <a:pt x="245" y="966"/>
                  </a:lnTo>
                  <a:lnTo>
                    <a:pt x="245" y="966"/>
                  </a:lnTo>
                  <a:lnTo>
                    <a:pt x="250" y="991"/>
                  </a:lnTo>
                  <a:lnTo>
                    <a:pt x="254" y="1004"/>
                  </a:lnTo>
                  <a:lnTo>
                    <a:pt x="255" y="1016"/>
                  </a:lnTo>
                  <a:lnTo>
                    <a:pt x="255" y="1016"/>
                  </a:lnTo>
                  <a:lnTo>
                    <a:pt x="252" y="1036"/>
                  </a:lnTo>
                  <a:lnTo>
                    <a:pt x="254" y="1044"/>
                  </a:lnTo>
                  <a:lnTo>
                    <a:pt x="257" y="1051"/>
                  </a:lnTo>
                  <a:lnTo>
                    <a:pt x="257" y="1051"/>
                  </a:lnTo>
                  <a:lnTo>
                    <a:pt x="260" y="1062"/>
                  </a:lnTo>
                  <a:lnTo>
                    <a:pt x="265" y="1081"/>
                  </a:lnTo>
                  <a:lnTo>
                    <a:pt x="269" y="1099"/>
                  </a:lnTo>
                  <a:lnTo>
                    <a:pt x="270" y="1116"/>
                  </a:lnTo>
                  <a:lnTo>
                    <a:pt x="270" y="1116"/>
                  </a:lnTo>
                  <a:lnTo>
                    <a:pt x="264" y="1228"/>
                  </a:lnTo>
                  <a:lnTo>
                    <a:pt x="264" y="1228"/>
                  </a:lnTo>
                  <a:lnTo>
                    <a:pt x="260" y="1275"/>
                  </a:lnTo>
                  <a:lnTo>
                    <a:pt x="257" y="1296"/>
                  </a:lnTo>
                  <a:lnTo>
                    <a:pt x="255" y="1313"/>
                  </a:lnTo>
                  <a:lnTo>
                    <a:pt x="255" y="1313"/>
                  </a:lnTo>
                  <a:lnTo>
                    <a:pt x="249" y="1330"/>
                  </a:lnTo>
                  <a:lnTo>
                    <a:pt x="249" y="1336"/>
                  </a:lnTo>
                  <a:lnTo>
                    <a:pt x="250" y="1343"/>
                  </a:lnTo>
                  <a:lnTo>
                    <a:pt x="250" y="1343"/>
                  </a:lnTo>
                  <a:lnTo>
                    <a:pt x="255" y="1350"/>
                  </a:lnTo>
                  <a:lnTo>
                    <a:pt x="260" y="1355"/>
                  </a:lnTo>
                  <a:lnTo>
                    <a:pt x="262" y="1361"/>
                  </a:lnTo>
                  <a:lnTo>
                    <a:pt x="264" y="1363"/>
                  </a:lnTo>
                  <a:lnTo>
                    <a:pt x="264" y="1366"/>
                  </a:lnTo>
                  <a:lnTo>
                    <a:pt x="264" y="1366"/>
                  </a:lnTo>
                  <a:lnTo>
                    <a:pt x="262" y="1370"/>
                  </a:lnTo>
                  <a:lnTo>
                    <a:pt x="259" y="1371"/>
                  </a:lnTo>
                  <a:lnTo>
                    <a:pt x="252" y="1375"/>
                  </a:lnTo>
                  <a:lnTo>
                    <a:pt x="243" y="1380"/>
                  </a:lnTo>
                  <a:lnTo>
                    <a:pt x="242" y="1381"/>
                  </a:lnTo>
                  <a:lnTo>
                    <a:pt x="238" y="1387"/>
                  </a:lnTo>
                  <a:lnTo>
                    <a:pt x="238" y="1387"/>
                  </a:lnTo>
                  <a:lnTo>
                    <a:pt x="235" y="1393"/>
                  </a:lnTo>
                  <a:lnTo>
                    <a:pt x="233" y="1400"/>
                  </a:lnTo>
                  <a:lnTo>
                    <a:pt x="233" y="1407"/>
                  </a:lnTo>
                  <a:lnTo>
                    <a:pt x="237" y="1413"/>
                  </a:lnTo>
                  <a:lnTo>
                    <a:pt x="237" y="1413"/>
                  </a:lnTo>
                  <a:lnTo>
                    <a:pt x="245" y="1427"/>
                  </a:lnTo>
                  <a:lnTo>
                    <a:pt x="250" y="1432"/>
                  </a:lnTo>
                  <a:lnTo>
                    <a:pt x="250" y="1432"/>
                  </a:lnTo>
                  <a:close/>
                </a:path>
              </a:pathLst>
            </a:custGeom>
            <a:solidFill>
              <a:srgbClr val="006A6F">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44" name="Freeform 8"/>
            <p:cNvSpPr>
              <a:spLocks noEditPoints="1"/>
            </p:cNvSpPr>
            <p:nvPr/>
          </p:nvSpPr>
          <p:spPr bwMode="auto">
            <a:xfrm>
              <a:off x="7423580" y="2400638"/>
              <a:ext cx="590550" cy="1819275"/>
            </a:xfrm>
            <a:custGeom>
              <a:avLst/>
              <a:gdLst/>
              <a:ahLst/>
              <a:cxnLst>
                <a:cxn ang="0">
                  <a:pos x="75" y="703"/>
                </a:cxn>
                <a:cxn ang="0">
                  <a:pos x="125" y="811"/>
                </a:cxn>
                <a:cxn ang="0">
                  <a:pos x="114" y="1002"/>
                </a:cxn>
                <a:cxn ang="0">
                  <a:pos x="112" y="1077"/>
                </a:cxn>
                <a:cxn ang="0">
                  <a:pos x="85" y="1090"/>
                </a:cxn>
                <a:cxn ang="0">
                  <a:pos x="85" y="1122"/>
                </a:cxn>
                <a:cxn ang="0">
                  <a:pos x="120" y="1137"/>
                </a:cxn>
                <a:cxn ang="0">
                  <a:pos x="157" y="1142"/>
                </a:cxn>
                <a:cxn ang="0">
                  <a:pos x="167" y="1112"/>
                </a:cxn>
                <a:cxn ang="0">
                  <a:pos x="167" y="1069"/>
                </a:cxn>
                <a:cxn ang="0">
                  <a:pos x="167" y="1000"/>
                </a:cxn>
                <a:cxn ang="0">
                  <a:pos x="189" y="855"/>
                </a:cxn>
                <a:cxn ang="0">
                  <a:pos x="220" y="741"/>
                </a:cxn>
                <a:cxn ang="0">
                  <a:pos x="237" y="875"/>
                </a:cxn>
                <a:cxn ang="0">
                  <a:pos x="232" y="1005"/>
                </a:cxn>
                <a:cxn ang="0">
                  <a:pos x="230" y="1085"/>
                </a:cxn>
                <a:cxn ang="0">
                  <a:pos x="225" y="1132"/>
                </a:cxn>
                <a:cxn ang="0">
                  <a:pos x="326" y="1141"/>
                </a:cxn>
                <a:cxn ang="0">
                  <a:pos x="361" y="1109"/>
                </a:cxn>
                <a:cxn ang="0">
                  <a:pos x="296" y="1084"/>
                </a:cxn>
                <a:cxn ang="0">
                  <a:pos x="282" y="1072"/>
                </a:cxn>
                <a:cxn ang="0">
                  <a:pos x="304" y="887"/>
                </a:cxn>
                <a:cxn ang="0">
                  <a:pos x="299" y="755"/>
                </a:cxn>
                <a:cxn ang="0">
                  <a:pos x="347" y="721"/>
                </a:cxn>
                <a:cxn ang="0">
                  <a:pos x="347" y="648"/>
                </a:cxn>
                <a:cxn ang="0">
                  <a:pos x="331" y="452"/>
                </a:cxn>
                <a:cxn ang="0">
                  <a:pos x="341" y="381"/>
                </a:cxn>
                <a:cxn ang="0">
                  <a:pos x="362" y="324"/>
                </a:cxn>
                <a:cxn ang="0">
                  <a:pos x="339" y="215"/>
                </a:cxn>
                <a:cxn ang="0">
                  <a:pos x="352" y="203"/>
                </a:cxn>
                <a:cxn ang="0">
                  <a:pos x="372" y="177"/>
                </a:cxn>
                <a:cxn ang="0">
                  <a:pos x="354" y="158"/>
                </a:cxn>
                <a:cxn ang="0">
                  <a:pos x="321" y="117"/>
                </a:cxn>
                <a:cxn ang="0">
                  <a:pos x="327" y="80"/>
                </a:cxn>
                <a:cxn ang="0">
                  <a:pos x="291" y="38"/>
                </a:cxn>
                <a:cxn ang="0">
                  <a:pos x="229" y="13"/>
                </a:cxn>
                <a:cxn ang="0">
                  <a:pos x="154" y="0"/>
                </a:cxn>
                <a:cxn ang="0">
                  <a:pos x="140" y="30"/>
                </a:cxn>
                <a:cxn ang="0">
                  <a:pos x="130" y="68"/>
                </a:cxn>
                <a:cxn ang="0">
                  <a:pos x="152" y="108"/>
                </a:cxn>
                <a:cxn ang="0">
                  <a:pos x="170" y="137"/>
                </a:cxn>
                <a:cxn ang="0">
                  <a:pos x="172" y="170"/>
                </a:cxn>
                <a:cxn ang="0">
                  <a:pos x="194" y="185"/>
                </a:cxn>
                <a:cxn ang="0">
                  <a:pos x="202" y="192"/>
                </a:cxn>
                <a:cxn ang="0">
                  <a:pos x="190" y="250"/>
                </a:cxn>
                <a:cxn ang="0">
                  <a:pos x="165" y="335"/>
                </a:cxn>
                <a:cxn ang="0">
                  <a:pos x="127" y="372"/>
                </a:cxn>
                <a:cxn ang="0">
                  <a:pos x="120" y="386"/>
                </a:cxn>
                <a:cxn ang="0">
                  <a:pos x="119" y="406"/>
                </a:cxn>
                <a:cxn ang="0">
                  <a:pos x="120" y="424"/>
                </a:cxn>
                <a:cxn ang="0">
                  <a:pos x="83" y="509"/>
                </a:cxn>
                <a:cxn ang="0">
                  <a:pos x="23" y="626"/>
                </a:cxn>
                <a:cxn ang="0">
                  <a:pos x="2" y="658"/>
                </a:cxn>
                <a:cxn ang="0">
                  <a:pos x="134" y="66"/>
                </a:cxn>
                <a:cxn ang="0">
                  <a:pos x="135" y="40"/>
                </a:cxn>
                <a:cxn ang="0">
                  <a:pos x="135" y="55"/>
                </a:cxn>
                <a:cxn ang="0">
                  <a:pos x="149" y="61"/>
                </a:cxn>
              </a:cxnLst>
              <a:rect l="0" t="0" r="r" b="b"/>
              <a:pathLst>
                <a:path w="372" h="1146">
                  <a:moveTo>
                    <a:pt x="2" y="658"/>
                  </a:moveTo>
                  <a:lnTo>
                    <a:pt x="2" y="658"/>
                  </a:lnTo>
                  <a:lnTo>
                    <a:pt x="3" y="661"/>
                  </a:lnTo>
                  <a:lnTo>
                    <a:pt x="8" y="666"/>
                  </a:lnTo>
                  <a:lnTo>
                    <a:pt x="23" y="676"/>
                  </a:lnTo>
                  <a:lnTo>
                    <a:pt x="58" y="695"/>
                  </a:lnTo>
                  <a:lnTo>
                    <a:pt x="58" y="695"/>
                  </a:lnTo>
                  <a:lnTo>
                    <a:pt x="75" y="703"/>
                  </a:lnTo>
                  <a:lnTo>
                    <a:pt x="97" y="711"/>
                  </a:lnTo>
                  <a:lnTo>
                    <a:pt x="122" y="718"/>
                  </a:lnTo>
                  <a:lnTo>
                    <a:pt x="122" y="718"/>
                  </a:lnTo>
                  <a:lnTo>
                    <a:pt x="125" y="740"/>
                  </a:lnTo>
                  <a:lnTo>
                    <a:pt x="129" y="758"/>
                  </a:lnTo>
                  <a:lnTo>
                    <a:pt x="130" y="773"/>
                  </a:lnTo>
                  <a:lnTo>
                    <a:pt x="130" y="773"/>
                  </a:lnTo>
                  <a:lnTo>
                    <a:pt x="125" y="811"/>
                  </a:lnTo>
                  <a:lnTo>
                    <a:pt x="119" y="852"/>
                  </a:lnTo>
                  <a:lnTo>
                    <a:pt x="119" y="852"/>
                  </a:lnTo>
                  <a:lnTo>
                    <a:pt x="112" y="883"/>
                  </a:lnTo>
                  <a:lnTo>
                    <a:pt x="110" y="902"/>
                  </a:lnTo>
                  <a:lnTo>
                    <a:pt x="110" y="927"/>
                  </a:lnTo>
                  <a:lnTo>
                    <a:pt x="110" y="927"/>
                  </a:lnTo>
                  <a:lnTo>
                    <a:pt x="112" y="980"/>
                  </a:lnTo>
                  <a:lnTo>
                    <a:pt x="114" y="1002"/>
                  </a:lnTo>
                  <a:lnTo>
                    <a:pt x="117" y="1020"/>
                  </a:lnTo>
                  <a:lnTo>
                    <a:pt x="117" y="1020"/>
                  </a:lnTo>
                  <a:lnTo>
                    <a:pt x="120" y="1034"/>
                  </a:lnTo>
                  <a:lnTo>
                    <a:pt x="120" y="1045"/>
                  </a:lnTo>
                  <a:lnTo>
                    <a:pt x="120" y="1054"/>
                  </a:lnTo>
                  <a:lnTo>
                    <a:pt x="117" y="1062"/>
                  </a:lnTo>
                  <a:lnTo>
                    <a:pt x="117" y="1062"/>
                  </a:lnTo>
                  <a:lnTo>
                    <a:pt x="112" y="1077"/>
                  </a:lnTo>
                  <a:lnTo>
                    <a:pt x="109" y="1082"/>
                  </a:lnTo>
                  <a:lnTo>
                    <a:pt x="107" y="1085"/>
                  </a:lnTo>
                  <a:lnTo>
                    <a:pt x="107" y="1085"/>
                  </a:lnTo>
                  <a:lnTo>
                    <a:pt x="104" y="1087"/>
                  </a:lnTo>
                  <a:lnTo>
                    <a:pt x="99" y="1087"/>
                  </a:lnTo>
                  <a:lnTo>
                    <a:pt x="92" y="1089"/>
                  </a:lnTo>
                  <a:lnTo>
                    <a:pt x="85" y="1090"/>
                  </a:lnTo>
                  <a:lnTo>
                    <a:pt x="85" y="1090"/>
                  </a:lnTo>
                  <a:lnTo>
                    <a:pt x="82" y="1092"/>
                  </a:lnTo>
                  <a:lnTo>
                    <a:pt x="78" y="1097"/>
                  </a:lnTo>
                  <a:lnTo>
                    <a:pt x="77" y="1104"/>
                  </a:lnTo>
                  <a:lnTo>
                    <a:pt x="77" y="1104"/>
                  </a:lnTo>
                  <a:lnTo>
                    <a:pt x="77" y="1107"/>
                  </a:lnTo>
                  <a:lnTo>
                    <a:pt x="78" y="1112"/>
                  </a:lnTo>
                  <a:lnTo>
                    <a:pt x="85" y="1122"/>
                  </a:lnTo>
                  <a:lnTo>
                    <a:pt x="85" y="1122"/>
                  </a:lnTo>
                  <a:lnTo>
                    <a:pt x="90" y="1129"/>
                  </a:lnTo>
                  <a:lnTo>
                    <a:pt x="97" y="1134"/>
                  </a:lnTo>
                  <a:lnTo>
                    <a:pt x="102" y="1136"/>
                  </a:lnTo>
                  <a:lnTo>
                    <a:pt x="107" y="1136"/>
                  </a:lnTo>
                  <a:lnTo>
                    <a:pt x="107" y="1136"/>
                  </a:lnTo>
                  <a:lnTo>
                    <a:pt x="115" y="1136"/>
                  </a:lnTo>
                  <a:lnTo>
                    <a:pt x="120" y="1137"/>
                  </a:lnTo>
                  <a:lnTo>
                    <a:pt x="120" y="1137"/>
                  </a:lnTo>
                  <a:lnTo>
                    <a:pt x="122" y="1141"/>
                  </a:lnTo>
                  <a:lnTo>
                    <a:pt x="124" y="1142"/>
                  </a:lnTo>
                  <a:lnTo>
                    <a:pt x="127" y="1146"/>
                  </a:lnTo>
                  <a:lnTo>
                    <a:pt x="127" y="1146"/>
                  </a:lnTo>
                  <a:lnTo>
                    <a:pt x="134" y="1146"/>
                  </a:lnTo>
                  <a:lnTo>
                    <a:pt x="142" y="1146"/>
                  </a:lnTo>
                  <a:lnTo>
                    <a:pt x="152" y="1144"/>
                  </a:lnTo>
                  <a:lnTo>
                    <a:pt x="157" y="1142"/>
                  </a:lnTo>
                  <a:lnTo>
                    <a:pt x="157" y="1142"/>
                  </a:lnTo>
                  <a:lnTo>
                    <a:pt x="160" y="1139"/>
                  </a:lnTo>
                  <a:lnTo>
                    <a:pt x="160" y="1136"/>
                  </a:lnTo>
                  <a:lnTo>
                    <a:pt x="159" y="1132"/>
                  </a:lnTo>
                  <a:lnTo>
                    <a:pt x="159" y="1132"/>
                  </a:lnTo>
                  <a:lnTo>
                    <a:pt x="164" y="1126"/>
                  </a:lnTo>
                  <a:lnTo>
                    <a:pt x="165" y="1121"/>
                  </a:lnTo>
                  <a:lnTo>
                    <a:pt x="167" y="1112"/>
                  </a:lnTo>
                  <a:lnTo>
                    <a:pt x="167" y="1112"/>
                  </a:lnTo>
                  <a:lnTo>
                    <a:pt x="165" y="1099"/>
                  </a:lnTo>
                  <a:lnTo>
                    <a:pt x="164" y="1092"/>
                  </a:lnTo>
                  <a:lnTo>
                    <a:pt x="164" y="1092"/>
                  </a:lnTo>
                  <a:lnTo>
                    <a:pt x="164" y="1085"/>
                  </a:lnTo>
                  <a:lnTo>
                    <a:pt x="165" y="1077"/>
                  </a:lnTo>
                  <a:lnTo>
                    <a:pt x="165" y="1077"/>
                  </a:lnTo>
                  <a:lnTo>
                    <a:pt x="167" y="1069"/>
                  </a:lnTo>
                  <a:lnTo>
                    <a:pt x="167" y="1064"/>
                  </a:lnTo>
                  <a:lnTo>
                    <a:pt x="165" y="1059"/>
                  </a:lnTo>
                  <a:lnTo>
                    <a:pt x="165" y="1059"/>
                  </a:lnTo>
                  <a:lnTo>
                    <a:pt x="165" y="1049"/>
                  </a:lnTo>
                  <a:lnTo>
                    <a:pt x="164" y="1035"/>
                  </a:lnTo>
                  <a:lnTo>
                    <a:pt x="165" y="1017"/>
                  </a:lnTo>
                  <a:lnTo>
                    <a:pt x="167" y="1000"/>
                  </a:lnTo>
                  <a:lnTo>
                    <a:pt x="167" y="1000"/>
                  </a:lnTo>
                  <a:lnTo>
                    <a:pt x="177" y="965"/>
                  </a:lnTo>
                  <a:lnTo>
                    <a:pt x="180" y="943"/>
                  </a:lnTo>
                  <a:lnTo>
                    <a:pt x="182" y="923"/>
                  </a:lnTo>
                  <a:lnTo>
                    <a:pt x="182" y="923"/>
                  </a:lnTo>
                  <a:lnTo>
                    <a:pt x="184" y="885"/>
                  </a:lnTo>
                  <a:lnTo>
                    <a:pt x="185" y="870"/>
                  </a:lnTo>
                  <a:lnTo>
                    <a:pt x="189" y="855"/>
                  </a:lnTo>
                  <a:lnTo>
                    <a:pt x="189" y="855"/>
                  </a:lnTo>
                  <a:lnTo>
                    <a:pt x="194" y="842"/>
                  </a:lnTo>
                  <a:lnTo>
                    <a:pt x="199" y="828"/>
                  </a:lnTo>
                  <a:lnTo>
                    <a:pt x="202" y="813"/>
                  </a:lnTo>
                  <a:lnTo>
                    <a:pt x="205" y="795"/>
                  </a:lnTo>
                  <a:lnTo>
                    <a:pt x="205" y="795"/>
                  </a:lnTo>
                  <a:lnTo>
                    <a:pt x="207" y="736"/>
                  </a:lnTo>
                  <a:lnTo>
                    <a:pt x="220" y="741"/>
                  </a:lnTo>
                  <a:lnTo>
                    <a:pt x="220" y="741"/>
                  </a:lnTo>
                  <a:lnTo>
                    <a:pt x="219" y="766"/>
                  </a:lnTo>
                  <a:lnTo>
                    <a:pt x="219" y="790"/>
                  </a:lnTo>
                  <a:lnTo>
                    <a:pt x="220" y="811"/>
                  </a:lnTo>
                  <a:lnTo>
                    <a:pt x="220" y="811"/>
                  </a:lnTo>
                  <a:lnTo>
                    <a:pt x="224" y="830"/>
                  </a:lnTo>
                  <a:lnTo>
                    <a:pt x="230" y="848"/>
                  </a:lnTo>
                  <a:lnTo>
                    <a:pt x="234" y="863"/>
                  </a:lnTo>
                  <a:lnTo>
                    <a:pt x="237" y="875"/>
                  </a:lnTo>
                  <a:lnTo>
                    <a:pt x="237" y="875"/>
                  </a:lnTo>
                  <a:lnTo>
                    <a:pt x="237" y="887"/>
                  </a:lnTo>
                  <a:lnTo>
                    <a:pt x="235" y="902"/>
                  </a:lnTo>
                  <a:lnTo>
                    <a:pt x="230" y="932"/>
                  </a:lnTo>
                  <a:lnTo>
                    <a:pt x="230" y="932"/>
                  </a:lnTo>
                  <a:lnTo>
                    <a:pt x="229" y="947"/>
                  </a:lnTo>
                  <a:lnTo>
                    <a:pt x="229" y="965"/>
                  </a:lnTo>
                  <a:lnTo>
                    <a:pt x="232" y="1005"/>
                  </a:lnTo>
                  <a:lnTo>
                    <a:pt x="232" y="1005"/>
                  </a:lnTo>
                  <a:lnTo>
                    <a:pt x="235" y="1039"/>
                  </a:lnTo>
                  <a:lnTo>
                    <a:pt x="235" y="1064"/>
                  </a:lnTo>
                  <a:lnTo>
                    <a:pt x="235" y="1064"/>
                  </a:lnTo>
                  <a:lnTo>
                    <a:pt x="234" y="1072"/>
                  </a:lnTo>
                  <a:lnTo>
                    <a:pt x="232" y="1080"/>
                  </a:lnTo>
                  <a:lnTo>
                    <a:pt x="230" y="1085"/>
                  </a:lnTo>
                  <a:lnTo>
                    <a:pt x="230" y="1085"/>
                  </a:lnTo>
                  <a:lnTo>
                    <a:pt x="224" y="1094"/>
                  </a:lnTo>
                  <a:lnTo>
                    <a:pt x="220" y="1100"/>
                  </a:lnTo>
                  <a:lnTo>
                    <a:pt x="219" y="1106"/>
                  </a:lnTo>
                  <a:lnTo>
                    <a:pt x="219" y="1111"/>
                  </a:lnTo>
                  <a:lnTo>
                    <a:pt x="219" y="1111"/>
                  </a:lnTo>
                  <a:lnTo>
                    <a:pt x="219" y="1119"/>
                  </a:lnTo>
                  <a:lnTo>
                    <a:pt x="222" y="1126"/>
                  </a:lnTo>
                  <a:lnTo>
                    <a:pt x="225" y="1132"/>
                  </a:lnTo>
                  <a:lnTo>
                    <a:pt x="227" y="1144"/>
                  </a:lnTo>
                  <a:lnTo>
                    <a:pt x="256" y="1146"/>
                  </a:lnTo>
                  <a:lnTo>
                    <a:pt x="262" y="1141"/>
                  </a:lnTo>
                  <a:lnTo>
                    <a:pt x="262" y="1141"/>
                  </a:lnTo>
                  <a:lnTo>
                    <a:pt x="287" y="1141"/>
                  </a:lnTo>
                  <a:lnTo>
                    <a:pt x="309" y="1141"/>
                  </a:lnTo>
                  <a:lnTo>
                    <a:pt x="326" y="1141"/>
                  </a:lnTo>
                  <a:lnTo>
                    <a:pt x="326" y="1141"/>
                  </a:lnTo>
                  <a:lnTo>
                    <a:pt x="337" y="1137"/>
                  </a:lnTo>
                  <a:lnTo>
                    <a:pt x="346" y="1132"/>
                  </a:lnTo>
                  <a:lnTo>
                    <a:pt x="354" y="1127"/>
                  </a:lnTo>
                  <a:lnTo>
                    <a:pt x="359" y="1122"/>
                  </a:lnTo>
                  <a:lnTo>
                    <a:pt x="359" y="1122"/>
                  </a:lnTo>
                  <a:lnTo>
                    <a:pt x="362" y="1116"/>
                  </a:lnTo>
                  <a:lnTo>
                    <a:pt x="362" y="1112"/>
                  </a:lnTo>
                  <a:lnTo>
                    <a:pt x="361" y="1109"/>
                  </a:lnTo>
                  <a:lnTo>
                    <a:pt x="356" y="1106"/>
                  </a:lnTo>
                  <a:lnTo>
                    <a:pt x="356" y="1106"/>
                  </a:lnTo>
                  <a:lnTo>
                    <a:pt x="337" y="1102"/>
                  </a:lnTo>
                  <a:lnTo>
                    <a:pt x="326" y="1099"/>
                  </a:lnTo>
                  <a:lnTo>
                    <a:pt x="316" y="1095"/>
                  </a:lnTo>
                  <a:lnTo>
                    <a:pt x="316" y="1095"/>
                  </a:lnTo>
                  <a:lnTo>
                    <a:pt x="296" y="1084"/>
                  </a:lnTo>
                  <a:lnTo>
                    <a:pt x="296" y="1084"/>
                  </a:lnTo>
                  <a:lnTo>
                    <a:pt x="296" y="1079"/>
                  </a:lnTo>
                  <a:lnTo>
                    <a:pt x="294" y="1075"/>
                  </a:lnTo>
                  <a:lnTo>
                    <a:pt x="292" y="1072"/>
                  </a:lnTo>
                  <a:lnTo>
                    <a:pt x="292" y="1072"/>
                  </a:lnTo>
                  <a:lnTo>
                    <a:pt x="289" y="1072"/>
                  </a:lnTo>
                  <a:lnTo>
                    <a:pt x="286" y="1070"/>
                  </a:lnTo>
                  <a:lnTo>
                    <a:pt x="282" y="1072"/>
                  </a:lnTo>
                  <a:lnTo>
                    <a:pt x="282" y="1072"/>
                  </a:lnTo>
                  <a:lnTo>
                    <a:pt x="286" y="1037"/>
                  </a:lnTo>
                  <a:lnTo>
                    <a:pt x="292" y="987"/>
                  </a:lnTo>
                  <a:lnTo>
                    <a:pt x="292" y="987"/>
                  </a:lnTo>
                  <a:lnTo>
                    <a:pt x="297" y="967"/>
                  </a:lnTo>
                  <a:lnTo>
                    <a:pt x="302" y="942"/>
                  </a:lnTo>
                  <a:lnTo>
                    <a:pt x="304" y="913"/>
                  </a:lnTo>
                  <a:lnTo>
                    <a:pt x="306" y="900"/>
                  </a:lnTo>
                  <a:lnTo>
                    <a:pt x="304" y="887"/>
                  </a:lnTo>
                  <a:lnTo>
                    <a:pt x="304" y="887"/>
                  </a:lnTo>
                  <a:lnTo>
                    <a:pt x="301" y="860"/>
                  </a:lnTo>
                  <a:lnTo>
                    <a:pt x="299" y="835"/>
                  </a:lnTo>
                  <a:lnTo>
                    <a:pt x="297" y="811"/>
                  </a:lnTo>
                  <a:lnTo>
                    <a:pt x="297" y="795"/>
                  </a:lnTo>
                  <a:lnTo>
                    <a:pt x="297" y="795"/>
                  </a:lnTo>
                  <a:lnTo>
                    <a:pt x="299" y="755"/>
                  </a:lnTo>
                  <a:lnTo>
                    <a:pt x="299" y="755"/>
                  </a:lnTo>
                  <a:lnTo>
                    <a:pt x="324" y="756"/>
                  </a:lnTo>
                  <a:lnTo>
                    <a:pt x="341" y="755"/>
                  </a:lnTo>
                  <a:lnTo>
                    <a:pt x="347" y="753"/>
                  </a:lnTo>
                  <a:lnTo>
                    <a:pt x="349" y="751"/>
                  </a:lnTo>
                  <a:lnTo>
                    <a:pt x="349" y="751"/>
                  </a:lnTo>
                  <a:lnTo>
                    <a:pt x="351" y="743"/>
                  </a:lnTo>
                  <a:lnTo>
                    <a:pt x="349" y="733"/>
                  </a:lnTo>
                  <a:lnTo>
                    <a:pt x="347" y="721"/>
                  </a:lnTo>
                  <a:lnTo>
                    <a:pt x="357" y="718"/>
                  </a:lnTo>
                  <a:lnTo>
                    <a:pt x="357" y="700"/>
                  </a:lnTo>
                  <a:lnTo>
                    <a:pt x="347" y="700"/>
                  </a:lnTo>
                  <a:lnTo>
                    <a:pt x="347" y="700"/>
                  </a:lnTo>
                  <a:lnTo>
                    <a:pt x="346" y="683"/>
                  </a:lnTo>
                  <a:lnTo>
                    <a:pt x="346" y="666"/>
                  </a:lnTo>
                  <a:lnTo>
                    <a:pt x="347" y="648"/>
                  </a:lnTo>
                  <a:lnTo>
                    <a:pt x="347" y="648"/>
                  </a:lnTo>
                  <a:lnTo>
                    <a:pt x="347" y="624"/>
                  </a:lnTo>
                  <a:lnTo>
                    <a:pt x="346" y="598"/>
                  </a:lnTo>
                  <a:lnTo>
                    <a:pt x="342" y="543"/>
                  </a:lnTo>
                  <a:lnTo>
                    <a:pt x="342" y="543"/>
                  </a:lnTo>
                  <a:lnTo>
                    <a:pt x="339" y="517"/>
                  </a:lnTo>
                  <a:lnTo>
                    <a:pt x="336" y="491"/>
                  </a:lnTo>
                  <a:lnTo>
                    <a:pt x="331" y="452"/>
                  </a:lnTo>
                  <a:lnTo>
                    <a:pt x="331" y="452"/>
                  </a:lnTo>
                  <a:lnTo>
                    <a:pt x="327" y="437"/>
                  </a:lnTo>
                  <a:lnTo>
                    <a:pt x="326" y="429"/>
                  </a:lnTo>
                  <a:lnTo>
                    <a:pt x="326" y="421"/>
                  </a:lnTo>
                  <a:lnTo>
                    <a:pt x="326" y="421"/>
                  </a:lnTo>
                  <a:lnTo>
                    <a:pt x="327" y="411"/>
                  </a:lnTo>
                  <a:lnTo>
                    <a:pt x="332" y="401"/>
                  </a:lnTo>
                  <a:lnTo>
                    <a:pt x="337" y="391"/>
                  </a:lnTo>
                  <a:lnTo>
                    <a:pt x="341" y="381"/>
                  </a:lnTo>
                  <a:lnTo>
                    <a:pt x="341" y="381"/>
                  </a:lnTo>
                  <a:lnTo>
                    <a:pt x="342" y="362"/>
                  </a:lnTo>
                  <a:lnTo>
                    <a:pt x="344" y="354"/>
                  </a:lnTo>
                  <a:lnTo>
                    <a:pt x="344" y="354"/>
                  </a:lnTo>
                  <a:lnTo>
                    <a:pt x="354" y="344"/>
                  </a:lnTo>
                  <a:lnTo>
                    <a:pt x="359" y="334"/>
                  </a:lnTo>
                  <a:lnTo>
                    <a:pt x="361" y="329"/>
                  </a:lnTo>
                  <a:lnTo>
                    <a:pt x="362" y="324"/>
                  </a:lnTo>
                  <a:lnTo>
                    <a:pt x="362" y="324"/>
                  </a:lnTo>
                  <a:lnTo>
                    <a:pt x="362" y="297"/>
                  </a:lnTo>
                  <a:lnTo>
                    <a:pt x="359" y="270"/>
                  </a:lnTo>
                  <a:lnTo>
                    <a:pt x="359" y="270"/>
                  </a:lnTo>
                  <a:lnTo>
                    <a:pt x="354" y="250"/>
                  </a:lnTo>
                  <a:lnTo>
                    <a:pt x="347" y="235"/>
                  </a:lnTo>
                  <a:lnTo>
                    <a:pt x="347" y="235"/>
                  </a:lnTo>
                  <a:lnTo>
                    <a:pt x="339" y="215"/>
                  </a:lnTo>
                  <a:lnTo>
                    <a:pt x="336" y="203"/>
                  </a:lnTo>
                  <a:lnTo>
                    <a:pt x="336" y="203"/>
                  </a:lnTo>
                  <a:lnTo>
                    <a:pt x="339" y="207"/>
                  </a:lnTo>
                  <a:lnTo>
                    <a:pt x="342" y="208"/>
                  </a:lnTo>
                  <a:lnTo>
                    <a:pt x="347" y="208"/>
                  </a:lnTo>
                  <a:lnTo>
                    <a:pt x="347" y="208"/>
                  </a:lnTo>
                  <a:lnTo>
                    <a:pt x="351" y="207"/>
                  </a:lnTo>
                  <a:lnTo>
                    <a:pt x="352" y="203"/>
                  </a:lnTo>
                  <a:lnTo>
                    <a:pt x="354" y="197"/>
                  </a:lnTo>
                  <a:lnTo>
                    <a:pt x="354" y="190"/>
                  </a:lnTo>
                  <a:lnTo>
                    <a:pt x="354" y="190"/>
                  </a:lnTo>
                  <a:lnTo>
                    <a:pt x="364" y="187"/>
                  </a:lnTo>
                  <a:lnTo>
                    <a:pt x="371" y="183"/>
                  </a:lnTo>
                  <a:lnTo>
                    <a:pt x="372" y="180"/>
                  </a:lnTo>
                  <a:lnTo>
                    <a:pt x="372" y="177"/>
                  </a:lnTo>
                  <a:lnTo>
                    <a:pt x="372" y="177"/>
                  </a:lnTo>
                  <a:lnTo>
                    <a:pt x="371" y="170"/>
                  </a:lnTo>
                  <a:lnTo>
                    <a:pt x="367" y="167"/>
                  </a:lnTo>
                  <a:lnTo>
                    <a:pt x="364" y="165"/>
                  </a:lnTo>
                  <a:lnTo>
                    <a:pt x="361" y="163"/>
                  </a:lnTo>
                  <a:lnTo>
                    <a:pt x="361" y="163"/>
                  </a:lnTo>
                  <a:lnTo>
                    <a:pt x="351" y="163"/>
                  </a:lnTo>
                  <a:lnTo>
                    <a:pt x="351" y="163"/>
                  </a:lnTo>
                  <a:lnTo>
                    <a:pt x="354" y="158"/>
                  </a:lnTo>
                  <a:lnTo>
                    <a:pt x="354" y="152"/>
                  </a:lnTo>
                  <a:lnTo>
                    <a:pt x="352" y="150"/>
                  </a:lnTo>
                  <a:lnTo>
                    <a:pt x="351" y="147"/>
                  </a:lnTo>
                  <a:lnTo>
                    <a:pt x="351" y="147"/>
                  </a:lnTo>
                  <a:lnTo>
                    <a:pt x="341" y="135"/>
                  </a:lnTo>
                  <a:lnTo>
                    <a:pt x="331" y="125"/>
                  </a:lnTo>
                  <a:lnTo>
                    <a:pt x="331" y="125"/>
                  </a:lnTo>
                  <a:lnTo>
                    <a:pt x="321" y="117"/>
                  </a:lnTo>
                  <a:lnTo>
                    <a:pt x="317" y="113"/>
                  </a:lnTo>
                  <a:lnTo>
                    <a:pt x="316" y="110"/>
                  </a:lnTo>
                  <a:lnTo>
                    <a:pt x="316" y="110"/>
                  </a:lnTo>
                  <a:lnTo>
                    <a:pt x="324" y="97"/>
                  </a:lnTo>
                  <a:lnTo>
                    <a:pt x="327" y="88"/>
                  </a:lnTo>
                  <a:lnTo>
                    <a:pt x="327" y="83"/>
                  </a:lnTo>
                  <a:lnTo>
                    <a:pt x="327" y="80"/>
                  </a:lnTo>
                  <a:lnTo>
                    <a:pt x="327" y="80"/>
                  </a:lnTo>
                  <a:lnTo>
                    <a:pt x="322" y="61"/>
                  </a:lnTo>
                  <a:lnTo>
                    <a:pt x="322" y="61"/>
                  </a:lnTo>
                  <a:lnTo>
                    <a:pt x="317" y="50"/>
                  </a:lnTo>
                  <a:lnTo>
                    <a:pt x="314" y="46"/>
                  </a:lnTo>
                  <a:lnTo>
                    <a:pt x="309" y="43"/>
                  </a:lnTo>
                  <a:lnTo>
                    <a:pt x="309" y="43"/>
                  </a:lnTo>
                  <a:lnTo>
                    <a:pt x="291" y="38"/>
                  </a:lnTo>
                  <a:lnTo>
                    <a:pt x="291" y="38"/>
                  </a:lnTo>
                  <a:lnTo>
                    <a:pt x="284" y="28"/>
                  </a:lnTo>
                  <a:lnTo>
                    <a:pt x="277" y="20"/>
                  </a:lnTo>
                  <a:lnTo>
                    <a:pt x="272" y="18"/>
                  </a:lnTo>
                  <a:lnTo>
                    <a:pt x="266" y="15"/>
                  </a:lnTo>
                  <a:lnTo>
                    <a:pt x="266" y="15"/>
                  </a:lnTo>
                  <a:lnTo>
                    <a:pt x="254" y="13"/>
                  </a:lnTo>
                  <a:lnTo>
                    <a:pt x="242" y="13"/>
                  </a:lnTo>
                  <a:lnTo>
                    <a:pt x="229" y="13"/>
                  </a:lnTo>
                  <a:lnTo>
                    <a:pt x="229" y="13"/>
                  </a:lnTo>
                  <a:lnTo>
                    <a:pt x="214" y="10"/>
                  </a:lnTo>
                  <a:lnTo>
                    <a:pt x="202" y="6"/>
                  </a:lnTo>
                  <a:lnTo>
                    <a:pt x="190" y="5"/>
                  </a:lnTo>
                  <a:lnTo>
                    <a:pt x="190" y="5"/>
                  </a:lnTo>
                  <a:lnTo>
                    <a:pt x="170" y="1"/>
                  </a:lnTo>
                  <a:lnTo>
                    <a:pt x="160" y="0"/>
                  </a:lnTo>
                  <a:lnTo>
                    <a:pt x="154" y="0"/>
                  </a:lnTo>
                  <a:lnTo>
                    <a:pt x="154" y="0"/>
                  </a:lnTo>
                  <a:lnTo>
                    <a:pt x="150" y="3"/>
                  </a:lnTo>
                  <a:lnTo>
                    <a:pt x="147" y="6"/>
                  </a:lnTo>
                  <a:lnTo>
                    <a:pt x="144" y="16"/>
                  </a:lnTo>
                  <a:lnTo>
                    <a:pt x="144" y="16"/>
                  </a:lnTo>
                  <a:lnTo>
                    <a:pt x="142" y="26"/>
                  </a:lnTo>
                  <a:lnTo>
                    <a:pt x="140" y="30"/>
                  </a:lnTo>
                  <a:lnTo>
                    <a:pt x="140" y="30"/>
                  </a:lnTo>
                  <a:lnTo>
                    <a:pt x="139" y="31"/>
                  </a:lnTo>
                  <a:lnTo>
                    <a:pt x="135" y="35"/>
                  </a:lnTo>
                  <a:lnTo>
                    <a:pt x="130" y="40"/>
                  </a:lnTo>
                  <a:lnTo>
                    <a:pt x="127" y="48"/>
                  </a:lnTo>
                  <a:lnTo>
                    <a:pt x="127" y="48"/>
                  </a:lnTo>
                  <a:lnTo>
                    <a:pt x="125" y="56"/>
                  </a:lnTo>
                  <a:lnTo>
                    <a:pt x="127" y="63"/>
                  </a:lnTo>
                  <a:lnTo>
                    <a:pt x="130" y="68"/>
                  </a:lnTo>
                  <a:lnTo>
                    <a:pt x="135" y="73"/>
                  </a:lnTo>
                  <a:lnTo>
                    <a:pt x="135" y="73"/>
                  </a:lnTo>
                  <a:lnTo>
                    <a:pt x="150" y="87"/>
                  </a:lnTo>
                  <a:lnTo>
                    <a:pt x="150" y="87"/>
                  </a:lnTo>
                  <a:lnTo>
                    <a:pt x="149" y="93"/>
                  </a:lnTo>
                  <a:lnTo>
                    <a:pt x="150" y="100"/>
                  </a:lnTo>
                  <a:lnTo>
                    <a:pt x="152" y="108"/>
                  </a:lnTo>
                  <a:lnTo>
                    <a:pt x="152" y="108"/>
                  </a:lnTo>
                  <a:lnTo>
                    <a:pt x="159" y="122"/>
                  </a:lnTo>
                  <a:lnTo>
                    <a:pt x="160" y="127"/>
                  </a:lnTo>
                  <a:lnTo>
                    <a:pt x="160" y="133"/>
                  </a:lnTo>
                  <a:lnTo>
                    <a:pt x="160" y="133"/>
                  </a:lnTo>
                  <a:lnTo>
                    <a:pt x="164" y="133"/>
                  </a:lnTo>
                  <a:lnTo>
                    <a:pt x="167" y="133"/>
                  </a:lnTo>
                  <a:lnTo>
                    <a:pt x="170" y="137"/>
                  </a:lnTo>
                  <a:lnTo>
                    <a:pt x="170" y="137"/>
                  </a:lnTo>
                  <a:lnTo>
                    <a:pt x="172" y="147"/>
                  </a:lnTo>
                  <a:lnTo>
                    <a:pt x="172" y="155"/>
                  </a:lnTo>
                  <a:lnTo>
                    <a:pt x="172" y="155"/>
                  </a:lnTo>
                  <a:lnTo>
                    <a:pt x="169" y="163"/>
                  </a:lnTo>
                  <a:lnTo>
                    <a:pt x="169" y="165"/>
                  </a:lnTo>
                  <a:lnTo>
                    <a:pt x="169" y="168"/>
                  </a:lnTo>
                  <a:lnTo>
                    <a:pt x="169" y="168"/>
                  </a:lnTo>
                  <a:lnTo>
                    <a:pt x="172" y="170"/>
                  </a:lnTo>
                  <a:lnTo>
                    <a:pt x="177" y="170"/>
                  </a:lnTo>
                  <a:lnTo>
                    <a:pt x="184" y="168"/>
                  </a:lnTo>
                  <a:lnTo>
                    <a:pt x="185" y="173"/>
                  </a:lnTo>
                  <a:lnTo>
                    <a:pt x="185" y="178"/>
                  </a:lnTo>
                  <a:lnTo>
                    <a:pt x="189" y="183"/>
                  </a:lnTo>
                  <a:lnTo>
                    <a:pt x="195" y="183"/>
                  </a:lnTo>
                  <a:lnTo>
                    <a:pt x="195" y="183"/>
                  </a:lnTo>
                  <a:lnTo>
                    <a:pt x="194" y="185"/>
                  </a:lnTo>
                  <a:lnTo>
                    <a:pt x="194" y="187"/>
                  </a:lnTo>
                  <a:lnTo>
                    <a:pt x="194" y="188"/>
                  </a:lnTo>
                  <a:lnTo>
                    <a:pt x="194" y="188"/>
                  </a:lnTo>
                  <a:lnTo>
                    <a:pt x="195" y="190"/>
                  </a:lnTo>
                  <a:lnTo>
                    <a:pt x="197" y="190"/>
                  </a:lnTo>
                  <a:lnTo>
                    <a:pt x="199" y="190"/>
                  </a:lnTo>
                  <a:lnTo>
                    <a:pt x="202" y="192"/>
                  </a:lnTo>
                  <a:lnTo>
                    <a:pt x="202" y="192"/>
                  </a:lnTo>
                  <a:lnTo>
                    <a:pt x="204" y="197"/>
                  </a:lnTo>
                  <a:lnTo>
                    <a:pt x="204" y="197"/>
                  </a:lnTo>
                  <a:lnTo>
                    <a:pt x="207" y="200"/>
                  </a:lnTo>
                  <a:lnTo>
                    <a:pt x="207" y="200"/>
                  </a:lnTo>
                  <a:lnTo>
                    <a:pt x="205" y="210"/>
                  </a:lnTo>
                  <a:lnTo>
                    <a:pt x="200" y="228"/>
                  </a:lnTo>
                  <a:lnTo>
                    <a:pt x="200" y="228"/>
                  </a:lnTo>
                  <a:lnTo>
                    <a:pt x="190" y="250"/>
                  </a:lnTo>
                  <a:lnTo>
                    <a:pt x="184" y="269"/>
                  </a:lnTo>
                  <a:lnTo>
                    <a:pt x="184" y="269"/>
                  </a:lnTo>
                  <a:lnTo>
                    <a:pt x="177" y="285"/>
                  </a:lnTo>
                  <a:lnTo>
                    <a:pt x="174" y="297"/>
                  </a:lnTo>
                  <a:lnTo>
                    <a:pt x="170" y="309"/>
                  </a:lnTo>
                  <a:lnTo>
                    <a:pt x="170" y="309"/>
                  </a:lnTo>
                  <a:lnTo>
                    <a:pt x="169" y="322"/>
                  </a:lnTo>
                  <a:lnTo>
                    <a:pt x="165" y="335"/>
                  </a:lnTo>
                  <a:lnTo>
                    <a:pt x="157" y="355"/>
                  </a:lnTo>
                  <a:lnTo>
                    <a:pt x="157" y="355"/>
                  </a:lnTo>
                  <a:lnTo>
                    <a:pt x="152" y="365"/>
                  </a:lnTo>
                  <a:lnTo>
                    <a:pt x="149" y="369"/>
                  </a:lnTo>
                  <a:lnTo>
                    <a:pt x="149" y="369"/>
                  </a:lnTo>
                  <a:lnTo>
                    <a:pt x="139" y="369"/>
                  </a:lnTo>
                  <a:lnTo>
                    <a:pt x="130" y="370"/>
                  </a:lnTo>
                  <a:lnTo>
                    <a:pt x="127" y="372"/>
                  </a:lnTo>
                  <a:lnTo>
                    <a:pt x="125" y="374"/>
                  </a:lnTo>
                  <a:lnTo>
                    <a:pt x="125" y="374"/>
                  </a:lnTo>
                  <a:lnTo>
                    <a:pt x="124" y="377"/>
                  </a:lnTo>
                  <a:lnTo>
                    <a:pt x="124" y="381"/>
                  </a:lnTo>
                  <a:lnTo>
                    <a:pt x="125" y="384"/>
                  </a:lnTo>
                  <a:lnTo>
                    <a:pt x="125" y="384"/>
                  </a:lnTo>
                  <a:lnTo>
                    <a:pt x="122" y="384"/>
                  </a:lnTo>
                  <a:lnTo>
                    <a:pt x="120" y="386"/>
                  </a:lnTo>
                  <a:lnTo>
                    <a:pt x="119" y="389"/>
                  </a:lnTo>
                  <a:lnTo>
                    <a:pt x="119" y="389"/>
                  </a:lnTo>
                  <a:lnTo>
                    <a:pt x="119" y="394"/>
                  </a:lnTo>
                  <a:lnTo>
                    <a:pt x="119" y="396"/>
                  </a:lnTo>
                  <a:lnTo>
                    <a:pt x="122" y="397"/>
                  </a:lnTo>
                  <a:lnTo>
                    <a:pt x="122" y="397"/>
                  </a:lnTo>
                  <a:lnTo>
                    <a:pt x="120" y="401"/>
                  </a:lnTo>
                  <a:lnTo>
                    <a:pt x="119" y="406"/>
                  </a:lnTo>
                  <a:lnTo>
                    <a:pt x="119" y="406"/>
                  </a:lnTo>
                  <a:lnTo>
                    <a:pt x="119" y="407"/>
                  </a:lnTo>
                  <a:lnTo>
                    <a:pt x="122" y="411"/>
                  </a:lnTo>
                  <a:lnTo>
                    <a:pt x="124" y="412"/>
                  </a:lnTo>
                  <a:lnTo>
                    <a:pt x="124" y="412"/>
                  </a:lnTo>
                  <a:lnTo>
                    <a:pt x="122" y="416"/>
                  </a:lnTo>
                  <a:lnTo>
                    <a:pt x="120" y="421"/>
                  </a:lnTo>
                  <a:lnTo>
                    <a:pt x="120" y="424"/>
                  </a:lnTo>
                  <a:lnTo>
                    <a:pt x="120" y="424"/>
                  </a:lnTo>
                  <a:lnTo>
                    <a:pt x="122" y="427"/>
                  </a:lnTo>
                  <a:lnTo>
                    <a:pt x="124" y="429"/>
                  </a:lnTo>
                  <a:lnTo>
                    <a:pt x="127" y="432"/>
                  </a:lnTo>
                  <a:lnTo>
                    <a:pt x="127" y="432"/>
                  </a:lnTo>
                  <a:lnTo>
                    <a:pt x="95" y="489"/>
                  </a:lnTo>
                  <a:lnTo>
                    <a:pt x="95" y="489"/>
                  </a:lnTo>
                  <a:lnTo>
                    <a:pt x="83" y="509"/>
                  </a:lnTo>
                  <a:lnTo>
                    <a:pt x="67" y="534"/>
                  </a:lnTo>
                  <a:lnTo>
                    <a:pt x="52" y="561"/>
                  </a:lnTo>
                  <a:lnTo>
                    <a:pt x="45" y="573"/>
                  </a:lnTo>
                  <a:lnTo>
                    <a:pt x="42" y="583"/>
                  </a:lnTo>
                  <a:lnTo>
                    <a:pt x="42" y="583"/>
                  </a:lnTo>
                  <a:lnTo>
                    <a:pt x="35" y="599"/>
                  </a:lnTo>
                  <a:lnTo>
                    <a:pt x="30" y="614"/>
                  </a:lnTo>
                  <a:lnTo>
                    <a:pt x="23" y="626"/>
                  </a:lnTo>
                  <a:lnTo>
                    <a:pt x="17" y="634"/>
                  </a:lnTo>
                  <a:lnTo>
                    <a:pt x="17" y="634"/>
                  </a:lnTo>
                  <a:lnTo>
                    <a:pt x="10" y="639"/>
                  </a:lnTo>
                  <a:lnTo>
                    <a:pt x="5" y="646"/>
                  </a:lnTo>
                  <a:lnTo>
                    <a:pt x="2" y="653"/>
                  </a:lnTo>
                  <a:lnTo>
                    <a:pt x="0" y="654"/>
                  </a:lnTo>
                  <a:lnTo>
                    <a:pt x="2" y="658"/>
                  </a:lnTo>
                  <a:lnTo>
                    <a:pt x="2" y="658"/>
                  </a:lnTo>
                  <a:close/>
                  <a:moveTo>
                    <a:pt x="135" y="40"/>
                  </a:moveTo>
                  <a:lnTo>
                    <a:pt x="135" y="40"/>
                  </a:lnTo>
                  <a:lnTo>
                    <a:pt x="134" y="43"/>
                  </a:lnTo>
                  <a:lnTo>
                    <a:pt x="130" y="51"/>
                  </a:lnTo>
                  <a:lnTo>
                    <a:pt x="130" y="51"/>
                  </a:lnTo>
                  <a:lnTo>
                    <a:pt x="130" y="56"/>
                  </a:lnTo>
                  <a:lnTo>
                    <a:pt x="132" y="61"/>
                  </a:lnTo>
                  <a:lnTo>
                    <a:pt x="134" y="66"/>
                  </a:lnTo>
                  <a:lnTo>
                    <a:pt x="134" y="66"/>
                  </a:lnTo>
                  <a:lnTo>
                    <a:pt x="130" y="63"/>
                  </a:lnTo>
                  <a:lnTo>
                    <a:pt x="129" y="58"/>
                  </a:lnTo>
                  <a:lnTo>
                    <a:pt x="129" y="51"/>
                  </a:lnTo>
                  <a:lnTo>
                    <a:pt x="129" y="51"/>
                  </a:lnTo>
                  <a:lnTo>
                    <a:pt x="130" y="45"/>
                  </a:lnTo>
                  <a:lnTo>
                    <a:pt x="132" y="41"/>
                  </a:lnTo>
                  <a:lnTo>
                    <a:pt x="135" y="40"/>
                  </a:lnTo>
                  <a:lnTo>
                    <a:pt x="135" y="40"/>
                  </a:lnTo>
                  <a:close/>
                  <a:moveTo>
                    <a:pt x="150" y="68"/>
                  </a:moveTo>
                  <a:lnTo>
                    <a:pt x="150" y="68"/>
                  </a:lnTo>
                  <a:lnTo>
                    <a:pt x="147" y="66"/>
                  </a:lnTo>
                  <a:lnTo>
                    <a:pt x="142" y="65"/>
                  </a:lnTo>
                  <a:lnTo>
                    <a:pt x="142" y="65"/>
                  </a:lnTo>
                  <a:lnTo>
                    <a:pt x="139" y="61"/>
                  </a:lnTo>
                  <a:lnTo>
                    <a:pt x="135" y="55"/>
                  </a:lnTo>
                  <a:lnTo>
                    <a:pt x="135" y="55"/>
                  </a:lnTo>
                  <a:lnTo>
                    <a:pt x="137" y="48"/>
                  </a:lnTo>
                  <a:lnTo>
                    <a:pt x="139" y="41"/>
                  </a:lnTo>
                  <a:lnTo>
                    <a:pt x="142" y="35"/>
                  </a:lnTo>
                  <a:lnTo>
                    <a:pt x="142" y="35"/>
                  </a:lnTo>
                  <a:lnTo>
                    <a:pt x="147" y="53"/>
                  </a:lnTo>
                  <a:lnTo>
                    <a:pt x="147" y="53"/>
                  </a:lnTo>
                  <a:lnTo>
                    <a:pt x="149" y="61"/>
                  </a:lnTo>
                  <a:lnTo>
                    <a:pt x="150" y="68"/>
                  </a:lnTo>
                  <a:lnTo>
                    <a:pt x="150" y="68"/>
                  </a:lnTo>
                  <a:close/>
                </a:path>
              </a:pathLst>
            </a:custGeom>
            <a:solidFill>
              <a:srgbClr val="FFC000">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45" name="Freeform 9"/>
            <p:cNvSpPr>
              <a:spLocks noEditPoints="1"/>
            </p:cNvSpPr>
            <p:nvPr/>
          </p:nvSpPr>
          <p:spPr bwMode="auto">
            <a:xfrm>
              <a:off x="6531817" y="1981538"/>
              <a:ext cx="1103313" cy="2540000"/>
            </a:xfrm>
            <a:custGeom>
              <a:avLst/>
              <a:gdLst/>
              <a:ahLst/>
              <a:cxnLst>
                <a:cxn ang="0">
                  <a:pos x="217" y="1600"/>
                </a:cxn>
                <a:cxn ang="0">
                  <a:pos x="279" y="1540"/>
                </a:cxn>
                <a:cxn ang="0">
                  <a:pos x="275" y="1480"/>
                </a:cxn>
                <a:cxn ang="0">
                  <a:pos x="265" y="1338"/>
                </a:cxn>
                <a:cxn ang="0">
                  <a:pos x="320" y="1375"/>
                </a:cxn>
                <a:cxn ang="0">
                  <a:pos x="351" y="1515"/>
                </a:cxn>
                <a:cxn ang="0">
                  <a:pos x="289" y="1527"/>
                </a:cxn>
                <a:cxn ang="0">
                  <a:pos x="357" y="1573"/>
                </a:cxn>
                <a:cxn ang="0">
                  <a:pos x="511" y="1585"/>
                </a:cxn>
                <a:cxn ang="0">
                  <a:pos x="513" y="1496"/>
                </a:cxn>
                <a:cxn ang="0">
                  <a:pos x="493" y="1448"/>
                </a:cxn>
                <a:cxn ang="0">
                  <a:pos x="459" y="1279"/>
                </a:cxn>
                <a:cxn ang="0">
                  <a:pos x="432" y="1139"/>
                </a:cxn>
                <a:cxn ang="0">
                  <a:pos x="409" y="1094"/>
                </a:cxn>
                <a:cxn ang="0">
                  <a:pos x="444" y="925"/>
                </a:cxn>
                <a:cxn ang="0">
                  <a:pos x="491" y="792"/>
                </a:cxn>
                <a:cxn ang="0">
                  <a:pos x="531" y="800"/>
                </a:cxn>
                <a:cxn ang="0">
                  <a:pos x="563" y="822"/>
                </a:cxn>
                <a:cxn ang="0">
                  <a:pos x="621" y="792"/>
                </a:cxn>
                <a:cxn ang="0">
                  <a:pos x="670" y="703"/>
                </a:cxn>
                <a:cxn ang="0">
                  <a:pos x="683" y="621"/>
                </a:cxn>
                <a:cxn ang="0">
                  <a:pos x="676" y="498"/>
                </a:cxn>
                <a:cxn ang="0">
                  <a:pos x="574" y="407"/>
                </a:cxn>
                <a:cxn ang="0">
                  <a:pos x="531" y="322"/>
                </a:cxn>
                <a:cxn ang="0">
                  <a:pos x="436" y="217"/>
                </a:cxn>
                <a:cxn ang="0">
                  <a:pos x="397" y="152"/>
                </a:cxn>
                <a:cxn ang="0">
                  <a:pos x="366" y="18"/>
                </a:cxn>
                <a:cxn ang="0">
                  <a:pos x="260" y="11"/>
                </a:cxn>
                <a:cxn ang="0">
                  <a:pos x="199" y="73"/>
                </a:cxn>
                <a:cxn ang="0">
                  <a:pos x="200" y="135"/>
                </a:cxn>
                <a:cxn ang="0">
                  <a:pos x="194" y="180"/>
                </a:cxn>
                <a:cxn ang="0">
                  <a:pos x="212" y="209"/>
                </a:cxn>
                <a:cxn ang="0">
                  <a:pos x="227" y="239"/>
                </a:cxn>
                <a:cxn ang="0">
                  <a:pos x="259" y="274"/>
                </a:cxn>
                <a:cxn ang="0">
                  <a:pos x="190" y="277"/>
                </a:cxn>
                <a:cxn ang="0">
                  <a:pos x="142" y="217"/>
                </a:cxn>
                <a:cxn ang="0">
                  <a:pos x="77" y="203"/>
                </a:cxn>
                <a:cxn ang="0">
                  <a:pos x="47" y="229"/>
                </a:cxn>
                <a:cxn ang="0">
                  <a:pos x="23" y="267"/>
                </a:cxn>
                <a:cxn ang="0">
                  <a:pos x="58" y="456"/>
                </a:cxn>
                <a:cxn ang="0">
                  <a:pos x="125" y="581"/>
                </a:cxn>
                <a:cxn ang="0">
                  <a:pos x="235" y="541"/>
                </a:cxn>
                <a:cxn ang="0">
                  <a:pos x="224" y="666"/>
                </a:cxn>
                <a:cxn ang="0">
                  <a:pos x="168" y="852"/>
                </a:cxn>
                <a:cxn ang="0">
                  <a:pos x="112" y="1092"/>
                </a:cxn>
                <a:cxn ang="0">
                  <a:pos x="108" y="1385"/>
                </a:cxn>
                <a:cxn ang="0">
                  <a:pos x="83" y="1532"/>
                </a:cxn>
                <a:cxn ang="0">
                  <a:pos x="11" y="1553"/>
                </a:cxn>
                <a:cxn ang="0">
                  <a:pos x="28" y="1595"/>
                </a:cxn>
                <a:cxn ang="0">
                  <a:pos x="88" y="222"/>
                </a:cxn>
                <a:cxn ang="0">
                  <a:pos x="192" y="361"/>
                </a:cxn>
                <a:cxn ang="0">
                  <a:pos x="130" y="421"/>
                </a:cxn>
                <a:cxn ang="0">
                  <a:pos x="103" y="426"/>
                </a:cxn>
                <a:cxn ang="0">
                  <a:pos x="100" y="309"/>
                </a:cxn>
                <a:cxn ang="0">
                  <a:pos x="148" y="304"/>
                </a:cxn>
                <a:cxn ang="0">
                  <a:pos x="499" y="376"/>
                </a:cxn>
                <a:cxn ang="0">
                  <a:pos x="484" y="300"/>
                </a:cxn>
                <a:cxn ang="0">
                  <a:pos x="499" y="387"/>
                </a:cxn>
              </a:cxnLst>
              <a:rect l="0" t="0" r="r" b="b"/>
              <a:pathLst>
                <a:path w="695" h="1600">
                  <a:moveTo>
                    <a:pt x="28" y="1595"/>
                  </a:moveTo>
                  <a:lnTo>
                    <a:pt x="28" y="1595"/>
                  </a:lnTo>
                  <a:lnTo>
                    <a:pt x="40" y="1597"/>
                  </a:lnTo>
                  <a:lnTo>
                    <a:pt x="55" y="1597"/>
                  </a:lnTo>
                  <a:lnTo>
                    <a:pt x="93" y="1597"/>
                  </a:lnTo>
                  <a:lnTo>
                    <a:pt x="132" y="1593"/>
                  </a:lnTo>
                  <a:lnTo>
                    <a:pt x="157" y="1593"/>
                  </a:lnTo>
                  <a:lnTo>
                    <a:pt x="157" y="1593"/>
                  </a:lnTo>
                  <a:lnTo>
                    <a:pt x="197" y="1598"/>
                  </a:lnTo>
                  <a:lnTo>
                    <a:pt x="217" y="1600"/>
                  </a:lnTo>
                  <a:lnTo>
                    <a:pt x="237" y="1598"/>
                  </a:lnTo>
                  <a:lnTo>
                    <a:pt x="237" y="1598"/>
                  </a:lnTo>
                  <a:lnTo>
                    <a:pt x="245" y="1598"/>
                  </a:lnTo>
                  <a:lnTo>
                    <a:pt x="255" y="1595"/>
                  </a:lnTo>
                  <a:lnTo>
                    <a:pt x="272" y="1588"/>
                  </a:lnTo>
                  <a:lnTo>
                    <a:pt x="290" y="1578"/>
                  </a:lnTo>
                  <a:lnTo>
                    <a:pt x="287" y="1560"/>
                  </a:lnTo>
                  <a:lnTo>
                    <a:pt x="279" y="1555"/>
                  </a:lnTo>
                  <a:lnTo>
                    <a:pt x="279" y="1555"/>
                  </a:lnTo>
                  <a:lnTo>
                    <a:pt x="279" y="1540"/>
                  </a:lnTo>
                  <a:lnTo>
                    <a:pt x="277" y="1530"/>
                  </a:lnTo>
                  <a:lnTo>
                    <a:pt x="274" y="1522"/>
                  </a:lnTo>
                  <a:lnTo>
                    <a:pt x="274" y="1522"/>
                  </a:lnTo>
                  <a:lnTo>
                    <a:pt x="269" y="1506"/>
                  </a:lnTo>
                  <a:lnTo>
                    <a:pt x="265" y="1500"/>
                  </a:lnTo>
                  <a:lnTo>
                    <a:pt x="265" y="1496"/>
                  </a:lnTo>
                  <a:lnTo>
                    <a:pt x="267" y="1495"/>
                  </a:lnTo>
                  <a:lnTo>
                    <a:pt x="267" y="1495"/>
                  </a:lnTo>
                  <a:lnTo>
                    <a:pt x="270" y="1490"/>
                  </a:lnTo>
                  <a:lnTo>
                    <a:pt x="275" y="1480"/>
                  </a:lnTo>
                  <a:lnTo>
                    <a:pt x="279" y="1468"/>
                  </a:lnTo>
                  <a:lnTo>
                    <a:pt x="279" y="1461"/>
                  </a:lnTo>
                  <a:lnTo>
                    <a:pt x="277" y="1458"/>
                  </a:lnTo>
                  <a:lnTo>
                    <a:pt x="277" y="1458"/>
                  </a:lnTo>
                  <a:lnTo>
                    <a:pt x="250" y="1408"/>
                  </a:lnTo>
                  <a:lnTo>
                    <a:pt x="250" y="1408"/>
                  </a:lnTo>
                  <a:lnTo>
                    <a:pt x="257" y="1383"/>
                  </a:lnTo>
                  <a:lnTo>
                    <a:pt x="262" y="1361"/>
                  </a:lnTo>
                  <a:lnTo>
                    <a:pt x="264" y="1349"/>
                  </a:lnTo>
                  <a:lnTo>
                    <a:pt x="265" y="1338"/>
                  </a:lnTo>
                  <a:lnTo>
                    <a:pt x="265" y="1338"/>
                  </a:lnTo>
                  <a:lnTo>
                    <a:pt x="264" y="1271"/>
                  </a:lnTo>
                  <a:lnTo>
                    <a:pt x="272" y="1256"/>
                  </a:lnTo>
                  <a:lnTo>
                    <a:pt x="275" y="1241"/>
                  </a:lnTo>
                  <a:lnTo>
                    <a:pt x="275" y="1241"/>
                  </a:lnTo>
                  <a:lnTo>
                    <a:pt x="285" y="1273"/>
                  </a:lnTo>
                  <a:lnTo>
                    <a:pt x="295" y="1306"/>
                  </a:lnTo>
                  <a:lnTo>
                    <a:pt x="309" y="1341"/>
                  </a:lnTo>
                  <a:lnTo>
                    <a:pt x="309" y="1341"/>
                  </a:lnTo>
                  <a:lnTo>
                    <a:pt x="320" y="1375"/>
                  </a:lnTo>
                  <a:lnTo>
                    <a:pt x="329" y="1401"/>
                  </a:lnTo>
                  <a:lnTo>
                    <a:pt x="339" y="1431"/>
                  </a:lnTo>
                  <a:lnTo>
                    <a:pt x="339" y="1431"/>
                  </a:lnTo>
                  <a:lnTo>
                    <a:pt x="347" y="1446"/>
                  </a:lnTo>
                  <a:lnTo>
                    <a:pt x="347" y="1446"/>
                  </a:lnTo>
                  <a:lnTo>
                    <a:pt x="346" y="1458"/>
                  </a:lnTo>
                  <a:lnTo>
                    <a:pt x="344" y="1470"/>
                  </a:lnTo>
                  <a:lnTo>
                    <a:pt x="346" y="1483"/>
                  </a:lnTo>
                  <a:lnTo>
                    <a:pt x="346" y="1483"/>
                  </a:lnTo>
                  <a:lnTo>
                    <a:pt x="351" y="1515"/>
                  </a:lnTo>
                  <a:lnTo>
                    <a:pt x="351" y="1515"/>
                  </a:lnTo>
                  <a:lnTo>
                    <a:pt x="341" y="1517"/>
                  </a:lnTo>
                  <a:lnTo>
                    <a:pt x="330" y="1518"/>
                  </a:lnTo>
                  <a:lnTo>
                    <a:pt x="320" y="1518"/>
                  </a:lnTo>
                  <a:lnTo>
                    <a:pt x="320" y="1518"/>
                  </a:lnTo>
                  <a:lnTo>
                    <a:pt x="312" y="1518"/>
                  </a:lnTo>
                  <a:lnTo>
                    <a:pt x="302" y="1520"/>
                  </a:lnTo>
                  <a:lnTo>
                    <a:pt x="294" y="1523"/>
                  </a:lnTo>
                  <a:lnTo>
                    <a:pt x="290" y="1525"/>
                  </a:lnTo>
                  <a:lnTo>
                    <a:pt x="289" y="1527"/>
                  </a:lnTo>
                  <a:lnTo>
                    <a:pt x="289" y="1527"/>
                  </a:lnTo>
                  <a:lnTo>
                    <a:pt x="289" y="1533"/>
                  </a:lnTo>
                  <a:lnTo>
                    <a:pt x="289" y="1543"/>
                  </a:lnTo>
                  <a:lnTo>
                    <a:pt x="294" y="1552"/>
                  </a:lnTo>
                  <a:lnTo>
                    <a:pt x="297" y="1557"/>
                  </a:lnTo>
                  <a:lnTo>
                    <a:pt x="300" y="1558"/>
                  </a:lnTo>
                  <a:lnTo>
                    <a:pt x="300" y="1558"/>
                  </a:lnTo>
                  <a:lnTo>
                    <a:pt x="314" y="1563"/>
                  </a:lnTo>
                  <a:lnTo>
                    <a:pt x="334" y="1568"/>
                  </a:lnTo>
                  <a:lnTo>
                    <a:pt x="357" y="1573"/>
                  </a:lnTo>
                  <a:lnTo>
                    <a:pt x="379" y="1575"/>
                  </a:lnTo>
                  <a:lnTo>
                    <a:pt x="379" y="1575"/>
                  </a:lnTo>
                  <a:lnTo>
                    <a:pt x="422" y="1580"/>
                  </a:lnTo>
                  <a:lnTo>
                    <a:pt x="456" y="1585"/>
                  </a:lnTo>
                  <a:lnTo>
                    <a:pt x="456" y="1585"/>
                  </a:lnTo>
                  <a:lnTo>
                    <a:pt x="467" y="1587"/>
                  </a:lnTo>
                  <a:lnTo>
                    <a:pt x="482" y="1588"/>
                  </a:lnTo>
                  <a:lnTo>
                    <a:pt x="498" y="1587"/>
                  </a:lnTo>
                  <a:lnTo>
                    <a:pt x="511" y="1585"/>
                  </a:lnTo>
                  <a:lnTo>
                    <a:pt x="511" y="1585"/>
                  </a:lnTo>
                  <a:lnTo>
                    <a:pt x="519" y="1580"/>
                  </a:lnTo>
                  <a:lnTo>
                    <a:pt x="526" y="1575"/>
                  </a:lnTo>
                  <a:lnTo>
                    <a:pt x="531" y="1570"/>
                  </a:lnTo>
                  <a:lnTo>
                    <a:pt x="521" y="1545"/>
                  </a:lnTo>
                  <a:lnTo>
                    <a:pt x="524" y="1535"/>
                  </a:lnTo>
                  <a:lnTo>
                    <a:pt x="524" y="1535"/>
                  </a:lnTo>
                  <a:lnTo>
                    <a:pt x="513" y="1510"/>
                  </a:lnTo>
                  <a:lnTo>
                    <a:pt x="513" y="1510"/>
                  </a:lnTo>
                  <a:lnTo>
                    <a:pt x="513" y="1505"/>
                  </a:lnTo>
                  <a:lnTo>
                    <a:pt x="513" y="1496"/>
                  </a:lnTo>
                  <a:lnTo>
                    <a:pt x="511" y="1490"/>
                  </a:lnTo>
                  <a:lnTo>
                    <a:pt x="509" y="1488"/>
                  </a:lnTo>
                  <a:lnTo>
                    <a:pt x="508" y="1486"/>
                  </a:lnTo>
                  <a:lnTo>
                    <a:pt x="508" y="1486"/>
                  </a:lnTo>
                  <a:lnTo>
                    <a:pt x="499" y="1481"/>
                  </a:lnTo>
                  <a:lnTo>
                    <a:pt x="489" y="1475"/>
                  </a:lnTo>
                  <a:lnTo>
                    <a:pt x="479" y="1466"/>
                  </a:lnTo>
                  <a:lnTo>
                    <a:pt x="479" y="1466"/>
                  </a:lnTo>
                  <a:lnTo>
                    <a:pt x="488" y="1456"/>
                  </a:lnTo>
                  <a:lnTo>
                    <a:pt x="493" y="1448"/>
                  </a:lnTo>
                  <a:lnTo>
                    <a:pt x="494" y="1445"/>
                  </a:lnTo>
                  <a:lnTo>
                    <a:pt x="494" y="1441"/>
                  </a:lnTo>
                  <a:lnTo>
                    <a:pt x="494" y="1441"/>
                  </a:lnTo>
                  <a:lnTo>
                    <a:pt x="488" y="1400"/>
                  </a:lnTo>
                  <a:lnTo>
                    <a:pt x="484" y="1373"/>
                  </a:lnTo>
                  <a:lnTo>
                    <a:pt x="479" y="1353"/>
                  </a:lnTo>
                  <a:lnTo>
                    <a:pt x="479" y="1353"/>
                  </a:lnTo>
                  <a:lnTo>
                    <a:pt x="467" y="1316"/>
                  </a:lnTo>
                  <a:lnTo>
                    <a:pt x="462" y="1296"/>
                  </a:lnTo>
                  <a:lnTo>
                    <a:pt x="459" y="1279"/>
                  </a:lnTo>
                  <a:lnTo>
                    <a:pt x="459" y="1279"/>
                  </a:lnTo>
                  <a:lnTo>
                    <a:pt x="457" y="1241"/>
                  </a:lnTo>
                  <a:lnTo>
                    <a:pt x="457" y="1221"/>
                  </a:lnTo>
                  <a:lnTo>
                    <a:pt x="456" y="1211"/>
                  </a:lnTo>
                  <a:lnTo>
                    <a:pt x="456" y="1211"/>
                  </a:lnTo>
                  <a:lnTo>
                    <a:pt x="446" y="1191"/>
                  </a:lnTo>
                  <a:lnTo>
                    <a:pt x="439" y="1177"/>
                  </a:lnTo>
                  <a:lnTo>
                    <a:pt x="439" y="1177"/>
                  </a:lnTo>
                  <a:lnTo>
                    <a:pt x="436" y="1156"/>
                  </a:lnTo>
                  <a:lnTo>
                    <a:pt x="432" y="1139"/>
                  </a:lnTo>
                  <a:lnTo>
                    <a:pt x="429" y="1134"/>
                  </a:lnTo>
                  <a:lnTo>
                    <a:pt x="427" y="1131"/>
                  </a:lnTo>
                  <a:lnTo>
                    <a:pt x="427" y="1131"/>
                  </a:lnTo>
                  <a:lnTo>
                    <a:pt x="414" y="1121"/>
                  </a:lnTo>
                  <a:lnTo>
                    <a:pt x="409" y="1114"/>
                  </a:lnTo>
                  <a:lnTo>
                    <a:pt x="406" y="1112"/>
                  </a:lnTo>
                  <a:lnTo>
                    <a:pt x="406" y="1109"/>
                  </a:lnTo>
                  <a:lnTo>
                    <a:pt x="406" y="1109"/>
                  </a:lnTo>
                  <a:lnTo>
                    <a:pt x="406" y="1101"/>
                  </a:lnTo>
                  <a:lnTo>
                    <a:pt x="409" y="1094"/>
                  </a:lnTo>
                  <a:lnTo>
                    <a:pt x="416" y="1079"/>
                  </a:lnTo>
                  <a:lnTo>
                    <a:pt x="416" y="1079"/>
                  </a:lnTo>
                  <a:lnTo>
                    <a:pt x="426" y="1047"/>
                  </a:lnTo>
                  <a:lnTo>
                    <a:pt x="431" y="1022"/>
                  </a:lnTo>
                  <a:lnTo>
                    <a:pt x="434" y="1009"/>
                  </a:lnTo>
                  <a:lnTo>
                    <a:pt x="434" y="995"/>
                  </a:lnTo>
                  <a:lnTo>
                    <a:pt x="434" y="995"/>
                  </a:lnTo>
                  <a:lnTo>
                    <a:pt x="434" y="949"/>
                  </a:lnTo>
                  <a:lnTo>
                    <a:pt x="434" y="928"/>
                  </a:lnTo>
                  <a:lnTo>
                    <a:pt x="444" y="925"/>
                  </a:lnTo>
                  <a:lnTo>
                    <a:pt x="444" y="925"/>
                  </a:lnTo>
                  <a:lnTo>
                    <a:pt x="449" y="902"/>
                  </a:lnTo>
                  <a:lnTo>
                    <a:pt x="454" y="883"/>
                  </a:lnTo>
                  <a:lnTo>
                    <a:pt x="462" y="865"/>
                  </a:lnTo>
                  <a:lnTo>
                    <a:pt x="462" y="865"/>
                  </a:lnTo>
                  <a:lnTo>
                    <a:pt x="477" y="835"/>
                  </a:lnTo>
                  <a:lnTo>
                    <a:pt x="484" y="822"/>
                  </a:lnTo>
                  <a:lnTo>
                    <a:pt x="488" y="813"/>
                  </a:lnTo>
                  <a:lnTo>
                    <a:pt x="488" y="813"/>
                  </a:lnTo>
                  <a:lnTo>
                    <a:pt x="491" y="792"/>
                  </a:lnTo>
                  <a:lnTo>
                    <a:pt x="493" y="776"/>
                  </a:lnTo>
                  <a:lnTo>
                    <a:pt x="493" y="776"/>
                  </a:lnTo>
                  <a:lnTo>
                    <a:pt x="498" y="776"/>
                  </a:lnTo>
                  <a:lnTo>
                    <a:pt x="503" y="780"/>
                  </a:lnTo>
                  <a:lnTo>
                    <a:pt x="508" y="783"/>
                  </a:lnTo>
                  <a:lnTo>
                    <a:pt x="508" y="783"/>
                  </a:lnTo>
                  <a:lnTo>
                    <a:pt x="516" y="793"/>
                  </a:lnTo>
                  <a:lnTo>
                    <a:pt x="519" y="800"/>
                  </a:lnTo>
                  <a:lnTo>
                    <a:pt x="531" y="800"/>
                  </a:lnTo>
                  <a:lnTo>
                    <a:pt x="531" y="800"/>
                  </a:lnTo>
                  <a:lnTo>
                    <a:pt x="534" y="807"/>
                  </a:lnTo>
                  <a:lnTo>
                    <a:pt x="538" y="813"/>
                  </a:lnTo>
                  <a:lnTo>
                    <a:pt x="539" y="820"/>
                  </a:lnTo>
                  <a:lnTo>
                    <a:pt x="539" y="820"/>
                  </a:lnTo>
                  <a:lnTo>
                    <a:pt x="543" y="830"/>
                  </a:lnTo>
                  <a:lnTo>
                    <a:pt x="546" y="838"/>
                  </a:lnTo>
                  <a:lnTo>
                    <a:pt x="551" y="838"/>
                  </a:lnTo>
                  <a:lnTo>
                    <a:pt x="551" y="817"/>
                  </a:lnTo>
                  <a:lnTo>
                    <a:pt x="563" y="822"/>
                  </a:lnTo>
                  <a:lnTo>
                    <a:pt x="563" y="822"/>
                  </a:lnTo>
                  <a:lnTo>
                    <a:pt x="583" y="818"/>
                  </a:lnTo>
                  <a:lnTo>
                    <a:pt x="599" y="817"/>
                  </a:lnTo>
                  <a:lnTo>
                    <a:pt x="604" y="813"/>
                  </a:lnTo>
                  <a:lnTo>
                    <a:pt x="608" y="812"/>
                  </a:lnTo>
                  <a:lnTo>
                    <a:pt x="608" y="812"/>
                  </a:lnTo>
                  <a:lnTo>
                    <a:pt x="613" y="807"/>
                  </a:lnTo>
                  <a:lnTo>
                    <a:pt x="616" y="800"/>
                  </a:lnTo>
                  <a:lnTo>
                    <a:pt x="619" y="792"/>
                  </a:lnTo>
                  <a:lnTo>
                    <a:pt x="619" y="792"/>
                  </a:lnTo>
                  <a:lnTo>
                    <a:pt x="621" y="792"/>
                  </a:lnTo>
                  <a:lnTo>
                    <a:pt x="626" y="790"/>
                  </a:lnTo>
                  <a:lnTo>
                    <a:pt x="631" y="785"/>
                  </a:lnTo>
                  <a:lnTo>
                    <a:pt x="634" y="781"/>
                  </a:lnTo>
                  <a:lnTo>
                    <a:pt x="638" y="775"/>
                  </a:lnTo>
                  <a:lnTo>
                    <a:pt x="638" y="775"/>
                  </a:lnTo>
                  <a:lnTo>
                    <a:pt x="648" y="745"/>
                  </a:lnTo>
                  <a:lnTo>
                    <a:pt x="655" y="730"/>
                  </a:lnTo>
                  <a:lnTo>
                    <a:pt x="660" y="720"/>
                  </a:lnTo>
                  <a:lnTo>
                    <a:pt x="660" y="720"/>
                  </a:lnTo>
                  <a:lnTo>
                    <a:pt x="670" y="703"/>
                  </a:lnTo>
                  <a:lnTo>
                    <a:pt x="675" y="695"/>
                  </a:lnTo>
                  <a:lnTo>
                    <a:pt x="676" y="688"/>
                  </a:lnTo>
                  <a:lnTo>
                    <a:pt x="676" y="688"/>
                  </a:lnTo>
                  <a:lnTo>
                    <a:pt x="680" y="675"/>
                  </a:lnTo>
                  <a:lnTo>
                    <a:pt x="681" y="666"/>
                  </a:lnTo>
                  <a:lnTo>
                    <a:pt x="690" y="658"/>
                  </a:lnTo>
                  <a:lnTo>
                    <a:pt x="688" y="634"/>
                  </a:lnTo>
                  <a:lnTo>
                    <a:pt x="680" y="628"/>
                  </a:lnTo>
                  <a:lnTo>
                    <a:pt x="680" y="628"/>
                  </a:lnTo>
                  <a:lnTo>
                    <a:pt x="683" y="621"/>
                  </a:lnTo>
                  <a:lnTo>
                    <a:pt x="690" y="599"/>
                  </a:lnTo>
                  <a:lnTo>
                    <a:pt x="693" y="586"/>
                  </a:lnTo>
                  <a:lnTo>
                    <a:pt x="695" y="571"/>
                  </a:lnTo>
                  <a:lnTo>
                    <a:pt x="695" y="558"/>
                  </a:lnTo>
                  <a:lnTo>
                    <a:pt x="693" y="543"/>
                  </a:lnTo>
                  <a:lnTo>
                    <a:pt x="693" y="543"/>
                  </a:lnTo>
                  <a:lnTo>
                    <a:pt x="690" y="529"/>
                  </a:lnTo>
                  <a:lnTo>
                    <a:pt x="686" y="518"/>
                  </a:lnTo>
                  <a:lnTo>
                    <a:pt x="681" y="508"/>
                  </a:lnTo>
                  <a:lnTo>
                    <a:pt x="676" y="498"/>
                  </a:lnTo>
                  <a:lnTo>
                    <a:pt x="665" y="482"/>
                  </a:lnTo>
                  <a:lnTo>
                    <a:pt x="653" y="469"/>
                  </a:lnTo>
                  <a:lnTo>
                    <a:pt x="653" y="469"/>
                  </a:lnTo>
                  <a:lnTo>
                    <a:pt x="643" y="456"/>
                  </a:lnTo>
                  <a:lnTo>
                    <a:pt x="631" y="446"/>
                  </a:lnTo>
                  <a:lnTo>
                    <a:pt x="618" y="436"/>
                  </a:lnTo>
                  <a:lnTo>
                    <a:pt x="603" y="427"/>
                  </a:lnTo>
                  <a:lnTo>
                    <a:pt x="603" y="427"/>
                  </a:lnTo>
                  <a:lnTo>
                    <a:pt x="589" y="417"/>
                  </a:lnTo>
                  <a:lnTo>
                    <a:pt x="574" y="407"/>
                  </a:lnTo>
                  <a:lnTo>
                    <a:pt x="564" y="397"/>
                  </a:lnTo>
                  <a:lnTo>
                    <a:pt x="561" y="392"/>
                  </a:lnTo>
                  <a:lnTo>
                    <a:pt x="559" y="387"/>
                  </a:lnTo>
                  <a:lnTo>
                    <a:pt x="559" y="387"/>
                  </a:lnTo>
                  <a:lnTo>
                    <a:pt x="556" y="369"/>
                  </a:lnTo>
                  <a:lnTo>
                    <a:pt x="553" y="361"/>
                  </a:lnTo>
                  <a:lnTo>
                    <a:pt x="549" y="356"/>
                  </a:lnTo>
                  <a:lnTo>
                    <a:pt x="549" y="356"/>
                  </a:lnTo>
                  <a:lnTo>
                    <a:pt x="528" y="342"/>
                  </a:lnTo>
                  <a:lnTo>
                    <a:pt x="531" y="322"/>
                  </a:lnTo>
                  <a:lnTo>
                    <a:pt x="508" y="320"/>
                  </a:lnTo>
                  <a:lnTo>
                    <a:pt x="508" y="320"/>
                  </a:lnTo>
                  <a:lnTo>
                    <a:pt x="491" y="290"/>
                  </a:lnTo>
                  <a:lnTo>
                    <a:pt x="469" y="249"/>
                  </a:lnTo>
                  <a:lnTo>
                    <a:pt x="469" y="249"/>
                  </a:lnTo>
                  <a:lnTo>
                    <a:pt x="462" y="237"/>
                  </a:lnTo>
                  <a:lnTo>
                    <a:pt x="452" y="229"/>
                  </a:lnTo>
                  <a:lnTo>
                    <a:pt x="444" y="222"/>
                  </a:lnTo>
                  <a:lnTo>
                    <a:pt x="436" y="217"/>
                  </a:lnTo>
                  <a:lnTo>
                    <a:pt x="436" y="217"/>
                  </a:lnTo>
                  <a:lnTo>
                    <a:pt x="429" y="215"/>
                  </a:lnTo>
                  <a:lnTo>
                    <a:pt x="421" y="215"/>
                  </a:lnTo>
                  <a:lnTo>
                    <a:pt x="412" y="214"/>
                  </a:lnTo>
                  <a:lnTo>
                    <a:pt x="404" y="198"/>
                  </a:lnTo>
                  <a:lnTo>
                    <a:pt x="384" y="203"/>
                  </a:lnTo>
                  <a:lnTo>
                    <a:pt x="382" y="188"/>
                  </a:lnTo>
                  <a:lnTo>
                    <a:pt x="382" y="188"/>
                  </a:lnTo>
                  <a:lnTo>
                    <a:pt x="386" y="182"/>
                  </a:lnTo>
                  <a:lnTo>
                    <a:pt x="394" y="163"/>
                  </a:lnTo>
                  <a:lnTo>
                    <a:pt x="397" y="152"/>
                  </a:lnTo>
                  <a:lnTo>
                    <a:pt x="399" y="137"/>
                  </a:lnTo>
                  <a:lnTo>
                    <a:pt x="401" y="120"/>
                  </a:lnTo>
                  <a:lnTo>
                    <a:pt x="401" y="102"/>
                  </a:lnTo>
                  <a:lnTo>
                    <a:pt x="401" y="102"/>
                  </a:lnTo>
                  <a:lnTo>
                    <a:pt x="399" y="85"/>
                  </a:lnTo>
                  <a:lnTo>
                    <a:pt x="396" y="68"/>
                  </a:lnTo>
                  <a:lnTo>
                    <a:pt x="391" y="53"/>
                  </a:lnTo>
                  <a:lnTo>
                    <a:pt x="384" y="40"/>
                  </a:lnTo>
                  <a:lnTo>
                    <a:pt x="376" y="28"/>
                  </a:lnTo>
                  <a:lnTo>
                    <a:pt x="366" y="18"/>
                  </a:lnTo>
                  <a:lnTo>
                    <a:pt x="356" y="11"/>
                  </a:lnTo>
                  <a:lnTo>
                    <a:pt x="344" y="6"/>
                  </a:lnTo>
                  <a:lnTo>
                    <a:pt x="344" y="6"/>
                  </a:lnTo>
                  <a:lnTo>
                    <a:pt x="332" y="3"/>
                  </a:lnTo>
                  <a:lnTo>
                    <a:pt x="320" y="1"/>
                  </a:lnTo>
                  <a:lnTo>
                    <a:pt x="309" y="0"/>
                  </a:lnTo>
                  <a:lnTo>
                    <a:pt x="297" y="1"/>
                  </a:lnTo>
                  <a:lnTo>
                    <a:pt x="284" y="3"/>
                  </a:lnTo>
                  <a:lnTo>
                    <a:pt x="272" y="6"/>
                  </a:lnTo>
                  <a:lnTo>
                    <a:pt x="260" y="11"/>
                  </a:lnTo>
                  <a:lnTo>
                    <a:pt x="249" y="16"/>
                  </a:lnTo>
                  <a:lnTo>
                    <a:pt x="249" y="16"/>
                  </a:lnTo>
                  <a:lnTo>
                    <a:pt x="229" y="30"/>
                  </a:lnTo>
                  <a:lnTo>
                    <a:pt x="214" y="40"/>
                  </a:lnTo>
                  <a:lnTo>
                    <a:pt x="202" y="50"/>
                  </a:lnTo>
                  <a:lnTo>
                    <a:pt x="199" y="55"/>
                  </a:lnTo>
                  <a:lnTo>
                    <a:pt x="197" y="58"/>
                  </a:lnTo>
                  <a:lnTo>
                    <a:pt x="197" y="58"/>
                  </a:lnTo>
                  <a:lnTo>
                    <a:pt x="197" y="67"/>
                  </a:lnTo>
                  <a:lnTo>
                    <a:pt x="199" y="73"/>
                  </a:lnTo>
                  <a:lnTo>
                    <a:pt x="202" y="80"/>
                  </a:lnTo>
                  <a:lnTo>
                    <a:pt x="202" y="80"/>
                  </a:lnTo>
                  <a:lnTo>
                    <a:pt x="202" y="92"/>
                  </a:lnTo>
                  <a:lnTo>
                    <a:pt x="200" y="110"/>
                  </a:lnTo>
                  <a:lnTo>
                    <a:pt x="200" y="110"/>
                  </a:lnTo>
                  <a:lnTo>
                    <a:pt x="199" y="122"/>
                  </a:lnTo>
                  <a:lnTo>
                    <a:pt x="197" y="127"/>
                  </a:lnTo>
                  <a:lnTo>
                    <a:pt x="199" y="132"/>
                  </a:lnTo>
                  <a:lnTo>
                    <a:pt x="199" y="132"/>
                  </a:lnTo>
                  <a:lnTo>
                    <a:pt x="200" y="135"/>
                  </a:lnTo>
                  <a:lnTo>
                    <a:pt x="204" y="138"/>
                  </a:lnTo>
                  <a:lnTo>
                    <a:pt x="205" y="142"/>
                  </a:lnTo>
                  <a:lnTo>
                    <a:pt x="205" y="147"/>
                  </a:lnTo>
                  <a:lnTo>
                    <a:pt x="205" y="147"/>
                  </a:lnTo>
                  <a:lnTo>
                    <a:pt x="202" y="155"/>
                  </a:lnTo>
                  <a:lnTo>
                    <a:pt x="199" y="165"/>
                  </a:lnTo>
                  <a:lnTo>
                    <a:pt x="195" y="175"/>
                  </a:lnTo>
                  <a:lnTo>
                    <a:pt x="194" y="177"/>
                  </a:lnTo>
                  <a:lnTo>
                    <a:pt x="194" y="180"/>
                  </a:lnTo>
                  <a:lnTo>
                    <a:pt x="194" y="180"/>
                  </a:lnTo>
                  <a:lnTo>
                    <a:pt x="199" y="182"/>
                  </a:lnTo>
                  <a:lnTo>
                    <a:pt x="204" y="183"/>
                  </a:lnTo>
                  <a:lnTo>
                    <a:pt x="210" y="183"/>
                  </a:lnTo>
                  <a:lnTo>
                    <a:pt x="207" y="197"/>
                  </a:lnTo>
                  <a:lnTo>
                    <a:pt x="212" y="200"/>
                  </a:lnTo>
                  <a:lnTo>
                    <a:pt x="212" y="200"/>
                  </a:lnTo>
                  <a:lnTo>
                    <a:pt x="210" y="202"/>
                  </a:lnTo>
                  <a:lnTo>
                    <a:pt x="210" y="205"/>
                  </a:lnTo>
                  <a:lnTo>
                    <a:pt x="212" y="209"/>
                  </a:lnTo>
                  <a:lnTo>
                    <a:pt x="212" y="209"/>
                  </a:lnTo>
                  <a:lnTo>
                    <a:pt x="214" y="210"/>
                  </a:lnTo>
                  <a:lnTo>
                    <a:pt x="217" y="212"/>
                  </a:lnTo>
                  <a:lnTo>
                    <a:pt x="220" y="212"/>
                  </a:lnTo>
                  <a:lnTo>
                    <a:pt x="220" y="215"/>
                  </a:lnTo>
                  <a:lnTo>
                    <a:pt x="220" y="215"/>
                  </a:lnTo>
                  <a:lnTo>
                    <a:pt x="220" y="227"/>
                  </a:lnTo>
                  <a:lnTo>
                    <a:pt x="222" y="234"/>
                  </a:lnTo>
                  <a:lnTo>
                    <a:pt x="224" y="237"/>
                  </a:lnTo>
                  <a:lnTo>
                    <a:pt x="224" y="237"/>
                  </a:lnTo>
                  <a:lnTo>
                    <a:pt x="227" y="239"/>
                  </a:lnTo>
                  <a:lnTo>
                    <a:pt x="232" y="240"/>
                  </a:lnTo>
                  <a:lnTo>
                    <a:pt x="244" y="239"/>
                  </a:lnTo>
                  <a:lnTo>
                    <a:pt x="244" y="239"/>
                  </a:lnTo>
                  <a:lnTo>
                    <a:pt x="257" y="240"/>
                  </a:lnTo>
                  <a:lnTo>
                    <a:pt x="262" y="242"/>
                  </a:lnTo>
                  <a:lnTo>
                    <a:pt x="265" y="244"/>
                  </a:lnTo>
                  <a:lnTo>
                    <a:pt x="265" y="244"/>
                  </a:lnTo>
                  <a:lnTo>
                    <a:pt x="270" y="250"/>
                  </a:lnTo>
                  <a:lnTo>
                    <a:pt x="272" y="257"/>
                  </a:lnTo>
                  <a:lnTo>
                    <a:pt x="259" y="274"/>
                  </a:lnTo>
                  <a:lnTo>
                    <a:pt x="259" y="274"/>
                  </a:lnTo>
                  <a:lnTo>
                    <a:pt x="242" y="280"/>
                  </a:lnTo>
                  <a:lnTo>
                    <a:pt x="230" y="285"/>
                  </a:lnTo>
                  <a:lnTo>
                    <a:pt x="225" y="287"/>
                  </a:lnTo>
                  <a:lnTo>
                    <a:pt x="222" y="290"/>
                  </a:lnTo>
                  <a:lnTo>
                    <a:pt x="222" y="290"/>
                  </a:lnTo>
                  <a:lnTo>
                    <a:pt x="214" y="307"/>
                  </a:lnTo>
                  <a:lnTo>
                    <a:pt x="214" y="307"/>
                  </a:lnTo>
                  <a:lnTo>
                    <a:pt x="200" y="290"/>
                  </a:lnTo>
                  <a:lnTo>
                    <a:pt x="190" y="277"/>
                  </a:lnTo>
                  <a:lnTo>
                    <a:pt x="184" y="265"/>
                  </a:lnTo>
                  <a:lnTo>
                    <a:pt x="184" y="265"/>
                  </a:lnTo>
                  <a:lnTo>
                    <a:pt x="173" y="239"/>
                  </a:lnTo>
                  <a:lnTo>
                    <a:pt x="168" y="227"/>
                  </a:lnTo>
                  <a:lnTo>
                    <a:pt x="165" y="222"/>
                  </a:lnTo>
                  <a:lnTo>
                    <a:pt x="163" y="220"/>
                  </a:lnTo>
                  <a:lnTo>
                    <a:pt x="163" y="220"/>
                  </a:lnTo>
                  <a:lnTo>
                    <a:pt x="157" y="219"/>
                  </a:lnTo>
                  <a:lnTo>
                    <a:pt x="150" y="217"/>
                  </a:lnTo>
                  <a:lnTo>
                    <a:pt x="142" y="217"/>
                  </a:lnTo>
                  <a:lnTo>
                    <a:pt x="133" y="214"/>
                  </a:lnTo>
                  <a:lnTo>
                    <a:pt x="133" y="214"/>
                  </a:lnTo>
                  <a:lnTo>
                    <a:pt x="117" y="207"/>
                  </a:lnTo>
                  <a:lnTo>
                    <a:pt x="108" y="203"/>
                  </a:lnTo>
                  <a:lnTo>
                    <a:pt x="103" y="202"/>
                  </a:lnTo>
                  <a:lnTo>
                    <a:pt x="103" y="202"/>
                  </a:lnTo>
                  <a:lnTo>
                    <a:pt x="83" y="209"/>
                  </a:lnTo>
                  <a:lnTo>
                    <a:pt x="83" y="209"/>
                  </a:lnTo>
                  <a:lnTo>
                    <a:pt x="80" y="205"/>
                  </a:lnTo>
                  <a:lnTo>
                    <a:pt x="77" y="203"/>
                  </a:lnTo>
                  <a:lnTo>
                    <a:pt x="72" y="203"/>
                  </a:lnTo>
                  <a:lnTo>
                    <a:pt x="72" y="203"/>
                  </a:lnTo>
                  <a:lnTo>
                    <a:pt x="70" y="207"/>
                  </a:lnTo>
                  <a:lnTo>
                    <a:pt x="68" y="212"/>
                  </a:lnTo>
                  <a:lnTo>
                    <a:pt x="67" y="217"/>
                  </a:lnTo>
                  <a:lnTo>
                    <a:pt x="58" y="227"/>
                  </a:lnTo>
                  <a:lnTo>
                    <a:pt x="58" y="227"/>
                  </a:lnTo>
                  <a:lnTo>
                    <a:pt x="55" y="227"/>
                  </a:lnTo>
                  <a:lnTo>
                    <a:pt x="50" y="227"/>
                  </a:lnTo>
                  <a:lnTo>
                    <a:pt x="47" y="229"/>
                  </a:lnTo>
                  <a:lnTo>
                    <a:pt x="47" y="229"/>
                  </a:lnTo>
                  <a:lnTo>
                    <a:pt x="45" y="230"/>
                  </a:lnTo>
                  <a:lnTo>
                    <a:pt x="45" y="234"/>
                  </a:lnTo>
                  <a:lnTo>
                    <a:pt x="47" y="240"/>
                  </a:lnTo>
                  <a:lnTo>
                    <a:pt x="47" y="240"/>
                  </a:lnTo>
                  <a:lnTo>
                    <a:pt x="40" y="247"/>
                  </a:lnTo>
                  <a:lnTo>
                    <a:pt x="33" y="255"/>
                  </a:lnTo>
                  <a:lnTo>
                    <a:pt x="33" y="255"/>
                  </a:lnTo>
                  <a:lnTo>
                    <a:pt x="28" y="259"/>
                  </a:lnTo>
                  <a:lnTo>
                    <a:pt x="23" y="267"/>
                  </a:lnTo>
                  <a:lnTo>
                    <a:pt x="20" y="274"/>
                  </a:lnTo>
                  <a:lnTo>
                    <a:pt x="20" y="279"/>
                  </a:lnTo>
                  <a:lnTo>
                    <a:pt x="20" y="282"/>
                  </a:lnTo>
                  <a:lnTo>
                    <a:pt x="20" y="282"/>
                  </a:lnTo>
                  <a:lnTo>
                    <a:pt x="30" y="302"/>
                  </a:lnTo>
                  <a:lnTo>
                    <a:pt x="42" y="335"/>
                  </a:lnTo>
                  <a:lnTo>
                    <a:pt x="42" y="335"/>
                  </a:lnTo>
                  <a:lnTo>
                    <a:pt x="45" y="352"/>
                  </a:lnTo>
                  <a:lnTo>
                    <a:pt x="48" y="381"/>
                  </a:lnTo>
                  <a:lnTo>
                    <a:pt x="58" y="456"/>
                  </a:lnTo>
                  <a:lnTo>
                    <a:pt x="65" y="496"/>
                  </a:lnTo>
                  <a:lnTo>
                    <a:pt x="73" y="531"/>
                  </a:lnTo>
                  <a:lnTo>
                    <a:pt x="77" y="546"/>
                  </a:lnTo>
                  <a:lnTo>
                    <a:pt x="82" y="558"/>
                  </a:lnTo>
                  <a:lnTo>
                    <a:pt x="87" y="568"/>
                  </a:lnTo>
                  <a:lnTo>
                    <a:pt x="93" y="573"/>
                  </a:lnTo>
                  <a:lnTo>
                    <a:pt x="93" y="573"/>
                  </a:lnTo>
                  <a:lnTo>
                    <a:pt x="105" y="578"/>
                  </a:lnTo>
                  <a:lnTo>
                    <a:pt x="115" y="581"/>
                  </a:lnTo>
                  <a:lnTo>
                    <a:pt x="125" y="581"/>
                  </a:lnTo>
                  <a:lnTo>
                    <a:pt x="133" y="579"/>
                  </a:lnTo>
                  <a:lnTo>
                    <a:pt x="142" y="578"/>
                  </a:lnTo>
                  <a:lnTo>
                    <a:pt x="148" y="574"/>
                  </a:lnTo>
                  <a:lnTo>
                    <a:pt x="158" y="566"/>
                  </a:lnTo>
                  <a:lnTo>
                    <a:pt x="158" y="566"/>
                  </a:lnTo>
                  <a:lnTo>
                    <a:pt x="190" y="543"/>
                  </a:lnTo>
                  <a:lnTo>
                    <a:pt x="212" y="526"/>
                  </a:lnTo>
                  <a:lnTo>
                    <a:pt x="232" y="508"/>
                  </a:lnTo>
                  <a:lnTo>
                    <a:pt x="232" y="508"/>
                  </a:lnTo>
                  <a:lnTo>
                    <a:pt x="235" y="541"/>
                  </a:lnTo>
                  <a:lnTo>
                    <a:pt x="237" y="571"/>
                  </a:lnTo>
                  <a:lnTo>
                    <a:pt x="237" y="584"/>
                  </a:lnTo>
                  <a:lnTo>
                    <a:pt x="235" y="598"/>
                  </a:lnTo>
                  <a:lnTo>
                    <a:pt x="235" y="598"/>
                  </a:lnTo>
                  <a:lnTo>
                    <a:pt x="232" y="621"/>
                  </a:lnTo>
                  <a:lnTo>
                    <a:pt x="227" y="639"/>
                  </a:lnTo>
                  <a:lnTo>
                    <a:pt x="224" y="655"/>
                  </a:lnTo>
                  <a:lnTo>
                    <a:pt x="224" y="661"/>
                  </a:lnTo>
                  <a:lnTo>
                    <a:pt x="224" y="666"/>
                  </a:lnTo>
                  <a:lnTo>
                    <a:pt x="224" y="666"/>
                  </a:lnTo>
                  <a:lnTo>
                    <a:pt x="232" y="685"/>
                  </a:lnTo>
                  <a:lnTo>
                    <a:pt x="237" y="695"/>
                  </a:lnTo>
                  <a:lnTo>
                    <a:pt x="207" y="695"/>
                  </a:lnTo>
                  <a:lnTo>
                    <a:pt x="204" y="721"/>
                  </a:lnTo>
                  <a:lnTo>
                    <a:pt x="212" y="741"/>
                  </a:lnTo>
                  <a:lnTo>
                    <a:pt x="204" y="792"/>
                  </a:lnTo>
                  <a:lnTo>
                    <a:pt x="204" y="792"/>
                  </a:lnTo>
                  <a:lnTo>
                    <a:pt x="197" y="802"/>
                  </a:lnTo>
                  <a:lnTo>
                    <a:pt x="184" y="823"/>
                  </a:lnTo>
                  <a:lnTo>
                    <a:pt x="168" y="852"/>
                  </a:lnTo>
                  <a:lnTo>
                    <a:pt x="163" y="865"/>
                  </a:lnTo>
                  <a:lnTo>
                    <a:pt x="162" y="877"/>
                  </a:lnTo>
                  <a:lnTo>
                    <a:pt x="162" y="877"/>
                  </a:lnTo>
                  <a:lnTo>
                    <a:pt x="157" y="907"/>
                  </a:lnTo>
                  <a:lnTo>
                    <a:pt x="147" y="950"/>
                  </a:lnTo>
                  <a:lnTo>
                    <a:pt x="137" y="994"/>
                  </a:lnTo>
                  <a:lnTo>
                    <a:pt x="127" y="1025"/>
                  </a:lnTo>
                  <a:lnTo>
                    <a:pt x="127" y="1025"/>
                  </a:lnTo>
                  <a:lnTo>
                    <a:pt x="120" y="1055"/>
                  </a:lnTo>
                  <a:lnTo>
                    <a:pt x="112" y="1092"/>
                  </a:lnTo>
                  <a:lnTo>
                    <a:pt x="105" y="1132"/>
                  </a:lnTo>
                  <a:lnTo>
                    <a:pt x="103" y="1151"/>
                  </a:lnTo>
                  <a:lnTo>
                    <a:pt x="102" y="1166"/>
                  </a:lnTo>
                  <a:lnTo>
                    <a:pt x="102" y="1166"/>
                  </a:lnTo>
                  <a:lnTo>
                    <a:pt x="102" y="1258"/>
                  </a:lnTo>
                  <a:lnTo>
                    <a:pt x="102" y="1308"/>
                  </a:lnTo>
                  <a:lnTo>
                    <a:pt x="102" y="1344"/>
                  </a:lnTo>
                  <a:lnTo>
                    <a:pt x="102" y="1344"/>
                  </a:lnTo>
                  <a:lnTo>
                    <a:pt x="105" y="1366"/>
                  </a:lnTo>
                  <a:lnTo>
                    <a:pt x="108" y="1385"/>
                  </a:lnTo>
                  <a:lnTo>
                    <a:pt x="117" y="1420"/>
                  </a:lnTo>
                  <a:lnTo>
                    <a:pt x="117" y="1420"/>
                  </a:lnTo>
                  <a:lnTo>
                    <a:pt x="123" y="1463"/>
                  </a:lnTo>
                  <a:lnTo>
                    <a:pt x="127" y="1486"/>
                  </a:lnTo>
                  <a:lnTo>
                    <a:pt x="127" y="1486"/>
                  </a:lnTo>
                  <a:lnTo>
                    <a:pt x="112" y="1505"/>
                  </a:lnTo>
                  <a:lnTo>
                    <a:pt x="100" y="1520"/>
                  </a:lnTo>
                  <a:lnTo>
                    <a:pt x="90" y="1530"/>
                  </a:lnTo>
                  <a:lnTo>
                    <a:pt x="90" y="1530"/>
                  </a:lnTo>
                  <a:lnTo>
                    <a:pt x="83" y="1532"/>
                  </a:lnTo>
                  <a:lnTo>
                    <a:pt x="77" y="1535"/>
                  </a:lnTo>
                  <a:lnTo>
                    <a:pt x="58" y="1538"/>
                  </a:lnTo>
                  <a:lnTo>
                    <a:pt x="42" y="1540"/>
                  </a:lnTo>
                  <a:lnTo>
                    <a:pt x="32" y="1540"/>
                  </a:lnTo>
                  <a:lnTo>
                    <a:pt x="32" y="1540"/>
                  </a:lnTo>
                  <a:lnTo>
                    <a:pt x="27" y="1540"/>
                  </a:lnTo>
                  <a:lnTo>
                    <a:pt x="21" y="1542"/>
                  </a:lnTo>
                  <a:lnTo>
                    <a:pt x="16" y="1543"/>
                  </a:lnTo>
                  <a:lnTo>
                    <a:pt x="11" y="1553"/>
                  </a:lnTo>
                  <a:lnTo>
                    <a:pt x="11" y="1553"/>
                  </a:lnTo>
                  <a:lnTo>
                    <a:pt x="6" y="1555"/>
                  </a:lnTo>
                  <a:lnTo>
                    <a:pt x="3" y="1557"/>
                  </a:lnTo>
                  <a:lnTo>
                    <a:pt x="0" y="1560"/>
                  </a:lnTo>
                  <a:lnTo>
                    <a:pt x="0" y="1560"/>
                  </a:lnTo>
                  <a:lnTo>
                    <a:pt x="1" y="1568"/>
                  </a:lnTo>
                  <a:lnTo>
                    <a:pt x="6" y="1578"/>
                  </a:lnTo>
                  <a:lnTo>
                    <a:pt x="15" y="1587"/>
                  </a:lnTo>
                  <a:lnTo>
                    <a:pt x="21" y="1592"/>
                  </a:lnTo>
                  <a:lnTo>
                    <a:pt x="28" y="1595"/>
                  </a:lnTo>
                  <a:lnTo>
                    <a:pt x="28" y="1595"/>
                  </a:lnTo>
                  <a:close/>
                  <a:moveTo>
                    <a:pt x="117" y="224"/>
                  </a:moveTo>
                  <a:lnTo>
                    <a:pt x="117" y="224"/>
                  </a:lnTo>
                  <a:lnTo>
                    <a:pt x="112" y="227"/>
                  </a:lnTo>
                  <a:lnTo>
                    <a:pt x="112" y="227"/>
                  </a:lnTo>
                  <a:lnTo>
                    <a:pt x="100" y="232"/>
                  </a:lnTo>
                  <a:lnTo>
                    <a:pt x="100" y="232"/>
                  </a:lnTo>
                  <a:lnTo>
                    <a:pt x="93" y="229"/>
                  </a:lnTo>
                  <a:lnTo>
                    <a:pt x="93" y="229"/>
                  </a:lnTo>
                  <a:lnTo>
                    <a:pt x="90" y="225"/>
                  </a:lnTo>
                  <a:lnTo>
                    <a:pt x="88" y="222"/>
                  </a:lnTo>
                  <a:lnTo>
                    <a:pt x="88" y="222"/>
                  </a:lnTo>
                  <a:lnTo>
                    <a:pt x="93" y="220"/>
                  </a:lnTo>
                  <a:lnTo>
                    <a:pt x="98" y="219"/>
                  </a:lnTo>
                  <a:lnTo>
                    <a:pt x="105" y="219"/>
                  </a:lnTo>
                  <a:lnTo>
                    <a:pt x="105" y="219"/>
                  </a:lnTo>
                  <a:lnTo>
                    <a:pt x="110" y="220"/>
                  </a:lnTo>
                  <a:lnTo>
                    <a:pt x="113" y="222"/>
                  </a:lnTo>
                  <a:lnTo>
                    <a:pt x="117" y="224"/>
                  </a:lnTo>
                  <a:lnTo>
                    <a:pt x="117" y="224"/>
                  </a:lnTo>
                  <a:close/>
                  <a:moveTo>
                    <a:pt x="192" y="361"/>
                  </a:moveTo>
                  <a:lnTo>
                    <a:pt x="192" y="361"/>
                  </a:lnTo>
                  <a:lnTo>
                    <a:pt x="179" y="374"/>
                  </a:lnTo>
                  <a:lnTo>
                    <a:pt x="179" y="374"/>
                  </a:lnTo>
                  <a:lnTo>
                    <a:pt x="162" y="387"/>
                  </a:lnTo>
                  <a:lnTo>
                    <a:pt x="152" y="396"/>
                  </a:lnTo>
                  <a:lnTo>
                    <a:pt x="142" y="402"/>
                  </a:lnTo>
                  <a:lnTo>
                    <a:pt x="142" y="402"/>
                  </a:lnTo>
                  <a:lnTo>
                    <a:pt x="137" y="404"/>
                  </a:lnTo>
                  <a:lnTo>
                    <a:pt x="133" y="409"/>
                  </a:lnTo>
                  <a:lnTo>
                    <a:pt x="130" y="421"/>
                  </a:lnTo>
                  <a:lnTo>
                    <a:pt x="128" y="434"/>
                  </a:lnTo>
                  <a:lnTo>
                    <a:pt x="127" y="444"/>
                  </a:lnTo>
                  <a:lnTo>
                    <a:pt x="127" y="444"/>
                  </a:lnTo>
                  <a:lnTo>
                    <a:pt x="127" y="447"/>
                  </a:lnTo>
                  <a:lnTo>
                    <a:pt x="125" y="451"/>
                  </a:lnTo>
                  <a:lnTo>
                    <a:pt x="118" y="456"/>
                  </a:lnTo>
                  <a:lnTo>
                    <a:pt x="112" y="462"/>
                  </a:lnTo>
                  <a:lnTo>
                    <a:pt x="112" y="462"/>
                  </a:lnTo>
                  <a:lnTo>
                    <a:pt x="107" y="444"/>
                  </a:lnTo>
                  <a:lnTo>
                    <a:pt x="103" y="426"/>
                  </a:lnTo>
                  <a:lnTo>
                    <a:pt x="102" y="411"/>
                  </a:lnTo>
                  <a:lnTo>
                    <a:pt x="102" y="411"/>
                  </a:lnTo>
                  <a:lnTo>
                    <a:pt x="102" y="394"/>
                  </a:lnTo>
                  <a:lnTo>
                    <a:pt x="98" y="376"/>
                  </a:lnTo>
                  <a:lnTo>
                    <a:pt x="93" y="345"/>
                  </a:lnTo>
                  <a:lnTo>
                    <a:pt x="93" y="345"/>
                  </a:lnTo>
                  <a:lnTo>
                    <a:pt x="93" y="334"/>
                  </a:lnTo>
                  <a:lnTo>
                    <a:pt x="95" y="324"/>
                  </a:lnTo>
                  <a:lnTo>
                    <a:pt x="100" y="309"/>
                  </a:lnTo>
                  <a:lnTo>
                    <a:pt x="100" y="309"/>
                  </a:lnTo>
                  <a:lnTo>
                    <a:pt x="105" y="294"/>
                  </a:lnTo>
                  <a:lnTo>
                    <a:pt x="110" y="285"/>
                  </a:lnTo>
                  <a:lnTo>
                    <a:pt x="110" y="285"/>
                  </a:lnTo>
                  <a:lnTo>
                    <a:pt x="130" y="290"/>
                  </a:lnTo>
                  <a:lnTo>
                    <a:pt x="130" y="290"/>
                  </a:lnTo>
                  <a:lnTo>
                    <a:pt x="135" y="292"/>
                  </a:lnTo>
                  <a:lnTo>
                    <a:pt x="138" y="297"/>
                  </a:lnTo>
                  <a:lnTo>
                    <a:pt x="143" y="300"/>
                  </a:lnTo>
                  <a:lnTo>
                    <a:pt x="148" y="304"/>
                  </a:lnTo>
                  <a:lnTo>
                    <a:pt x="148" y="304"/>
                  </a:lnTo>
                  <a:lnTo>
                    <a:pt x="160" y="309"/>
                  </a:lnTo>
                  <a:lnTo>
                    <a:pt x="167" y="312"/>
                  </a:lnTo>
                  <a:lnTo>
                    <a:pt x="172" y="315"/>
                  </a:lnTo>
                  <a:lnTo>
                    <a:pt x="172" y="315"/>
                  </a:lnTo>
                  <a:lnTo>
                    <a:pt x="179" y="327"/>
                  </a:lnTo>
                  <a:lnTo>
                    <a:pt x="185" y="342"/>
                  </a:lnTo>
                  <a:lnTo>
                    <a:pt x="192" y="361"/>
                  </a:lnTo>
                  <a:lnTo>
                    <a:pt x="192" y="361"/>
                  </a:lnTo>
                  <a:close/>
                  <a:moveTo>
                    <a:pt x="504" y="356"/>
                  </a:moveTo>
                  <a:lnTo>
                    <a:pt x="499" y="376"/>
                  </a:lnTo>
                  <a:lnTo>
                    <a:pt x="491" y="379"/>
                  </a:lnTo>
                  <a:lnTo>
                    <a:pt x="491" y="379"/>
                  </a:lnTo>
                  <a:lnTo>
                    <a:pt x="493" y="357"/>
                  </a:lnTo>
                  <a:lnTo>
                    <a:pt x="493" y="357"/>
                  </a:lnTo>
                  <a:lnTo>
                    <a:pt x="493" y="351"/>
                  </a:lnTo>
                  <a:lnTo>
                    <a:pt x="491" y="345"/>
                  </a:lnTo>
                  <a:lnTo>
                    <a:pt x="486" y="332"/>
                  </a:lnTo>
                  <a:lnTo>
                    <a:pt x="486" y="332"/>
                  </a:lnTo>
                  <a:lnTo>
                    <a:pt x="484" y="314"/>
                  </a:lnTo>
                  <a:lnTo>
                    <a:pt x="484" y="300"/>
                  </a:lnTo>
                  <a:lnTo>
                    <a:pt x="504" y="356"/>
                  </a:lnTo>
                  <a:close/>
                  <a:moveTo>
                    <a:pt x="479" y="503"/>
                  </a:moveTo>
                  <a:lnTo>
                    <a:pt x="479" y="503"/>
                  </a:lnTo>
                  <a:lnTo>
                    <a:pt x="484" y="459"/>
                  </a:lnTo>
                  <a:lnTo>
                    <a:pt x="484" y="459"/>
                  </a:lnTo>
                  <a:lnTo>
                    <a:pt x="486" y="441"/>
                  </a:lnTo>
                  <a:lnTo>
                    <a:pt x="486" y="421"/>
                  </a:lnTo>
                  <a:lnTo>
                    <a:pt x="486" y="396"/>
                  </a:lnTo>
                  <a:lnTo>
                    <a:pt x="499" y="387"/>
                  </a:lnTo>
                  <a:lnTo>
                    <a:pt x="499" y="387"/>
                  </a:lnTo>
                  <a:lnTo>
                    <a:pt x="496" y="436"/>
                  </a:lnTo>
                  <a:lnTo>
                    <a:pt x="496" y="436"/>
                  </a:lnTo>
                  <a:lnTo>
                    <a:pt x="494" y="459"/>
                  </a:lnTo>
                  <a:lnTo>
                    <a:pt x="496" y="479"/>
                  </a:lnTo>
                  <a:lnTo>
                    <a:pt x="499" y="498"/>
                  </a:lnTo>
                  <a:lnTo>
                    <a:pt x="491" y="501"/>
                  </a:lnTo>
                  <a:lnTo>
                    <a:pt x="479" y="503"/>
                  </a:lnTo>
                  <a:close/>
                </a:path>
              </a:pathLst>
            </a:custGeom>
            <a:solidFill>
              <a:srgbClr val="7F7F7F">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46" name="Freeform 10"/>
            <p:cNvSpPr>
              <a:spLocks noEditPoints="1"/>
            </p:cNvSpPr>
            <p:nvPr/>
          </p:nvSpPr>
          <p:spPr bwMode="auto">
            <a:xfrm>
              <a:off x="6003179" y="2068850"/>
              <a:ext cx="838200" cy="2627313"/>
            </a:xfrm>
            <a:custGeom>
              <a:avLst/>
              <a:gdLst/>
              <a:ahLst/>
              <a:cxnLst>
                <a:cxn ang="0">
                  <a:pos x="14" y="940"/>
                </a:cxn>
                <a:cxn ang="0">
                  <a:pos x="10" y="1062"/>
                </a:cxn>
                <a:cxn ang="0">
                  <a:pos x="34" y="1044"/>
                </a:cxn>
                <a:cxn ang="0">
                  <a:pos x="57" y="947"/>
                </a:cxn>
                <a:cxn ang="0">
                  <a:pos x="64" y="927"/>
                </a:cxn>
                <a:cxn ang="0">
                  <a:pos x="77" y="977"/>
                </a:cxn>
                <a:cxn ang="0">
                  <a:pos x="86" y="980"/>
                </a:cxn>
                <a:cxn ang="0">
                  <a:pos x="106" y="1157"/>
                </a:cxn>
                <a:cxn ang="0">
                  <a:pos x="116" y="1330"/>
                </a:cxn>
                <a:cxn ang="0">
                  <a:pos x="201" y="1458"/>
                </a:cxn>
                <a:cxn ang="0">
                  <a:pos x="182" y="1553"/>
                </a:cxn>
                <a:cxn ang="0">
                  <a:pos x="107" y="1610"/>
                </a:cxn>
                <a:cxn ang="0">
                  <a:pos x="151" y="1649"/>
                </a:cxn>
                <a:cxn ang="0">
                  <a:pos x="249" y="1655"/>
                </a:cxn>
                <a:cxn ang="0">
                  <a:pos x="293" y="1607"/>
                </a:cxn>
                <a:cxn ang="0">
                  <a:pos x="281" y="1513"/>
                </a:cxn>
                <a:cxn ang="0">
                  <a:pos x="284" y="1301"/>
                </a:cxn>
                <a:cxn ang="0">
                  <a:pos x="363" y="1413"/>
                </a:cxn>
                <a:cxn ang="0">
                  <a:pos x="375" y="1543"/>
                </a:cxn>
                <a:cxn ang="0">
                  <a:pos x="343" y="1595"/>
                </a:cxn>
                <a:cxn ang="0">
                  <a:pos x="356" y="1632"/>
                </a:cxn>
                <a:cxn ang="0">
                  <a:pos x="416" y="1647"/>
                </a:cxn>
                <a:cxn ang="0">
                  <a:pos x="456" y="1580"/>
                </a:cxn>
                <a:cxn ang="0">
                  <a:pos x="440" y="1518"/>
                </a:cxn>
                <a:cxn ang="0">
                  <a:pos x="448" y="1341"/>
                </a:cxn>
                <a:cxn ang="0">
                  <a:pos x="426" y="1171"/>
                </a:cxn>
                <a:cxn ang="0">
                  <a:pos x="413" y="1079"/>
                </a:cxn>
                <a:cxn ang="0">
                  <a:pos x="408" y="995"/>
                </a:cxn>
                <a:cxn ang="0">
                  <a:pos x="418" y="899"/>
                </a:cxn>
                <a:cxn ang="0">
                  <a:pos x="466" y="750"/>
                </a:cxn>
                <a:cxn ang="0">
                  <a:pos x="505" y="708"/>
                </a:cxn>
                <a:cxn ang="0">
                  <a:pos x="495" y="571"/>
                </a:cxn>
                <a:cxn ang="0">
                  <a:pos x="501" y="469"/>
                </a:cxn>
                <a:cxn ang="0">
                  <a:pos x="461" y="347"/>
                </a:cxn>
                <a:cxn ang="0">
                  <a:pos x="373" y="259"/>
                </a:cxn>
                <a:cxn ang="0">
                  <a:pos x="356" y="214"/>
                </a:cxn>
                <a:cxn ang="0">
                  <a:pos x="356" y="152"/>
                </a:cxn>
                <a:cxn ang="0">
                  <a:pos x="321" y="53"/>
                </a:cxn>
                <a:cxn ang="0">
                  <a:pos x="263" y="5"/>
                </a:cxn>
                <a:cxn ang="0">
                  <a:pos x="166" y="47"/>
                </a:cxn>
                <a:cxn ang="0">
                  <a:pos x="132" y="143"/>
                </a:cxn>
                <a:cxn ang="0">
                  <a:pos x="161" y="209"/>
                </a:cxn>
                <a:cxn ang="0">
                  <a:pos x="171" y="240"/>
                </a:cxn>
                <a:cxn ang="0">
                  <a:pos x="167" y="252"/>
                </a:cxn>
                <a:cxn ang="0">
                  <a:pos x="172" y="252"/>
                </a:cxn>
                <a:cxn ang="0">
                  <a:pos x="182" y="252"/>
                </a:cxn>
                <a:cxn ang="0">
                  <a:pos x="172" y="274"/>
                </a:cxn>
                <a:cxn ang="0">
                  <a:pos x="157" y="287"/>
                </a:cxn>
                <a:cxn ang="0">
                  <a:pos x="59" y="377"/>
                </a:cxn>
                <a:cxn ang="0">
                  <a:pos x="61" y="483"/>
                </a:cxn>
                <a:cxn ang="0">
                  <a:pos x="56" y="616"/>
                </a:cxn>
                <a:cxn ang="0">
                  <a:pos x="20" y="790"/>
                </a:cxn>
                <a:cxn ang="0">
                  <a:pos x="2" y="879"/>
                </a:cxn>
                <a:cxn ang="0">
                  <a:pos x="406" y="499"/>
                </a:cxn>
                <a:cxn ang="0">
                  <a:pos x="403" y="544"/>
                </a:cxn>
                <a:cxn ang="0">
                  <a:pos x="57" y="884"/>
                </a:cxn>
                <a:cxn ang="0">
                  <a:pos x="61" y="912"/>
                </a:cxn>
                <a:cxn ang="0">
                  <a:pos x="94" y="728"/>
                </a:cxn>
                <a:cxn ang="0">
                  <a:pos x="81" y="842"/>
                </a:cxn>
                <a:cxn ang="0">
                  <a:pos x="67" y="842"/>
                </a:cxn>
                <a:cxn ang="0">
                  <a:pos x="29" y="1046"/>
                </a:cxn>
                <a:cxn ang="0">
                  <a:pos x="24" y="1020"/>
                </a:cxn>
              </a:cxnLst>
              <a:rect l="0" t="0" r="r" b="b"/>
              <a:pathLst>
                <a:path w="528" h="1655">
                  <a:moveTo>
                    <a:pt x="2" y="894"/>
                  </a:moveTo>
                  <a:lnTo>
                    <a:pt x="2" y="894"/>
                  </a:lnTo>
                  <a:lnTo>
                    <a:pt x="4" y="902"/>
                  </a:lnTo>
                  <a:lnTo>
                    <a:pt x="4" y="912"/>
                  </a:lnTo>
                  <a:lnTo>
                    <a:pt x="4" y="912"/>
                  </a:lnTo>
                  <a:lnTo>
                    <a:pt x="4" y="919"/>
                  </a:lnTo>
                  <a:lnTo>
                    <a:pt x="5" y="924"/>
                  </a:lnTo>
                  <a:lnTo>
                    <a:pt x="7" y="929"/>
                  </a:lnTo>
                  <a:lnTo>
                    <a:pt x="7" y="929"/>
                  </a:lnTo>
                  <a:lnTo>
                    <a:pt x="14" y="940"/>
                  </a:lnTo>
                  <a:lnTo>
                    <a:pt x="22" y="950"/>
                  </a:lnTo>
                  <a:lnTo>
                    <a:pt x="22" y="950"/>
                  </a:lnTo>
                  <a:lnTo>
                    <a:pt x="34" y="959"/>
                  </a:lnTo>
                  <a:lnTo>
                    <a:pt x="34" y="959"/>
                  </a:lnTo>
                  <a:lnTo>
                    <a:pt x="22" y="1004"/>
                  </a:lnTo>
                  <a:lnTo>
                    <a:pt x="22" y="1004"/>
                  </a:lnTo>
                  <a:lnTo>
                    <a:pt x="14" y="1031"/>
                  </a:lnTo>
                  <a:lnTo>
                    <a:pt x="12" y="1046"/>
                  </a:lnTo>
                  <a:lnTo>
                    <a:pt x="10" y="1062"/>
                  </a:lnTo>
                  <a:lnTo>
                    <a:pt x="10" y="1062"/>
                  </a:lnTo>
                  <a:lnTo>
                    <a:pt x="14" y="1086"/>
                  </a:lnTo>
                  <a:lnTo>
                    <a:pt x="15" y="1094"/>
                  </a:lnTo>
                  <a:lnTo>
                    <a:pt x="22" y="1096"/>
                  </a:lnTo>
                  <a:lnTo>
                    <a:pt x="22" y="1096"/>
                  </a:lnTo>
                  <a:lnTo>
                    <a:pt x="22" y="1084"/>
                  </a:lnTo>
                  <a:lnTo>
                    <a:pt x="24" y="1076"/>
                  </a:lnTo>
                  <a:lnTo>
                    <a:pt x="25" y="1067"/>
                  </a:lnTo>
                  <a:lnTo>
                    <a:pt x="25" y="1067"/>
                  </a:lnTo>
                  <a:lnTo>
                    <a:pt x="32" y="1054"/>
                  </a:lnTo>
                  <a:lnTo>
                    <a:pt x="34" y="1044"/>
                  </a:lnTo>
                  <a:lnTo>
                    <a:pt x="34" y="1036"/>
                  </a:lnTo>
                  <a:lnTo>
                    <a:pt x="34" y="1036"/>
                  </a:lnTo>
                  <a:lnTo>
                    <a:pt x="30" y="1014"/>
                  </a:lnTo>
                  <a:lnTo>
                    <a:pt x="30" y="1004"/>
                  </a:lnTo>
                  <a:lnTo>
                    <a:pt x="30" y="995"/>
                  </a:lnTo>
                  <a:lnTo>
                    <a:pt x="30" y="995"/>
                  </a:lnTo>
                  <a:lnTo>
                    <a:pt x="42" y="950"/>
                  </a:lnTo>
                  <a:lnTo>
                    <a:pt x="42" y="950"/>
                  </a:lnTo>
                  <a:lnTo>
                    <a:pt x="51" y="949"/>
                  </a:lnTo>
                  <a:lnTo>
                    <a:pt x="57" y="947"/>
                  </a:lnTo>
                  <a:lnTo>
                    <a:pt x="62" y="944"/>
                  </a:lnTo>
                  <a:lnTo>
                    <a:pt x="62" y="944"/>
                  </a:lnTo>
                  <a:lnTo>
                    <a:pt x="64" y="940"/>
                  </a:lnTo>
                  <a:lnTo>
                    <a:pt x="64" y="937"/>
                  </a:lnTo>
                  <a:lnTo>
                    <a:pt x="64" y="935"/>
                  </a:lnTo>
                  <a:lnTo>
                    <a:pt x="61" y="934"/>
                  </a:lnTo>
                  <a:lnTo>
                    <a:pt x="61" y="934"/>
                  </a:lnTo>
                  <a:lnTo>
                    <a:pt x="52" y="935"/>
                  </a:lnTo>
                  <a:lnTo>
                    <a:pt x="52" y="927"/>
                  </a:lnTo>
                  <a:lnTo>
                    <a:pt x="64" y="927"/>
                  </a:lnTo>
                  <a:lnTo>
                    <a:pt x="64" y="927"/>
                  </a:lnTo>
                  <a:lnTo>
                    <a:pt x="66" y="930"/>
                  </a:lnTo>
                  <a:lnTo>
                    <a:pt x="71" y="934"/>
                  </a:lnTo>
                  <a:lnTo>
                    <a:pt x="71" y="934"/>
                  </a:lnTo>
                  <a:lnTo>
                    <a:pt x="77" y="937"/>
                  </a:lnTo>
                  <a:lnTo>
                    <a:pt x="69" y="954"/>
                  </a:lnTo>
                  <a:lnTo>
                    <a:pt x="81" y="970"/>
                  </a:lnTo>
                  <a:lnTo>
                    <a:pt x="81" y="970"/>
                  </a:lnTo>
                  <a:lnTo>
                    <a:pt x="79" y="975"/>
                  </a:lnTo>
                  <a:lnTo>
                    <a:pt x="77" y="977"/>
                  </a:lnTo>
                  <a:lnTo>
                    <a:pt x="76" y="979"/>
                  </a:lnTo>
                  <a:lnTo>
                    <a:pt x="76" y="979"/>
                  </a:lnTo>
                  <a:lnTo>
                    <a:pt x="72" y="979"/>
                  </a:lnTo>
                  <a:lnTo>
                    <a:pt x="71" y="979"/>
                  </a:lnTo>
                  <a:lnTo>
                    <a:pt x="67" y="980"/>
                  </a:lnTo>
                  <a:lnTo>
                    <a:pt x="69" y="994"/>
                  </a:lnTo>
                  <a:lnTo>
                    <a:pt x="76" y="994"/>
                  </a:lnTo>
                  <a:lnTo>
                    <a:pt x="76" y="985"/>
                  </a:lnTo>
                  <a:lnTo>
                    <a:pt x="76" y="985"/>
                  </a:lnTo>
                  <a:lnTo>
                    <a:pt x="86" y="980"/>
                  </a:lnTo>
                  <a:lnTo>
                    <a:pt x="86" y="980"/>
                  </a:lnTo>
                  <a:lnTo>
                    <a:pt x="87" y="975"/>
                  </a:lnTo>
                  <a:lnTo>
                    <a:pt x="89" y="972"/>
                  </a:lnTo>
                  <a:lnTo>
                    <a:pt x="96" y="974"/>
                  </a:lnTo>
                  <a:lnTo>
                    <a:pt x="96" y="974"/>
                  </a:lnTo>
                  <a:lnTo>
                    <a:pt x="96" y="1015"/>
                  </a:lnTo>
                  <a:lnTo>
                    <a:pt x="97" y="1052"/>
                  </a:lnTo>
                  <a:lnTo>
                    <a:pt x="99" y="1084"/>
                  </a:lnTo>
                  <a:lnTo>
                    <a:pt x="99" y="1084"/>
                  </a:lnTo>
                  <a:lnTo>
                    <a:pt x="106" y="1157"/>
                  </a:lnTo>
                  <a:lnTo>
                    <a:pt x="107" y="1198"/>
                  </a:lnTo>
                  <a:lnTo>
                    <a:pt x="107" y="1229"/>
                  </a:lnTo>
                  <a:lnTo>
                    <a:pt x="107" y="1229"/>
                  </a:lnTo>
                  <a:lnTo>
                    <a:pt x="107" y="1251"/>
                  </a:lnTo>
                  <a:lnTo>
                    <a:pt x="109" y="1271"/>
                  </a:lnTo>
                  <a:lnTo>
                    <a:pt x="111" y="1301"/>
                  </a:lnTo>
                  <a:lnTo>
                    <a:pt x="111" y="1301"/>
                  </a:lnTo>
                  <a:lnTo>
                    <a:pt x="114" y="1320"/>
                  </a:lnTo>
                  <a:lnTo>
                    <a:pt x="116" y="1330"/>
                  </a:lnTo>
                  <a:lnTo>
                    <a:pt x="116" y="1330"/>
                  </a:lnTo>
                  <a:lnTo>
                    <a:pt x="136" y="1333"/>
                  </a:lnTo>
                  <a:lnTo>
                    <a:pt x="136" y="1333"/>
                  </a:lnTo>
                  <a:lnTo>
                    <a:pt x="152" y="1336"/>
                  </a:lnTo>
                  <a:lnTo>
                    <a:pt x="162" y="1336"/>
                  </a:lnTo>
                  <a:lnTo>
                    <a:pt x="162" y="1336"/>
                  </a:lnTo>
                  <a:lnTo>
                    <a:pt x="172" y="1366"/>
                  </a:lnTo>
                  <a:lnTo>
                    <a:pt x="184" y="1398"/>
                  </a:lnTo>
                  <a:lnTo>
                    <a:pt x="196" y="1438"/>
                  </a:lnTo>
                  <a:lnTo>
                    <a:pt x="196" y="1438"/>
                  </a:lnTo>
                  <a:lnTo>
                    <a:pt x="201" y="1458"/>
                  </a:lnTo>
                  <a:lnTo>
                    <a:pt x="204" y="1475"/>
                  </a:lnTo>
                  <a:lnTo>
                    <a:pt x="206" y="1490"/>
                  </a:lnTo>
                  <a:lnTo>
                    <a:pt x="206" y="1503"/>
                  </a:lnTo>
                  <a:lnTo>
                    <a:pt x="204" y="1513"/>
                  </a:lnTo>
                  <a:lnTo>
                    <a:pt x="203" y="1522"/>
                  </a:lnTo>
                  <a:lnTo>
                    <a:pt x="201" y="1528"/>
                  </a:lnTo>
                  <a:lnTo>
                    <a:pt x="199" y="1533"/>
                  </a:lnTo>
                  <a:lnTo>
                    <a:pt x="199" y="1533"/>
                  </a:lnTo>
                  <a:lnTo>
                    <a:pt x="192" y="1542"/>
                  </a:lnTo>
                  <a:lnTo>
                    <a:pt x="182" y="1553"/>
                  </a:lnTo>
                  <a:lnTo>
                    <a:pt x="172" y="1563"/>
                  </a:lnTo>
                  <a:lnTo>
                    <a:pt x="164" y="1573"/>
                  </a:lnTo>
                  <a:lnTo>
                    <a:pt x="164" y="1573"/>
                  </a:lnTo>
                  <a:lnTo>
                    <a:pt x="149" y="1595"/>
                  </a:lnTo>
                  <a:lnTo>
                    <a:pt x="149" y="1595"/>
                  </a:lnTo>
                  <a:lnTo>
                    <a:pt x="127" y="1603"/>
                  </a:lnTo>
                  <a:lnTo>
                    <a:pt x="127" y="1603"/>
                  </a:lnTo>
                  <a:lnTo>
                    <a:pt x="109" y="1609"/>
                  </a:lnTo>
                  <a:lnTo>
                    <a:pt x="109" y="1609"/>
                  </a:lnTo>
                  <a:lnTo>
                    <a:pt x="107" y="1610"/>
                  </a:lnTo>
                  <a:lnTo>
                    <a:pt x="102" y="1617"/>
                  </a:lnTo>
                  <a:lnTo>
                    <a:pt x="97" y="1624"/>
                  </a:lnTo>
                  <a:lnTo>
                    <a:pt x="97" y="1627"/>
                  </a:lnTo>
                  <a:lnTo>
                    <a:pt x="99" y="1630"/>
                  </a:lnTo>
                  <a:lnTo>
                    <a:pt x="99" y="1630"/>
                  </a:lnTo>
                  <a:lnTo>
                    <a:pt x="107" y="1637"/>
                  </a:lnTo>
                  <a:lnTo>
                    <a:pt x="121" y="1644"/>
                  </a:lnTo>
                  <a:lnTo>
                    <a:pt x="136" y="1649"/>
                  </a:lnTo>
                  <a:lnTo>
                    <a:pt x="142" y="1649"/>
                  </a:lnTo>
                  <a:lnTo>
                    <a:pt x="151" y="1649"/>
                  </a:lnTo>
                  <a:lnTo>
                    <a:pt x="151" y="1649"/>
                  </a:lnTo>
                  <a:lnTo>
                    <a:pt x="166" y="1647"/>
                  </a:lnTo>
                  <a:lnTo>
                    <a:pt x="181" y="1645"/>
                  </a:lnTo>
                  <a:lnTo>
                    <a:pt x="196" y="1644"/>
                  </a:lnTo>
                  <a:lnTo>
                    <a:pt x="203" y="1644"/>
                  </a:lnTo>
                  <a:lnTo>
                    <a:pt x="209" y="1645"/>
                  </a:lnTo>
                  <a:lnTo>
                    <a:pt x="209" y="1645"/>
                  </a:lnTo>
                  <a:lnTo>
                    <a:pt x="221" y="1650"/>
                  </a:lnTo>
                  <a:lnTo>
                    <a:pt x="234" y="1654"/>
                  </a:lnTo>
                  <a:lnTo>
                    <a:pt x="249" y="1655"/>
                  </a:lnTo>
                  <a:lnTo>
                    <a:pt x="261" y="1655"/>
                  </a:lnTo>
                  <a:lnTo>
                    <a:pt x="261" y="1655"/>
                  </a:lnTo>
                  <a:lnTo>
                    <a:pt x="273" y="1652"/>
                  </a:lnTo>
                  <a:lnTo>
                    <a:pt x="283" y="1645"/>
                  </a:lnTo>
                  <a:lnTo>
                    <a:pt x="294" y="1639"/>
                  </a:lnTo>
                  <a:lnTo>
                    <a:pt x="294" y="1639"/>
                  </a:lnTo>
                  <a:lnTo>
                    <a:pt x="293" y="1625"/>
                  </a:lnTo>
                  <a:lnTo>
                    <a:pt x="291" y="1615"/>
                  </a:lnTo>
                  <a:lnTo>
                    <a:pt x="293" y="1607"/>
                  </a:lnTo>
                  <a:lnTo>
                    <a:pt x="293" y="1607"/>
                  </a:lnTo>
                  <a:lnTo>
                    <a:pt x="298" y="1583"/>
                  </a:lnTo>
                  <a:lnTo>
                    <a:pt x="291" y="1580"/>
                  </a:lnTo>
                  <a:lnTo>
                    <a:pt x="291" y="1580"/>
                  </a:lnTo>
                  <a:lnTo>
                    <a:pt x="298" y="1573"/>
                  </a:lnTo>
                  <a:lnTo>
                    <a:pt x="301" y="1565"/>
                  </a:lnTo>
                  <a:lnTo>
                    <a:pt x="301" y="1562"/>
                  </a:lnTo>
                  <a:lnTo>
                    <a:pt x="301" y="1558"/>
                  </a:lnTo>
                  <a:lnTo>
                    <a:pt x="301" y="1558"/>
                  </a:lnTo>
                  <a:lnTo>
                    <a:pt x="288" y="1532"/>
                  </a:lnTo>
                  <a:lnTo>
                    <a:pt x="281" y="1513"/>
                  </a:lnTo>
                  <a:lnTo>
                    <a:pt x="279" y="1505"/>
                  </a:lnTo>
                  <a:lnTo>
                    <a:pt x="278" y="1495"/>
                  </a:lnTo>
                  <a:lnTo>
                    <a:pt x="278" y="1495"/>
                  </a:lnTo>
                  <a:lnTo>
                    <a:pt x="276" y="1445"/>
                  </a:lnTo>
                  <a:lnTo>
                    <a:pt x="274" y="1391"/>
                  </a:lnTo>
                  <a:lnTo>
                    <a:pt x="274" y="1391"/>
                  </a:lnTo>
                  <a:lnTo>
                    <a:pt x="276" y="1328"/>
                  </a:lnTo>
                  <a:lnTo>
                    <a:pt x="284" y="1326"/>
                  </a:lnTo>
                  <a:lnTo>
                    <a:pt x="284" y="1301"/>
                  </a:lnTo>
                  <a:lnTo>
                    <a:pt x="284" y="1301"/>
                  </a:lnTo>
                  <a:lnTo>
                    <a:pt x="289" y="1299"/>
                  </a:lnTo>
                  <a:lnTo>
                    <a:pt x="299" y="1301"/>
                  </a:lnTo>
                  <a:lnTo>
                    <a:pt x="299" y="1301"/>
                  </a:lnTo>
                  <a:lnTo>
                    <a:pt x="314" y="1303"/>
                  </a:lnTo>
                  <a:lnTo>
                    <a:pt x="324" y="1304"/>
                  </a:lnTo>
                  <a:lnTo>
                    <a:pt x="324" y="1304"/>
                  </a:lnTo>
                  <a:lnTo>
                    <a:pt x="341" y="1348"/>
                  </a:lnTo>
                  <a:lnTo>
                    <a:pt x="353" y="1383"/>
                  </a:lnTo>
                  <a:lnTo>
                    <a:pt x="363" y="1413"/>
                  </a:lnTo>
                  <a:lnTo>
                    <a:pt x="363" y="1413"/>
                  </a:lnTo>
                  <a:lnTo>
                    <a:pt x="373" y="1455"/>
                  </a:lnTo>
                  <a:lnTo>
                    <a:pt x="375" y="1472"/>
                  </a:lnTo>
                  <a:lnTo>
                    <a:pt x="375" y="1487"/>
                  </a:lnTo>
                  <a:lnTo>
                    <a:pt x="375" y="1487"/>
                  </a:lnTo>
                  <a:lnTo>
                    <a:pt x="371" y="1508"/>
                  </a:lnTo>
                  <a:lnTo>
                    <a:pt x="370" y="1517"/>
                  </a:lnTo>
                  <a:lnTo>
                    <a:pt x="371" y="1523"/>
                  </a:lnTo>
                  <a:lnTo>
                    <a:pt x="371" y="1523"/>
                  </a:lnTo>
                  <a:lnTo>
                    <a:pt x="375" y="1535"/>
                  </a:lnTo>
                  <a:lnTo>
                    <a:pt x="375" y="1543"/>
                  </a:lnTo>
                  <a:lnTo>
                    <a:pt x="373" y="1550"/>
                  </a:lnTo>
                  <a:lnTo>
                    <a:pt x="373" y="1550"/>
                  </a:lnTo>
                  <a:lnTo>
                    <a:pt x="371" y="1557"/>
                  </a:lnTo>
                  <a:lnTo>
                    <a:pt x="366" y="1565"/>
                  </a:lnTo>
                  <a:lnTo>
                    <a:pt x="361" y="1575"/>
                  </a:lnTo>
                  <a:lnTo>
                    <a:pt x="356" y="1582"/>
                  </a:lnTo>
                  <a:lnTo>
                    <a:pt x="356" y="1582"/>
                  </a:lnTo>
                  <a:lnTo>
                    <a:pt x="346" y="1590"/>
                  </a:lnTo>
                  <a:lnTo>
                    <a:pt x="343" y="1595"/>
                  </a:lnTo>
                  <a:lnTo>
                    <a:pt x="343" y="1595"/>
                  </a:lnTo>
                  <a:lnTo>
                    <a:pt x="341" y="1602"/>
                  </a:lnTo>
                  <a:lnTo>
                    <a:pt x="341" y="1605"/>
                  </a:lnTo>
                  <a:lnTo>
                    <a:pt x="341" y="1605"/>
                  </a:lnTo>
                  <a:lnTo>
                    <a:pt x="339" y="1607"/>
                  </a:lnTo>
                  <a:lnTo>
                    <a:pt x="338" y="1610"/>
                  </a:lnTo>
                  <a:lnTo>
                    <a:pt x="339" y="1617"/>
                  </a:lnTo>
                  <a:lnTo>
                    <a:pt x="339" y="1617"/>
                  </a:lnTo>
                  <a:lnTo>
                    <a:pt x="343" y="1622"/>
                  </a:lnTo>
                  <a:lnTo>
                    <a:pt x="348" y="1627"/>
                  </a:lnTo>
                  <a:lnTo>
                    <a:pt x="356" y="1632"/>
                  </a:lnTo>
                  <a:lnTo>
                    <a:pt x="368" y="1634"/>
                  </a:lnTo>
                  <a:lnTo>
                    <a:pt x="368" y="1634"/>
                  </a:lnTo>
                  <a:lnTo>
                    <a:pt x="380" y="1635"/>
                  </a:lnTo>
                  <a:lnTo>
                    <a:pt x="393" y="1637"/>
                  </a:lnTo>
                  <a:lnTo>
                    <a:pt x="406" y="1635"/>
                  </a:lnTo>
                  <a:lnTo>
                    <a:pt x="406" y="1635"/>
                  </a:lnTo>
                  <a:lnTo>
                    <a:pt x="408" y="1642"/>
                  </a:lnTo>
                  <a:lnTo>
                    <a:pt x="411" y="1645"/>
                  </a:lnTo>
                  <a:lnTo>
                    <a:pt x="416" y="1647"/>
                  </a:lnTo>
                  <a:lnTo>
                    <a:pt x="416" y="1647"/>
                  </a:lnTo>
                  <a:lnTo>
                    <a:pt x="425" y="1649"/>
                  </a:lnTo>
                  <a:lnTo>
                    <a:pt x="438" y="1647"/>
                  </a:lnTo>
                  <a:lnTo>
                    <a:pt x="450" y="1645"/>
                  </a:lnTo>
                  <a:lnTo>
                    <a:pt x="455" y="1644"/>
                  </a:lnTo>
                  <a:lnTo>
                    <a:pt x="456" y="1642"/>
                  </a:lnTo>
                  <a:lnTo>
                    <a:pt x="456" y="1642"/>
                  </a:lnTo>
                  <a:lnTo>
                    <a:pt x="460" y="1630"/>
                  </a:lnTo>
                  <a:lnTo>
                    <a:pt x="465" y="1610"/>
                  </a:lnTo>
                  <a:lnTo>
                    <a:pt x="468" y="1583"/>
                  </a:lnTo>
                  <a:lnTo>
                    <a:pt x="456" y="1580"/>
                  </a:lnTo>
                  <a:lnTo>
                    <a:pt x="456" y="1580"/>
                  </a:lnTo>
                  <a:lnTo>
                    <a:pt x="455" y="1568"/>
                  </a:lnTo>
                  <a:lnTo>
                    <a:pt x="453" y="1560"/>
                  </a:lnTo>
                  <a:lnTo>
                    <a:pt x="450" y="1553"/>
                  </a:lnTo>
                  <a:lnTo>
                    <a:pt x="450" y="1553"/>
                  </a:lnTo>
                  <a:lnTo>
                    <a:pt x="441" y="1542"/>
                  </a:lnTo>
                  <a:lnTo>
                    <a:pt x="440" y="1537"/>
                  </a:lnTo>
                  <a:lnTo>
                    <a:pt x="440" y="1532"/>
                  </a:lnTo>
                  <a:lnTo>
                    <a:pt x="440" y="1532"/>
                  </a:lnTo>
                  <a:lnTo>
                    <a:pt x="440" y="1518"/>
                  </a:lnTo>
                  <a:lnTo>
                    <a:pt x="438" y="1503"/>
                  </a:lnTo>
                  <a:lnTo>
                    <a:pt x="438" y="1503"/>
                  </a:lnTo>
                  <a:lnTo>
                    <a:pt x="436" y="1495"/>
                  </a:lnTo>
                  <a:lnTo>
                    <a:pt x="435" y="1483"/>
                  </a:lnTo>
                  <a:lnTo>
                    <a:pt x="435" y="1455"/>
                  </a:lnTo>
                  <a:lnTo>
                    <a:pt x="435" y="1455"/>
                  </a:lnTo>
                  <a:lnTo>
                    <a:pt x="441" y="1398"/>
                  </a:lnTo>
                  <a:lnTo>
                    <a:pt x="446" y="1365"/>
                  </a:lnTo>
                  <a:lnTo>
                    <a:pt x="448" y="1341"/>
                  </a:lnTo>
                  <a:lnTo>
                    <a:pt x="448" y="1341"/>
                  </a:lnTo>
                  <a:lnTo>
                    <a:pt x="448" y="1311"/>
                  </a:lnTo>
                  <a:lnTo>
                    <a:pt x="448" y="1298"/>
                  </a:lnTo>
                  <a:lnTo>
                    <a:pt x="453" y="1294"/>
                  </a:lnTo>
                  <a:lnTo>
                    <a:pt x="453" y="1294"/>
                  </a:lnTo>
                  <a:lnTo>
                    <a:pt x="448" y="1256"/>
                  </a:lnTo>
                  <a:lnTo>
                    <a:pt x="443" y="1224"/>
                  </a:lnTo>
                  <a:lnTo>
                    <a:pt x="440" y="1208"/>
                  </a:lnTo>
                  <a:lnTo>
                    <a:pt x="435" y="1194"/>
                  </a:lnTo>
                  <a:lnTo>
                    <a:pt x="435" y="1194"/>
                  </a:lnTo>
                  <a:lnTo>
                    <a:pt x="426" y="1171"/>
                  </a:lnTo>
                  <a:lnTo>
                    <a:pt x="416" y="1147"/>
                  </a:lnTo>
                  <a:lnTo>
                    <a:pt x="408" y="1129"/>
                  </a:lnTo>
                  <a:lnTo>
                    <a:pt x="406" y="1122"/>
                  </a:lnTo>
                  <a:lnTo>
                    <a:pt x="406" y="1117"/>
                  </a:lnTo>
                  <a:lnTo>
                    <a:pt x="406" y="1117"/>
                  </a:lnTo>
                  <a:lnTo>
                    <a:pt x="413" y="1096"/>
                  </a:lnTo>
                  <a:lnTo>
                    <a:pt x="415" y="1086"/>
                  </a:lnTo>
                  <a:lnTo>
                    <a:pt x="415" y="1082"/>
                  </a:lnTo>
                  <a:lnTo>
                    <a:pt x="413" y="1079"/>
                  </a:lnTo>
                  <a:lnTo>
                    <a:pt x="413" y="1079"/>
                  </a:lnTo>
                  <a:lnTo>
                    <a:pt x="403" y="1064"/>
                  </a:lnTo>
                  <a:lnTo>
                    <a:pt x="398" y="1057"/>
                  </a:lnTo>
                  <a:lnTo>
                    <a:pt x="398" y="1052"/>
                  </a:lnTo>
                  <a:lnTo>
                    <a:pt x="398" y="1051"/>
                  </a:lnTo>
                  <a:lnTo>
                    <a:pt x="398" y="1051"/>
                  </a:lnTo>
                  <a:lnTo>
                    <a:pt x="401" y="1042"/>
                  </a:lnTo>
                  <a:lnTo>
                    <a:pt x="405" y="1029"/>
                  </a:lnTo>
                  <a:lnTo>
                    <a:pt x="406" y="1012"/>
                  </a:lnTo>
                  <a:lnTo>
                    <a:pt x="408" y="995"/>
                  </a:lnTo>
                  <a:lnTo>
                    <a:pt x="408" y="995"/>
                  </a:lnTo>
                  <a:lnTo>
                    <a:pt x="410" y="967"/>
                  </a:lnTo>
                  <a:lnTo>
                    <a:pt x="410" y="957"/>
                  </a:lnTo>
                  <a:lnTo>
                    <a:pt x="410" y="957"/>
                  </a:lnTo>
                  <a:lnTo>
                    <a:pt x="415" y="945"/>
                  </a:lnTo>
                  <a:lnTo>
                    <a:pt x="418" y="935"/>
                  </a:lnTo>
                  <a:lnTo>
                    <a:pt x="420" y="924"/>
                  </a:lnTo>
                  <a:lnTo>
                    <a:pt x="420" y="924"/>
                  </a:lnTo>
                  <a:lnTo>
                    <a:pt x="420" y="905"/>
                  </a:lnTo>
                  <a:lnTo>
                    <a:pt x="418" y="899"/>
                  </a:lnTo>
                  <a:lnTo>
                    <a:pt x="418" y="899"/>
                  </a:lnTo>
                  <a:lnTo>
                    <a:pt x="426" y="882"/>
                  </a:lnTo>
                  <a:lnTo>
                    <a:pt x="431" y="870"/>
                  </a:lnTo>
                  <a:lnTo>
                    <a:pt x="433" y="860"/>
                  </a:lnTo>
                  <a:lnTo>
                    <a:pt x="433" y="860"/>
                  </a:lnTo>
                  <a:lnTo>
                    <a:pt x="431" y="837"/>
                  </a:lnTo>
                  <a:lnTo>
                    <a:pt x="438" y="813"/>
                  </a:lnTo>
                  <a:lnTo>
                    <a:pt x="481" y="805"/>
                  </a:lnTo>
                  <a:lnTo>
                    <a:pt x="481" y="805"/>
                  </a:lnTo>
                  <a:lnTo>
                    <a:pt x="466" y="750"/>
                  </a:lnTo>
                  <a:lnTo>
                    <a:pt x="466" y="750"/>
                  </a:lnTo>
                  <a:lnTo>
                    <a:pt x="476" y="748"/>
                  </a:lnTo>
                  <a:lnTo>
                    <a:pt x="476" y="748"/>
                  </a:lnTo>
                  <a:lnTo>
                    <a:pt x="481" y="745"/>
                  </a:lnTo>
                  <a:lnTo>
                    <a:pt x="488" y="738"/>
                  </a:lnTo>
                  <a:lnTo>
                    <a:pt x="495" y="725"/>
                  </a:lnTo>
                  <a:lnTo>
                    <a:pt x="495" y="725"/>
                  </a:lnTo>
                  <a:lnTo>
                    <a:pt x="498" y="716"/>
                  </a:lnTo>
                  <a:lnTo>
                    <a:pt x="501" y="711"/>
                  </a:lnTo>
                  <a:lnTo>
                    <a:pt x="505" y="708"/>
                  </a:lnTo>
                  <a:lnTo>
                    <a:pt x="505" y="708"/>
                  </a:lnTo>
                  <a:lnTo>
                    <a:pt x="525" y="696"/>
                  </a:lnTo>
                  <a:lnTo>
                    <a:pt x="528" y="670"/>
                  </a:lnTo>
                  <a:lnTo>
                    <a:pt x="528" y="670"/>
                  </a:lnTo>
                  <a:lnTo>
                    <a:pt x="517" y="643"/>
                  </a:lnTo>
                  <a:lnTo>
                    <a:pt x="496" y="601"/>
                  </a:lnTo>
                  <a:lnTo>
                    <a:pt x="496" y="601"/>
                  </a:lnTo>
                  <a:lnTo>
                    <a:pt x="481" y="571"/>
                  </a:lnTo>
                  <a:lnTo>
                    <a:pt x="481" y="571"/>
                  </a:lnTo>
                  <a:lnTo>
                    <a:pt x="485" y="571"/>
                  </a:lnTo>
                  <a:lnTo>
                    <a:pt x="495" y="571"/>
                  </a:lnTo>
                  <a:lnTo>
                    <a:pt x="500" y="569"/>
                  </a:lnTo>
                  <a:lnTo>
                    <a:pt x="505" y="566"/>
                  </a:lnTo>
                  <a:lnTo>
                    <a:pt x="510" y="561"/>
                  </a:lnTo>
                  <a:lnTo>
                    <a:pt x="512" y="554"/>
                  </a:lnTo>
                  <a:lnTo>
                    <a:pt x="512" y="554"/>
                  </a:lnTo>
                  <a:lnTo>
                    <a:pt x="513" y="544"/>
                  </a:lnTo>
                  <a:lnTo>
                    <a:pt x="513" y="534"/>
                  </a:lnTo>
                  <a:lnTo>
                    <a:pt x="512" y="511"/>
                  </a:lnTo>
                  <a:lnTo>
                    <a:pt x="506" y="489"/>
                  </a:lnTo>
                  <a:lnTo>
                    <a:pt x="501" y="469"/>
                  </a:lnTo>
                  <a:lnTo>
                    <a:pt x="501" y="469"/>
                  </a:lnTo>
                  <a:lnTo>
                    <a:pt x="490" y="434"/>
                  </a:lnTo>
                  <a:lnTo>
                    <a:pt x="485" y="416"/>
                  </a:lnTo>
                  <a:lnTo>
                    <a:pt x="491" y="406"/>
                  </a:lnTo>
                  <a:lnTo>
                    <a:pt x="491" y="406"/>
                  </a:lnTo>
                  <a:lnTo>
                    <a:pt x="481" y="391"/>
                  </a:lnTo>
                  <a:lnTo>
                    <a:pt x="475" y="377"/>
                  </a:lnTo>
                  <a:lnTo>
                    <a:pt x="470" y="367"/>
                  </a:lnTo>
                  <a:lnTo>
                    <a:pt x="470" y="367"/>
                  </a:lnTo>
                  <a:lnTo>
                    <a:pt x="461" y="347"/>
                  </a:lnTo>
                  <a:lnTo>
                    <a:pt x="456" y="336"/>
                  </a:lnTo>
                  <a:lnTo>
                    <a:pt x="448" y="324"/>
                  </a:lnTo>
                  <a:lnTo>
                    <a:pt x="448" y="324"/>
                  </a:lnTo>
                  <a:lnTo>
                    <a:pt x="425" y="294"/>
                  </a:lnTo>
                  <a:lnTo>
                    <a:pt x="413" y="280"/>
                  </a:lnTo>
                  <a:lnTo>
                    <a:pt x="405" y="272"/>
                  </a:lnTo>
                  <a:lnTo>
                    <a:pt x="405" y="272"/>
                  </a:lnTo>
                  <a:lnTo>
                    <a:pt x="395" y="267"/>
                  </a:lnTo>
                  <a:lnTo>
                    <a:pt x="385" y="264"/>
                  </a:lnTo>
                  <a:lnTo>
                    <a:pt x="373" y="259"/>
                  </a:lnTo>
                  <a:lnTo>
                    <a:pt x="373" y="259"/>
                  </a:lnTo>
                  <a:lnTo>
                    <a:pt x="376" y="254"/>
                  </a:lnTo>
                  <a:lnTo>
                    <a:pt x="380" y="249"/>
                  </a:lnTo>
                  <a:lnTo>
                    <a:pt x="378" y="245"/>
                  </a:lnTo>
                  <a:lnTo>
                    <a:pt x="378" y="242"/>
                  </a:lnTo>
                  <a:lnTo>
                    <a:pt x="378" y="242"/>
                  </a:lnTo>
                  <a:lnTo>
                    <a:pt x="371" y="234"/>
                  </a:lnTo>
                  <a:lnTo>
                    <a:pt x="363" y="225"/>
                  </a:lnTo>
                  <a:lnTo>
                    <a:pt x="356" y="217"/>
                  </a:lnTo>
                  <a:lnTo>
                    <a:pt x="356" y="214"/>
                  </a:lnTo>
                  <a:lnTo>
                    <a:pt x="356" y="210"/>
                  </a:lnTo>
                  <a:lnTo>
                    <a:pt x="356" y="210"/>
                  </a:lnTo>
                  <a:lnTo>
                    <a:pt x="360" y="204"/>
                  </a:lnTo>
                  <a:lnTo>
                    <a:pt x="363" y="194"/>
                  </a:lnTo>
                  <a:lnTo>
                    <a:pt x="363" y="184"/>
                  </a:lnTo>
                  <a:lnTo>
                    <a:pt x="361" y="175"/>
                  </a:lnTo>
                  <a:lnTo>
                    <a:pt x="361" y="175"/>
                  </a:lnTo>
                  <a:lnTo>
                    <a:pt x="358" y="164"/>
                  </a:lnTo>
                  <a:lnTo>
                    <a:pt x="356" y="152"/>
                  </a:lnTo>
                  <a:lnTo>
                    <a:pt x="356" y="152"/>
                  </a:lnTo>
                  <a:lnTo>
                    <a:pt x="356" y="145"/>
                  </a:lnTo>
                  <a:lnTo>
                    <a:pt x="354" y="135"/>
                  </a:lnTo>
                  <a:lnTo>
                    <a:pt x="353" y="125"/>
                  </a:lnTo>
                  <a:lnTo>
                    <a:pt x="348" y="117"/>
                  </a:lnTo>
                  <a:lnTo>
                    <a:pt x="348" y="117"/>
                  </a:lnTo>
                  <a:lnTo>
                    <a:pt x="341" y="107"/>
                  </a:lnTo>
                  <a:lnTo>
                    <a:pt x="336" y="93"/>
                  </a:lnTo>
                  <a:lnTo>
                    <a:pt x="326" y="67"/>
                  </a:lnTo>
                  <a:lnTo>
                    <a:pt x="326" y="67"/>
                  </a:lnTo>
                  <a:lnTo>
                    <a:pt x="321" y="53"/>
                  </a:lnTo>
                  <a:lnTo>
                    <a:pt x="313" y="42"/>
                  </a:lnTo>
                  <a:lnTo>
                    <a:pt x="304" y="30"/>
                  </a:lnTo>
                  <a:lnTo>
                    <a:pt x="296" y="23"/>
                  </a:lnTo>
                  <a:lnTo>
                    <a:pt x="296" y="23"/>
                  </a:lnTo>
                  <a:lnTo>
                    <a:pt x="288" y="18"/>
                  </a:lnTo>
                  <a:lnTo>
                    <a:pt x="279" y="15"/>
                  </a:lnTo>
                  <a:lnTo>
                    <a:pt x="271" y="12"/>
                  </a:lnTo>
                  <a:lnTo>
                    <a:pt x="271" y="12"/>
                  </a:lnTo>
                  <a:lnTo>
                    <a:pt x="269" y="10"/>
                  </a:lnTo>
                  <a:lnTo>
                    <a:pt x="263" y="5"/>
                  </a:lnTo>
                  <a:lnTo>
                    <a:pt x="253" y="1"/>
                  </a:lnTo>
                  <a:lnTo>
                    <a:pt x="248" y="0"/>
                  </a:lnTo>
                  <a:lnTo>
                    <a:pt x="241" y="0"/>
                  </a:lnTo>
                  <a:lnTo>
                    <a:pt x="241" y="0"/>
                  </a:lnTo>
                  <a:lnTo>
                    <a:pt x="233" y="1"/>
                  </a:lnTo>
                  <a:lnTo>
                    <a:pt x="226" y="5"/>
                  </a:lnTo>
                  <a:lnTo>
                    <a:pt x="208" y="13"/>
                  </a:lnTo>
                  <a:lnTo>
                    <a:pt x="179" y="35"/>
                  </a:lnTo>
                  <a:lnTo>
                    <a:pt x="179" y="35"/>
                  </a:lnTo>
                  <a:lnTo>
                    <a:pt x="166" y="47"/>
                  </a:lnTo>
                  <a:lnTo>
                    <a:pt x="151" y="65"/>
                  </a:lnTo>
                  <a:lnTo>
                    <a:pt x="137" y="83"/>
                  </a:lnTo>
                  <a:lnTo>
                    <a:pt x="134" y="93"/>
                  </a:lnTo>
                  <a:lnTo>
                    <a:pt x="131" y="102"/>
                  </a:lnTo>
                  <a:lnTo>
                    <a:pt x="131" y="102"/>
                  </a:lnTo>
                  <a:lnTo>
                    <a:pt x="129" y="115"/>
                  </a:lnTo>
                  <a:lnTo>
                    <a:pt x="129" y="128"/>
                  </a:lnTo>
                  <a:lnTo>
                    <a:pt x="131" y="138"/>
                  </a:lnTo>
                  <a:lnTo>
                    <a:pt x="132" y="143"/>
                  </a:lnTo>
                  <a:lnTo>
                    <a:pt x="132" y="143"/>
                  </a:lnTo>
                  <a:lnTo>
                    <a:pt x="137" y="147"/>
                  </a:lnTo>
                  <a:lnTo>
                    <a:pt x="142" y="148"/>
                  </a:lnTo>
                  <a:lnTo>
                    <a:pt x="147" y="152"/>
                  </a:lnTo>
                  <a:lnTo>
                    <a:pt x="149" y="154"/>
                  </a:lnTo>
                  <a:lnTo>
                    <a:pt x="151" y="157"/>
                  </a:lnTo>
                  <a:lnTo>
                    <a:pt x="151" y="157"/>
                  </a:lnTo>
                  <a:lnTo>
                    <a:pt x="154" y="174"/>
                  </a:lnTo>
                  <a:lnTo>
                    <a:pt x="157" y="195"/>
                  </a:lnTo>
                  <a:lnTo>
                    <a:pt x="157" y="195"/>
                  </a:lnTo>
                  <a:lnTo>
                    <a:pt x="161" y="209"/>
                  </a:lnTo>
                  <a:lnTo>
                    <a:pt x="166" y="219"/>
                  </a:lnTo>
                  <a:lnTo>
                    <a:pt x="172" y="229"/>
                  </a:lnTo>
                  <a:lnTo>
                    <a:pt x="172" y="229"/>
                  </a:lnTo>
                  <a:lnTo>
                    <a:pt x="171" y="232"/>
                  </a:lnTo>
                  <a:lnTo>
                    <a:pt x="169" y="237"/>
                  </a:lnTo>
                  <a:lnTo>
                    <a:pt x="169" y="237"/>
                  </a:lnTo>
                  <a:lnTo>
                    <a:pt x="162" y="244"/>
                  </a:lnTo>
                  <a:lnTo>
                    <a:pt x="162" y="244"/>
                  </a:lnTo>
                  <a:lnTo>
                    <a:pt x="166" y="242"/>
                  </a:lnTo>
                  <a:lnTo>
                    <a:pt x="171" y="240"/>
                  </a:lnTo>
                  <a:lnTo>
                    <a:pt x="171" y="240"/>
                  </a:lnTo>
                  <a:lnTo>
                    <a:pt x="176" y="232"/>
                  </a:lnTo>
                  <a:lnTo>
                    <a:pt x="176" y="232"/>
                  </a:lnTo>
                  <a:lnTo>
                    <a:pt x="177" y="235"/>
                  </a:lnTo>
                  <a:lnTo>
                    <a:pt x="177" y="239"/>
                  </a:lnTo>
                  <a:lnTo>
                    <a:pt x="177" y="242"/>
                  </a:lnTo>
                  <a:lnTo>
                    <a:pt x="177" y="242"/>
                  </a:lnTo>
                  <a:lnTo>
                    <a:pt x="174" y="249"/>
                  </a:lnTo>
                  <a:lnTo>
                    <a:pt x="171" y="250"/>
                  </a:lnTo>
                  <a:lnTo>
                    <a:pt x="167" y="252"/>
                  </a:lnTo>
                  <a:lnTo>
                    <a:pt x="167" y="252"/>
                  </a:lnTo>
                  <a:lnTo>
                    <a:pt x="157" y="254"/>
                  </a:lnTo>
                  <a:lnTo>
                    <a:pt x="154" y="254"/>
                  </a:lnTo>
                  <a:lnTo>
                    <a:pt x="154" y="254"/>
                  </a:lnTo>
                  <a:lnTo>
                    <a:pt x="157" y="255"/>
                  </a:lnTo>
                  <a:lnTo>
                    <a:pt x="161" y="255"/>
                  </a:lnTo>
                  <a:lnTo>
                    <a:pt x="164" y="255"/>
                  </a:lnTo>
                  <a:lnTo>
                    <a:pt x="164" y="255"/>
                  </a:lnTo>
                  <a:lnTo>
                    <a:pt x="172" y="252"/>
                  </a:lnTo>
                  <a:lnTo>
                    <a:pt x="172" y="252"/>
                  </a:lnTo>
                  <a:lnTo>
                    <a:pt x="169" y="255"/>
                  </a:lnTo>
                  <a:lnTo>
                    <a:pt x="164" y="259"/>
                  </a:lnTo>
                  <a:lnTo>
                    <a:pt x="164" y="259"/>
                  </a:lnTo>
                  <a:lnTo>
                    <a:pt x="159" y="259"/>
                  </a:lnTo>
                  <a:lnTo>
                    <a:pt x="159" y="259"/>
                  </a:lnTo>
                  <a:lnTo>
                    <a:pt x="164" y="259"/>
                  </a:lnTo>
                  <a:lnTo>
                    <a:pt x="171" y="259"/>
                  </a:lnTo>
                  <a:lnTo>
                    <a:pt x="171" y="259"/>
                  </a:lnTo>
                  <a:lnTo>
                    <a:pt x="177" y="255"/>
                  </a:lnTo>
                  <a:lnTo>
                    <a:pt x="182" y="252"/>
                  </a:lnTo>
                  <a:lnTo>
                    <a:pt x="182" y="252"/>
                  </a:lnTo>
                  <a:lnTo>
                    <a:pt x="192" y="244"/>
                  </a:lnTo>
                  <a:lnTo>
                    <a:pt x="192" y="244"/>
                  </a:lnTo>
                  <a:lnTo>
                    <a:pt x="191" y="250"/>
                  </a:lnTo>
                  <a:lnTo>
                    <a:pt x="189" y="257"/>
                  </a:lnTo>
                  <a:lnTo>
                    <a:pt x="187" y="262"/>
                  </a:lnTo>
                  <a:lnTo>
                    <a:pt x="187" y="262"/>
                  </a:lnTo>
                  <a:lnTo>
                    <a:pt x="181" y="269"/>
                  </a:lnTo>
                  <a:lnTo>
                    <a:pt x="176" y="272"/>
                  </a:lnTo>
                  <a:lnTo>
                    <a:pt x="172" y="274"/>
                  </a:lnTo>
                  <a:lnTo>
                    <a:pt x="172" y="274"/>
                  </a:lnTo>
                  <a:lnTo>
                    <a:pt x="157" y="275"/>
                  </a:lnTo>
                  <a:lnTo>
                    <a:pt x="157" y="275"/>
                  </a:lnTo>
                  <a:lnTo>
                    <a:pt x="162" y="275"/>
                  </a:lnTo>
                  <a:lnTo>
                    <a:pt x="169" y="275"/>
                  </a:lnTo>
                  <a:lnTo>
                    <a:pt x="169" y="275"/>
                  </a:lnTo>
                  <a:lnTo>
                    <a:pt x="179" y="274"/>
                  </a:lnTo>
                  <a:lnTo>
                    <a:pt x="179" y="274"/>
                  </a:lnTo>
                  <a:lnTo>
                    <a:pt x="157" y="287"/>
                  </a:lnTo>
                  <a:lnTo>
                    <a:pt x="157" y="287"/>
                  </a:lnTo>
                  <a:lnTo>
                    <a:pt x="132" y="301"/>
                  </a:lnTo>
                  <a:lnTo>
                    <a:pt x="114" y="312"/>
                  </a:lnTo>
                  <a:lnTo>
                    <a:pt x="106" y="317"/>
                  </a:lnTo>
                  <a:lnTo>
                    <a:pt x="99" y="322"/>
                  </a:lnTo>
                  <a:lnTo>
                    <a:pt x="99" y="322"/>
                  </a:lnTo>
                  <a:lnTo>
                    <a:pt x="89" y="334"/>
                  </a:lnTo>
                  <a:lnTo>
                    <a:pt x="79" y="347"/>
                  </a:lnTo>
                  <a:lnTo>
                    <a:pt x="69" y="361"/>
                  </a:lnTo>
                  <a:lnTo>
                    <a:pt x="59" y="377"/>
                  </a:lnTo>
                  <a:lnTo>
                    <a:pt x="59" y="377"/>
                  </a:lnTo>
                  <a:lnTo>
                    <a:pt x="37" y="411"/>
                  </a:lnTo>
                  <a:lnTo>
                    <a:pt x="30" y="424"/>
                  </a:lnTo>
                  <a:lnTo>
                    <a:pt x="29" y="431"/>
                  </a:lnTo>
                  <a:lnTo>
                    <a:pt x="29" y="434"/>
                  </a:lnTo>
                  <a:lnTo>
                    <a:pt x="29" y="434"/>
                  </a:lnTo>
                  <a:lnTo>
                    <a:pt x="32" y="444"/>
                  </a:lnTo>
                  <a:lnTo>
                    <a:pt x="40" y="456"/>
                  </a:lnTo>
                  <a:lnTo>
                    <a:pt x="49" y="469"/>
                  </a:lnTo>
                  <a:lnTo>
                    <a:pt x="61" y="483"/>
                  </a:lnTo>
                  <a:lnTo>
                    <a:pt x="61" y="483"/>
                  </a:lnTo>
                  <a:lnTo>
                    <a:pt x="79" y="503"/>
                  </a:lnTo>
                  <a:lnTo>
                    <a:pt x="87" y="509"/>
                  </a:lnTo>
                  <a:lnTo>
                    <a:pt x="87" y="509"/>
                  </a:lnTo>
                  <a:lnTo>
                    <a:pt x="84" y="538"/>
                  </a:lnTo>
                  <a:lnTo>
                    <a:pt x="79" y="559"/>
                  </a:lnTo>
                  <a:lnTo>
                    <a:pt x="76" y="568"/>
                  </a:lnTo>
                  <a:lnTo>
                    <a:pt x="72" y="574"/>
                  </a:lnTo>
                  <a:lnTo>
                    <a:pt x="72" y="574"/>
                  </a:lnTo>
                  <a:lnTo>
                    <a:pt x="64" y="591"/>
                  </a:lnTo>
                  <a:lnTo>
                    <a:pt x="56" y="616"/>
                  </a:lnTo>
                  <a:lnTo>
                    <a:pt x="47" y="643"/>
                  </a:lnTo>
                  <a:lnTo>
                    <a:pt x="44" y="658"/>
                  </a:lnTo>
                  <a:lnTo>
                    <a:pt x="42" y="670"/>
                  </a:lnTo>
                  <a:lnTo>
                    <a:pt x="42" y="670"/>
                  </a:lnTo>
                  <a:lnTo>
                    <a:pt x="39" y="696"/>
                  </a:lnTo>
                  <a:lnTo>
                    <a:pt x="34" y="723"/>
                  </a:lnTo>
                  <a:lnTo>
                    <a:pt x="25" y="767"/>
                  </a:lnTo>
                  <a:lnTo>
                    <a:pt x="25" y="767"/>
                  </a:lnTo>
                  <a:lnTo>
                    <a:pt x="24" y="780"/>
                  </a:lnTo>
                  <a:lnTo>
                    <a:pt x="20" y="790"/>
                  </a:lnTo>
                  <a:lnTo>
                    <a:pt x="15" y="802"/>
                  </a:lnTo>
                  <a:lnTo>
                    <a:pt x="15" y="802"/>
                  </a:lnTo>
                  <a:lnTo>
                    <a:pt x="14" y="808"/>
                  </a:lnTo>
                  <a:lnTo>
                    <a:pt x="12" y="818"/>
                  </a:lnTo>
                  <a:lnTo>
                    <a:pt x="12" y="818"/>
                  </a:lnTo>
                  <a:lnTo>
                    <a:pt x="12" y="832"/>
                  </a:lnTo>
                  <a:lnTo>
                    <a:pt x="10" y="850"/>
                  </a:lnTo>
                  <a:lnTo>
                    <a:pt x="10" y="850"/>
                  </a:lnTo>
                  <a:lnTo>
                    <a:pt x="7" y="868"/>
                  </a:lnTo>
                  <a:lnTo>
                    <a:pt x="2" y="879"/>
                  </a:lnTo>
                  <a:lnTo>
                    <a:pt x="2" y="879"/>
                  </a:lnTo>
                  <a:lnTo>
                    <a:pt x="0" y="885"/>
                  </a:lnTo>
                  <a:lnTo>
                    <a:pt x="2" y="894"/>
                  </a:lnTo>
                  <a:lnTo>
                    <a:pt x="2" y="894"/>
                  </a:lnTo>
                  <a:close/>
                  <a:moveTo>
                    <a:pt x="403" y="544"/>
                  </a:moveTo>
                  <a:lnTo>
                    <a:pt x="403" y="544"/>
                  </a:lnTo>
                  <a:lnTo>
                    <a:pt x="401" y="519"/>
                  </a:lnTo>
                  <a:lnTo>
                    <a:pt x="403" y="508"/>
                  </a:lnTo>
                  <a:lnTo>
                    <a:pt x="406" y="499"/>
                  </a:lnTo>
                  <a:lnTo>
                    <a:pt x="406" y="499"/>
                  </a:lnTo>
                  <a:lnTo>
                    <a:pt x="411" y="488"/>
                  </a:lnTo>
                  <a:lnTo>
                    <a:pt x="413" y="474"/>
                  </a:lnTo>
                  <a:lnTo>
                    <a:pt x="413" y="459"/>
                  </a:lnTo>
                  <a:lnTo>
                    <a:pt x="430" y="441"/>
                  </a:lnTo>
                  <a:lnTo>
                    <a:pt x="430" y="441"/>
                  </a:lnTo>
                  <a:lnTo>
                    <a:pt x="430" y="486"/>
                  </a:lnTo>
                  <a:lnTo>
                    <a:pt x="430" y="486"/>
                  </a:lnTo>
                  <a:lnTo>
                    <a:pt x="430" y="508"/>
                  </a:lnTo>
                  <a:lnTo>
                    <a:pt x="431" y="518"/>
                  </a:lnTo>
                  <a:lnTo>
                    <a:pt x="403" y="544"/>
                  </a:lnTo>
                  <a:close/>
                  <a:moveTo>
                    <a:pt x="393" y="593"/>
                  </a:moveTo>
                  <a:lnTo>
                    <a:pt x="393" y="593"/>
                  </a:lnTo>
                  <a:lnTo>
                    <a:pt x="396" y="586"/>
                  </a:lnTo>
                  <a:lnTo>
                    <a:pt x="400" y="569"/>
                  </a:lnTo>
                  <a:lnTo>
                    <a:pt x="400" y="569"/>
                  </a:lnTo>
                  <a:lnTo>
                    <a:pt x="415" y="615"/>
                  </a:lnTo>
                  <a:lnTo>
                    <a:pt x="415" y="615"/>
                  </a:lnTo>
                  <a:lnTo>
                    <a:pt x="393" y="593"/>
                  </a:lnTo>
                  <a:lnTo>
                    <a:pt x="393" y="593"/>
                  </a:lnTo>
                  <a:close/>
                  <a:moveTo>
                    <a:pt x="57" y="884"/>
                  </a:moveTo>
                  <a:lnTo>
                    <a:pt x="57" y="884"/>
                  </a:lnTo>
                  <a:lnTo>
                    <a:pt x="62" y="889"/>
                  </a:lnTo>
                  <a:lnTo>
                    <a:pt x="71" y="895"/>
                  </a:lnTo>
                  <a:lnTo>
                    <a:pt x="71" y="895"/>
                  </a:lnTo>
                  <a:lnTo>
                    <a:pt x="72" y="900"/>
                  </a:lnTo>
                  <a:lnTo>
                    <a:pt x="74" y="904"/>
                  </a:lnTo>
                  <a:lnTo>
                    <a:pt x="74" y="907"/>
                  </a:lnTo>
                  <a:lnTo>
                    <a:pt x="69" y="912"/>
                  </a:lnTo>
                  <a:lnTo>
                    <a:pt x="61" y="912"/>
                  </a:lnTo>
                  <a:lnTo>
                    <a:pt x="61" y="912"/>
                  </a:lnTo>
                  <a:lnTo>
                    <a:pt x="57" y="900"/>
                  </a:lnTo>
                  <a:lnTo>
                    <a:pt x="57" y="900"/>
                  </a:lnTo>
                  <a:lnTo>
                    <a:pt x="57" y="890"/>
                  </a:lnTo>
                  <a:lnTo>
                    <a:pt x="57" y="884"/>
                  </a:lnTo>
                  <a:lnTo>
                    <a:pt x="57" y="884"/>
                  </a:lnTo>
                  <a:close/>
                  <a:moveTo>
                    <a:pt x="59" y="797"/>
                  </a:moveTo>
                  <a:lnTo>
                    <a:pt x="59" y="797"/>
                  </a:lnTo>
                  <a:lnTo>
                    <a:pt x="66" y="782"/>
                  </a:lnTo>
                  <a:lnTo>
                    <a:pt x="77" y="758"/>
                  </a:lnTo>
                  <a:lnTo>
                    <a:pt x="94" y="728"/>
                  </a:lnTo>
                  <a:lnTo>
                    <a:pt x="94" y="728"/>
                  </a:lnTo>
                  <a:lnTo>
                    <a:pt x="92" y="753"/>
                  </a:lnTo>
                  <a:lnTo>
                    <a:pt x="91" y="785"/>
                  </a:lnTo>
                  <a:lnTo>
                    <a:pt x="91" y="785"/>
                  </a:lnTo>
                  <a:lnTo>
                    <a:pt x="91" y="800"/>
                  </a:lnTo>
                  <a:lnTo>
                    <a:pt x="91" y="808"/>
                  </a:lnTo>
                  <a:lnTo>
                    <a:pt x="87" y="818"/>
                  </a:lnTo>
                  <a:lnTo>
                    <a:pt x="87" y="818"/>
                  </a:lnTo>
                  <a:lnTo>
                    <a:pt x="82" y="830"/>
                  </a:lnTo>
                  <a:lnTo>
                    <a:pt x="81" y="842"/>
                  </a:lnTo>
                  <a:lnTo>
                    <a:pt x="81" y="855"/>
                  </a:lnTo>
                  <a:lnTo>
                    <a:pt x="89" y="858"/>
                  </a:lnTo>
                  <a:lnTo>
                    <a:pt x="87" y="884"/>
                  </a:lnTo>
                  <a:lnTo>
                    <a:pt x="87" y="884"/>
                  </a:lnTo>
                  <a:lnTo>
                    <a:pt x="84" y="880"/>
                  </a:lnTo>
                  <a:lnTo>
                    <a:pt x="79" y="872"/>
                  </a:lnTo>
                  <a:lnTo>
                    <a:pt x="79" y="872"/>
                  </a:lnTo>
                  <a:lnTo>
                    <a:pt x="71" y="848"/>
                  </a:lnTo>
                  <a:lnTo>
                    <a:pt x="71" y="848"/>
                  </a:lnTo>
                  <a:lnTo>
                    <a:pt x="67" y="842"/>
                  </a:lnTo>
                  <a:lnTo>
                    <a:pt x="62" y="837"/>
                  </a:lnTo>
                  <a:lnTo>
                    <a:pt x="59" y="833"/>
                  </a:lnTo>
                  <a:lnTo>
                    <a:pt x="56" y="827"/>
                  </a:lnTo>
                  <a:lnTo>
                    <a:pt x="56" y="827"/>
                  </a:lnTo>
                  <a:lnTo>
                    <a:pt x="52" y="820"/>
                  </a:lnTo>
                  <a:lnTo>
                    <a:pt x="54" y="813"/>
                  </a:lnTo>
                  <a:lnTo>
                    <a:pt x="59" y="797"/>
                  </a:lnTo>
                  <a:lnTo>
                    <a:pt x="59" y="797"/>
                  </a:lnTo>
                  <a:close/>
                  <a:moveTo>
                    <a:pt x="29" y="1046"/>
                  </a:moveTo>
                  <a:lnTo>
                    <a:pt x="29" y="1046"/>
                  </a:lnTo>
                  <a:lnTo>
                    <a:pt x="25" y="1052"/>
                  </a:lnTo>
                  <a:lnTo>
                    <a:pt x="22" y="1059"/>
                  </a:lnTo>
                  <a:lnTo>
                    <a:pt x="19" y="1067"/>
                  </a:lnTo>
                  <a:lnTo>
                    <a:pt x="19" y="1067"/>
                  </a:lnTo>
                  <a:lnTo>
                    <a:pt x="19" y="1061"/>
                  </a:lnTo>
                  <a:lnTo>
                    <a:pt x="19" y="1046"/>
                  </a:lnTo>
                  <a:lnTo>
                    <a:pt x="19" y="1046"/>
                  </a:lnTo>
                  <a:lnTo>
                    <a:pt x="20" y="1029"/>
                  </a:lnTo>
                  <a:lnTo>
                    <a:pt x="24" y="1020"/>
                  </a:lnTo>
                  <a:lnTo>
                    <a:pt x="24" y="1020"/>
                  </a:lnTo>
                  <a:lnTo>
                    <a:pt x="25" y="1031"/>
                  </a:lnTo>
                  <a:lnTo>
                    <a:pt x="27" y="1039"/>
                  </a:lnTo>
                  <a:lnTo>
                    <a:pt x="29" y="1046"/>
                  </a:lnTo>
                  <a:lnTo>
                    <a:pt x="29" y="1046"/>
                  </a:lnTo>
                  <a:close/>
                </a:path>
              </a:pathLst>
            </a:custGeom>
            <a:solidFill>
              <a:srgbClr val="1F497D">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47" name="Freeform 11"/>
            <p:cNvSpPr>
              <a:spLocks noEditPoints="1"/>
            </p:cNvSpPr>
            <p:nvPr/>
          </p:nvSpPr>
          <p:spPr bwMode="auto">
            <a:xfrm>
              <a:off x="4644784" y="1733888"/>
              <a:ext cx="1103313" cy="2155825"/>
            </a:xfrm>
            <a:custGeom>
              <a:avLst/>
              <a:gdLst/>
              <a:ahLst/>
              <a:cxnLst>
                <a:cxn ang="0">
                  <a:pos x="58" y="1335"/>
                </a:cxn>
                <a:cxn ang="0">
                  <a:pos x="270" y="1226"/>
                </a:cxn>
                <a:cxn ang="0">
                  <a:pos x="265" y="1263"/>
                </a:cxn>
                <a:cxn ang="0">
                  <a:pos x="270" y="1312"/>
                </a:cxn>
                <a:cxn ang="0">
                  <a:pos x="327" y="1345"/>
                </a:cxn>
                <a:cxn ang="0">
                  <a:pos x="391" y="1323"/>
                </a:cxn>
                <a:cxn ang="0">
                  <a:pos x="469" y="1335"/>
                </a:cxn>
                <a:cxn ang="0">
                  <a:pos x="472" y="1235"/>
                </a:cxn>
                <a:cxn ang="0">
                  <a:pos x="457" y="1088"/>
                </a:cxn>
                <a:cxn ang="0">
                  <a:pos x="427" y="949"/>
                </a:cxn>
                <a:cxn ang="0">
                  <a:pos x="489" y="953"/>
                </a:cxn>
                <a:cxn ang="0">
                  <a:pos x="513" y="989"/>
                </a:cxn>
                <a:cxn ang="0">
                  <a:pos x="653" y="608"/>
                </a:cxn>
                <a:cxn ang="0">
                  <a:pos x="643" y="542"/>
                </a:cxn>
                <a:cxn ang="0">
                  <a:pos x="681" y="498"/>
                </a:cxn>
                <a:cxn ang="0">
                  <a:pos x="686" y="423"/>
                </a:cxn>
                <a:cxn ang="0">
                  <a:pos x="678" y="393"/>
                </a:cxn>
                <a:cxn ang="0">
                  <a:pos x="671" y="333"/>
                </a:cxn>
                <a:cxn ang="0">
                  <a:pos x="618" y="151"/>
                </a:cxn>
                <a:cxn ang="0">
                  <a:pos x="574" y="42"/>
                </a:cxn>
                <a:cxn ang="0">
                  <a:pos x="492" y="35"/>
                </a:cxn>
                <a:cxn ang="0">
                  <a:pos x="436" y="91"/>
                </a:cxn>
                <a:cxn ang="0">
                  <a:pos x="431" y="124"/>
                </a:cxn>
                <a:cxn ang="0">
                  <a:pos x="431" y="151"/>
                </a:cxn>
                <a:cxn ang="0">
                  <a:pos x="429" y="179"/>
                </a:cxn>
                <a:cxn ang="0">
                  <a:pos x="491" y="221"/>
                </a:cxn>
                <a:cxn ang="0">
                  <a:pos x="434" y="276"/>
                </a:cxn>
                <a:cxn ang="0">
                  <a:pos x="439" y="418"/>
                </a:cxn>
                <a:cxn ang="0">
                  <a:pos x="416" y="405"/>
                </a:cxn>
                <a:cxn ang="0">
                  <a:pos x="392" y="400"/>
                </a:cxn>
                <a:cxn ang="0">
                  <a:pos x="382" y="426"/>
                </a:cxn>
                <a:cxn ang="0">
                  <a:pos x="406" y="466"/>
                </a:cxn>
                <a:cxn ang="0">
                  <a:pos x="459" y="505"/>
                </a:cxn>
                <a:cxn ang="0">
                  <a:pos x="447" y="588"/>
                </a:cxn>
                <a:cxn ang="0">
                  <a:pos x="432" y="648"/>
                </a:cxn>
                <a:cxn ang="0">
                  <a:pos x="396" y="694"/>
                </a:cxn>
                <a:cxn ang="0">
                  <a:pos x="377" y="779"/>
                </a:cxn>
                <a:cxn ang="0">
                  <a:pos x="335" y="916"/>
                </a:cxn>
                <a:cxn ang="0">
                  <a:pos x="332" y="887"/>
                </a:cxn>
                <a:cxn ang="0">
                  <a:pos x="330" y="802"/>
                </a:cxn>
                <a:cxn ang="0">
                  <a:pos x="325" y="712"/>
                </a:cxn>
                <a:cxn ang="0">
                  <a:pos x="327" y="600"/>
                </a:cxn>
                <a:cxn ang="0">
                  <a:pos x="367" y="485"/>
                </a:cxn>
                <a:cxn ang="0">
                  <a:pos x="329" y="261"/>
                </a:cxn>
                <a:cxn ang="0">
                  <a:pos x="239" y="202"/>
                </a:cxn>
                <a:cxn ang="0">
                  <a:pos x="224" y="136"/>
                </a:cxn>
                <a:cxn ang="0">
                  <a:pos x="235" y="97"/>
                </a:cxn>
                <a:cxn ang="0">
                  <a:pos x="219" y="35"/>
                </a:cxn>
                <a:cxn ang="0">
                  <a:pos x="150" y="2"/>
                </a:cxn>
                <a:cxn ang="0">
                  <a:pos x="102" y="57"/>
                </a:cxn>
                <a:cxn ang="0">
                  <a:pos x="100" y="116"/>
                </a:cxn>
                <a:cxn ang="0">
                  <a:pos x="110" y="144"/>
                </a:cxn>
                <a:cxn ang="0">
                  <a:pos x="130" y="182"/>
                </a:cxn>
                <a:cxn ang="0">
                  <a:pos x="8" y="507"/>
                </a:cxn>
                <a:cxn ang="0">
                  <a:pos x="429" y="1298"/>
                </a:cxn>
                <a:cxn ang="0">
                  <a:pos x="366" y="1041"/>
                </a:cxn>
                <a:cxn ang="0">
                  <a:pos x="384" y="1268"/>
                </a:cxn>
                <a:cxn ang="0">
                  <a:pos x="342" y="1247"/>
                </a:cxn>
                <a:cxn ang="0">
                  <a:pos x="327" y="969"/>
                </a:cxn>
                <a:cxn ang="0">
                  <a:pos x="315" y="498"/>
                </a:cxn>
                <a:cxn ang="0">
                  <a:pos x="297" y="461"/>
                </a:cxn>
              </a:cxnLst>
              <a:rect l="0" t="0" r="r" b="b"/>
              <a:pathLst>
                <a:path w="695" h="1358">
                  <a:moveTo>
                    <a:pt x="0" y="1323"/>
                  </a:moveTo>
                  <a:lnTo>
                    <a:pt x="0" y="1323"/>
                  </a:lnTo>
                  <a:lnTo>
                    <a:pt x="15" y="1333"/>
                  </a:lnTo>
                  <a:lnTo>
                    <a:pt x="28" y="1338"/>
                  </a:lnTo>
                  <a:lnTo>
                    <a:pt x="33" y="1342"/>
                  </a:lnTo>
                  <a:lnTo>
                    <a:pt x="40" y="1342"/>
                  </a:lnTo>
                  <a:lnTo>
                    <a:pt x="40" y="1342"/>
                  </a:lnTo>
                  <a:lnTo>
                    <a:pt x="43" y="1342"/>
                  </a:lnTo>
                  <a:lnTo>
                    <a:pt x="48" y="1340"/>
                  </a:lnTo>
                  <a:lnTo>
                    <a:pt x="58" y="1335"/>
                  </a:lnTo>
                  <a:lnTo>
                    <a:pt x="65" y="1330"/>
                  </a:lnTo>
                  <a:lnTo>
                    <a:pt x="70" y="1327"/>
                  </a:lnTo>
                  <a:lnTo>
                    <a:pt x="70" y="1327"/>
                  </a:lnTo>
                  <a:lnTo>
                    <a:pt x="112" y="1318"/>
                  </a:lnTo>
                  <a:lnTo>
                    <a:pt x="254" y="1118"/>
                  </a:lnTo>
                  <a:lnTo>
                    <a:pt x="254" y="1118"/>
                  </a:lnTo>
                  <a:lnTo>
                    <a:pt x="260" y="1166"/>
                  </a:lnTo>
                  <a:lnTo>
                    <a:pt x="265" y="1203"/>
                  </a:lnTo>
                  <a:lnTo>
                    <a:pt x="270" y="1226"/>
                  </a:lnTo>
                  <a:lnTo>
                    <a:pt x="270" y="1226"/>
                  </a:lnTo>
                  <a:lnTo>
                    <a:pt x="272" y="1238"/>
                  </a:lnTo>
                  <a:lnTo>
                    <a:pt x="272" y="1245"/>
                  </a:lnTo>
                  <a:lnTo>
                    <a:pt x="270" y="1248"/>
                  </a:lnTo>
                  <a:lnTo>
                    <a:pt x="269" y="1250"/>
                  </a:lnTo>
                  <a:lnTo>
                    <a:pt x="269" y="1250"/>
                  </a:lnTo>
                  <a:lnTo>
                    <a:pt x="265" y="1255"/>
                  </a:lnTo>
                  <a:lnTo>
                    <a:pt x="264" y="1258"/>
                  </a:lnTo>
                  <a:lnTo>
                    <a:pt x="264" y="1262"/>
                  </a:lnTo>
                  <a:lnTo>
                    <a:pt x="264" y="1262"/>
                  </a:lnTo>
                  <a:lnTo>
                    <a:pt x="265" y="1263"/>
                  </a:lnTo>
                  <a:lnTo>
                    <a:pt x="269" y="1265"/>
                  </a:lnTo>
                  <a:lnTo>
                    <a:pt x="270" y="1268"/>
                  </a:lnTo>
                  <a:lnTo>
                    <a:pt x="272" y="1272"/>
                  </a:lnTo>
                  <a:lnTo>
                    <a:pt x="272" y="1272"/>
                  </a:lnTo>
                  <a:lnTo>
                    <a:pt x="274" y="1287"/>
                  </a:lnTo>
                  <a:lnTo>
                    <a:pt x="272" y="1295"/>
                  </a:lnTo>
                  <a:lnTo>
                    <a:pt x="270" y="1300"/>
                  </a:lnTo>
                  <a:lnTo>
                    <a:pt x="270" y="1300"/>
                  </a:lnTo>
                  <a:lnTo>
                    <a:pt x="270" y="1305"/>
                  </a:lnTo>
                  <a:lnTo>
                    <a:pt x="270" y="1312"/>
                  </a:lnTo>
                  <a:lnTo>
                    <a:pt x="270" y="1325"/>
                  </a:lnTo>
                  <a:lnTo>
                    <a:pt x="270" y="1325"/>
                  </a:lnTo>
                  <a:lnTo>
                    <a:pt x="272" y="1337"/>
                  </a:lnTo>
                  <a:lnTo>
                    <a:pt x="274" y="1340"/>
                  </a:lnTo>
                  <a:lnTo>
                    <a:pt x="279" y="1343"/>
                  </a:lnTo>
                  <a:lnTo>
                    <a:pt x="279" y="1343"/>
                  </a:lnTo>
                  <a:lnTo>
                    <a:pt x="282" y="1345"/>
                  </a:lnTo>
                  <a:lnTo>
                    <a:pt x="289" y="1345"/>
                  </a:lnTo>
                  <a:lnTo>
                    <a:pt x="307" y="1345"/>
                  </a:lnTo>
                  <a:lnTo>
                    <a:pt x="327" y="1345"/>
                  </a:lnTo>
                  <a:lnTo>
                    <a:pt x="340" y="1347"/>
                  </a:lnTo>
                  <a:lnTo>
                    <a:pt x="340" y="1347"/>
                  </a:lnTo>
                  <a:lnTo>
                    <a:pt x="359" y="1347"/>
                  </a:lnTo>
                  <a:lnTo>
                    <a:pt x="366" y="1345"/>
                  </a:lnTo>
                  <a:lnTo>
                    <a:pt x="371" y="1343"/>
                  </a:lnTo>
                  <a:lnTo>
                    <a:pt x="371" y="1343"/>
                  </a:lnTo>
                  <a:lnTo>
                    <a:pt x="372" y="1335"/>
                  </a:lnTo>
                  <a:lnTo>
                    <a:pt x="372" y="1330"/>
                  </a:lnTo>
                  <a:lnTo>
                    <a:pt x="372" y="1330"/>
                  </a:lnTo>
                  <a:lnTo>
                    <a:pt x="391" y="1323"/>
                  </a:lnTo>
                  <a:lnTo>
                    <a:pt x="417" y="1313"/>
                  </a:lnTo>
                  <a:lnTo>
                    <a:pt x="417" y="1313"/>
                  </a:lnTo>
                  <a:lnTo>
                    <a:pt x="434" y="1307"/>
                  </a:lnTo>
                  <a:lnTo>
                    <a:pt x="442" y="1303"/>
                  </a:lnTo>
                  <a:lnTo>
                    <a:pt x="442" y="1303"/>
                  </a:lnTo>
                  <a:lnTo>
                    <a:pt x="447" y="1307"/>
                  </a:lnTo>
                  <a:lnTo>
                    <a:pt x="452" y="1312"/>
                  </a:lnTo>
                  <a:lnTo>
                    <a:pt x="461" y="1322"/>
                  </a:lnTo>
                  <a:lnTo>
                    <a:pt x="461" y="1322"/>
                  </a:lnTo>
                  <a:lnTo>
                    <a:pt x="469" y="1335"/>
                  </a:lnTo>
                  <a:lnTo>
                    <a:pt x="476" y="1347"/>
                  </a:lnTo>
                  <a:lnTo>
                    <a:pt x="481" y="1358"/>
                  </a:lnTo>
                  <a:lnTo>
                    <a:pt x="496" y="1352"/>
                  </a:lnTo>
                  <a:lnTo>
                    <a:pt x="496" y="1352"/>
                  </a:lnTo>
                  <a:lnTo>
                    <a:pt x="494" y="1308"/>
                  </a:lnTo>
                  <a:lnTo>
                    <a:pt x="489" y="1277"/>
                  </a:lnTo>
                  <a:lnTo>
                    <a:pt x="487" y="1263"/>
                  </a:lnTo>
                  <a:lnTo>
                    <a:pt x="484" y="1255"/>
                  </a:lnTo>
                  <a:lnTo>
                    <a:pt x="484" y="1255"/>
                  </a:lnTo>
                  <a:lnTo>
                    <a:pt x="472" y="1235"/>
                  </a:lnTo>
                  <a:lnTo>
                    <a:pt x="467" y="1221"/>
                  </a:lnTo>
                  <a:lnTo>
                    <a:pt x="462" y="1206"/>
                  </a:lnTo>
                  <a:lnTo>
                    <a:pt x="462" y="1206"/>
                  </a:lnTo>
                  <a:lnTo>
                    <a:pt x="457" y="1185"/>
                  </a:lnTo>
                  <a:lnTo>
                    <a:pt x="456" y="1161"/>
                  </a:lnTo>
                  <a:lnTo>
                    <a:pt x="452" y="1138"/>
                  </a:lnTo>
                  <a:lnTo>
                    <a:pt x="452" y="1118"/>
                  </a:lnTo>
                  <a:lnTo>
                    <a:pt x="452" y="1118"/>
                  </a:lnTo>
                  <a:lnTo>
                    <a:pt x="456" y="1101"/>
                  </a:lnTo>
                  <a:lnTo>
                    <a:pt x="457" y="1088"/>
                  </a:lnTo>
                  <a:lnTo>
                    <a:pt x="457" y="1069"/>
                  </a:lnTo>
                  <a:lnTo>
                    <a:pt x="457" y="1059"/>
                  </a:lnTo>
                  <a:lnTo>
                    <a:pt x="456" y="1048"/>
                  </a:lnTo>
                  <a:lnTo>
                    <a:pt x="456" y="1048"/>
                  </a:lnTo>
                  <a:lnTo>
                    <a:pt x="449" y="1023"/>
                  </a:lnTo>
                  <a:lnTo>
                    <a:pt x="442" y="1003"/>
                  </a:lnTo>
                  <a:lnTo>
                    <a:pt x="434" y="976"/>
                  </a:lnTo>
                  <a:lnTo>
                    <a:pt x="434" y="976"/>
                  </a:lnTo>
                  <a:lnTo>
                    <a:pt x="429" y="959"/>
                  </a:lnTo>
                  <a:lnTo>
                    <a:pt x="427" y="949"/>
                  </a:lnTo>
                  <a:lnTo>
                    <a:pt x="427" y="949"/>
                  </a:lnTo>
                  <a:lnTo>
                    <a:pt x="439" y="949"/>
                  </a:lnTo>
                  <a:lnTo>
                    <a:pt x="449" y="946"/>
                  </a:lnTo>
                  <a:lnTo>
                    <a:pt x="459" y="942"/>
                  </a:lnTo>
                  <a:lnTo>
                    <a:pt x="459" y="942"/>
                  </a:lnTo>
                  <a:lnTo>
                    <a:pt x="467" y="934"/>
                  </a:lnTo>
                  <a:lnTo>
                    <a:pt x="477" y="922"/>
                  </a:lnTo>
                  <a:lnTo>
                    <a:pt x="487" y="909"/>
                  </a:lnTo>
                  <a:lnTo>
                    <a:pt x="487" y="909"/>
                  </a:lnTo>
                  <a:lnTo>
                    <a:pt x="489" y="953"/>
                  </a:lnTo>
                  <a:lnTo>
                    <a:pt x="489" y="953"/>
                  </a:lnTo>
                  <a:lnTo>
                    <a:pt x="491" y="969"/>
                  </a:lnTo>
                  <a:lnTo>
                    <a:pt x="491" y="974"/>
                  </a:lnTo>
                  <a:lnTo>
                    <a:pt x="494" y="979"/>
                  </a:lnTo>
                  <a:lnTo>
                    <a:pt x="494" y="979"/>
                  </a:lnTo>
                  <a:lnTo>
                    <a:pt x="499" y="981"/>
                  </a:lnTo>
                  <a:lnTo>
                    <a:pt x="504" y="984"/>
                  </a:lnTo>
                  <a:lnTo>
                    <a:pt x="509" y="986"/>
                  </a:lnTo>
                  <a:lnTo>
                    <a:pt x="513" y="989"/>
                  </a:lnTo>
                  <a:lnTo>
                    <a:pt x="513" y="989"/>
                  </a:lnTo>
                  <a:lnTo>
                    <a:pt x="516" y="996"/>
                  </a:lnTo>
                  <a:lnTo>
                    <a:pt x="518" y="999"/>
                  </a:lnTo>
                  <a:lnTo>
                    <a:pt x="523" y="1001"/>
                  </a:lnTo>
                  <a:lnTo>
                    <a:pt x="523" y="1001"/>
                  </a:lnTo>
                  <a:lnTo>
                    <a:pt x="539" y="1009"/>
                  </a:lnTo>
                  <a:lnTo>
                    <a:pt x="549" y="1016"/>
                  </a:lnTo>
                  <a:lnTo>
                    <a:pt x="661" y="998"/>
                  </a:lnTo>
                  <a:lnTo>
                    <a:pt x="660" y="627"/>
                  </a:lnTo>
                  <a:lnTo>
                    <a:pt x="660" y="627"/>
                  </a:lnTo>
                  <a:lnTo>
                    <a:pt x="653" y="608"/>
                  </a:lnTo>
                  <a:lnTo>
                    <a:pt x="648" y="595"/>
                  </a:lnTo>
                  <a:lnTo>
                    <a:pt x="646" y="588"/>
                  </a:lnTo>
                  <a:lnTo>
                    <a:pt x="646" y="585"/>
                  </a:lnTo>
                  <a:lnTo>
                    <a:pt x="646" y="585"/>
                  </a:lnTo>
                  <a:lnTo>
                    <a:pt x="651" y="572"/>
                  </a:lnTo>
                  <a:lnTo>
                    <a:pt x="651" y="567"/>
                  </a:lnTo>
                  <a:lnTo>
                    <a:pt x="649" y="560"/>
                  </a:lnTo>
                  <a:lnTo>
                    <a:pt x="649" y="560"/>
                  </a:lnTo>
                  <a:lnTo>
                    <a:pt x="644" y="548"/>
                  </a:lnTo>
                  <a:lnTo>
                    <a:pt x="643" y="542"/>
                  </a:lnTo>
                  <a:lnTo>
                    <a:pt x="641" y="537"/>
                  </a:lnTo>
                  <a:lnTo>
                    <a:pt x="641" y="537"/>
                  </a:lnTo>
                  <a:lnTo>
                    <a:pt x="643" y="517"/>
                  </a:lnTo>
                  <a:lnTo>
                    <a:pt x="653" y="520"/>
                  </a:lnTo>
                  <a:lnTo>
                    <a:pt x="660" y="515"/>
                  </a:lnTo>
                  <a:lnTo>
                    <a:pt x="663" y="520"/>
                  </a:lnTo>
                  <a:lnTo>
                    <a:pt x="675" y="518"/>
                  </a:lnTo>
                  <a:lnTo>
                    <a:pt x="675" y="518"/>
                  </a:lnTo>
                  <a:lnTo>
                    <a:pt x="676" y="513"/>
                  </a:lnTo>
                  <a:lnTo>
                    <a:pt x="681" y="498"/>
                  </a:lnTo>
                  <a:lnTo>
                    <a:pt x="686" y="481"/>
                  </a:lnTo>
                  <a:lnTo>
                    <a:pt x="686" y="471"/>
                  </a:lnTo>
                  <a:lnTo>
                    <a:pt x="686" y="463"/>
                  </a:lnTo>
                  <a:lnTo>
                    <a:pt x="686" y="463"/>
                  </a:lnTo>
                  <a:lnTo>
                    <a:pt x="683" y="446"/>
                  </a:lnTo>
                  <a:lnTo>
                    <a:pt x="681" y="431"/>
                  </a:lnTo>
                  <a:lnTo>
                    <a:pt x="681" y="416"/>
                  </a:lnTo>
                  <a:lnTo>
                    <a:pt x="681" y="416"/>
                  </a:lnTo>
                  <a:lnTo>
                    <a:pt x="683" y="420"/>
                  </a:lnTo>
                  <a:lnTo>
                    <a:pt x="686" y="423"/>
                  </a:lnTo>
                  <a:lnTo>
                    <a:pt x="688" y="428"/>
                  </a:lnTo>
                  <a:lnTo>
                    <a:pt x="688" y="428"/>
                  </a:lnTo>
                  <a:lnTo>
                    <a:pt x="693" y="446"/>
                  </a:lnTo>
                  <a:lnTo>
                    <a:pt x="695" y="443"/>
                  </a:lnTo>
                  <a:lnTo>
                    <a:pt x="695" y="443"/>
                  </a:lnTo>
                  <a:lnTo>
                    <a:pt x="691" y="431"/>
                  </a:lnTo>
                  <a:lnTo>
                    <a:pt x="686" y="416"/>
                  </a:lnTo>
                  <a:lnTo>
                    <a:pt x="686" y="416"/>
                  </a:lnTo>
                  <a:lnTo>
                    <a:pt x="681" y="405"/>
                  </a:lnTo>
                  <a:lnTo>
                    <a:pt x="678" y="393"/>
                  </a:lnTo>
                  <a:lnTo>
                    <a:pt x="678" y="393"/>
                  </a:lnTo>
                  <a:lnTo>
                    <a:pt x="676" y="371"/>
                  </a:lnTo>
                  <a:lnTo>
                    <a:pt x="690" y="393"/>
                  </a:lnTo>
                  <a:lnTo>
                    <a:pt x="691" y="390"/>
                  </a:lnTo>
                  <a:lnTo>
                    <a:pt x="691" y="390"/>
                  </a:lnTo>
                  <a:lnTo>
                    <a:pt x="683" y="375"/>
                  </a:lnTo>
                  <a:lnTo>
                    <a:pt x="678" y="361"/>
                  </a:lnTo>
                  <a:lnTo>
                    <a:pt x="675" y="348"/>
                  </a:lnTo>
                  <a:lnTo>
                    <a:pt x="675" y="348"/>
                  </a:lnTo>
                  <a:lnTo>
                    <a:pt x="671" y="333"/>
                  </a:lnTo>
                  <a:lnTo>
                    <a:pt x="668" y="311"/>
                  </a:lnTo>
                  <a:lnTo>
                    <a:pt x="661" y="286"/>
                  </a:lnTo>
                  <a:lnTo>
                    <a:pt x="658" y="274"/>
                  </a:lnTo>
                  <a:lnTo>
                    <a:pt x="653" y="264"/>
                  </a:lnTo>
                  <a:lnTo>
                    <a:pt x="653" y="264"/>
                  </a:lnTo>
                  <a:lnTo>
                    <a:pt x="644" y="244"/>
                  </a:lnTo>
                  <a:lnTo>
                    <a:pt x="636" y="219"/>
                  </a:lnTo>
                  <a:lnTo>
                    <a:pt x="623" y="171"/>
                  </a:lnTo>
                  <a:lnTo>
                    <a:pt x="623" y="171"/>
                  </a:lnTo>
                  <a:lnTo>
                    <a:pt x="618" y="151"/>
                  </a:lnTo>
                  <a:lnTo>
                    <a:pt x="614" y="129"/>
                  </a:lnTo>
                  <a:lnTo>
                    <a:pt x="611" y="107"/>
                  </a:lnTo>
                  <a:lnTo>
                    <a:pt x="608" y="91"/>
                  </a:lnTo>
                  <a:lnTo>
                    <a:pt x="608" y="91"/>
                  </a:lnTo>
                  <a:lnTo>
                    <a:pt x="604" y="76"/>
                  </a:lnTo>
                  <a:lnTo>
                    <a:pt x="601" y="67"/>
                  </a:lnTo>
                  <a:lnTo>
                    <a:pt x="596" y="60"/>
                  </a:lnTo>
                  <a:lnTo>
                    <a:pt x="591" y="54"/>
                  </a:lnTo>
                  <a:lnTo>
                    <a:pt x="583" y="47"/>
                  </a:lnTo>
                  <a:lnTo>
                    <a:pt x="574" y="42"/>
                  </a:lnTo>
                  <a:lnTo>
                    <a:pt x="561" y="37"/>
                  </a:lnTo>
                  <a:lnTo>
                    <a:pt x="561" y="37"/>
                  </a:lnTo>
                  <a:lnTo>
                    <a:pt x="549" y="32"/>
                  </a:lnTo>
                  <a:lnTo>
                    <a:pt x="539" y="30"/>
                  </a:lnTo>
                  <a:lnTo>
                    <a:pt x="521" y="29"/>
                  </a:lnTo>
                  <a:lnTo>
                    <a:pt x="509" y="30"/>
                  </a:lnTo>
                  <a:lnTo>
                    <a:pt x="499" y="32"/>
                  </a:lnTo>
                  <a:lnTo>
                    <a:pt x="499" y="32"/>
                  </a:lnTo>
                  <a:lnTo>
                    <a:pt x="496" y="32"/>
                  </a:lnTo>
                  <a:lnTo>
                    <a:pt x="492" y="35"/>
                  </a:lnTo>
                  <a:lnTo>
                    <a:pt x="489" y="40"/>
                  </a:lnTo>
                  <a:lnTo>
                    <a:pt x="487" y="47"/>
                  </a:lnTo>
                  <a:lnTo>
                    <a:pt x="487" y="47"/>
                  </a:lnTo>
                  <a:lnTo>
                    <a:pt x="467" y="67"/>
                  </a:lnTo>
                  <a:lnTo>
                    <a:pt x="467" y="67"/>
                  </a:lnTo>
                  <a:lnTo>
                    <a:pt x="451" y="89"/>
                  </a:lnTo>
                  <a:lnTo>
                    <a:pt x="451" y="89"/>
                  </a:lnTo>
                  <a:lnTo>
                    <a:pt x="444" y="89"/>
                  </a:lnTo>
                  <a:lnTo>
                    <a:pt x="439" y="89"/>
                  </a:lnTo>
                  <a:lnTo>
                    <a:pt x="436" y="91"/>
                  </a:lnTo>
                  <a:lnTo>
                    <a:pt x="434" y="92"/>
                  </a:lnTo>
                  <a:lnTo>
                    <a:pt x="434" y="92"/>
                  </a:lnTo>
                  <a:lnTo>
                    <a:pt x="432" y="99"/>
                  </a:lnTo>
                  <a:lnTo>
                    <a:pt x="432" y="106"/>
                  </a:lnTo>
                  <a:lnTo>
                    <a:pt x="432" y="112"/>
                  </a:lnTo>
                  <a:lnTo>
                    <a:pt x="436" y="116"/>
                  </a:lnTo>
                  <a:lnTo>
                    <a:pt x="436" y="116"/>
                  </a:lnTo>
                  <a:lnTo>
                    <a:pt x="432" y="119"/>
                  </a:lnTo>
                  <a:lnTo>
                    <a:pt x="431" y="121"/>
                  </a:lnTo>
                  <a:lnTo>
                    <a:pt x="431" y="124"/>
                  </a:lnTo>
                  <a:lnTo>
                    <a:pt x="431" y="124"/>
                  </a:lnTo>
                  <a:lnTo>
                    <a:pt x="436" y="127"/>
                  </a:lnTo>
                  <a:lnTo>
                    <a:pt x="439" y="129"/>
                  </a:lnTo>
                  <a:lnTo>
                    <a:pt x="431" y="139"/>
                  </a:lnTo>
                  <a:lnTo>
                    <a:pt x="432" y="144"/>
                  </a:lnTo>
                  <a:lnTo>
                    <a:pt x="432" y="144"/>
                  </a:lnTo>
                  <a:lnTo>
                    <a:pt x="431" y="146"/>
                  </a:lnTo>
                  <a:lnTo>
                    <a:pt x="429" y="151"/>
                  </a:lnTo>
                  <a:lnTo>
                    <a:pt x="429" y="151"/>
                  </a:lnTo>
                  <a:lnTo>
                    <a:pt x="431" y="151"/>
                  </a:lnTo>
                  <a:lnTo>
                    <a:pt x="432" y="152"/>
                  </a:lnTo>
                  <a:lnTo>
                    <a:pt x="434" y="154"/>
                  </a:lnTo>
                  <a:lnTo>
                    <a:pt x="436" y="156"/>
                  </a:lnTo>
                  <a:lnTo>
                    <a:pt x="436" y="156"/>
                  </a:lnTo>
                  <a:lnTo>
                    <a:pt x="431" y="164"/>
                  </a:lnTo>
                  <a:lnTo>
                    <a:pt x="427" y="171"/>
                  </a:lnTo>
                  <a:lnTo>
                    <a:pt x="427" y="174"/>
                  </a:lnTo>
                  <a:lnTo>
                    <a:pt x="427" y="176"/>
                  </a:lnTo>
                  <a:lnTo>
                    <a:pt x="427" y="176"/>
                  </a:lnTo>
                  <a:lnTo>
                    <a:pt x="429" y="179"/>
                  </a:lnTo>
                  <a:lnTo>
                    <a:pt x="432" y="181"/>
                  </a:lnTo>
                  <a:lnTo>
                    <a:pt x="439" y="184"/>
                  </a:lnTo>
                  <a:lnTo>
                    <a:pt x="452" y="186"/>
                  </a:lnTo>
                  <a:lnTo>
                    <a:pt x="452" y="186"/>
                  </a:lnTo>
                  <a:lnTo>
                    <a:pt x="467" y="189"/>
                  </a:lnTo>
                  <a:lnTo>
                    <a:pt x="476" y="192"/>
                  </a:lnTo>
                  <a:lnTo>
                    <a:pt x="481" y="199"/>
                  </a:lnTo>
                  <a:lnTo>
                    <a:pt x="481" y="199"/>
                  </a:lnTo>
                  <a:lnTo>
                    <a:pt x="487" y="211"/>
                  </a:lnTo>
                  <a:lnTo>
                    <a:pt x="491" y="221"/>
                  </a:lnTo>
                  <a:lnTo>
                    <a:pt x="491" y="221"/>
                  </a:lnTo>
                  <a:lnTo>
                    <a:pt x="492" y="236"/>
                  </a:lnTo>
                  <a:lnTo>
                    <a:pt x="492" y="236"/>
                  </a:lnTo>
                  <a:lnTo>
                    <a:pt x="474" y="244"/>
                  </a:lnTo>
                  <a:lnTo>
                    <a:pt x="461" y="251"/>
                  </a:lnTo>
                  <a:lnTo>
                    <a:pt x="451" y="256"/>
                  </a:lnTo>
                  <a:lnTo>
                    <a:pt x="451" y="256"/>
                  </a:lnTo>
                  <a:lnTo>
                    <a:pt x="446" y="261"/>
                  </a:lnTo>
                  <a:lnTo>
                    <a:pt x="439" y="268"/>
                  </a:lnTo>
                  <a:lnTo>
                    <a:pt x="434" y="276"/>
                  </a:lnTo>
                  <a:lnTo>
                    <a:pt x="431" y="284"/>
                  </a:lnTo>
                  <a:lnTo>
                    <a:pt x="431" y="284"/>
                  </a:lnTo>
                  <a:lnTo>
                    <a:pt x="429" y="298"/>
                  </a:lnTo>
                  <a:lnTo>
                    <a:pt x="429" y="311"/>
                  </a:lnTo>
                  <a:lnTo>
                    <a:pt x="432" y="339"/>
                  </a:lnTo>
                  <a:lnTo>
                    <a:pt x="432" y="339"/>
                  </a:lnTo>
                  <a:lnTo>
                    <a:pt x="437" y="370"/>
                  </a:lnTo>
                  <a:lnTo>
                    <a:pt x="439" y="393"/>
                  </a:lnTo>
                  <a:lnTo>
                    <a:pt x="439" y="393"/>
                  </a:lnTo>
                  <a:lnTo>
                    <a:pt x="439" y="418"/>
                  </a:lnTo>
                  <a:lnTo>
                    <a:pt x="437" y="430"/>
                  </a:lnTo>
                  <a:lnTo>
                    <a:pt x="437" y="435"/>
                  </a:lnTo>
                  <a:lnTo>
                    <a:pt x="431" y="435"/>
                  </a:lnTo>
                  <a:lnTo>
                    <a:pt x="431" y="435"/>
                  </a:lnTo>
                  <a:lnTo>
                    <a:pt x="431" y="430"/>
                  </a:lnTo>
                  <a:lnTo>
                    <a:pt x="431" y="425"/>
                  </a:lnTo>
                  <a:lnTo>
                    <a:pt x="427" y="420"/>
                  </a:lnTo>
                  <a:lnTo>
                    <a:pt x="427" y="420"/>
                  </a:lnTo>
                  <a:lnTo>
                    <a:pt x="421" y="413"/>
                  </a:lnTo>
                  <a:lnTo>
                    <a:pt x="416" y="405"/>
                  </a:lnTo>
                  <a:lnTo>
                    <a:pt x="416" y="405"/>
                  </a:lnTo>
                  <a:lnTo>
                    <a:pt x="412" y="400"/>
                  </a:lnTo>
                  <a:lnTo>
                    <a:pt x="409" y="398"/>
                  </a:lnTo>
                  <a:lnTo>
                    <a:pt x="407" y="398"/>
                  </a:lnTo>
                  <a:lnTo>
                    <a:pt x="407" y="398"/>
                  </a:lnTo>
                  <a:lnTo>
                    <a:pt x="399" y="398"/>
                  </a:lnTo>
                  <a:lnTo>
                    <a:pt x="396" y="396"/>
                  </a:lnTo>
                  <a:lnTo>
                    <a:pt x="392" y="398"/>
                  </a:lnTo>
                  <a:lnTo>
                    <a:pt x="392" y="398"/>
                  </a:lnTo>
                  <a:lnTo>
                    <a:pt x="392" y="400"/>
                  </a:lnTo>
                  <a:lnTo>
                    <a:pt x="391" y="403"/>
                  </a:lnTo>
                  <a:lnTo>
                    <a:pt x="389" y="406"/>
                  </a:lnTo>
                  <a:lnTo>
                    <a:pt x="389" y="406"/>
                  </a:lnTo>
                  <a:lnTo>
                    <a:pt x="386" y="408"/>
                  </a:lnTo>
                  <a:lnTo>
                    <a:pt x="386" y="410"/>
                  </a:lnTo>
                  <a:lnTo>
                    <a:pt x="384" y="411"/>
                  </a:lnTo>
                  <a:lnTo>
                    <a:pt x="384" y="411"/>
                  </a:lnTo>
                  <a:lnTo>
                    <a:pt x="382" y="420"/>
                  </a:lnTo>
                  <a:lnTo>
                    <a:pt x="382" y="426"/>
                  </a:lnTo>
                  <a:lnTo>
                    <a:pt x="382" y="426"/>
                  </a:lnTo>
                  <a:lnTo>
                    <a:pt x="377" y="435"/>
                  </a:lnTo>
                  <a:lnTo>
                    <a:pt x="377" y="440"/>
                  </a:lnTo>
                  <a:lnTo>
                    <a:pt x="377" y="445"/>
                  </a:lnTo>
                  <a:lnTo>
                    <a:pt x="377" y="445"/>
                  </a:lnTo>
                  <a:lnTo>
                    <a:pt x="381" y="450"/>
                  </a:lnTo>
                  <a:lnTo>
                    <a:pt x="386" y="455"/>
                  </a:lnTo>
                  <a:lnTo>
                    <a:pt x="396" y="463"/>
                  </a:lnTo>
                  <a:lnTo>
                    <a:pt x="396" y="463"/>
                  </a:lnTo>
                  <a:lnTo>
                    <a:pt x="402" y="466"/>
                  </a:lnTo>
                  <a:lnTo>
                    <a:pt x="406" y="466"/>
                  </a:lnTo>
                  <a:lnTo>
                    <a:pt x="409" y="468"/>
                  </a:lnTo>
                  <a:lnTo>
                    <a:pt x="416" y="475"/>
                  </a:lnTo>
                  <a:lnTo>
                    <a:pt x="416" y="475"/>
                  </a:lnTo>
                  <a:lnTo>
                    <a:pt x="427" y="488"/>
                  </a:lnTo>
                  <a:lnTo>
                    <a:pt x="441" y="500"/>
                  </a:lnTo>
                  <a:lnTo>
                    <a:pt x="441" y="500"/>
                  </a:lnTo>
                  <a:lnTo>
                    <a:pt x="447" y="503"/>
                  </a:lnTo>
                  <a:lnTo>
                    <a:pt x="454" y="505"/>
                  </a:lnTo>
                  <a:lnTo>
                    <a:pt x="459" y="505"/>
                  </a:lnTo>
                  <a:lnTo>
                    <a:pt x="459" y="505"/>
                  </a:lnTo>
                  <a:lnTo>
                    <a:pt x="456" y="518"/>
                  </a:lnTo>
                  <a:lnTo>
                    <a:pt x="451" y="537"/>
                  </a:lnTo>
                  <a:lnTo>
                    <a:pt x="451" y="537"/>
                  </a:lnTo>
                  <a:lnTo>
                    <a:pt x="447" y="548"/>
                  </a:lnTo>
                  <a:lnTo>
                    <a:pt x="446" y="553"/>
                  </a:lnTo>
                  <a:lnTo>
                    <a:pt x="447" y="560"/>
                  </a:lnTo>
                  <a:lnTo>
                    <a:pt x="447" y="560"/>
                  </a:lnTo>
                  <a:lnTo>
                    <a:pt x="449" y="575"/>
                  </a:lnTo>
                  <a:lnTo>
                    <a:pt x="449" y="582"/>
                  </a:lnTo>
                  <a:lnTo>
                    <a:pt x="447" y="588"/>
                  </a:lnTo>
                  <a:lnTo>
                    <a:pt x="447" y="588"/>
                  </a:lnTo>
                  <a:lnTo>
                    <a:pt x="446" y="593"/>
                  </a:lnTo>
                  <a:lnTo>
                    <a:pt x="444" y="598"/>
                  </a:lnTo>
                  <a:lnTo>
                    <a:pt x="444" y="605"/>
                  </a:lnTo>
                  <a:lnTo>
                    <a:pt x="454" y="610"/>
                  </a:lnTo>
                  <a:lnTo>
                    <a:pt x="454" y="610"/>
                  </a:lnTo>
                  <a:lnTo>
                    <a:pt x="449" y="623"/>
                  </a:lnTo>
                  <a:lnTo>
                    <a:pt x="439" y="640"/>
                  </a:lnTo>
                  <a:lnTo>
                    <a:pt x="439" y="640"/>
                  </a:lnTo>
                  <a:lnTo>
                    <a:pt x="432" y="648"/>
                  </a:lnTo>
                  <a:lnTo>
                    <a:pt x="426" y="660"/>
                  </a:lnTo>
                  <a:lnTo>
                    <a:pt x="426" y="660"/>
                  </a:lnTo>
                  <a:lnTo>
                    <a:pt x="419" y="675"/>
                  </a:lnTo>
                  <a:lnTo>
                    <a:pt x="414" y="680"/>
                  </a:lnTo>
                  <a:lnTo>
                    <a:pt x="409" y="685"/>
                  </a:lnTo>
                  <a:lnTo>
                    <a:pt x="409" y="685"/>
                  </a:lnTo>
                  <a:lnTo>
                    <a:pt x="404" y="689"/>
                  </a:lnTo>
                  <a:lnTo>
                    <a:pt x="401" y="689"/>
                  </a:lnTo>
                  <a:lnTo>
                    <a:pt x="397" y="690"/>
                  </a:lnTo>
                  <a:lnTo>
                    <a:pt x="396" y="694"/>
                  </a:lnTo>
                  <a:lnTo>
                    <a:pt x="396" y="694"/>
                  </a:lnTo>
                  <a:lnTo>
                    <a:pt x="397" y="699"/>
                  </a:lnTo>
                  <a:lnTo>
                    <a:pt x="399" y="704"/>
                  </a:lnTo>
                  <a:lnTo>
                    <a:pt x="401" y="709"/>
                  </a:lnTo>
                  <a:lnTo>
                    <a:pt x="401" y="714"/>
                  </a:lnTo>
                  <a:lnTo>
                    <a:pt x="401" y="714"/>
                  </a:lnTo>
                  <a:lnTo>
                    <a:pt x="396" y="724"/>
                  </a:lnTo>
                  <a:lnTo>
                    <a:pt x="392" y="737"/>
                  </a:lnTo>
                  <a:lnTo>
                    <a:pt x="392" y="737"/>
                  </a:lnTo>
                  <a:lnTo>
                    <a:pt x="377" y="779"/>
                  </a:lnTo>
                  <a:lnTo>
                    <a:pt x="366" y="811"/>
                  </a:lnTo>
                  <a:lnTo>
                    <a:pt x="357" y="836"/>
                  </a:lnTo>
                  <a:lnTo>
                    <a:pt x="357" y="836"/>
                  </a:lnTo>
                  <a:lnTo>
                    <a:pt x="351" y="856"/>
                  </a:lnTo>
                  <a:lnTo>
                    <a:pt x="344" y="872"/>
                  </a:lnTo>
                  <a:lnTo>
                    <a:pt x="339" y="887"/>
                  </a:lnTo>
                  <a:lnTo>
                    <a:pt x="337" y="894"/>
                  </a:lnTo>
                  <a:lnTo>
                    <a:pt x="335" y="901"/>
                  </a:lnTo>
                  <a:lnTo>
                    <a:pt x="335" y="901"/>
                  </a:lnTo>
                  <a:lnTo>
                    <a:pt x="335" y="916"/>
                  </a:lnTo>
                  <a:lnTo>
                    <a:pt x="334" y="924"/>
                  </a:lnTo>
                  <a:lnTo>
                    <a:pt x="334" y="924"/>
                  </a:lnTo>
                  <a:lnTo>
                    <a:pt x="329" y="951"/>
                  </a:lnTo>
                  <a:lnTo>
                    <a:pt x="329" y="951"/>
                  </a:lnTo>
                  <a:lnTo>
                    <a:pt x="327" y="941"/>
                  </a:lnTo>
                  <a:lnTo>
                    <a:pt x="327" y="929"/>
                  </a:lnTo>
                  <a:lnTo>
                    <a:pt x="329" y="917"/>
                  </a:lnTo>
                  <a:lnTo>
                    <a:pt x="329" y="917"/>
                  </a:lnTo>
                  <a:lnTo>
                    <a:pt x="332" y="897"/>
                  </a:lnTo>
                  <a:lnTo>
                    <a:pt x="332" y="887"/>
                  </a:lnTo>
                  <a:lnTo>
                    <a:pt x="330" y="877"/>
                  </a:lnTo>
                  <a:lnTo>
                    <a:pt x="330" y="877"/>
                  </a:lnTo>
                  <a:lnTo>
                    <a:pt x="327" y="862"/>
                  </a:lnTo>
                  <a:lnTo>
                    <a:pt x="325" y="857"/>
                  </a:lnTo>
                  <a:lnTo>
                    <a:pt x="327" y="849"/>
                  </a:lnTo>
                  <a:lnTo>
                    <a:pt x="327" y="849"/>
                  </a:lnTo>
                  <a:lnTo>
                    <a:pt x="330" y="829"/>
                  </a:lnTo>
                  <a:lnTo>
                    <a:pt x="330" y="816"/>
                  </a:lnTo>
                  <a:lnTo>
                    <a:pt x="330" y="802"/>
                  </a:lnTo>
                  <a:lnTo>
                    <a:pt x="330" y="802"/>
                  </a:lnTo>
                  <a:lnTo>
                    <a:pt x="327" y="779"/>
                  </a:lnTo>
                  <a:lnTo>
                    <a:pt x="327" y="779"/>
                  </a:lnTo>
                  <a:lnTo>
                    <a:pt x="329" y="777"/>
                  </a:lnTo>
                  <a:lnTo>
                    <a:pt x="330" y="775"/>
                  </a:lnTo>
                  <a:lnTo>
                    <a:pt x="332" y="770"/>
                  </a:lnTo>
                  <a:lnTo>
                    <a:pt x="332" y="764"/>
                  </a:lnTo>
                  <a:lnTo>
                    <a:pt x="332" y="764"/>
                  </a:lnTo>
                  <a:lnTo>
                    <a:pt x="327" y="742"/>
                  </a:lnTo>
                  <a:lnTo>
                    <a:pt x="325" y="727"/>
                  </a:lnTo>
                  <a:lnTo>
                    <a:pt x="325" y="712"/>
                  </a:lnTo>
                  <a:lnTo>
                    <a:pt x="325" y="712"/>
                  </a:lnTo>
                  <a:lnTo>
                    <a:pt x="325" y="684"/>
                  </a:lnTo>
                  <a:lnTo>
                    <a:pt x="325" y="672"/>
                  </a:lnTo>
                  <a:lnTo>
                    <a:pt x="320" y="659"/>
                  </a:lnTo>
                  <a:lnTo>
                    <a:pt x="320" y="659"/>
                  </a:lnTo>
                  <a:lnTo>
                    <a:pt x="317" y="645"/>
                  </a:lnTo>
                  <a:lnTo>
                    <a:pt x="314" y="633"/>
                  </a:lnTo>
                  <a:lnTo>
                    <a:pt x="314" y="623"/>
                  </a:lnTo>
                  <a:lnTo>
                    <a:pt x="314" y="623"/>
                  </a:lnTo>
                  <a:lnTo>
                    <a:pt x="327" y="600"/>
                  </a:lnTo>
                  <a:lnTo>
                    <a:pt x="339" y="580"/>
                  </a:lnTo>
                  <a:lnTo>
                    <a:pt x="347" y="562"/>
                  </a:lnTo>
                  <a:lnTo>
                    <a:pt x="347" y="562"/>
                  </a:lnTo>
                  <a:lnTo>
                    <a:pt x="354" y="547"/>
                  </a:lnTo>
                  <a:lnTo>
                    <a:pt x="361" y="532"/>
                  </a:lnTo>
                  <a:lnTo>
                    <a:pt x="367" y="520"/>
                  </a:lnTo>
                  <a:lnTo>
                    <a:pt x="369" y="515"/>
                  </a:lnTo>
                  <a:lnTo>
                    <a:pt x="369" y="510"/>
                  </a:lnTo>
                  <a:lnTo>
                    <a:pt x="369" y="510"/>
                  </a:lnTo>
                  <a:lnTo>
                    <a:pt x="367" y="485"/>
                  </a:lnTo>
                  <a:lnTo>
                    <a:pt x="367" y="456"/>
                  </a:lnTo>
                  <a:lnTo>
                    <a:pt x="367" y="456"/>
                  </a:lnTo>
                  <a:lnTo>
                    <a:pt x="364" y="406"/>
                  </a:lnTo>
                  <a:lnTo>
                    <a:pt x="362" y="375"/>
                  </a:lnTo>
                  <a:lnTo>
                    <a:pt x="359" y="349"/>
                  </a:lnTo>
                  <a:lnTo>
                    <a:pt x="359" y="349"/>
                  </a:lnTo>
                  <a:lnTo>
                    <a:pt x="354" y="324"/>
                  </a:lnTo>
                  <a:lnTo>
                    <a:pt x="344" y="296"/>
                  </a:lnTo>
                  <a:lnTo>
                    <a:pt x="334" y="271"/>
                  </a:lnTo>
                  <a:lnTo>
                    <a:pt x="329" y="261"/>
                  </a:lnTo>
                  <a:lnTo>
                    <a:pt x="325" y="254"/>
                  </a:lnTo>
                  <a:lnTo>
                    <a:pt x="325" y="254"/>
                  </a:lnTo>
                  <a:lnTo>
                    <a:pt x="315" y="246"/>
                  </a:lnTo>
                  <a:lnTo>
                    <a:pt x="305" y="236"/>
                  </a:lnTo>
                  <a:lnTo>
                    <a:pt x="294" y="228"/>
                  </a:lnTo>
                  <a:lnTo>
                    <a:pt x="280" y="223"/>
                  </a:lnTo>
                  <a:lnTo>
                    <a:pt x="280" y="223"/>
                  </a:lnTo>
                  <a:lnTo>
                    <a:pt x="259" y="212"/>
                  </a:lnTo>
                  <a:lnTo>
                    <a:pt x="239" y="202"/>
                  </a:lnTo>
                  <a:lnTo>
                    <a:pt x="239" y="202"/>
                  </a:lnTo>
                  <a:lnTo>
                    <a:pt x="222" y="191"/>
                  </a:lnTo>
                  <a:lnTo>
                    <a:pt x="215" y="186"/>
                  </a:lnTo>
                  <a:lnTo>
                    <a:pt x="215" y="186"/>
                  </a:lnTo>
                  <a:lnTo>
                    <a:pt x="215" y="172"/>
                  </a:lnTo>
                  <a:lnTo>
                    <a:pt x="217" y="161"/>
                  </a:lnTo>
                  <a:lnTo>
                    <a:pt x="219" y="152"/>
                  </a:lnTo>
                  <a:lnTo>
                    <a:pt x="219" y="152"/>
                  </a:lnTo>
                  <a:lnTo>
                    <a:pt x="222" y="136"/>
                  </a:lnTo>
                  <a:lnTo>
                    <a:pt x="222" y="136"/>
                  </a:lnTo>
                  <a:lnTo>
                    <a:pt x="224" y="136"/>
                  </a:lnTo>
                  <a:lnTo>
                    <a:pt x="227" y="134"/>
                  </a:lnTo>
                  <a:lnTo>
                    <a:pt x="227" y="131"/>
                  </a:lnTo>
                  <a:lnTo>
                    <a:pt x="227" y="131"/>
                  </a:lnTo>
                  <a:lnTo>
                    <a:pt x="229" y="122"/>
                  </a:lnTo>
                  <a:lnTo>
                    <a:pt x="229" y="117"/>
                  </a:lnTo>
                  <a:lnTo>
                    <a:pt x="230" y="114"/>
                  </a:lnTo>
                  <a:lnTo>
                    <a:pt x="230" y="114"/>
                  </a:lnTo>
                  <a:lnTo>
                    <a:pt x="235" y="106"/>
                  </a:lnTo>
                  <a:lnTo>
                    <a:pt x="237" y="101"/>
                  </a:lnTo>
                  <a:lnTo>
                    <a:pt x="235" y="97"/>
                  </a:lnTo>
                  <a:lnTo>
                    <a:pt x="235" y="97"/>
                  </a:lnTo>
                  <a:lnTo>
                    <a:pt x="232" y="96"/>
                  </a:lnTo>
                  <a:lnTo>
                    <a:pt x="229" y="94"/>
                  </a:lnTo>
                  <a:lnTo>
                    <a:pt x="229" y="94"/>
                  </a:lnTo>
                  <a:lnTo>
                    <a:pt x="229" y="79"/>
                  </a:lnTo>
                  <a:lnTo>
                    <a:pt x="229" y="65"/>
                  </a:lnTo>
                  <a:lnTo>
                    <a:pt x="227" y="54"/>
                  </a:lnTo>
                  <a:lnTo>
                    <a:pt x="227" y="54"/>
                  </a:lnTo>
                  <a:lnTo>
                    <a:pt x="224" y="45"/>
                  </a:lnTo>
                  <a:lnTo>
                    <a:pt x="219" y="35"/>
                  </a:lnTo>
                  <a:lnTo>
                    <a:pt x="212" y="25"/>
                  </a:lnTo>
                  <a:lnTo>
                    <a:pt x="207" y="19"/>
                  </a:lnTo>
                  <a:lnTo>
                    <a:pt x="207" y="19"/>
                  </a:lnTo>
                  <a:lnTo>
                    <a:pt x="199" y="12"/>
                  </a:lnTo>
                  <a:lnTo>
                    <a:pt x="185" y="5"/>
                  </a:lnTo>
                  <a:lnTo>
                    <a:pt x="178" y="2"/>
                  </a:lnTo>
                  <a:lnTo>
                    <a:pt x="168" y="0"/>
                  </a:lnTo>
                  <a:lnTo>
                    <a:pt x="160" y="0"/>
                  </a:lnTo>
                  <a:lnTo>
                    <a:pt x="150" y="2"/>
                  </a:lnTo>
                  <a:lnTo>
                    <a:pt x="150" y="2"/>
                  </a:lnTo>
                  <a:lnTo>
                    <a:pt x="138" y="5"/>
                  </a:lnTo>
                  <a:lnTo>
                    <a:pt x="130" y="10"/>
                  </a:lnTo>
                  <a:lnTo>
                    <a:pt x="122" y="15"/>
                  </a:lnTo>
                  <a:lnTo>
                    <a:pt x="115" y="20"/>
                  </a:lnTo>
                  <a:lnTo>
                    <a:pt x="107" y="32"/>
                  </a:lnTo>
                  <a:lnTo>
                    <a:pt x="102" y="40"/>
                  </a:lnTo>
                  <a:lnTo>
                    <a:pt x="102" y="40"/>
                  </a:lnTo>
                  <a:lnTo>
                    <a:pt x="102" y="45"/>
                  </a:lnTo>
                  <a:lnTo>
                    <a:pt x="102" y="50"/>
                  </a:lnTo>
                  <a:lnTo>
                    <a:pt x="102" y="57"/>
                  </a:lnTo>
                  <a:lnTo>
                    <a:pt x="100" y="64"/>
                  </a:lnTo>
                  <a:lnTo>
                    <a:pt x="100" y="64"/>
                  </a:lnTo>
                  <a:lnTo>
                    <a:pt x="98" y="69"/>
                  </a:lnTo>
                  <a:lnTo>
                    <a:pt x="97" y="74"/>
                  </a:lnTo>
                  <a:lnTo>
                    <a:pt x="97" y="87"/>
                  </a:lnTo>
                  <a:lnTo>
                    <a:pt x="97" y="87"/>
                  </a:lnTo>
                  <a:lnTo>
                    <a:pt x="100" y="109"/>
                  </a:lnTo>
                  <a:lnTo>
                    <a:pt x="100" y="109"/>
                  </a:lnTo>
                  <a:lnTo>
                    <a:pt x="100" y="112"/>
                  </a:lnTo>
                  <a:lnTo>
                    <a:pt x="100" y="116"/>
                  </a:lnTo>
                  <a:lnTo>
                    <a:pt x="100" y="119"/>
                  </a:lnTo>
                  <a:lnTo>
                    <a:pt x="100" y="119"/>
                  </a:lnTo>
                  <a:lnTo>
                    <a:pt x="105" y="124"/>
                  </a:lnTo>
                  <a:lnTo>
                    <a:pt x="107" y="127"/>
                  </a:lnTo>
                  <a:lnTo>
                    <a:pt x="108" y="132"/>
                  </a:lnTo>
                  <a:lnTo>
                    <a:pt x="108" y="132"/>
                  </a:lnTo>
                  <a:lnTo>
                    <a:pt x="108" y="141"/>
                  </a:lnTo>
                  <a:lnTo>
                    <a:pt x="108" y="142"/>
                  </a:lnTo>
                  <a:lnTo>
                    <a:pt x="110" y="144"/>
                  </a:lnTo>
                  <a:lnTo>
                    <a:pt x="110" y="144"/>
                  </a:lnTo>
                  <a:lnTo>
                    <a:pt x="115" y="144"/>
                  </a:lnTo>
                  <a:lnTo>
                    <a:pt x="117" y="144"/>
                  </a:lnTo>
                  <a:lnTo>
                    <a:pt x="117" y="144"/>
                  </a:lnTo>
                  <a:lnTo>
                    <a:pt x="118" y="151"/>
                  </a:lnTo>
                  <a:lnTo>
                    <a:pt x="120" y="156"/>
                  </a:lnTo>
                  <a:lnTo>
                    <a:pt x="123" y="162"/>
                  </a:lnTo>
                  <a:lnTo>
                    <a:pt x="123" y="162"/>
                  </a:lnTo>
                  <a:lnTo>
                    <a:pt x="128" y="172"/>
                  </a:lnTo>
                  <a:lnTo>
                    <a:pt x="130" y="176"/>
                  </a:lnTo>
                  <a:lnTo>
                    <a:pt x="130" y="182"/>
                  </a:lnTo>
                  <a:lnTo>
                    <a:pt x="130" y="182"/>
                  </a:lnTo>
                  <a:lnTo>
                    <a:pt x="132" y="199"/>
                  </a:lnTo>
                  <a:lnTo>
                    <a:pt x="132" y="199"/>
                  </a:lnTo>
                  <a:lnTo>
                    <a:pt x="118" y="209"/>
                  </a:lnTo>
                  <a:lnTo>
                    <a:pt x="105" y="218"/>
                  </a:lnTo>
                  <a:lnTo>
                    <a:pt x="95" y="223"/>
                  </a:lnTo>
                  <a:lnTo>
                    <a:pt x="95" y="223"/>
                  </a:lnTo>
                  <a:lnTo>
                    <a:pt x="65" y="236"/>
                  </a:lnTo>
                  <a:lnTo>
                    <a:pt x="45" y="246"/>
                  </a:lnTo>
                  <a:lnTo>
                    <a:pt x="8" y="507"/>
                  </a:lnTo>
                  <a:lnTo>
                    <a:pt x="75" y="891"/>
                  </a:lnTo>
                  <a:lnTo>
                    <a:pt x="0" y="1323"/>
                  </a:lnTo>
                  <a:close/>
                  <a:moveTo>
                    <a:pt x="402" y="1312"/>
                  </a:moveTo>
                  <a:lnTo>
                    <a:pt x="402" y="1312"/>
                  </a:lnTo>
                  <a:lnTo>
                    <a:pt x="419" y="1295"/>
                  </a:lnTo>
                  <a:lnTo>
                    <a:pt x="419" y="1295"/>
                  </a:lnTo>
                  <a:lnTo>
                    <a:pt x="426" y="1292"/>
                  </a:lnTo>
                  <a:lnTo>
                    <a:pt x="431" y="1290"/>
                  </a:lnTo>
                  <a:lnTo>
                    <a:pt x="437" y="1290"/>
                  </a:lnTo>
                  <a:lnTo>
                    <a:pt x="429" y="1298"/>
                  </a:lnTo>
                  <a:lnTo>
                    <a:pt x="402" y="1312"/>
                  </a:lnTo>
                  <a:close/>
                  <a:moveTo>
                    <a:pt x="327" y="969"/>
                  </a:moveTo>
                  <a:lnTo>
                    <a:pt x="347" y="968"/>
                  </a:lnTo>
                  <a:lnTo>
                    <a:pt x="344" y="983"/>
                  </a:lnTo>
                  <a:lnTo>
                    <a:pt x="344" y="983"/>
                  </a:lnTo>
                  <a:lnTo>
                    <a:pt x="354" y="996"/>
                  </a:lnTo>
                  <a:lnTo>
                    <a:pt x="354" y="996"/>
                  </a:lnTo>
                  <a:lnTo>
                    <a:pt x="357" y="1003"/>
                  </a:lnTo>
                  <a:lnTo>
                    <a:pt x="359" y="1013"/>
                  </a:lnTo>
                  <a:lnTo>
                    <a:pt x="366" y="1041"/>
                  </a:lnTo>
                  <a:lnTo>
                    <a:pt x="366" y="1041"/>
                  </a:lnTo>
                  <a:lnTo>
                    <a:pt x="377" y="1083"/>
                  </a:lnTo>
                  <a:lnTo>
                    <a:pt x="394" y="1131"/>
                  </a:lnTo>
                  <a:lnTo>
                    <a:pt x="394" y="1131"/>
                  </a:lnTo>
                  <a:lnTo>
                    <a:pt x="401" y="1158"/>
                  </a:lnTo>
                  <a:lnTo>
                    <a:pt x="407" y="1191"/>
                  </a:lnTo>
                  <a:lnTo>
                    <a:pt x="412" y="1228"/>
                  </a:lnTo>
                  <a:lnTo>
                    <a:pt x="412" y="1228"/>
                  </a:lnTo>
                  <a:lnTo>
                    <a:pt x="402" y="1242"/>
                  </a:lnTo>
                  <a:lnTo>
                    <a:pt x="384" y="1268"/>
                  </a:lnTo>
                  <a:lnTo>
                    <a:pt x="384" y="1268"/>
                  </a:lnTo>
                  <a:lnTo>
                    <a:pt x="374" y="1282"/>
                  </a:lnTo>
                  <a:lnTo>
                    <a:pt x="364" y="1293"/>
                  </a:lnTo>
                  <a:lnTo>
                    <a:pt x="351" y="1303"/>
                  </a:lnTo>
                  <a:lnTo>
                    <a:pt x="351" y="1303"/>
                  </a:lnTo>
                  <a:lnTo>
                    <a:pt x="349" y="1293"/>
                  </a:lnTo>
                  <a:lnTo>
                    <a:pt x="344" y="1275"/>
                  </a:lnTo>
                  <a:lnTo>
                    <a:pt x="344" y="1275"/>
                  </a:lnTo>
                  <a:lnTo>
                    <a:pt x="342" y="1263"/>
                  </a:lnTo>
                  <a:lnTo>
                    <a:pt x="342" y="1247"/>
                  </a:lnTo>
                  <a:lnTo>
                    <a:pt x="342" y="1230"/>
                  </a:lnTo>
                  <a:lnTo>
                    <a:pt x="344" y="1215"/>
                  </a:lnTo>
                  <a:lnTo>
                    <a:pt x="344" y="1215"/>
                  </a:lnTo>
                  <a:lnTo>
                    <a:pt x="346" y="1193"/>
                  </a:lnTo>
                  <a:lnTo>
                    <a:pt x="344" y="1165"/>
                  </a:lnTo>
                  <a:lnTo>
                    <a:pt x="342" y="1108"/>
                  </a:lnTo>
                  <a:lnTo>
                    <a:pt x="342" y="1108"/>
                  </a:lnTo>
                  <a:lnTo>
                    <a:pt x="334" y="1028"/>
                  </a:lnTo>
                  <a:lnTo>
                    <a:pt x="327" y="969"/>
                  </a:lnTo>
                  <a:lnTo>
                    <a:pt x="327" y="969"/>
                  </a:lnTo>
                  <a:close/>
                  <a:moveTo>
                    <a:pt x="299" y="423"/>
                  </a:moveTo>
                  <a:lnTo>
                    <a:pt x="299" y="423"/>
                  </a:lnTo>
                  <a:lnTo>
                    <a:pt x="302" y="436"/>
                  </a:lnTo>
                  <a:lnTo>
                    <a:pt x="307" y="455"/>
                  </a:lnTo>
                  <a:lnTo>
                    <a:pt x="307" y="455"/>
                  </a:lnTo>
                  <a:lnTo>
                    <a:pt x="312" y="471"/>
                  </a:lnTo>
                  <a:lnTo>
                    <a:pt x="315" y="490"/>
                  </a:lnTo>
                  <a:lnTo>
                    <a:pt x="315" y="490"/>
                  </a:lnTo>
                  <a:lnTo>
                    <a:pt x="315" y="493"/>
                  </a:lnTo>
                  <a:lnTo>
                    <a:pt x="315" y="498"/>
                  </a:lnTo>
                  <a:lnTo>
                    <a:pt x="310" y="512"/>
                  </a:lnTo>
                  <a:lnTo>
                    <a:pt x="305" y="527"/>
                  </a:lnTo>
                  <a:lnTo>
                    <a:pt x="300" y="515"/>
                  </a:lnTo>
                  <a:lnTo>
                    <a:pt x="304" y="507"/>
                  </a:lnTo>
                  <a:lnTo>
                    <a:pt x="304" y="507"/>
                  </a:lnTo>
                  <a:lnTo>
                    <a:pt x="300" y="496"/>
                  </a:lnTo>
                  <a:lnTo>
                    <a:pt x="299" y="488"/>
                  </a:lnTo>
                  <a:lnTo>
                    <a:pt x="297" y="476"/>
                  </a:lnTo>
                  <a:lnTo>
                    <a:pt x="297" y="476"/>
                  </a:lnTo>
                  <a:lnTo>
                    <a:pt x="297" y="461"/>
                  </a:lnTo>
                  <a:lnTo>
                    <a:pt x="297" y="445"/>
                  </a:lnTo>
                  <a:lnTo>
                    <a:pt x="299" y="423"/>
                  </a:lnTo>
                  <a:lnTo>
                    <a:pt x="299" y="423"/>
                  </a:lnTo>
                  <a:close/>
                </a:path>
              </a:pathLst>
            </a:custGeom>
            <a:solidFill>
              <a:srgbClr val="BFBFBF">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48" name="Freeform 12"/>
            <p:cNvSpPr>
              <a:spLocks/>
            </p:cNvSpPr>
            <p:nvPr/>
          </p:nvSpPr>
          <p:spPr bwMode="auto">
            <a:xfrm>
              <a:off x="3783033" y="1994238"/>
              <a:ext cx="593725" cy="2776538"/>
            </a:xfrm>
            <a:custGeom>
              <a:avLst/>
              <a:gdLst/>
              <a:ahLst/>
              <a:cxnLst>
                <a:cxn ang="0">
                  <a:pos x="246" y="23"/>
                </a:cxn>
                <a:cxn ang="0">
                  <a:pos x="205" y="3"/>
                </a:cxn>
                <a:cxn ang="0">
                  <a:pos x="164" y="3"/>
                </a:cxn>
                <a:cxn ang="0">
                  <a:pos x="130" y="22"/>
                </a:cxn>
                <a:cxn ang="0">
                  <a:pos x="94" y="67"/>
                </a:cxn>
                <a:cxn ang="0">
                  <a:pos x="79" y="102"/>
                </a:cxn>
                <a:cxn ang="0">
                  <a:pos x="53" y="155"/>
                </a:cxn>
                <a:cxn ang="0">
                  <a:pos x="40" y="172"/>
                </a:cxn>
                <a:cxn ang="0">
                  <a:pos x="38" y="226"/>
                </a:cxn>
                <a:cxn ang="0">
                  <a:pos x="27" y="271"/>
                </a:cxn>
                <a:cxn ang="0">
                  <a:pos x="13" y="297"/>
                </a:cxn>
                <a:cxn ang="0">
                  <a:pos x="7" y="322"/>
                </a:cxn>
                <a:cxn ang="0">
                  <a:pos x="5" y="361"/>
                </a:cxn>
                <a:cxn ang="0">
                  <a:pos x="7" y="371"/>
                </a:cxn>
                <a:cxn ang="0">
                  <a:pos x="7" y="393"/>
                </a:cxn>
                <a:cxn ang="0">
                  <a:pos x="5" y="434"/>
                </a:cxn>
                <a:cxn ang="0">
                  <a:pos x="8" y="443"/>
                </a:cxn>
                <a:cxn ang="0">
                  <a:pos x="15" y="481"/>
                </a:cxn>
                <a:cxn ang="0">
                  <a:pos x="20" y="481"/>
                </a:cxn>
                <a:cxn ang="0">
                  <a:pos x="27" y="498"/>
                </a:cxn>
                <a:cxn ang="0">
                  <a:pos x="30" y="518"/>
                </a:cxn>
                <a:cxn ang="0">
                  <a:pos x="25" y="571"/>
                </a:cxn>
                <a:cxn ang="0">
                  <a:pos x="25" y="596"/>
                </a:cxn>
                <a:cxn ang="0">
                  <a:pos x="37" y="608"/>
                </a:cxn>
                <a:cxn ang="0">
                  <a:pos x="55" y="637"/>
                </a:cxn>
                <a:cxn ang="0">
                  <a:pos x="52" y="705"/>
                </a:cxn>
                <a:cxn ang="0">
                  <a:pos x="30" y="819"/>
                </a:cxn>
                <a:cxn ang="0">
                  <a:pos x="37" y="892"/>
                </a:cxn>
                <a:cxn ang="0">
                  <a:pos x="37" y="920"/>
                </a:cxn>
                <a:cxn ang="0">
                  <a:pos x="45" y="949"/>
                </a:cxn>
                <a:cxn ang="0">
                  <a:pos x="77" y="979"/>
                </a:cxn>
                <a:cxn ang="0">
                  <a:pos x="84" y="1002"/>
                </a:cxn>
                <a:cxn ang="0">
                  <a:pos x="82" y="1084"/>
                </a:cxn>
                <a:cxn ang="0">
                  <a:pos x="92" y="1126"/>
                </a:cxn>
                <a:cxn ang="0">
                  <a:pos x="94" y="1203"/>
                </a:cxn>
                <a:cxn ang="0">
                  <a:pos x="68" y="1335"/>
                </a:cxn>
                <a:cxn ang="0">
                  <a:pos x="63" y="1460"/>
                </a:cxn>
                <a:cxn ang="0">
                  <a:pos x="79" y="1590"/>
                </a:cxn>
                <a:cxn ang="0">
                  <a:pos x="79" y="1627"/>
                </a:cxn>
                <a:cxn ang="0">
                  <a:pos x="70" y="1640"/>
                </a:cxn>
                <a:cxn ang="0">
                  <a:pos x="80" y="1652"/>
                </a:cxn>
                <a:cxn ang="0">
                  <a:pos x="75" y="1671"/>
                </a:cxn>
                <a:cxn ang="0">
                  <a:pos x="102" y="1739"/>
                </a:cxn>
                <a:cxn ang="0">
                  <a:pos x="226" y="1747"/>
                </a:cxn>
                <a:cxn ang="0">
                  <a:pos x="282" y="1744"/>
                </a:cxn>
                <a:cxn ang="0">
                  <a:pos x="279" y="1724"/>
                </a:cxn>
                <a:cxn ang="0">
                  <a:pos x="244" y="1701"/>
                </a:cxn>
                <a:cxn ang="0">
                  <a:pos x="212" y="1671"/>
                </a:cxn>
                <a:cxn ang="0">
                  <a:pos x="231" y="1667"/>
                </a:cxn>
                <a:cxn ang="0">
                  <a:pos x="271" y="1691"/>
                </a:cxn>
                <a:cxn ang="0">
                  <a:pos x="352" y="1689"/>
                </a:cxn>
                <a:cxn ang="0">
                  <a:pos x="374" y="1679"/>
                </a:cxn>
                <a:cxn ang="0">
                  <a:pos x="362" y="1664"/>
                </a:cxn>
                <a:cxn ang="0">
                  <a:pos x="324" y="1639"/>
                </a:cxn>
                <a:cxn ang="0">
                  <a:pos x="311" y="1640"/>
                </a:cxn>
                <a:cxn ang="0">
                  <a:pos x="291" y="1622"/>
                </a:cxn>
                <a:cxn ang="0">
                  <a:pos x="281" y="1600"/>
                </a:cxn>
                <a:cxn ang="0">
                  <a:pos x="267" y="1572"/>
                </a:cxn>
                <a:cxn ang="0">
                  <a:pos x="272" y="1554"/>
                </a:cxn>
                <a:cxn ang="0">
                  <a:pos x="267" y="1544"/>
                </a:cxn>
                <a:cxn ang="0">
                  <a:pos x="264" y="1525"/>
                </a:cxn>
                <a:cxn ang="0">
                  <a:pos x="261" y="1495"/>
                </a:cxn>
                <a:cxn ang="0">
                  <a:pos x="251" y="1440"/>
                </a:cxn>
              </a:cxnLst>
              <a:rect l="0" t="0" r="r" b="b"/>
              <a:pathLst>
                <a:path w="374" h="1749">
                  <a:moveTo>
                    <a:pt x="274" y="48"/>
                  </a:moveTo>
                  <a:lnTo>
                    <a:pt x="274" y="48"/>
                  </a:lnTo>
                  <a:lnTo>
                    <a:pt x="261" y="35"/>
                  </a:lnTo>
                  <a:lnTo>
                    <a:pt x="246" y="23"/>
                  </a:lnTo>
                  <a:lnTo>
                    <a:pt x="227" y="12"/>
                  </a:lnTo>
                  <a:lnTo>
                    <a:pt x="227" y="12"/>
                  </a:lnTo>
                  <a:lnTo>
                    <a:pt x="215" y="7"/>
                  </a:lnTo>
                  <a:lnTo>
                    <a:pt x="205" y="3"/>
                  </a:lnTo>
                  <a:lnTo>
                    <a:pt x="195" y="2"/>
                  </a:lnTo>
                  <a:lnTo>
                    <a:pt x="185" y="0"/>
                  </a:lnTo>
                  <a:lnTo>
                    <a:pt x="174" y="2"/>
                  </a:lnTo>
                  <a:lnTo>
                    <a:pt x="164" y="3"/>
                  </a:lnTo>
                  <a:lnTo>
                    <a:pt x="152" y="8"/>
                  </a:lnTo>
                  <a:lnTo>
                    <a:pt x="142" y="13"/>
                  </a:lnTo>
                  <a:lnTo>
                    <a:pt x="142" y="13"/>
                  </a:lnTo>
                  <a:lnTo>
                    <a:pt x="130" y="22"/>
                  </a:lnTo>
                  <a:lnTo>
                    <a:pt x="120" y="32"/>
                  </a:lnTo>
                  <a:lnTo>
                    <a:pt x="110" y="42"/>
                  </a:lnTo>
                  <a:lnTo>
                    <a:pt x="102" y="54"/>
                  </a:lnTo>
                  <a:lnTo>
                    <a:pt x="94" y="67"/>
                  </a:lnTo>
                  <a:lnTo>
                    <a:pt x="87" y="79"/>
                  </a:lnTo>
                  <a:lnTo>
                    <a:pt x="82" y="90"/>
                  </a:lnTo>
                  <a:lnTo>
                    <a:pt x="79" y="102"/>
                  </a:lnTo>
                  <a:lnTo>
                    <a:pt x="79" y="102"/>
                  </a:lnTo>
                  <a:lnTo>
                    <a:pt x="72" y="122"/>
                  </a:lnTo>
                  <a:lnTo>
                    <a:pt x="65" y="137"/>
                  </a:lnTo>
                  <a:lnTo>
                    <a:pt x="60" y="147"/>
                  </a:lnTo>
                  <a:lnTo>
                    <a:pt x="53" y="155"/>
                  </a:lnTo>
                  <a:lnTo>
                    <a:pt x="53" y="155"/>
                  </a:lnTo>
                  <a:lnTo>
                    <a:pt x="43" y="164"/>
                  </a:lnTo>
                  <a:lnTo>
                    <a:pt x="42" y="167"/>
                  </a:lnTo>
                  <a:lnTo>
                    <a:pt x="40" y="172"/>
                  </a:lnTo>
                  <a:lnTo>
                    <a:pt x="40" y="172"/>
                  </a:lnTo>
                  <a:lnTo>
                    <a:pt x="40" y="194"/>
                  </a:lnTo>
                  <a:lnTo>
                    <a:pt x="40" y="209"/>
                  </a:lnTo>
                  <a:lnTo>
                    <a:pt x="38" y="226"/>
                  </a:lnTo>
                  <a:lnTo>
                    <a:pt x="38" y="226"/>
                  </a:lnTo>
                  <a:lnTo>
                    <a:pt x="35" y="242"/>
                  </a:lnTo>
                  <a:lnTo>
                    <a:pt x="32" y="257"/>
                  </a:lnTo>
                  <a:lnTo>
                    <a:pt x="27" y="271"/>
                  </a:lnTo>
                  <a:lnTo>
                    <a:pt x="20" y="281"/>
                  </a:lnTo>
                  <a:lnTo>
                    <a:pt x="20" y="281"/>
                  </a:lnTo>
                  <a:lnTo>
                    <a:pt x="0" y="304"/>
                  </a:lnTo>
                  <a:lnTo>
                    <a:pt x="13" y="297"/>
                  </a:lnTo>
                  <a:lnTo>
                    <a:pt x="13" y="297"/>
                  </a:lnTo>
                  <a:lnTo>
                    <a:pt x="10" y="304"/>
                  </a:lnTo>
                  <a:lnTo>
                    <a:pt x="8" y="311"/>
                  </a:lnTo>
                  <a:lnTo>
                    <a:pt x="7" y="322"/>
                  </a:lnTo>
                  <a:lnTo>
                    <a:pt x="7" y="322"/>
                  </a:lnTo>
                  <a:lnTo>
                    <a:pt x="5" y="334"/>
                  </a:lnTo>
                  <a:lnTo>
                    <a:pt x="5" y="344"/>
                  </a:lnTo>
                  <a:lnTo>
                    <a:pt x="5" y="361"/>
                  </a:lnTo>
                  <a:lnTo>
                    <a:pt x="5" y="361"/>
                  </a:lnTo>
                  <a:lnTo>
                    <a:pt x="3" y="376"/>
                  </a:lnTo>
                  <a:lnTo>
                    <a:pt x="2" y="384"/>
                  </a:lnTo>
                  <a:lnTo>
                    <a:pt x="7" y="371"/>
                  </a:lnTo>
                  <a:lnTo>
                    <a:pt x="7" y="371"/>
                  </a:lnTo>
                  <a:lnTo>
                    <a:pt x="8" y="376"/>
                  </a:lnTo>
                  <a:lnTo>
                    <a:pt x="8" y="383"/>
                  </a:lnTo>
                  <a:lnTo>
                    <a:pt x="7" y="393"/>
                  </a:lnTo>
                  <a:lnTo>
                    <a:pt x="7" y="393"/>
                  </a:lnTo>
                  <a:lnTo>
                    <a:pt x="7" y="406"/>
                  </a:lnTo>
                  <a:lnTo>
                    <a:pt x="5" y="418"/>
                  </a:lnTo>
                  <a:lnTo>
                    <a:pt x="5" y="434"/>
                  </a:lnTo>
                  <a:lnTo>
                    <a:pt x="5" y="434"/>
                  </a:lnTo>
                  <a:lnTo>
                    <a:pt x="3" y="453"/>
                  </a:lnTo>
                  <a:lnTo>
                    <a:pt x="8" y="443"/>
                  </a:lnTo>
                  <a:lnTo>
                    <a:pt x="8" y="443"/>
                  </a:lnTo>
                  <a:lnTo>
                    <a:pt x="12" y="463"/>
                  </a:lnTo>
                  <a:lnTo>
                    <a:pt x="12" y="463"/>
                  </a:lnTo>
                  <a:lnTo>
                    <a:pt x="13" y="474"/>
                  </a:lnTo>
                  <a:lnTo>
                    <a:pt x="15" y="481"/>
                  </a:lnTo>
                  <a:lnTo>
                    <a:pt x="17" y="474"/>
                  </a:lnTo>
                  <a:lnTo>
                    <a:pt x="17" y="474"/>
                  </a:lnTo>
                  <a:lnTo>
                    <a:pt x="18" y="478"/>
                  </a:lnTo>
                  <a:lnTo>
                    <a:pt x="20" y="481"/>
                  </a:lnTo>
                  <a:lnTo>
                    <a:pt x="22" y="488"/>
                  </a:lnTo>
                  <a:lnTo>
                    <a:pt x="22" y="488"/>
                  </a:lnTo>
                  <a:lnTo>
                    <a:pt x="22" y="511"/>
                  </a:lnTo>
                  <a:lnTo>
                    <a:pt x="27" y="498"/>
                  </a:lnTo>
                  <a:lnTo>
                    <a:pt x="27" y="498"/>
                  </a:lnTo>
                  <a:lnTo>
                    <a:pt x="28" y="503"/>
                  </a:lnTo>
                  <a:lnTo>
                    <a:pt x="30" y="510"/>
                  </a:lnTo>
                  <a:lnTo>
                    <a:pt x="30" y="518"/>
                  </a:lnTo>
                  <a:lnTo>
                    <a:pt x="30" y="518"/>
                  </a:lnTo>
                  <a:lnTo>
                    <a:pt x="30" y="543"/>
                  </a:lnTo>
                  <a:lnTo>
                    <a:pt x="28" y="556"/>
                  </a:lnTo>
                  <a:lnTo>
                    <a:pt x="25" y="571"/>
                  </a:lnTo>
                  <a:lnTo>
                    <a:pt x="25" y="571"/>
                  </a:lnTo>
                  <a:lnTo>
                    <a:pt x="23" y="581"/>
                  </a:lnTo>
                  <a:lnTo>
                    <a:pt x="23" y="590"/>
                  </a:lnTo>
                  <a:lnTo>
                    <a:pt x="25" y="596"/>
                  </a:lnTo>
                  <a:lnTo>
                    <a:pt x="28" y="601"/>
                  </a:lnTo>
                  <a:lnTo>
                    <a:pt x="28" y="601"/>
                  </a:lnTo>
                  <a:lnTo>
                    <a:pt x="32" y="605"/>
                  </a:lnTo>
                  <a:lnTo>
                    <a:pt x="37" y="608"/>
                  </a:lnTo>
                  <a:lnTo>
                    <a:pt x="47" y="615"/>
                  </a:lnTo>
                  <a:lnTo>
                    <a:pt x="47" y="615"/>
                  </a:lnTo>
                  <a:lnTo>
                    <a:pt x="50" y="623"/>
                  </a:lnTo>
                  <a:lnTo>
                    <a:pt x="55" y="637"/>
                  </a:lnTo>
                  <a:lnTo>
                    <a:pt x="57" y="653"/>
                  </a:lnTo>
                  <a:lnTo>
                    <a:pt x="57" y="673"/>
                  </a:lnTo>
                  <a:lnTo>
                    <a:pt x="57" y="673"/>
                  </a:lnTo>
                  <a:lnTo>
                    <a:pt x="52" y="705"/>
                  </a:lnTo>
                  <a:lnTo>
                    <a:pt x="43" y="747"/>
                  </a:lnTo>
                  <a:lnTo>
                    <a:pt x="35" y="790"/>
                  </a:lnTo>
                  <a:lnTo>
                    <a:pt x="30" y="819"/>
                  </a:lnTo>
                  <a:lnTo>
                    <a:pt x="30" y="819"/>
                  </a:lnTo>
                  <a:lnTo>
                    <a:pt x="23" y="877"/>
                  </a:lnTo>
                  <a:lnTo>
                    <a:pt x="33" y="877"/>
                  </a:lnTo>
                  <a:lnTo>
                    <a:pt x="33" y="877"/>
                  </a:lnTo>
                  <a:lnTo>
                    <a:pt x="37" y="892"/>
                  </a:lnTo>
                  <a:lnTo>
                    <a:pt x="38" y="904"/>
                  </a:lnTo>
                  <a:lnTo>
                    <a:pt x="38" y="912"/>
                  </a:lnTo>
                  <a:lnTo>
                    <a:pt x="38" y="912"/>
                  </a:lnTo>
                  <a:lnTo>
                    <a:pt x="37" y="920"/>
                  </a:lnTo>
                  <a:lnTo>
                    <a:pt x="37" y="929"/>
                  </a:lnTo>
                  <a:lnTo>
                    <a:pt x="40" y="939"/>
                  </a:lnTo>
                  <a:lnTo>
                    <a:pt x="45" y="949"/>
                  </a:lnTo>
                  <a:lnTo>
                    <a:pt x="45" y="949"/>
                  </a:lnTo>
                  <a:lnTo>
                    <a:pt x="55" y="957"/>
                  </a:lnTo>
                  <a:lnTo>
                    <a:pt x="67" y="967"/>
                  </a:lnTo>
                  <a:lnTo>
                    <a:pt x="72" y="974"/>
                  </a:lnTo>
                  <a:lnTo>
                    <a:pt x="77" y="979"/>
                  </a:lnTo>
                  <a:lnTo>
                    <a:pt x="80" y="986"/>
                  </a:lnTo>
                  <a:lnTo>
                    <a:pt x="84" y="992"/>
                  </a:lnTo>
                  <a:lnTo>
                    <a:pt x="84" y="992"/>
                  </a:lnTo>
                  <a:lnTo>
                    <a:pt x="84" y="1002"/>
                  </a:lnTo>
                  <a:lnTo>
                    <a:pt x="84" y="1012"/>
                  </a:lnTo>
                  <a:lnTo>
                    <a:pt x="80" y="1039"/>
                  </a:lnTo>
                  <a:lnTo>
                    <a:pt x="80" y="1069"/>
                  </a:lnTo>
                  <a:lnTo>
                    <a:pt x="82" y="1084"/>
                  </a:lnTo>
                  <a:lnTo>
                    <a:pt x="85" y="1098"/>
                  </a:lnTo>
                  <a:lnTo>
                    <a:pt x="85" y="1098"/>
                  </a:lnTo>
                  <a:lnTo>
                    <a:pt x="89" y="1113"/>
                  </a:lnTo>
                  <a:lnTo>
                    <a:pt x="92" y="1126"/>
                  </a:lnTo>
                  <a:lnTo>
                    <a:pt x="95" y="1154"/>
                  </a:lnTo>
                  <a:lnTo>
                    <a:pt x="95" y="1181"/>
                  </a:lnTo>
                  <a:lnTo>
                    <a:pt x="94" y="1203"/>
                  </a:lnTo>
                  <a:lnTo>
                    <a:pt x="94" y="1203"/>
                  </a:lnTo>
                  <a:lnTo>
                    <a:pt x="87" y="1245"/>
                  </a:lnTo>
                  <a:lnTo>
                    <a:pt x="79" y="1290"/>
                  </a:lnTo>
                  <a:lnTo>
                    <a:pt x="79" y="1290"/>
                  </a:lnTo>
                  <a:lnTo>
                    <a:pt x="68" y="1335"/>
                  </a:lnTo>
                  <a:lnTo>
                    <a:pt x="65" y="1362"/>
                  </a:lnTo>
                  <a:lnTo>
                    <a:pt x="63" y="1390"/>
                  </a:lnTo>
                  <a:lnTo>
                    <a:pt x="63" y="1390"/>
                  </a:lnTo>
                  <a:lnTo>
                    <a:pt x="63" y="1460"/>
                  </a:lnTo>
                  <a:lnTo>
                    <a:pt x="67" y="1497"/>
                  </a:lnTo>
                  <a:lnTo>
                    <a:pt x="70" y="1534"/>
                  </a:lnTo>
                  <a:lnTo>
                    <a:pt x="70" y="1534"/>
                  </a:lnTo>
                  <a:lnTo>
                    <a:pt x="79" y="1590"/>
                  </a:lnTo>
                  <a:lnTo>
                    <a:pt x="82" y="1610"/>
                  </a:lnTo>
                  <a:lnTo>
                    <a:pt x="80" y="1622"/>
                  </a:lnTo>
                  <a:lnTo>
                    <a:pt x="80" y="1622"/>
                  </a:lnTo>
                  <a:lnTo>
                    <a:pt x="79" y="1627"/>
                  </a:lnTo>
                  <a:lnTo>
                    <a:pt x="74" y="1632"/>
                  </a:lnTo>
                  <a:lnTo>
                    <a:pt x="72" y="1635"/>
                  </a:lnTo>
                  <a:lnTo>
                    <a:pt x="70" y="1640"/>
                  </a:lnTo>
                  <a:lnTo>
                    <a:pt x="70" y="1640"/>
                  </a:lnTo>
                  <a:lnTo>
                    <a:pt x="72" y="1647"/>
                  </a:lnTo>
                  <a:lnTo>
                    <a:pt x="75" y="1650"/>
                  </a:lnTo>
                  <a:lnTo>
                    <a:pt x="80" y="1652"/>
                  </a:lnTo>
                  <a:lnTo>
                    <a:pt x="80" y="1652"/>
                  </a:lnTo>
                  <a:lnTo>
                    <a:pt x="77" y="1659"/>
                  </a:lnTo>
                  <a:lnTo>
                    <a:pt x="74" y="1664"/>
                  </a:lnTo>
                  <a:lnTo>
                    <a:pt x="74" y="1667"/>
                  </a:lnTo>
                  <a:lnTo>
                    <a:pt x="75" y="1671"/>
                  </a:lnTo>
                  <a:lnTo>
                    <a:pt x="75" y="1671"/>
                  </a:lnTo>
                  <a:lnTo>
                    <a:pt x="82" y="1684"/>
                  </a:lnTo>
                  <a:lnTo>
                    <a:pt x="92" y="1707"/>
                  </a:lnTo>
                  <a:lnTo>
                    <a:pt x="102" y="1739"/>
                  </a:lnTo>
                  <a:lnTo>
                    <a:pt x="102" y="1739"/>
                  </a:lnTo>
                  <a:lnTo>
                    <a:pt x="207" y="1747"/>
                  </a:lnTo>
                  <a:lnTo>
                    <a:pt x="207" y="1747"/>
                  </a:lnTo>
                  <a:lnTo>
                    <a:pt x="226" y="1747"/>
                  </a:lnTo>
                  <a:lnTo>
                    <a:pt x="249" y="1749"/>
                  </a:lnTo>
                  <a:lnTo>
                    <a:pt x="271" y="1747"/>
                  </a:lnTo>
                  <a:lnTo>
                    <a:pt x="279" y="1746"/>
                  </a:lnTo>
                  <a:lnTo>
                    <a:pt x="282" y="1744"/>
                  </a:lnTo>
                  <a:lnTo>
                    <a:pt x="282" y="1744"/>
                  </a:lnTo>
                  <a:lnTo>
                    <a:pt x="284" y="1737"/>
                  </a:lnTo>
                  <a:lnTo>
                    <a:pt x="282" y="1731"/>
                  </a:lnTo>
                  <a:lnTo>
                    <a:pt x="279" y="1724"/>
                  </a:lnTo>
                  <a:lnTo>
                    <a:pt x="272" y="1717"/>
                  </a:lnTo>
                  <a:lnTo>
                    <a:pt x="272" y="1717"/>
                  </a:lnTo>
                  <a:lnTo>
                    <a:pt x="254" y="1707"/>
                  </a:lnTo>
                  <a:lnTo>
                    <a:pt x="244" y="1701"/>
                  </a:lnTo>
                  <a:lnTo>
                    <a:pt x="234" y="1694"/>
                  </a:lnTo>
                  <a:lnTo>
                    <a:pt x="234" y="1694"/>
                  </a:lnTo>
                  <a:lnTo>
                    <a:pt x="222" y="1684"/>
                  </a:lnTo>
                  <a:lnTo>
                    <a:pt x="212" y="1671"/>
                  </a:lnTo>
                  <a:lnTo>
                    <a:pt x="199" y="1654"/>
                  </a:lnTo>
                  <a:lnTo>
                    <a:pt x="207" y="1645"/>
                  </a:lnTo>
                  <a:lnTo>
                    <a:pt x="207" y="1645"/>
                  </a:lnTo>
                  <a:lnTo>
                    <a:pt x="231" y="1667"/>
                  </a:lnTo>
                  <a:lnTo>
                    <a:pt x="252" y="1682"/>
                  </a:lnTo>
                  <a:lnTo>
                    <a:pt x="262" y="1687"/>
                  </a:lnTo>
                  <a:lnTo>
                    <a:pt x="271" y="1691"/>
                  </a:lnTo>
                  <a:lnTo>
                    <a:pt x="271" y="1691"/>
                  </a:lnTo>
                  <a:lnTo>
                    <a:pt x="289" y="1692"/>
                  </a:lnTo>
                  <a:lnTo>
                    <a:pt x="312" y="1692"/>
                  </a:lnTo>
                  <a:lnTo>
                    <a:pt x="352" y="1689"/>
                  </a:lnTo>
                  <a:lnTo>
                    <a:pt x="352" y="1689"/>
                  </a:lnTo>
                  <a:lnTo>
                    <a:pt x="362" y="1689"/>
                  </a:lnTo>
                  <a:lnTo>
                    <a:pt x="369" y="1686"/>
                  </a:lnTo>
                  <a:lnTo>
                    <a:pt x="374" y="1682"/>
                  </a:lnTo>
                  <a:lnTo>
                    <a:pt x="374" y="1679"/>
                  </a:lnTo>
                  <a:lnTo>
                    <a:pt x="374" y="1677"/>
                  </a:lnTo>
                  <a:lnTo>
                    <a:pt x="374" y="1677"/>
                  </a:lnTo>
                  <a:lnTo>
                    <a:pt x="369" y="1671"/>
                  </a:lnTo>
                  <a:lnTo>
                    <a:pt x="362" y="1664"/>
                  </a:lnTo>
                  <a:lnTo>
                    <a:pt x="346" y="1652"/>
                  </a:lnTo>
                  <a:lnTo>
                    <a:pt x="346" y="1652"/>
                  </a:lnTo>
                  <a:lnTo>
                    <a:pt x="331" y="1642"/>
                  </a:lnTo>
                  <a:lnTo>
                    <a:pt x="324" y="1639"/>
                  </a:lnTo>
                  <a:lnTo>
                    <a:pt x="319" y="1639"/>
                  </a:lnTo>
                  <a:lnTo>
                    <a:pt x="319" y="1639"/>
                  </a:lnTo>
                  <a:lnTo>
                    <a:pt x="316" y="1640"/>
                  </a:lnTo>
                  <a:lnTo>
                    <a:pt x="311" y="1640"/>
                  </a:lnTo>
                  <a:lnTo>
                    <a:pt x="306" y="1637"/>
                  </a:lnTo>
                  <a:lnTo>
                    <a:pt x="301" y="1634"/>
                  </a:lnTo>
                  <a:lnTo>
                    <a:pt x="301" y="1634"/>
                  </a:lnTo>
                  <a:lnTo>
                    <a:pt x="291" y="1622"/>
                  </a:lnTo>
                  <a:lnTo>
                    <a:pt x="286" y="1614"/>
                  </a:lnTo>
                  <a:lnTo>
                    <a:pt x="287" y="1610"/>
                  </a:lnTo>
                  <a:lnTo>
                    <a:pt x="287" y="1610"/>
                  </a:lnTo>
                  <a:lnTo>
                    <a:pt x="281" y="1600"/>
                  </a:lnTo>
                  <a:lnTo>
                    <a:pt x="274" y="1592"/>
                  </a:lnTo>
                  <a:lnTo>
                    <a:pt x="271" y="1585"/>
                  </a:lnTo>
                  <a:lnTo>
                    <a:pt x="271" y="1585"/>
                  </a:lnTo>
                  <a:lnTo>
                    <a:pt x="267" y="1572"/>
                  </a:lnTo>
                  <a:lnTo>
                    <a:pt x="266" y="1567"/>
                  </a:lnTo>
                  <a:lnTo>
                    <a:pt x="267" y="1562"/>
                  </a:lnTo>
                  <a:lnTo>
                    <a:pt x="267" y="1562"/>
                  </a:lnTo>
                  <a:lnTo>
                    <a:pt x="272" y="1554"/>
                  </a:lnTo>
                  <a:lnTo>
                    <a:pt x="272" y="1550"/>
                  </a:lnTo>
                  <a:lnTo>
                    <a:pt x="271" y="1547"/>
                  </a:lnTo>
                  <a:lnTo>
                    <a:pt x="271" y="1547"/>
                  </a:lnTo>
                  <a:lnTo>
                    <a:pt x="267" y="1544"/>
                  </a:lnTo>
                  <a:lnTo>
                    <a:pt x="266" y="1539"/>
                  </a:lnTo>
                  <a:lnTo>
                    <a:pt x="262" y="1532"/>
                  </a:lnTo>
                  <a:lnTo>
                    <a:pt x="264" y="1525"/>
                  </a:lnTo>
                  <a:lnTo>
                    <a:pt x="264" y="1525"/>
                  </a:lnTo>
                  <a:lnTo>
                    <a:pt x="264" y="1519"/>
                  </a:lnTo>
                  <a:lnTo>
                    <a:pt x="264" y="1510"/>
                  </a:lnTo>
                  <a:lnTo>
                    <a:pt x="262" y="1503"/>
                  </a:lnTo>
                  <a:lnTo>
                    <a:pt x="261" y="1495"/>
                  </a:lnTo>
                  <a:lnTo>
                    <a:pt x="261" y="1495"/>
                  </a:lnTo>
                  <a:lnTo>
                    <a:pt x="257" y="1483"/>
                  </a:lnTo>
                  <a:lnTo>
                    <a:pt x="254" y="1465"/>
                  </a:lnTo>
                  <a:lnTo>
                    <a:pt x="251" y="1440"/>
                  </a:lnTo>
                  <a:lnTo>
                    <a:pt x="341" y="792"/>
                  </a:lnTo>
                  <a:lnTo>
                    <a:pt x="274" y="48"/>
                  </a:lnTo>
                  <a:close/>
                </a:path>
              </a:pathLst>
            </a:custGeom>
            <a:solidFill>
              <a:srgbClr val="0070C0">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49" name="Freeform 13"/>
            <p:cNvSpPr>
              <a:spLocks noEditPoints="1"/>
            </p:cNvSpPr>
            <p:nvPr/>
          </p:nvSpPr>
          <p:spPr bwMode="auto">
            <a:xfrm>
              <a:off x="3248045" y="2014875"/>
              <a:ext cx="534988" cy="2849563"/>
            </a:xfrm>
            <a:custGeom>
              <a:avLst/>
              <a:gdLst/>
              <a:ahLst/>
              <a:cxnLst>
                <a:cxn ang="0">
                  <a:pos x="0" y="1701"/>
                </a:cxn>
                <a:cxn ang="0">
                  <a:pos x="35" y="1790"/>
                </a:cxn>
                <a:cxn ang="0">
                  <a:pos x="49" y="1728"/>
                </a:cxn>
                <a:cxn ang="0">
                  <a:pos x="112" y="1793"/>
                </a:cxn>
                <a:cxn ang="0">
                  <a:pos x="185" y="1778"/>
                </a:cxn>
                <a:cxn ang="0">
                  <a:pos x="301" y="1769"/>
                </a:cxn>
                <a:cxn ang="0">
                  <a:pos x="226" y="1726"/>
                </a:cxn>
                <a:cxn ang="0">
                  <a:pos x="174" y="1634"/>
                </a:cxn>
                <a:cxn ang="0">
                  <a:pos x="177" y="1384"/>
                </a:cxn>
                <a:cxn ang="0">
                  <a:pos x="201" y="1273"/>
                </a:cxn>
                <a:cxn ang="0">
                  <a:pos x="251" y="971"/>
                </a:cxn>
                <a:cxn ang="0">
                  <a:pos x="264" y="826"/>
                </a:cxn>
                <a:cxn ang="0">
                  <a:pos x="259" y="714"/>
                </a:cxn>
                <a:cxn ang="0">
                  <a:pos x="292" y="710"/>
                </a:cxn>
                <a:cxn ang="0">
                  <a:pos x="284" y="727"/>
                </a:cxn>
                <a:cxn ang="0">
                  <a:pos x="284" y="734"/>
                </a:cxn>
                <a:cxn ang="0">
                  <a:pos x="299" y="749"/>
                </a:cxn>
                <a:cxn ang="0">
                  <a:pos x="302" y="755"/>
                </a:cxn>
                <a:cxn ang="0">
                  <a:pos x="329" y="715"/>
                </a:cxn>
                <a:cxn ang="0">
                  <a:pos x="331" y="672"/>
                </a:cxn>
                <a:cxn ang="0">
                  <a:pos x="292" y="639"/>
                </a:cxn>
                <a:cxn ang="0">
                  <a:pos x="286" y="567"/>
                </a:cxn>
                <a:cxn ang="0">
                  <a:pos x="266" y="416"/>
                </a:cxn>
                <a:cxn ang="0">
                  <a:pos x="256" y="388"/>
                </a:cxn>
                <a:cxn ang="0">
                  <a:pos x="261" y="375"/>
                </a:cxn>
                <a:cxn ang="0">
                  <a:pos x="264" y="370"/>
                </a:cxn>
                <a:cxn ang="0">
                  <a:pos x="261" y="363"/>
                </a:cxn>
                <a:cxn ang="0">
                  <a:pos x="251" y="343"/>
                </a:cxn>
                <a:cxn ang="0">
                  <a:pos x="236" y="335"/>
                </a:cxn>
                <a:cxn ang="0">
                  <a:pos x="241" y="331"/>
                </a:cxn>
                <a:cxn ang="0">
                  <a:pos x="226" y="301"/>
                </a:cxn>
                <a:cxn ang="0">
                  <a:pos x="232" y="256"/>
                </a:cxn>
                <a:cxn ang="0">
                  <a:pos x="279" y="249"/>
                </a:cxn>
                <a:cxn ang="0">
                  <a:pos x="287" y="221"/>
                </a:cxn>
                <a:cxn ang="0">
                  <a:pos x="299" y="196"/>
                </a:cxn>
                <a:cxn ang="0">
                  <a:pos x="309" y="159"/>
                </a:cxn>
                <a:cxn ang="0">
                  <a:pos x="317" y="104"/>
                </a:cxn>
                <a:cxn ang="0">
                  <a:pos x="331" y="77"/>
                </a:cxn>
                <a:cxn ang="0">
                  <a:pos x="289" y="32"/>
                </a:cxn>
                <a:cxn ang="0">
                  <a:pos x="165" y="7"/>
                </a:cxn>
                <a:cxn ang="0">
                  <a:pos x="105" y="91"/>
                </a:cxn>
                <a:cxn ang="0">
                  <a:pos x="85" y="172"/>
                </a:cxn>
                <a:cxn ang="0">
                  <a:pos x="97" y="159"/>
                </a:cxn>
                <a:cxn ang="0">
                  <a:pos x="87" y="248"/>
                </a:cxn>
                <a:cxn ang="0">
                  <a:pos x="42" y="330"/>
                </a:cxn>
                <a:cxn ang="0">
                  <a:pos x="57" y="319"/>
                </a:cxn>
                <a:cxn ang="0">
                  <a:pos x="42" y="388"/>
                </a:cxn>
                <a:cxn ang="0">
                  <a:pos x="67" y="533"/>
                </a:cxn>
                <a:cxn ang="0">
                  <a:pos x="69" y="627"/>
                </a:cxn>
                <a:cxn ang="0">
                  <a:pos x="57" y="744"/>
                </a:cxn>
                <a:cxn ang="0">
                  <a:pos x="18" y="857"/>
                </a:cxn>
                <a:cxn ang="0">
                  <a:pos x="33" y="1076"/>
                </a:cxn>
                <a:cxn ang="0">
                  <a:pos x="18" y="1352"/>
                </a:cxn>
                <a:cxn ang="0">
                  <a:pos x="35" y="1572"/>
                </a:cxn>
                <a:cxn ang="0">
                  <a:pos x="5" y="1673"/>
                </a:cxn>
                <a:cxn ang="0">
                  <a:pos x="104" y="1596"/>
                </a:cxn>
                <a:cxn ang="0">
                  <a:pos x="95" y="1617"/>
                </a:cxn>
              </a:cxnLst>
              <a:rect l="0" t="0" r="r" b="b"/>
              <a:pathLst>
                <a:path w="337" h="1795">
                  <a:moveTo>
                    <a:pt x="259" y="335"/>
                  </a:moveTo>
                  <a:lnTo>
                    <a:pt x="259" y="335"/>
                  </a:lnTo>
                  <a:lnTo>
                    <a:pt x="257" y="336"/>
                  </a:lnTo>
                  <a:lnTo>
                    <a:pt x="257" y="336"/>
                  </a:lnTo>
                  <a:lnTo>
                    <a:pt x="259" y="335"/>
                  </a:lnTo>
                  <a:lnTo>
                    <a:pt x="259" y="335"/>
                  </a:lnTo>
                  <a:close/>
                  <a:moveTo>
                    <a:pt x="0" y="1691"/>
                  </a:moveTo>
                  <a:lnTo>
                    <a:pt x="0" y="1691"/>
                  </a:lnTo>
                  <a:lnTo>
                    <a:pt x="0" y="1701"/>
                  </a:lnTo>
                  <a:lnTo>
                    <a:pt x="3" y="1711"/>
                  </a:lnTo>
                  <a:lnTo>
                    <a:pt x="7" y="1719"/>
                  </a:lnTo>
                  <a:lnTo>
                    <a:pt x="12" y="1728"/>
                  </a:lnTo>
                  <a:lnTo>
                    <a:pt x="22" y="1743"/>
                  </a:lnTo>
                  <a:lnTo>
                    <a:pt x="27" y="1749"/>
                  </a:lnTo>
                  <a:lnTo>
                    <a:pt x="28" y="1754"/>
                  </a:lnTo>
                  <a:lnTo>
                    <a:pt x="28" y="1754"/>
                  </a:lnTo>
                  <a:lnTo>
                    <a:pt x="33" y="1778"/>
                  </a:lnTo>
                  <a:lnTo>
                    <a:pt x="35" y="1790"/>
                  </a:lnTo>
                  <a:lnTo>
                    <a:pt x="42" y="1790"/>
                  </a:lnTo>
                  <a:lnTo>
                    <a:pt x="42" y="1790"/>
                  </a:lnTo>
                  <a:lnTo>
                    <a:pt x="40" y="1771"/>
                  </a:lnTo>
                  <a:lnTo>
                    <a:pt x="40" y="1758"/>
                  </a:lnTo>
                  <a:lnTo>
                    <a:pt x="40" y="1746"/>
                  </a:lnTo>
                  <a:lnTo>
                    <a:pt x="40" y="1746"/>
                  </a:lnTo>
                  <a:lnTo>
                    <a:pt x="44" y="1739"/>
                  </a:lnTo>
                  <a:lnTo>
                    <a:pt x="45" y="1733"/>
                  </a:lnTo>
                  <a:lnTo>
                    <a:pt x="49" y="1728"/>
                  </a:lnTo>
                  <a:lnTo>
                    <a:pt x="49" y="1728"/>
                  </a:lnTo>
                  <a:lnTo>
                    <a:pt x="64" y="1736"/>
                  </a:lnTo>
                  <a:lnTo>
                    <a:pt x="75" y="1743"/>
                  </a:lnTo>
                  <a:lnTo>
                    <a:pt x="84" y="1751"/>
                  </a:lnTo>
                  <a:lnTo>
                    <a:pt x="84" y="1751"/>
                  </a:lnTo>
                  <a:lnTo>
                    <a:pt x="95" y="1763"/>
                  </a:lnTo>
                  <a:lnTo>
                    <a:pt x="102" y="1771"/>
                  </a:lnTo>
                  <a:lnTo>
                    <a:pt x="105" y="1795"/>
                  </a:lnTo>
                  <a:lnTo>
                    <a:pt x="112" y="1793"/>
                  </a:lnTo>
                  <a:lnTo>
                    <a:pt x="112" y="1776"/>
                  </a:lnTo>
                  <a:lnTo>
                    <a:pt x="112" y="1776"/>
                  </a:lnTo>
                  <a:lnTo>
                    <a:pt x="149" y="1778"/>
                  </a:lnTo>
                  <a:lnTo>
                    <a:pt x="149" y="1778"/>
                  </a:lnTo>
                  <a:lnTo>
                    <a:pt x="164" y="1776"/>
                  </a:lnTo>
                  <a:lnTo>
                    <a:pt x="172" y="1776"/>
                  </a:lnTo>
                  <a:lnTo>
                    <a:pt x="175" y="1769"/>
                  </a:lnTo>
                  <a:lnTo>
                    <a:pt x="175" y="1769"/>
                  </a:lnTo>
                  <a:lnTo>
                    <a:pt x="185" y="1778"/>
                  </a:lnTo>
                  <a:lnTo>
                    <a:pt x="196" y="1784"/>
                  </a:lnTo>
                  <a:lnTo>
                    <a:pt x="201" y="1786"/>
                  </a:lnTo>
                  <a:lnTo>
                    <a:pt x="206" y="1786"/>
                  </a:lnTo>
                  <a:lnTo>
                    <a:pt x="206" y="1786"/>
                  </a:lnTo>
                  <a:lnTo>
                    <a:pt x="254" y="1779"/>
                  </a:lnTo>
                  <a:lnTo>
                    <a:pt x="284" y="1776"/>
                  </a:lnTo>
                  <a:lnTo>
                    <a:pt x="299" y="1773"/>
                  </a:lnTo>
                  <a:lnTo>
                    <a:pt x="299" y="1773"/>
                  </a:lnTo>
                  <a:lnTo>
                    <a:pt x="301" y="1769"/>
                  </a:lnTo>
                  <a:lnTo>
                    <a:pt x="301" y="1763"/>
                  </a:lnTo>
                  <a:lnTo>
                    <a:pt x="297" y="1756"/>
                  </a:lnTo>
                  <a:lnTo>
                    <a:pt x="296" y="1753"/>
                  </a:lnTo>
                  <a:lnTo>
                    <a:pt x="292" y="1751"/>
                  </a:lnTo>
                  <a:lnTo>
                    <a:pt x="292" y="1751"/>
                  </a:lnTo>
                  <a:lnTo>
                    <a:pt x="259" y="1741"/>
                  </a:lnTo>
                  <a:lnTo>
                    <a:pt x="239" y="1734"/>
                  </a:lnTo>
                  <a:lnTo>
                    <a:pt x="232" y="1731"/>
                  </a:lnTo>
                  <a:lnTo>
                    <a:pt x="226" y="1726"/>
                  </a:lnTo>
                  <a:lnTo>
                    <a:pt x="226" y="1726"/>
                  </a:lnTo>
                  <a:lnTo>
                    <a:pt x="214" y="1713"/>
                  </a:lnTo>
                  <a:lnTo>
                    <a:pt x="201" y="1693"/>
                  </a:lnTo>
                  <a:lnTo>
                    <a:pt x="185" y="1673"/>
                  </a:lnTo>
                  <a:lnTo>
                    <a:pt x="180" y="1663"/>
                  </a:lnTo>
                  <a:lnTo>
                    <a:pt x="177" y="1654"/>
                  </a:lnTo>
                  <a:lnTo>
                    <a:pt x="177" y="1654"/>
                  </a:lnTo>
                  <a:lnTo>
                    <a:pt x="175" y="1646"/>
                  </a:lnTo>
                  <a:lnTo>
                    <a:pt x="174" y="1634"/>
                  </a:lnTo>
                  <a:lnTo>
                    <a:pt x="172" y="1602"/>
                  </a:lnTo>
                  <a:lnTo>
                    <a:pt x="170" y="1567"/>
                  </a:lnTo>
                  <a:lnTo>
                    <a:pt x="169" y="1537"/>
                  </a:lnTo>
                  <a:lnTo>
                    <a:pt x="169" y="1537"/>
                  </a:lnTo>
                  <a:lnTo>
                    <a:pt x="167" y="1522"/>
                  </a:lnTo>
                  <a:lnTo>
                    <a:pt x="169" y="1502"/>
                  </a:lnTo>
                  <a:lnTo>
                    <a:pt x="172" y="1460"/>
                  </a:lnTo>
                  <a:lnTo>
                    <a:pt x="175" y="1417"/>
                  </a:lnTo>
                  <a:lnTo>
                    <a:pt x="177" y="1384"/>
                  </a:lnTo>
                  <a:lnTo>
                    <a:pt x="177" y="1384"/>
                  </a:lnTo>
                  <a:lnTo>
                    <a:pt x="177" y="1362"/>
                  </a:lnTo>
                  <a:lnTo>
                    <a:pt x="177" y="1342"/>
                  </a:lnTo>
                  <a:lnTo>
                    <a:pt x="179" y="1325"/>
                  </a:lnTo>
                  <a:lnTo>
                    <a:pt x="180" y="1310"/>
                  </a:lnTo>
                  <a:lnTo>
                    <a:pt x="180" y="1310"/>
                  </a:lnTo>
                  <a:lnTo>
                    <a:pt x="187" y="1297"/>
                  </a:lnTo>
                  <a:lnTo>
                    <a:pt x="194" y="1283"/>
                  </a:lnTo>
                  <a:lnTo>
                    <a:pt x="201" y="1273"/>
                  </a:lnTo>
                  <a:lnTo>
                    <a:pt x="202" y="1265"/>
                  </a:lnTo>
                  <a:lnTo>
                    <a:pt x="202" y="1265"/>
                  </a:lnTo>
                  <a:lnTo>
                    <a:pt x="207" y="1248"/>
                  </a:lnTo>
                  <a:lnTo>
                    <a:pt x="224" y="1247"/>
                  </a:lnTo>
                  <a:lnTo>
                    <a:pt x="224" y="1247"/>
                  </a:lnTo>
                  <a:lnTo>
                    <a:pt x="236" y="1118"/>
                  </a:lnTo>
                  <a:lnTo>
                    <a:pt x="236" y="1118"/>
                  </a:lnTo>
                  <a:lnTo>
                    <a:pt x="246" y="1023"/>
                  </a:lnTo>
                  <a:lnTo>
                    <a:pt x="251" y="971"/>
                  </a:lnTo>
                  <a:lnTo>
                    <a:pt x="252" y="951"/>
                  </a:lnTo>
                  <a:lnTo>
                    <a:pt x="251" y="934"/>
                  </a:lnTo>
                  <a:lnTo>
                    <a:pt x="251" y="934"/>
                  </a:lnTo>
                  <a:lnTo>
                    <a:pt x="244" y="881"/>
                  </a:lnTo>
                  <a:lnTo>
                    <a:pt x="242" y="854"/>
                  </a:lnTo>
                  <a:lnTo>
                    <a:pt x="254" y="854"/>
                  </a:lnTo>
                  <a:lnTo>
                    <a:pt x="254" y="854"/>
                  </a:lnTo>
                  <a:lnTo>
                    <a:pt x="257" y="846"/>
                  </a:lnTo>
                  <a:lnTo>
                    <a:pt x="264" y="826"/>
                  </a:lnTo>
                  <a:lnTo>
                    <a:pt x="272" y="799"/>
                  </a:lnTo>
                  <a:lnTo>
                    <a:pt x="274" y="787"/>
                  </a:lnTo>
                  <a:lnTo>
                    <a:pt x="272" y="776"/>
                  </a:lnTo>
                  <a:lnTo>
                    <a:pt x="272" y="776"/>
                  </a:lnTo>
                  <a:lnTo>
                    <a:pt x="269" y="757"/>
                  </a:lnTo>
                  <a:lnTo>
                    <a:pt x="266" y="739"/>
                  </a:lnTo>
                  <a:lnTo>
                    <a:pt x="261" y="724"/>
                  </a:lnTo>
                  <a:lnTo>
                    <a:pt x="259" y="714"/>
                  </a:lnTo>
                  <a:lnTo>
                    <a:pt x="259" y="714"/>
                  </a:lnTo>
                  <a:lnTo>
                    <a:pt x="261" y="689"/>
                  </a:lnTo>
                  <a:lnTo>
                    <a:pt x="261" y="689"/>
                  </a:lnTo>
                  <a:lnTo>
                    <a:pt x="264" y="687"/>
                  </a:lnTo>
                  <a:lnTo>
                    <a:pt x="271" y="689"/>
                  </a:lnTo>
                  <a:lnTo>
                    <a:pt x="277" y="690"/>
                  </a:lnTo>
                  <a:lnTo>
                    <a:pt x="282" y="694"/>
                  </a:lnTo>
                  <a:lnTo>
                    <a:pt x="286" y="697"/>
                  </a:lnTo>
                  <a:lnTo>
                    <a:pt x="286" y="697"/>
                  </a:lnTo>
                  <a:lnTo>
                    <a:pt x="292" y="710"/>
                  </a:lnTo>
                  <a:lnTo>
                    <a:pt x="292" y="714"/>
                  </a:lnTo>
                  <a:lnTo>
                    <a:pt x="291" y="715"/>
                  </a:lnTo>
                  <a:lnTo>
                    <a:pt x="291" y="715"/>
                  </a:lnTo>
                  <a:lnTo>
                    <a:pt x="282" y="719"/>
                  </a:lnTo>
                  <a:lnTo>
                    <a:pt x="279" y="720"/>
                  </a:lnTo>
                  <a:lnTo>
                    <a:pt x="277" y="722"/>
                  </a:lnTo>
                  <a:lnTo>
                    <a:pt x="277" y="722"/>
                  </a:lnTo>
                  <a:lnTo>
                    <a:pt x="279" y="725"/>
                  </a:lnTo>
                  <a:lnTo>
                    <a:pt x="284" y="727"/>
                  </a:lnTo>
                  <a:lnTo>
                    <a:pt x="284" y="727"/>
                  </a:lnTo>
                  <a:lnTo>
                    <a:pt x="294" y="725"/>
                  </a:lnTo>
                  <a:lnTo>
                    <a:pt x="301" y="725"/>
                  </a:lnTo>
                  <a:lnTo>
                    <a:pt x="302" y="732"/>
                  </a:lnTo>
                  <a:lnTo>
                    <a:pt x="302" y="732"/>
                  </a:lnTo>
                  <a:lnTo>
                    <a:pt x="294" y="732"/>
                  </a:lnTo>
                  <a:lnTo>
                    <a:pt x="287" y="732"/>
                  </a:lnTo>
                  <a:lnTo>
                    <a:pt x="284" y="734"/>
                  </a:lnTo>
                  <a:lnTo>
                    <a:pt x="284" y="734"/>
                  </a:lnTo>
                  <a:lnTo>
                    <a:pt x="282" y="737"/>
                  </a:lnTo>
                  <a:lnTo>
                    <a:pt x="282" y="739"/>
                  </a:lnTo>
                  <a:lnTo>
                    <a:pt x="282" y="742"/>
                  </a:lnTo>
                  <a:lnTo>
                    <a:pt x="286" y="742"/>
                  </a:lnTo>
                  <a:lnTo>
                    <a:pt x="286" y="742"/>
                  </a:lnTo>
                  <a:lnTo>
                    <a:pt x="301" y="742"/>
                  </a:lnTo>
                  <a:lnTo>
                    <a:pt x="301" y="742"/>
                  </a:lnTo>
                  <a:lnTo>
                    <a:pt x="301" y="744"/>
                  </a:lnTo>
                  <a:lnTo>
                    <a:pt x="299" y="749"/>
                  </a:lnTo>
                  <a:lnTo>
                    <a:pt x="299" y="749"/>
                  </a:lnTo>
                  <a:lnTo>
                    <a:pt x="294" y="752"/>
                  </a:lnTo>
                  <a:lnTo>
                    <a:pt x="291" y="754"/>
                  </a:lnTo>
                  <a:lnTo>
                    <a:pt x="291" y="755"/>
                  </a:lnTo>
                  <a:lnTo>
                    <a:pt x="291" y="755"/>
                  </a:lnTo>
                  <a:lnTo>
                    <a:pt x="294" y="757"/>
                  </a:lnTo>
                  <a:lnTo>
                    <a:pt x="296" y="757"/>
                  </a:lnTo>
                  <a:lnTo>
                    <a:pt x="302" y="755"/>
                  </a:lnTo>
                  <a:lnTo>
                    <a:pt x="302" y="755"/>
                  </a:lnTo>
                  <a:lnTo>
                    <a:pt x="311" y="752"/>
                  </a:lnTo>
                  <a:lnTo>
                    <a:pt x="316" y="749"/>
                  </a:lnTo>
                  <a:lnTo>
                    <a:pt x="319" y="745"/>
                  </a:lnTo>
                  <a:lnTo>
                    <a:pt x="319" y="745"/>
                  </a:lnTo>
                  <a:lnTo>
                    <a:pt x="322" y="734"/>
                  </a:lnTo>
                  <a:lnTo>
                    <a:pt x="324" y="727"/>
                  </a:lnTo>
                  <a:lnTo>
                    <a:pt x="326" y="722"/>
                  </a:lnTo>
                  <a:lnTo>
                    <a:pt x="326" y="722"/>
                  </a:lnTo>
                  <a:lnTo>
                    <a:pt x="329" y="715"/>
                  </a:lnTo>
                  <a:lnTo>
                    <a:pt x="331" y="705"/>
                  </a:lnTo>
                  <a:lnTo>
                    <a:pt x="331" y="705"/>
                  </a:lnTo>
                  <a:lnTo>
                    <a:pt x="332" y="700"/>
                  </a:lnTo>
                  <a:lnTo>
                    <a:pt x="334" y="692"/>
                  </a:lnTo>
                  <a:lnTo>
                    <a:pt x="337" y="685"/>
                  </a:lnTo>
                  <a:lnTo>
                    <a:pt x="337" y="679"/>
                  </a:lnTo>
                  <a:lnTo>
                    <a:pt x="337" y="679"/>
                  </a:lnTo>
                  <a:lnTo>
                    <a:pt x="334" y="675"/>
                  </a:lnTo>
                  <a:lnTo>
                    <a:pt x="331" y="672"/>
                  </a:lnTo>
                  <a:lnTo>
                    <a:pt x="327" y="670"/>
                  </a:lnTo>
                  <a:lnTo>
                    <a:pt x="324" y="667"/>
                  </a:lnTo>
                  <a:lnTo>
                    <a:pt x="324" y="667"/>
                  </a:lnTo>
                  <a:lnTo>
                    <a:pt x="319" y="659"/>
                  </a:lnTo>
                  <a:lnTo>
                    <a:pt x="311" y="650"/>
                  </a:lnTo>
                  <a:lnTo>
                    <a:pt x="311" y="650"/>
                  </a:lnTo>
                  <a:lnTo>
                    <a:pt x="302" y="642"/>
                  </a:lnTo>
                  <a:lnTo>
                    <a:pt x="299" y="640"/>
                  </a:lnTo>
                  <a:lnTo>
                    <a:pt x="292" y="639"/>
                  </a:lnTo>
                  <a:lnTo>
                    <a:pt x="292" y="639"/>
                  </a:lnTo>
                  <a:lnTo>
                    <a:pt x="276" y="637"/>
                  </a:lnTo>
                  <a:lnTo>
                    <a:pt x="276" y="637"/>
                  </a:lnTo>
                  <a:lnTo>
                    <a:pt x="274" y="618"/>
                  </a:lnTo>
                  <a:lnTo>
                    <a:pt x="274" y="602"/>
                  </a:lnTo>
                  <a:lnTo>
                    <a:pt x="276" y="593"/>
                  </a:lnTo>
                  <a:lnTo>
                    <a:pt x="277" y="587"/>
                  </a:lnTo>
                  <a:lnTo>
                    <a:pt x="277" y="587"/>
                  </a:lnTo>
                  <a:lnTo>
                    <a:pt x="286" y="567"/>
                  </a:lnTo>
                  <a:lnTo>
                    <a:pt x="296" y="542"/>
                  </a:lnTo>
                  <a:lnTo>
                    <a:pt x="301" y="527"/>
                  </a:lnTo>
                  <a:lnTo>
                    <a:pt x="304" y="513"/>
                  </a:lnTo>
                  <a:lnTo>
                    <a:pt x="306" y="502"/>
                  </a:lnTo>
                  <a:lnTo>
                    <a:pt x="304" y="493"/>
                  </a:lnTo>
                  <a:lnTo>
                    <a:pt x="304" y="493"/>
                  </a:lnTo>
                  <a:lnTo>
                    <a:pt x="296" y="473"/>
                  </a:lnTo>
                  <a:lnTo>
                    <a:pt x="286" y="451"/>
                  </a:lnTo>
                  <a:lnTo>
                    <a:pt x="266" y="416"/>
                  </a:lnTo>
                  <a:lnTo>
                    <a:pt x="266" y="416"/>
                  </a:lnTo>
                  <a:lnTo>
                    <a:pt x="236" y="370"/>
                  </a:lnTo>
                  <a:lnTo>
                    <a:pt x="236" y="370"/>
                  </a:lnTo>
                  <a:lnTo>
                    <a:pt x="241" y="371"/>
                  </a:lnTo>
                  <a:lnTo>
                    <a:pt x="244" y="373"/>
                  </a:lnTo>
                  <a:lnTo>
                    <a:pt x="247" y="376"/>
                  </a:lnTo>
                  <a:lnTo>
                    <a:pt x="247" y="376"/>
                  </a:lnTo>
                  <a:lnTo>
                    <a:pt x="256" y="388"/>
                  </a:lnTo>
                  <a:lnTo>
                    <a:pt x="256" y="388"/>
                  </a:lnTo>
                  <a:lnTo>
                    <a:pt x="251" y="376"/>
                  </a:lnTo>
                  <a:lnTo>
                    <a:pt x="251" y="376"/>
                  </a:lnTo>
                  <a:lnTo>
                    <a:pt x="247" y="370"/>
                  </a:lnTo>
                  <a:lnTo>
                    <a:pt x="247" y="370"/>
                  </a:lnTo>
                  <a:lnTo>
                    <a:pt x="254" y="375"/>
                  </a:lnTo>
                  <a:lnTo>
                    <a:pt x="254" y="375"/>
                  </a:lnTo>
                  <a:lnTo>
                    <a:pt x="271" y="381"/>
                  </a:lnTo>
                  <a:lnTo>
                    <a:pt x="271" y="381"/>
                  </a:lnTo>
                  <a:lnTo>
                    <a:pt x="261" y="375"/>
                  </a:lnTo>
                  <a:lnTo>
                    <a:pt x="261" y="375"/>
                  </a:lnTo>
                  <a:lnTo>
                    <a:pt x="252" y="368"/>
                  </a:lnTo>
                  <a:lnTo>
                    <a:pt x="252" y="368"/>
                  </a:lnTo>
                  <a:lnTo>
                    <a:pt x="266" y="373"/>
                  </a:lnTo>
                  <a:lnTo>
                    <a:pt x="266" y="373"/>
                  </a:lnTo>
                  <a:lnTo>
                    <a:pt x="276" y="376"/>
                  </a:lnTo>
                  <a:lnTo>
                    <a:pt x="276" y="376"/>
                  </a:lnTo>
                  <a:lnTo>
                    <a:pt x="264" y="370"/>
                  </a:lnTo>
                  <a:lnTo>
                    <a:pt x="264" y="370"/>
                  </a:lnTo>
                  <a:lnTo>
                    <a:pt x="259" y="365"/>
                  </a:lnTo>
                  <a:lnTo>
                    <a:pt x="259" y="365"/>
                  </a:lnTo>
                  <a:lnTo>
                    <a:pt x="267" y="368"/>
                  </a:lnTo>
                  <a:lnTo>
                    <a:pt x="267" y="368"/>
                  </a:lnTo>
                  <a:lnTo>
                    <a:pt x="272" y="366"/>
                  </a:lnTo>
                  <a:lnTo>
                    <a:pt x="274" y="366"/>
                  </a:lnTo>
                  <a:lnTo>
                    <a:pt x="274" y="366"/>
                  </a:lnTo>
                  <a:lnTo>
                    <a:pt x="269" y="366"/>
                  </a:lnTo>
                  <a:lnTo>
                    <a:pt x="261" y="363"/>
                  </a:lnTo>
                  <a:lnTo>
                    <a:pt x="261" y="363"/>
                  </a:lnTo>
                  <a:lnTo>
                    <a:pt x="256" y="360"/>
                  </a:lnTo>
                  <a:lnTo>
                    <a:pt x="251" y="356"/>
                  </a:lnTo>
                  <a:lnTo>
                    <a:pt x="251" y="356"/>
                  </a:lnTo>
                  <a:lnTo>
                    <a:pt x="247" y="348"/>
                  </a:lnTo>
                  <a:lnTo>
                    <a:pt x="244" y="345"/>
                  </a:lnTo>
                  <a:lnTo>
                    <a:pt x="244" y="345"/>
                  </a:lnTo>
                  <a:lnTo>
                    <a:pt x="247" y="345"/>
                  </a:lnTo>
                  <a:lnTo>
                    <a:pt x="251" y="343"/>
                  </a:lnTo>
                  <a:lnTo>
                    <a:pt x="251" y="343"/>
                  </a:lnTo>
                  <a:lnTo>
                    <a:pt x="257" y="336"/>
                  </a:lnTo>
                  <a:lnTo>
                    <a:pt x="257" y="336"/>
                  </a:lnTo>
                  <a:lnTo>
                    <a:pt x="254" y="340"/>
                  </a:lnTo>
                  <a:lnTo>
                    <a:pt x="251" y="340"/>
                  </a:lnTo>
                  <a:lnTo>
                    <a:pt x="247" y="340"/>
                  </a:lnTo>
                  <a:lnTo>
                    <a:pt x="247" y="340"/>
                  </a:lnTo>
                  <a:lnTo>
                    <a:pt x="241" y="338"/>
                  </a:lnTo>
                  <a:lnTo>
                    <a:pt x="236" y="335"/>
                  </a:lnTo>
                  <a:lnTo>
                    <a:pt x="236" y="335"/>
                  </a:lnTo>
                  <a:lnTo>
                    <a:pt x="232" y="330"/>
                  </a:lnTo>
                  <a:lnTo>
                    <a:pt x="231" y="324"/>
                  </a:lnTo>
                  <a:lnTo>
                    <a:pt x="227" y="318"/>
                  </a:lnTo>
                  <a:lnTo>
                    <a:pt x="227" y="318"/>
                  </a:lnTo>
                  <a:lnTo>
                    <a:pt x="229" y="321"/>
                  </a:lnTo>
                  <a:lnTo>
                    <a:pt x="236" y="328"/>
                  </a:lnTo>
                  <a:lnTo>
                    <a:pt x="236" y="328"/>
                  </a:lnTo>
                  <a:lnTo>
                    <a:pt x="241" y="331"/>
                  </a:lnTo>
                  <a:lnTo>
                    <a:pt x="244" y="331"/>
                  </a:lnTo>
                  <a:lnTo>
                    <a:pt x="244" y="331"/>
                  </a:lnTo>
                  <a:lnTo>
                    <a:pt x="241" y="330"/>
                  </a:lnTo>
                  <a:lnTo>
                    <a:pt x="236" y="326"/>
                  </a:lnTo>
                  <a:lnTo>
                    <a:pt x="232" y="321"/>
                  </a:lnTo>
                  <a:lnTo>
                    <a:pt x="232" y="321"/>
                  </a:lnTo>
                  <a:lnTo>
                    <a:pt x="227" y="313"/>
                  </a:lnTo>
                  <a:lnTo>
                    <a:pt x="226" y="308"/>
                  </a:lnTo>
                  <a:lnTo>
                    <a:pt x="226" y="301"/>
                  </a:lnTo>
                  <a:lnTo>
                    <a:pt x="226" y="301"/>
                  </a:lnTo>
                  <a:lnTo>
                    <a:pt x="226" y="288"/>
                  </a:lnTo>
                  <a:lnTo>
                    <a:pt x="224" y="283"/>
                  </a:lnTo>
                  <a:lnTo>
                    <a:pt x="222" y="278"/>
                  </a:lnTo>
                  <a:lnTo>
                    <a:pt x="222" y="278"/>
                  </a:lnTo>
                  <a:lnTo>
                    <a:pt x="219" y="264"/>
                  </a:lnTo>
                  <a:lnTo>
                    <a:pt x="217" y="258"/>
                  </a:lnTo>
                  <a:lnTo>
                    <a:pt x="217" y="258"/>
                  </a:lnTo>
                  <a:lnTo>
                    <a:pt x="232" y="256"/>
                  </a:lnTo>
                  <a:lnTo>
                    <a:pt x="242" y="254"/>
                  </a:lnTo>
                  <a:lnTo>
                    <a:pt x="252" y="254"/>
                  </a:lnTo>
                  <a:lnTo>
                    <a:pt x="252" y="254"/>
                  </a:lnTo>
                  <a:lnTo>
                    <a:pt x="266" y="258"/>
                  </a:lnTo>
                  <a:lnTo>
                    <a:pt x="272" y="256"/>
                  </a:lnTo>
                  <a:lnTo>
                    <a:pt x="276" y="254"/>
                  </a:lnTo>
                  <a:lnTo>
                    <a:pt x="277" y="253"/>
                  </a:lnTo>
                  <a:lnTo>
                    <a:pt x="277" y="253"/>
                  </a:lnTo>
                  <a:lnTo>
                    <a:pt x="279" y="249"/>
                  </a:lnTo>
                  <a:lnTo>
                    <a:pt x="281" y="246"/>
                  </a:lnTo>
                  <a:lnTo>
                    <a:pt x="279" y="239"/>
                  </a:lnTo>
                  <a:lnTo>
                    <a:pt x="279" y="234"/>
                  </a:lnTo>
                  <a:lnTo>
                    <a:pt x="279" y="233"/>
                  </a:lnTo>
                  <a:lnTo>
                    <a:pt x="279" y="231"/>
                  </a:lnTo>
                  <a:lnTo>
                    <a:pt x="279" y="231"/>
                  </a:lnTo>
                  <a:lnTo>
                    <a:pt x="284" y="226"/>
                  </a:lnTo>
                  <a:lnTo>
                    <a:pt x="287" y="221"/>
                  </a:lnTo>
                  <a:lnTo>
                    <a:pt x="287" y="221"/>
                  </a:lnTo>
                  <a:lnTo>
                    <a:pt x="287" y="218"/>
                  </a:lnTo>
                  <a:lnTo>
                    <a:pt x="286" y="214"/>
                  </a:lnTo>
                  <a:lnTo>
                    <a:pt x="292" y="213"/>
                  </a:lnTo>
                  <a:lnTo>
                    <a:pt x="297" y="209"/>
                  </a:lnTo>
                  <a:lnTo>
                    <a:pt x="297" y="209"/>
                  </a:lnTo>
                  <a:lnTo>
                    <a:pt x="297" y="203"/>
                  </a:lnTo>
                  <a:lnTo>
                    <a:pt x="297" y="198"/>
                  </a:lnTo>
                  <a:lnTo>
                    <a:pt x="299" y="196"/>
                  </a:lnTo>
                  <a:lnTo>
                    <a:pt x="299" y="196"/>
                  </a:lnTo>
                  <a:lnTo>
                    <a:pt x="309" y="196"/>
                  </a:lnTo>
                  <a:lnTo>
                    <a:pt x="316" y="194"/>
                  </a:lnTo>
                  <a:lnTo>
                    <a:pt x="319" y="193"/>
                  </a:lnTo>
                  <a:lnTo>
                    <a:pt x="319" y="191"/>
                  </a:lnTo>
                  <a:lnTo>
                    <a:pt x="319" y="191"/>
                  </a:lnTo>
                  <a:lnTo>
                    <a:pt x="319" y="188"/>
                  </a:lnTo>
                  <a:lnTo>
                    <a:pt x="317" y="182"/>
                  </a:lnTo>
                  <a:lnTo>
                    <a:pt x="312" y="171"/>
                  </a:lnTo>
                  <a:lnTo>
                    <a:pt x="309" y="159"/>
                  </a:lnTo>
                  <a:lnTo>
                    <a:pt x="307" y="154"/>
                  </a:lnTo>
                  <a:lnTo>
                    <a:pt x="307" y="151"/>
                  </a:lnTo>
                  <a:lnTo>
                    <a:pt x="307" y="151"/>
                  </a:lnTo>
                  <a:lnTo>
                    <a:pt x="314" y="139"/>
                  </a:lnTo>
                  <a:lnTo>
                    <a:pt x="317" y="132"/>
                  </a:lnTo>
                  <a:lnTo>
                    <a:pt x="319" y="127"/>
                  </a:lnTo>
                  <a:lnTo>
                    <a:pt x="319" y="127"/>
                  </a:lnTo>
                  <a:lnTo>
                    <a:pt x="317" y="114"/>
                  </a:lnTo>
                  <a:lnTo>
                    <a:pt x="317" y="104"/>
                  </a:lnTo>
                  <a:lnTo>
                    <a:pt x="317" y="104"/>
                  </a:lnTo>
                  <a:lnTo>
                    <a:pt x="321" y="91"/>
                  </a:lnTo>
                  <a:lnTo>
                    <a:pt x="321" y="91"/>
                  </a:lnTo>
                  <a:lnTo>
                    <a:pt x="322" y="92"/>
                  </a:lnTo>
                  <a:lnTo>
                    <a:pt x="326" y="92"/>
                  </a:lnTo>
                  <a:lnTo>
                    <a:pt x="327" y="91"/>
                  </a:lnTo>
                  <a:lnTo>
                    <a:pt x="327" y="91"/>
                  </a:lnTo>
                  <a:lnTo>
                    <a:pt x="329" y="84"/>
                  </a:lnTo>
                  <a:lnTo>
                    <a:pt x="331" y="77"/>
                  </a:lnTo>
                  <a:lnTo>
                    <a:pt x="329" y="69"/>
                  </a:lnTo>
                  <a:lnTo>
                    <a:pt x="327" y="67"/>
                  </a:lnTo>
                  <a:lnTo>
                    <a:pt x="324" y="64"/>
                  </a:lnTo>
                  <a:lnTo>
                    <a:pt x="324" y="64"/>
                  </a:lnTo>
                  <a:lnTo>
                    <a:pt x="312" y="56"/>
                  </a:lnTo>
                  <a:lnTo>
                    <a:pt x="301" y="41"/>
                  </a:lnTo>
                  <a:lnTo>
                    <a:pt x="301" y="41"/>
                  </a:lnTo>
                  <a:lnTo>
                    <a:pt x="296" y="35"/>
                  </a:lnTo>
                  <a:lnTo>
                    <a:pt x="289" y="32"/>
                  </a:lnTo>
                  <a:lnTo>
                    <a:pt x="271" y="22"/>
                  </a:lnTo>
                  <a:lnTo>
                    <a:pt x="232" y="9"/>
                  </a:lnTo>
                  <a:lnTo>
                    <a:pt x="232" y="9"/>
                  </a:lnTo>
                  <a:lnTo>
                    <a:pt x="217" y="4"/>
                  </a:lnTo>
                  <a:lnTo>
                    <a:pt x="209" y="2"/>
                  </a:lnTo>
                  <a:lnTo>
                    <a:pt x="199" y="0"/>
                  </a:lnTo>
                  <a:lnTo>
                    <a:pt x="187" y="0"/>
                  </a:lnTo>
                  <a:lnTo>
                    <a:pt x="177" y="2"/>
                  </a:lnTo>
                  <a:lnTo>
                    <a:pt x="165" y="7"/>
                  </a:lnTo>
                  <a:lnTo>
                    <a:pt x="152" y="12"/>
                  </a:lnTo>
                  <a:lnTo>
                    <a:pt x="152" y="12"/>
                  </a:lnTo>
                  <a:lnTo>
                    <a:pt x="140" y="20"/>
                  </a:lnTo>
                  <a:lnTo>
                    <a:pt x="132" y="29"/>
                  </a:lnTo>
                  <a:lnTo>
                    <a:pt x="124" y="39"/>
                  </a:lnTo>
                  <a:lnTo>
                    <a:pt x="119" y="51"/>
                  </a:lnTo>
                  <a:lnTo>
                    <a:pt x="114" y="61"/>
                  </a:lnTo>
                  <a:lnTo>
                    <a:pt x="110" y="71"/>
                  </a:lnTo>
                  <a:lnTo>
                    <a:pt x="105" y="91"/>
                  </a:lnTo>
                  <a:lnTo>
                    <a:pt x="105" y="91"/>
                  </a:lnTo>
                  <a:lnTo>
                    <a:pt x="102" y="106"/>
                  </a:lnTo>
                  <a:lnTo>
                    <a:pt x="100" y="121"/>
                  </a:lnTo>
                  <a:lnTo>
                    <a:pt x="97" y="134"/>
                  </a:lnTo>
                  <a:lnTo>
                    <a:pt x="94" y="146"/>
                  </a:lnTo>
                  <a:lnTo>
                    <a:pt x="94" y="146"/>
                  </a:lnTo>
                  <a:lnTo>
                    <a:pt x="89" y="162"/>
                  </a:lnTo>
                  <a:lnTo>
                    <a:pt x="85" y="172"/>
                  </a:lnTo>
                  <a:lnTo>
                    <a:pt x="85" y="172"/>
                  </a:lnTo>
                  <a:lnTo>
                    <a:pt x="85" y="184"/>
                  </a:lnTo>
                  <a:lnTo>
                    <a:pt x="85" y="191"/>
                  </a:lnTo>
                  <a:lnTo>
                    <a:pt x="85" y="191"/>
                  </a:lnTo>
                  <a:lnTo>
                    <a:pt x="85" y="184"/>
                  </a:lnTo>
                  <a:lnTo>
                    <a:pt x="87" y="177"/>
                  </a:lnTo>
                  <a:lnTo>
                    <a:pt x="89" y="172"/>
                  </a:lnTo>
                  <a:lnTo>
                    <a:pt x="89" y="172"/>
                  </a:lnTo>
                  <a:lnTo>
                    <a:pt x="97" y="159"/>
                  </a:lnTo>
                  <a:lnTo>
                    <a:pt x="97" y="159"/>
                  </a:lnTo>
                  <a:lnTo>
                    <a:pt x="99" y="166"/>
                  </a:lnTo>
                  <a:lnTo>
                    <a:pt x="97" y="174"/>
                  </a:lnTo>
                  <a:lnTo>
                    <a:pt x="95" y="184"/>
                  </a:lnTo>
                  <a:lnTo>
                    <a:pt x="95" y="184"/>
                  </a:lnTo>
                  <a:lnTo>
                    <a:pt x="92" y="199"/>
                  </a:lnTo>
                  <a:lnTo>
                    <a:pt x="90" y="216"/>
                  </a:lnTo>
                  <a:lnTo>
                    <a:pt x="90" y="216"/>
                  </a:lnTo>
                  <a:lnTo>
                    <a:pt x="89" y="238"/>
                  </a:lnTo>
                  <a:lnTo>
                    <a:pt x="87" y="248"/>
                  </a:lnTo>
                  <a:lnTo>
                    <a:pt x="84" y="263"/>
                  </a:lnTo>
                  <a:lnTo>
                    <a:pt x="84" y="263"/>
                  </a:lnTo>
                  <a:lnTo>
                    <a:pt x="74" y="288"/>
                  </a:lnTo>
                  <a:lnTo>
                    <a:pt x="70" y="296"/>
                  </a:lnTo>
                  <a:lnTo>
                    <a:pt x="64" y="304"/>
                  </a:lnTo>
                  <a:lnTo>
                    <a:pt x="64" y="304"/>
                  </a:lnTo>
                  <a:lnTo>
                    <a:pt x="50" y="318"/>
                  </a:lnTo>
                  <a:lnTo>
                    <a:pt x="42" y="330"/>
                  </a:lnTo>
                  <a:lnTo>
                    <a:pt x="42" y="330"/>
                  </a:lnTo>
                  <a:lnTo>
                    <a:pt x="35" y="341"/>
                  </a:lnTo>
                  <a:lnTo>
                    <a:pt x="32" y="348"/>
                  </a:lnTo>
                  <a:lnTo>
                    <a:pt x="32" y="348"/>
                  </a:lnTo>
                  <a:lnTo>
                    <a:pt x="35" y="341"/>
                  </a:lnTo>
                  <a:lnTo>
                    <a:pt x="40" y="335"/>
                  </a:lnTo>
                  <a:lnTo>
                    <a:pt x="44" y="330"/>
                  </a:lnTo>
                  <a:lnTo>
                    <a:pt x="44" y="330"/>
                  </a:lnTo>
                  <a:lnTo>
                    <a:pt x="57" y="319"/>
                  </a:lnTo>
                  <a:lnTo>
                    <a:pt x="57" y="319"/>
                  </a:lnTo>
                  <a:lnTo>
                    <a:pt x="65" y="311"/>
                  </a:lnTo>
                  <a:lnTo>
                    <a:pt x="65" y="311"/>
                  </a:lnTo>
                  <a:lnTo>
                    <a:pt x="60" y="318"/>
                  </a:lnTo>
                  <a:lnTo>
                    <a:pt x="57" y="326"/>
                  </a:lnTo>
                  <a:lnTo>
                    <a:pt x="54" y="336"/>
                  </a:lnTo>
                  <a:lnTo>
                    <a:pt x="54" y="336"/>
                  </a:lnTo>
                  <a:lnTo>
                    <a:pt x="45" y="363"/>
                  </a:lnTo>
                  <a:lnTo>
                    <a:pt x="44" y="375"/>
                  </a:lnTo>
                  <a:lnTo>
                    <a:pt x="42" y="388"/>
                  </a:lnTo>
                  <a:lnTo>
                    <a:pt x="42" y="388"/>
                  </a:lnTo>
                  <a:lnTo>
                    <a:pt x="42" y="403"/>
                  </a:lnTo>
                  <a:lnTo>
                    <a:pt x="42" y="420"/>
                  </a:lnTo>
                  <a:lnTo>
                    <a:pt x="40" y="438"/>
                  </a:lnTo>
                  <a:lnTo>
                    <a:pt x="42" y="453"/>
                  </a:lnTo>
                  <a:lnTo>
                    <a:pt x="42" y="453"/>
                  </a:lnTo>
                  <a:lnTo>
                    <a:pt x="45" y="471"/>
                  </a:lnTo>
                  <a:lnTo>
                    <a:pt x="52" y="492"/>
                  </a:lnTo>
                  <a:lnTo>
                    <a:pt x="67" y="533"/>
                  </a:lnTo>
                  <a:lnTo>
                    <a:pt x="67" y="533"/>
                  </a:lnTo>
                  <a:lnTo>
                    <a:pt x="70" y="552"/>
                  </a:lnTo>
                  <a:lnTo>
                    <a:pt x="74" y="570"/>
                  </a:lnTo>
                  <a:lnTo>
                    <a:pt x="75" y="588"/>
                  </a:lnTo>
                  <a:lnTo>
                    <a:pt x="75" y="588"/>
                  </a:lnTo>
                  <a:lnTo>
                    <a:pt x="72" y="600"/>
                  </a:lnTo>
                  <a:lnTo>
                    <a:pt x="69" y="612"/>
                  </a:lnTo>
                  <a:lnTo>
                    <a:pt x="69" y="627"/>
                  </a:lnTo>
                  <a:lnTo>
                    <a:pt x="69" y="627"/>
                  </a:lnTo>
                  <a:lnTo>
                    <a:pt x="72" y="640"/>
                  </a:lnTo>
                  <a:lnTo>
                    <a:pt x="74" y="650"/>
                  </a:lnTo>
                  <a:lnTo>
                    <a:pt x="77" y="659"/>
                  </a:lnTo>
                  <a:lnTo>
                    <a:pt x="89" y="667"/>
                  </a:lnTo>
                  <a:lnTo>
                    <a:pt x="89" y="667"/>
                  </a:lnTo>
                  <a:lnTo>
                    <a:pt x="79" y="697"/>
                  </a:lnTo>
                  <a:lnTo>
                    <a:pt x="69" y="722"/>
                  </a:lnTo>
                  <a:lnTo>
                    <a:pt x="64" y="734"/>
                  </a:lnTo>
                  <a:lnTo>
                    <a:pt x="57" y="744"/>
                  </a:lnTo>
                  <a:lnTo>
                    <a:pt x="57" y="744"/>
                  </a:lnTo>
                  <a:lnTo>
                    <a:pt x="44" y="764"/>
                  </a:lnTo>
                  <a:lnTo>
                    <a:pt x="37" y="777"/>
                  </a:lnTo>
                  <a:lnTo>
                    <a:pt x="32" y="791"/>
                  </a:lnTo>
                  <a:lnTo>
                    <a:pt x="25" y="806"/>
                  </a:lnTo>
                  <a:lnTo>
                    <a:pt x="22" y="821"/>
                  </a:lnTo>
                  <a:lnTo>
                    <a:pt x="18" y="839"/>
                  </a:lnTo>
                  <a:lnTo>
                    <a:pt x="18" y="857"/>
                  </a:lnTo>
                  <a:lnTo>
                    <a:pt x="18" y="857"/>
                  </a:lnTo>
                  <a:lnTo>
                    <a:pt x="20" y="876"/>
                  </a:lnTo>
                  <a:lnTo>
                    <a:pt x="22" y="892"/>
                  </a:lnTo>
                  <a:lnTo>
                    <a:pt x="28" y="926"/>
                  </a:lnTo>
                  <a:lnTo>
                    <a:pt x="35" y="956"/>
                  </a:lnTo>
                  <a:lnTo>
                    <a:pt x="37" y="969"/>
                  </a:lnTo>
                  <a:lnTo>
                    <a:pt x="37" y="984"/>
                  </a:lnTo>
                  <a:lnTo>
                    <a:pt x="37" y="984"/>
                  </a:lnTo>
                  <a:lnTo>
                    <a:pt x="35" y="1046"/>
                  </a:lnTo>
                  <a:lnTo>
                    <a:pt x="33" y="1076"/>
                  </a:lnTo>
                  <a:lnTo>
                    <a:pt x="30" y="1106"/>
                  </a:lnTo>
                  <a:lnTo>
                    <a:pt x="30" y="1106"/>
                  </a:lnTo>
                  <a:lnTo>
                    <a:pt x="27" y="1141"/>
                  </a:lnTo>
                  <a:lnTo>
                    <a:pt x="23" y="1181"/>
                  </a:lnTo>
                  <a:lnTo>
                    <a:pt x="22" y="1228"/>
                  </a:lnTo>
                  <a:lnTo>
                    <a:pt x="39" y="1237"/>
                  </a:lnTo>
                  <a:lnTo>
                    <a:pt x="39" y="1237"/>
                  </a:lnTo>
                  <a:lnTo>
                    <a:pt x="18" y="1352"/>
                  </a:lnTo>
                  <a:lnTo>
                    <a:pt x="18" y="1352"/>
                  </a:lnTo>
                  <a:lnTo>
                    <a:pt x="15" y="1370"/>
                  </a:lnTo>
                  <a:lnTo>
                    <a:pt x="13" y="1387"/>
                  </a:lnTo>
                  <a:lnTo>
                    <a:pt x="13" y="1404"/>
                  </a:lnTo>
                  <a:lnTo>
                    <a:pt x="13" y="1420"/>
                  </a:lnTo>
                  <a:lnTo>
                    <a:pt x="17" y="1455"/>
                  </a:lnTo>
                  <a:lnTo>
                    <a:pt x="25" y="1494"/>
                  </a:lnTo>
                  <a:lnTo>
                    <a:pt x="25" y="1494"/>
                  </a:lnTo>
                  <a:lnTo>
                    <a:pt x="32" y="1536"/>
                  </a:lnTo>
                  <a:lnTo>
                    <a:pt x="35" y="1572"/>
                  </a:lnTo>
                  <a:lnTo>
                    <a:pt x="37" y="1601"/>
                  </a:lnTo>
                  <a:lnTo>
                    <a:pt x="35" y="1617"/>
                  </a:lnTo>
                  <a:lnTo>
                    <a:pt x="35" y="1617"/>
                  </a:lnTo>
                  <a:lnTo>
                    <a:pt x="27" y="1648"/>
                  </a:lnTo>
                  <a:lnTo>
                    <a:pt x="27" y="1648"/>
                  </a:lnTo>
                  <a:lnTo>
                    <a:pt x="23" y="1651"/>
                  </a:lnTo>
                  <a:lnTo>
                    <a:pt x="13" y="1659"/>
                  </a:lnTo>
                  <a:lnTo>
                    <a:pt x="8" y="1664"/>
                  </a:lnTo>
                  <a:lnTo>
                    <a:pt x="5" y="1673"/>
                  </a:lnTo>
                  <a:lnTo>
                    <a:pt x="2" y="1681"/>
                  </a:lnTo>
                  <a:lnTo>
                    <a:pt x="0" y="1691"/>
                  </a:lnTo>
                  <a:lnTo>
                    <a:pt x="0" y="1691"/>
                  </a:lnTo>
                  <a:close/>
                  <a:moveTo>
                    <a:pt x="95" y="1617"/>
                  </a:moveTo>
                  <a:lnTo>
                    <a:pt x="95" y="1617"/>
                  </a:lnTo>
                  <a:lnTo>
                    <a:pt x="95" y="1542"/>
                  </a:lnTo>
                  <a:lnTo>
                    <a:pt x="95" y="1542"/>
                  </a:lnTo>
                  <a:lnTo>
                    <a:pt x="104" y="1596"/>
                  </a:lnTo>
                  <a:lnTo>
                    <a:pt x="104" y="1596"/>
                  </a:lnTo>
                  <a:lnTo>
                    <a:pt x="105" y="1607"/>
                  </a:lnTo>
                  <a:lnTo>
                    <a:pt x="105" y="1617"/>
                  </a:lnTo>
                  <a:lnTo>
                    <a:pt x="104" y="1637"/>
                  </a:lnTo>
                  <a:lnTo>
                    <a:pt x="99" y="1649"/>
                  </a:lnTo>
                  <a:lnTo>
                    <a:pt x="97" y="1654"/>
                  </a:lnTo>
                  <a:lnTo>
                    <a:pt x="97" y="1654"/>
                  </a:lnTo>
                  <a:lnTo>
                    <a:pt x="97" y="1641"/>
                  </a:lnTo>
                  <a:lnTo>
                    <a:pt x="95" y="1617"/>
                  </a:lnTo>
                  <a:lnTo>
                    <a:pt x="95" y="1617"/>
                  </a:lnTo>
                  <a:close/>
                </a:path>
              </a:pathLst>
            </a:custGeom>
            <a:solidFill>
              <a:srgbClr val="FFC000">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50" name="Freeform 14"/>
            <p:cNvSpPr>
              <a:spLocks noEditPoints="1"/>
            </p:cNvSpPr>
            <p:nvPr/>
          </p:nvSpPr>
          <p:spPr bwMode="auto">
            <a:xfrm>
              <a:off x="5204380" y="2683213"/>
              <a:ext cx="811213" cy="2087562"/>
            </a:xfrm>
            <a:custGeom>
              <a:avLst/>
              <a:gdLst/>
              <a:ahLst/>
              <a:cxnLst>
                <a:cxn ang="0">
                  <a:pos x="105" y="852"/>
                </a:cxn>
                <a:cxn ang="0">
                  <a:pos x="97" y="909"/>
                </a:cxn>
                <a:cxn ang="0">
                  <a:pos x="184" y="941"/>
                </a:cxn>
                <a:cxn ang="0">
                  <a:pos x="277" y="962"/>
                </a:cxn>
                <a:cxn ang="0">
                  <a:pos x="246" y="1141"/>
                </a:cxn>
                <a:cxn ang="0">
                  <a:pos x="214" y="1250"/>
                </a:cxn>
                <a:cxn ang="0">
                  <a:pos x="221" y="1293"/>
                </a:cxn>
                <a:cxn ang="0">
                  <a:pos x="274" y="1307"/>
                </a:cxn>
                <a:cxn ang="0">
                  <a:pos x="284" y="1248"/>
                </a:cxn>
                <a:cxn ang="0">
                  <a:pos x="336" y="1123"/>
                </a:cxn>
                <a:cxn ang="0">
                  <a:pos x="394" y="1146"/>
                </a:cxn>
                <a:cxn ang="0">
                  <a:pos x="419" y="1251"/>
                </a:cxn>
                <a:cxn ang="0">
                  <a:pos x="433" y="1295"/>
                </a:cxn>
                <a:cxn ang="0">
                  <a:pos x="480" y="1265"/>
                </a:cxn>
                <a:cxn ang="0">
                  <a:pos x="455" y="1153"/>
                </a:cxn>
                <a:cxn ang="0">
                  <a:pos x="431" y="1014"/>
                </a:cxn>
                <a:cxn ang="0">
                  <a:pos x="465" y="944"/>
                </a:cxn>
                <a:cxn ang="0">
                  <a:pos x="458" y="867"/>
                </a:cxn>
                <a:cxn ang="0">
                  <a:pos x="483" y="799"/>
                </a:cxn>
                <a:cxn ang="0">
                  <a:pos x="481" y="737"/>
                </a:cxn>
                <a:cxn ang="0">
                  <a:pos x="488" y="608"/>
                </a:cxn>
                <a:cxn ang="0">
                  <a:pos x="481" y="476"/>
                </a:cxn>
                <a:cxn ang="0">
                  <a:pos x="510" y="413"/>
                </a:cxn>
                <a:cxn ang="0">
                  <a:pos x="478" y="311"/>
                </a:cxn>
                <a:cxn ang="0">
                  <a:pos x="419" y="263"/>
                </a:cxn>
                <a:cxn ang="0">
                  <a:pos x="418" y="109"/>
                </a:cxn>
                <a:cxn ang="0">
                  <a:pos x="433" y="94"/>
                </a:cxn>
                <a:cxn ang="0">
                  <a:pos x="418" y="40"/>
                </a:cxn>
                <a:cxn ang="0">
                  <a:pos x="336" y="2"/>
                </a:cxn>
                <a:cxn ang="0">
                  <a:pos x="249" y="79"/>
                </a:cxn>
                <a:cxn ang="0">
                  <a:pos x="241" y="99"/>
                </a:cxn>
                <a:cxn ang="0">
                  <a:pos x="241" y="112"/>
                </a:cxn>
                <a:cxn ang="0">
                  <a:pos x="247" y="111"/>
                </a:cxn>
                <a:cxn ang="0">
                  <a:pos x="222" y="127"/>
                </a:cxn>
                <a:cxn ang="0">
                  <a:pos x="239" y="136"/>
                </a:cxn>
                <a:cxn ang="0">
                  <a:pos x="236" y="151"/>
                </a:cxn>
                <a:cxn ang="0">
                  <a:pos x="239" y="156"/>
                </a:cxn>
                <a:cxn ang="0">
                  <a:pos x="247" y="154"/>
                </a:cxn>
                <a:cxn ang="0">
                  <a:pos x="232" y="186"/>
                </a:cxn>
                <a:cxn ang="0">
                  <a:pos x="237" y="194"/>
                </a:cxn>
                <a:cxn ang="0">
                  <a:pos x="204" y="212"/>
                </a:cxn>
                <a:cxn ang="0">
                  <a:pos x="237" y="202"/>
                </a:cxn>
                <a:cxn ang="0">
                  <a:pos x="236" y="212"/>
                </a:cxn>
                <a:cxn ang="0">
                  <a:pos x="274" y="202"/>
                </a:cxn>
                <a:cxn ang="0">
                  <a:pos x="232" y="248"/>
                </a:cxn>
                <a:cxn ang="0">
                  <a:pos x="177" y="283"/>
                </a:cxn>
                <a:cxn ang="0">
                  <a:pos x="152" y="373"/>
                </a:cxn>
                <a:cxn ang="0">
                  <a:pos x="132" y="393"/>
                </a:cxn>
                <a:cxn ang="0">
                  <a:pos x="167" y="475"/>
                </a:cxn>
                <a:cxn ang="0">
                  <a:pos x="136" y="660"/>
                </a:cxn>
                <a:cxn ang="0">
                  <a:pos x="94" y="742"/>
                </a:cxn>
                <a:cxn ang="0">
                  <a:pos x="79" y="770"/>
                </a:cxn>
                <a:cxn ang="0">
                  <a:pos x="89" y="785"/>
                </a:cxn>
                <a:cxn ang="0">
                  <a:pos x="70" y="804"/>
                </a:cxn>
                <a:cxn ang="0">
                  <a:pos x="2" y="866"/>
                </a:cxn>
                <a:cxn ang="0">
                  <a:pos x="426" y="466"/>
                </a:cxn>
                <a:cxn ang="0">
                  <a:pos x="416" y="491"/>
                </a:cxn>
                <a:cxn ang="0">
                  <a:pos x="207" y="466"/>
                </a:cxn>
                <a:cxn ang="0">
                  <a:pos x="201" y="511"/>
                </a:cxn>
              </a:cxnLst>
              <a:rect l="0" t="0" r="r" b="b"/>
              <a:pathLst>
                <a:path w="511" h="1315">
                  <a:moveTo>
                    <a:pt x="5" y="877"/>
                  </a:moveTo>
                  <a:lnTo>
                    <a:pt x="5" y="877"/>
                  </a:lnTo>
                  <a:lnTo>
                    <a:pt x="14" y="877"/>
                  </a:lnTo>
                  <a:lnTo>
                    <a:pt x="25" y="874"/>
                  </a:lnTo>
                  <a:lnTo>
                    <a:pt x="54" y="866"/>
                  </a:lnTo>
                  <a:lnTo>
                    <a:pt x="54" y="866"/>
                  </a:lnTo>
                  <a:lnTo>
                    <a:pt x="69" y="861"/>
                  </a:lnTo>
                  <a:lnTo>
                    <a:pt x="82" y="856"/>
                  </a:lnTo>
                  <a:lnTo>
                    <a:pt x="97" y="847"/>
                  </a:lnTo>
                  <a:lnTo>
                    <a:pt x="105" y="852"/>
                  </a:lnTo>
                  <a:lnTo>
                    <a:pt x="110" y="852"/>
                  </a:lnTo>
                  <a:lnTo>
                    <a:pt x="110" y="852"/>
                  </a:lnTo>
                  <a:lnTo>
                    <a:pt x="107" y="862"/>
                  </a:lnTo>
                  <a:lnTo>
                    <a:pt x="104" y="871"/>
                  </a:lnTo>
                  <a:lnTo>
                    <a:pt x="102" y="877"/>
                  </a:lnTo>
                  <a:lnTo>
                    <a:pt x="102" y="877"/>
                  </a:lnTo>
                  <a:lnTo>
                    <a:pt x="99" y="884"/>
                  </a:lnTo>
                  <a:lnTo>
                    <a:pt x="97" y="892"/>
                  </a:lnTo>
                  <a:lnTo>
                    <a:pt x="97" y="909"/>
                  </a:lnTo>
                  <a:lnTo>
                    <a:pt x="97" y="909"/>
                  </a:lnTo>
                  <a:lnTo>
                    <a:pt x="95" y="941"/>
                  </a:lnTo>
                  <a:lnTo>
                    <a:pt x="95" y="941"/>
                  </a:lnTo>
                  <a:lnTo>
                    <a:pt x="99" y="942"/>
                  </a:lnTo>
                  <a:lnTo>
                    <a:pt x="109" y="946"/>
                  </a:lnTo>
                  <a:lnTo>
                    <a:pt x="125" y="949"/>
                  </a:lnTo>
                  <a:lnTo>
                    <a:pt x="134" y="949"/>
                  </a:lnTo>
                  <a:lnTo>
                    <a:pt x="146" y="947"/>
                  </a:lnTo>
                  <a:lnTo>
                    <a:pt x="146" y="947"/>
                  </a:lnTo>
                  <a:lnTo>
                    <a:pt x="166" y="944"/>
                  </a:lnTo>
                  <a:lnTo>
                    <a:pt x="184" y="941"/>
                  </a:lnTo>
                  <a:lnTo>
                    <a:pt x="201" y="941"/>
                  </a:lnTo>
                  <a:lnTo>
                    <a:pt x="207" y="942"/>
                  </a:lnTo>
                  <a:lnTo>
                    <a:pt x="212" y="944"/>
                  </a:lnTo>
                  <a:lnTo>
                    <a:pt x="212" y="944"/>
                  </a:lnTo>
                  <a:lnTo>
                    <a:pt x="234" y="956"/>
                  </a:lnTo>
                  <a:lnTo>
                    <a:pt x="244" y="961"/>
                  </a:lnTo>
                  <a:lnTo>
                    <a:pt x="254" y="962"/>
                  </a:lnTo>
                  <a:lnTo>
                    <a:pt x="254" y="962"/>
                  </a:lnTo>
                  <a:lnTo>
                    <a:pt x="277" y="962"/>
                  </a:lnTo>
                  <a:lnTo>
                    <a:pt x="277" y="962"/>
                  </a:lnTo>
                  <a:lnTo>
                    <a:pt x="279" y="969"/>
                  </a:lnTo>
                  <a:lnTo>
                    <a:pt x="279" y="984"/>
                  </a:lnTo>
                  <a:lnTo>
                    <a:pt x="276" y="1008"/>
                  </a:lnTo>
                  <a:lnTo>
                    <a:pt x="274" y="1021"/>
                  </a:lnTo>
                  <a:lnTo>
                    <a:pt x="269" y="1036"/>
                  </a:lnTo>
                  <a:lnTo>
                    <a:pt x="269" y="1036"/>
                  </a:lnTo>
                  <a:lnTo>
                    <a:pt x="261" y="1064"/>
                  </a:lnTo>
                  <a:lnTo>
                    <a:pt x="254" y="1089"/>
                  </a:lnTo>
                  <a:lnTo>
                    <a:pt x="249" y="1115"/>
                  </a:lnTo>
                  <a:lnTo>
                    <a:pt x="246" y="1141"/>
                  </a:lnTo>
                  <a:lnTo>
                    <a:pt x="246" y="1141"/>
                  </a:lnTo>
                  <a:lnTo>
                    <a:pt x="242" y="1191"/>
                  </a:lnTo>
                  <a:lnTo>
                    <a:pt x="239" y="1210"/>
                  </a:lnTo>
                  <a:lnTo>
                    <a:pt x="236" y="1223"/>
                  </a:lnTo>
                  <a:lnTo>
                    <a:pt x="236" y="1223"/>
                  </a:lnTo>
                  <a:lnTo>
                    <a:pt x="229" y="1240"/>
                  </a:lnTo>
                  <a:lnTo>
                    <a:pt x="226" y="1246"/>
                  </a:lnTo>
                  <a:lnTo>
                    <a:pt x="226" y="1246"/>
                  </a:lnTo>
                  <a:lnTo>
                    <a:pt x="219" y="1248"/>
                  </a:lnTo>
                  <a:lnTo>
                    <a:pt x="214" y="1250"/>
                  </a:lnTo>
                  <a:lnTo>
                    <a:pt x="209" y="1251"/>
                  </a:lnTo>
                  <a:lnTo>
                    <a:pt x="209" y="1251"/>
                  </a:lnTo>
                  <a:lnTo>
                    <a:pt x="207" y="1258"/>
                  </a:lnTo>
                  <a:lnTo>
                    <a:pt x="206" y="1265"/>
                  </a:lnTo>
                  <a:lnTo>
                    <a:pt x="207" y="1272"/>
                  </a:lnTo>
                  <a:lnTo>
                    <a:pt x="209" y="1278"/>
                  </a:lnTo>
                  <a:lnTo>
                    <a:pt x="209" y="1278"/>
                  </a:lnTo>
                  <a:lnTo>
                    <a:pt x="217" y="1285"/>
                  </a:lnTo>
                  <a:lnTo>
                    <a:pt x="219" y="1288"/>
                  </a:lnTo>
                  <a:lnTo>
                    <a:pt x="221" y="1293"/>
                  </a:lnTo>
                  <a:lnTo>
                    <a:pt x="221" y="1293"/>
                  </a:lnTo>
                  <a:lnTo>
                    <a:pt x="222" y="1300"/>
                  </a:lnTo>
                  <a:lnTo>
                    <a:pt x="226" y="1305"/>
                  </a:lnTo>
                  <a:lnTo>
                    <a:pt x="231" y="1310"/>
                  </a:lnTo>
                  <a:lnTo>
                    <a:pt x="239" y="1313"/>
                  </a:lnTo>
                  <a:lnTo>
                    <a:pt x="239" y="1313"/>
                  </a:lnTo>
                  <a:lnTo>
                    <a:pt x="249" y="1315"/>
                  </a:lnTo>
                  <a:lnTo>
                    <a:pt x="257" y="1315"/>
                  </a:lnTo>
                  <a:lnTo>
                    <a:pt x="267" y="1312"/>
                  </a:lnTo>
                  <a:lnTo>
                    <a:pt x="274" y="1307"/>
                  </a:lnTo>
                  <a:lnTo>
                    <a:pt x="274" y="1307"/>
                  </a:lnTo>
                  <a:lnTo>
                    <a:pt x="276" y="1303"/>
                  </a:lnTo>
                  <a:lnTo>
                    <a:pt x="277" y="1298"/>
                  </a:lnTo>
                  <a:lnTo>
                    <a:pt x="277" y="1288"/>
                  </a:lnTo>
                  <a:lnTo>
                    <a:pt x="276" y="1280"/>
                  </a:lnTo>
                  <a:lnTo>
                    <a:pt x="276" y="1275"/>
                  </a:lnTo>
                  <a:lnTo>
                    <a:pt x="276" y="1272"/>
                  </a:lnTo>
                  <a:lnTo>
                    <a:pt x="276" y="1272"/>
                  </a:lnTo>
                  <a:lnTo>
                    <a:pt x="283" y="1258"/>
                  </a:lnTo>
                  <a:lnTo>
                    <a:pt x="284" y="1248"/>
                  </a:lnTo>
                  <a:lnTo>
                    <a:pt x="286" y="1240"/>
                  </a:lnTo>
                  <a:lnTo>
                    <a:pt x="286" y="1240"/>
                  </a:lnTo>
                  <a:lnTo>
                    <a:pt x="284" y="1231"/>
                  </a:lnTo>
                  <a:lnTo>
                    <a:pt x="286" y="1220"/>
                  </a:lnTo>
                  <a:lnTo>
                    <a:pt x="289" y="1208"/>
                  </a:lnTo>
                  <a:lnTo>
                    <a:pt x="296" y="1195"/>
                  </a:lnTo>
                  <a:lnTo>
                    <a:pt x="296" y="1195"/>
                  </a:lnTo>
                  <a:lnTo>
                    <a:pt x="319" y="1158"/>
                  </a:lnTo>
                  <a:lnTo>
                    <a:pt x="331" y="1135"/>
                  </a:lnTo>
                  <a:lnTo>
                    <a:pt x="336" y="1123"/>
                  </a:lnTo>
                  <a:lnTo>
                    <a:pt x="339" y="1111"/>
                  </a:lnTo>
                  <a:lnTo>
                    <a:pt x="339" y="1111"/>
                  </a:lnTo>
                  <a:lnTo>
                    <a:pt x="351" y="1074"/>
                  </a:lnTo>
                  <a:lnTo>
                    <a:pt x="354" y="1063"/>
                  </a:lnTo>
                  <a:lnTo>
                    <a:pt x="354" y="1063"/>
                  </a:lnTo>
                  <a:lnTo>
                    <a:pt x="364" y="1084"/>
                  </a:lnTo>
                  <a:lnTo>
                    <a:pt x="374" y="1106"/>
                  </a:lnTo>
                  <a:lnTo>
                    <a:pt x="384" y="1128"/>
                  </a:lnTo>
                  <a:lnTo>
                    <a:pt x="384" y="1128"/>
                  </a:lnTo>
                  <a:lnTo>
                    <a:pt x="394" y="1146"/>
                  </a:lnTo>
                  <a:lnTo>
                    <a:pt x="403" y="1165"/>
                  </a:lnTo>
                  <a:lnTo>
                    <a:pt x="414" y="1195"/>
                  </a:lnTo>
                  <a:lnTo>
                    <a:pt x="414" y="1195"/>
                  </a:lnTo>
                  <a:lnTo>
                    <a:pt x="418" y="1208"/>
                  </a:lnTo>
                  <a:lnTo>
                    <a:pt x="418" y="1218"/>
                  </a:lnTo>
                  <a:lnTo>
                    <a:pt x="419" y="1233"/>
                  </a:lnTo>
                  <a:lnTo>
                    <a:pt x="419" y="1233"/>
                  </a:lnTo>
                  <a:lnTo>
                    <a:pt x="421" y="1238"/>
                  </a:lnTo>
                  <a:lnTo>
                    <a:pt x="421" y="1245"/>
                  </a:lnTo>
                  <a:lnTo>
                    <a:pt x="419" y="1251"/>
                  </a:lnTo>
                  <a:lnTo>
                    <a:pt x="416" y="1256"/>
                  </a:lnTo>
                  <a:lnTo>
                    <a:pt x="416" y="1256"/>
                  </a:lnTo>
                  <a:lnTo>
                    <a:pt x="406" y="1268"/>
                  </a:lnTo>
                  <a:lnTo>
                    <a:pt x="403" y="1275"/>
                  </a:lnTo>
                  <a:lnTo>
                    <a:pt x="401" y="1280"/>
                  </a:lnTo>
                  <a:lnTo>
                    <a:pt x="401" y="1280"/>
                  </a:lnTo>
                  <a:lnTo>
                    <a:pt x="404" y="1285"/>
                  </a:lnTo>
                  <a:lnTo>
                    <a:pt x="409" y="1290"/>
                  </a:lnTo>
                  <a:lnTo>
                    <a:pt x="419" y="1293"/>
                  </a:lnTo>
                  <a:lnTo>
                    <a:pt x="433" y="1295"/>
                  </a:lnTo>
                  <a:lnTo>
                    <a:pt x="433" y="1295"/>
                  </a:lnTo>
                  <a:lnTo>
                    <a:pt x="448" y="1295"/>
                  </a:lnTo>
                  <a:lnTo>
                    <a:pt x="463" y="1293"/>
                  </a:lnTo>
                  <a:lnTo>
                    <a:pt x="476" y="1288"/>
                  </a:lnTo>
                  <a:lnTo>
                    <a:pt x="480" y="1287"/>
                  </a:lnTo>
                  <a:lnTo>
                    <a:pt x="483" y="1283"/>
                  </a:lnTo>
                  <a:lnTo>
                    <a:pt x="483" y="1283"/>
                  </a:lnTo>
                  <a:lnTo>
                    <a:pt x="483" y="1278"/>
                  </a:lnTo>
                  <a:lnTo>
                    <a:pt x="483" y="1275"/>
                  </a:lnTo>
                  <a:lnTo>
                    <a:pt x="480" y="1265"/>
                  </a:lnTo>
                  <a:lnTo>
                    <a:pt x="476" y="1255"/>
                  </a:lnTo>
                  <a:lnTo>
                    <a:pt x="475" y="1248"/>
                  </a:lnTo>
                  <a:lnTo>
                    <a:pt x="475" y="1243"/>
                  </a:lnTo>
                  <a:lnTo>
                    <a:pt x="475" y="1243"/>
                  </a:lnTo>
                  <a:lnTo>
                    <a:pt x="475" y="1231"/>
                  </a:lnTo>
                  <a:lnTo>
                    <a:pt x="475" y="1218"/>
                  </a:lnTo>
                  <a:lnTo>
                    <a:pt x="470" y="1196"/>
                  </a:lnTo>
                  <a:lnTo>
                    <a:pt x="470" y="1196"/>
                  </a:lnTo>
                  <a:lnTo>
                    <a:pt x="460" y="1171"/>
                  </a:lnTo>
                  <a:lnTo>
                    <a:pt x="455" y="1153"/>
                  </a:lnTo>
                  <a:lnTo>
                    <a:pt x="453" y="1143"/>
                  </a:lnTo>
                  <a:lnTo>
                    <a:pt x="451" y="1133"/>
                  </a:lnTo>
                  <a:lnTo>
                    <a:pt x="451" y="1133"/>
                  </a:lnTo>
                  <a:lnTo>
                    <a:pt x="451" y="1109"/>
                  </a:lnTo>
                  <a:lnTo>
                    <a:pt x="451" y="1084"/>
                  </a:lnTo>
                  <a:lnTo>
                    <a:pt x="446" y="1058"/>
                  </a:lnTo>
                  <a:lnTo>
                    <a:pt x="445" y="1046"/>
                  </a:lnTo>
                  <a:lnTo>
                    <a:pt x="440" y="1034"/>
                  </a:lnTo>
                  <a:lnTo>
                    <a:pt x="440" y="1034"/>
                  </a:lnTo>
                  <a:lnTo>
                    <a:pt x="431" y="1014"/>
                  </a:lnTo>
                  <a:lnTo>
                    <a:pt x="426" y="998"/>
                  </a:lnTo>
                  <a:lnTo>
                    <a:pt x="421" y="978"/>
                  </a:lnTo>
                  <a:lnTo>
                    <a:pt x="421" y="978"/>
                  </a:lnTo>
                  <a:lnTo>
                    <a:pt x="421" y="961"/>
                  </a:lnTo>
                  <a:lnTo>
                    <a:pt x="421" y="952"/>
                  </a:lnTo>
                  <a:lnTo>
                    <a:pt x="440" y="954"/>
                  </a:lnTo>
                  <a:lnTo>
                    <a:pt x="441" y="944"/>
                  </a:lnTo>
                  <a:lnTo>
                    <a:pt x="441" y="944"/>
                  </a:lnTo>
                  <a:lnTo>
                    <a:pt x="451" y="944"/>
                  </a:lnTo>
                  <a:lnTo>
                    <a:pt x="465" y="944"/>
                  </a:lnTo>
                  <a:lnTo>
                    <a:pt x="465" y="944"/>
                  </a:lnTo>
                  <a:lnTo>
                    <a:pt x="471" y="942"/>
                  </a:lnTo>
                  <a:lnTo>
                    <a:pt x="476" y="937"/>
                  </a:lnTo>
                  <a:lnTo>
                    <a:pt x="481" y="932"/>
                  </a:lnTo>
                  <a:lnTo>
                    <a:pt x="481" y="932"/>
                  </a:lnTo>
                  <a:lnTo>
                    <a:pt x="473" y="917"/>
                  </a:lnTo>
                  <a:lnTo>
                    <a:pt x="468" y="904"/>
                  </a:lnTo>
                  <a:lnTo>
                    <a:pt x="465" y="891"/>
                  </a:lnTo>
                  <a:lnTo>
                    <a:pt x="465" y="891"/>
                  </a:lnTo>
                  <a:lnTo>
                    <a:pt x="458" y="867"/>
                  </a:lnTo>
                  <a:lnTo>
                    <a:pt x="455" y="856"/>
                  </a:lnTo>
                  <a:lnTo>
                    <a:pt x="455" y="844"/>
                  </a:lnTo>
                  <a:lnTo>
                    <a:pt x="455" y="844"/>
                  </a:lnTo>
                  <a:lnTo>
                    <a:pt x="455" y="826"/>
                  </a:lnTo>
                  <a:lnTo>
                    <a:pt x="456" y="817"/>
                  </a:lnTo>
                  <a:lnTo>
                    <a:pt x="456" y="817"/>
                  </a:lnTo>
                  <a:lnTo>
                    <a:pt x="470" y="810"/>
                  </a:lnTo>
                  <a:lnTo>
                    <a:pt x="478" y="804"/>
                  </a:lnTo>
                  <a:lnTo>
                    <a:pt x="481" y="802"/>
                  </a:lnTo>
                  <a:lnTo>
                    <a:pt x="483" y="799"/>
                  </a:lnTo>
                  <a:lnTo>
                    <a:pt x="483" y="799"/>
                  </a:lnTo>
                  <a:lnTo>
                    <a:pt x="481" y="784"/>
                  </a:lnTo>
                  <a:lnTo>
                    <a:pt x="481" y="777"/>
                  </a:lnTo>
                  <a:lnTo>
                    <a:pt x="481" y="769"/>
                  </a:lnTo>
                  <a:lnTo>
                    <a:pt x="481" y="769"/>
                  </a:lnTo>
                  <a:lnTo>
                    <a:pt x="483" y="762"/>
                  </a:lnTo>
                  <a:lnTo>
                    <a:pt x="485" y="752"/>
                  </a:lnTo>
                  <a:lnTo>
                    <a:pt x="483" y="744"/>
                  </a:lnTo>
                  <a:lnTo>
                    <a:pt x="481" y="737"/>
                  </a:lnTo>
                  <a:lnTo>
                    <a:pt x="481" y="737"/>
                  </a:lnTo>
                  <a:lnTo>
                    <a:pt x="480" y="732"/>
                  </a:lnTo>
                  <a:lnTo>
                    <a:pt x="478" y="725"/>
                  </a:lnTo>
                  <a:lnTo>
                    <a:pt x="480" y="719"/>
                  </a:lnTo>
                  <a:lnTo>
                    <a:pt x="481" y="709"/>
                  </a:lnTo>
                  <a:lnTo>
                    <a:pt x="481" y="709"/>
                  </a:lnTo>
                  <a:lnTo>
                    <a:pt x="483" y="689"/>
                  </a:lnTo>
                  <a:lnTo>
                    <a:pt x="485" y="662"/>
                  </a:lnTo>
                  <a:lnTo>
                    <a:pt x="486" y="632"/>
                  </a:lnTo>
                  <a:lnTo>
                    <a:pt x="488" y="608"/>
                  </a:lnTo>
                  <a:lnTo>
                    <a:pt x="488" y="608"/>
                  </a:lnTo>
                  <a:lnTo>
                    <a:pt x="491" y="587"/>
                  </a:lnTo>
                  <a:lnTo>
                    <a:pt x="491" y="565"/>
                  </a:lnTo>
                  <a:lnTo>
                    <a:pt x="491" y="547"/>
                  </a:lnTo>
                  <a:lnTo>
                    <a:pt x="488" y="532"/>
                  </a:lnTo>
                  <a:lnTo>
                    <a:pt x="488" y="532"/>
                  </a:lnTo>
                  <a:lnTo>
                    <a:pt x="483" y="520"/>
                  </a:lnTo>
                  <a:lnTo>
                    <a:pt x="481" y="506"/>
                  </a:lnTo>
                  <a:lnTo>
                    <a:pt x="481" y="493"/>
                  </a:lnTo>
                  <a:lnTo>
                    <a:pt x="481" y="476"/>
                  </a:lnTo>
                  <a:lnTo>
                    <a:pt x="481" y="476"/>
                  </a:lnTo>
                  <a:lnTo>
                    <a:pt x="483" y="458"/>
                  </a:lnTo>
                  <a:lnTo>
                    <a:pt x="483" y="438"/>
                  </a:lnTo>
                  <a:lnTo>
                    <a:pt x="483" y="416"/>
                  </a:lnTo>
                  <a:lnTo>
                    <a:pt x="483" y="416"/>
                  </a:lnTo>
                  <a:lnTo>
                    <a:pt x="486" y="415"/>
                  </a:lnTo>
                  <a:lnTo>
                    <a:pt x="490" y="413"/>
                  </a:lnTo>
                  <a:lnTo>
                    <a:pt x="495" y="411"/>
                  </a:lnTo>
                  <a:lnTo>
                    <a:pt x="495" y="411"/>
                  </a:lnTo>
                  <a:lnTo>
                    <a:pt x="505" y="413"/>
                  </a:lnTo>
                  <a:lnTo>
                    <a:pt x="510" y="413"/>
                  </a:lnTo>
                  <a:lnTo>
                    <a:pt x="511" y="395"/>
                  </a:lnTo>
                  <a:lnTo>
                    <a:pt x="511" y="395"/>
                  </a:lnTo>
                  <a:lnTo>
                    <a:pt x="503" y="393"/>
                  </a:lnTo>
                  <a:lnTo>
                    <a:pt x="496" y="388"/>
                  </a:lnTo>
                  <a:lnTo>
                    <a:pt x="495" y="386"/>
                  </a:lnTo>
                  <a:lnTo>
                    <a:pt x="493" y="381"/>
                  </a:lnTo>
                  <a:lnTo>
                    <a:pt x="493" y="381"/>
                  </a:lnTo>
                  <a:lnTo>
                    <a:pt x="488" y="349"/>
                  </a:lnTo>
                  <a:lnTo>
                    <a:pt x="485" y="329"/>
                  </a:lnTo>
                  <a:lnTo>
                    <a:pt x="478" y="311"/>
                  </a:lnTo>
                  <a:lnTo>
                    <a:pt x="478" y="311"/>
                  </a:lnTo>
                  <a:lnTo>
                    <a:pt x="473" y="298"/>
                  </a:lnTo>
                  <a:lnTo>
                    <a:pt x="466" y="289"/>
                  </a:lnTo>
                  <a:lnTo>
                    <a:pt x="460" y="283"/>
                  </a:lnTo>
                  <a:lnTo>
                    <a:pt x="451" y="278"/>
                  </a:lnTo>
                  <a:lnTo>
                    <a:pt x="451" y="278"/>
                  </a:lnTo>
                  <a:lnTo>
                    <a:pt x="441" y="271"/>
                  </a:lnTo>
                  <a:lnTo>
                    <a:pt x="431" y="268"/>
                  </a:lnTo>
                  <a:lnTo>
                    <a:pt x="419" y="263"/>
                  </a:lnTo>
                  <a:lnTo>
                    <a:pt x="419" y="263"/>
                  </a:lnTo>
                  <a:lnTo>
                    <a:pt x="423" y="243"/>
                  </a:lnTo>
                  <a:lnTo>
                    <a:pt x="423" y="224"/>
                  </a:lnTo>
                  <a:lnTo>
                    <a:pt x="423" y="204"/>
                  </a:lnTo>
                  <a:lnTo>
                    <a:pt x="423" y="204"/>
                  </a:lnTo>
                  <a:lnTo>
                    <a:pt x="416" y="166"/>
                  </a:lnTo>
                  <a:lnTo>
                    <a:pt x="413" y="151"/>
                  </a:lnTo>
                  <a:lnTo>
                    <a:pt x="411" y="141"/>
                  </a:lnTo>
                  <a:lnTo>
                    <a:pt x="411" y="141"/>
                  </a:lnTo>
                  <a:lnTo>
                    <a:pt x="416" y="122"/>
                  </a:lnTo>
                  <a:lnTo>
                    <a:pt x="418" y="109"/>
                  </a:lnTo>
                  <a:lnTo>
                    <a:pt x="426" y="121"/>
                  </a:lnTo>
                  <a:lnTo>
                    <a:pt x="426" y="111"/>
                  </a:lnTo>
                  <a:lnTo>
                    <a:pt x="434" y="119"/>
                  </a:lnTo>
                  <a:lnTo>
                    <a:pt x="431" y="109"/>
                  </a:lnTo>
                  <a:lnTo>
                    <a:pt x="443" y="116"/>
                  </a:lnTo>
                  <a:lnTo>
                    <a:pt x="443" y="116"/>
                  </a:lnTo>
                  <a:lnTo>
                    <a:pt x="440" y="106"/>
                  </a:lnTo>
                  <a:lnTo>
                    <a:pt x="436" y="99"/>
                  </a:lnTo>
                  <a:lnTo>
                    <a:pt x="433" y="94"/>
                  </a:lnTo>
                  <a:lnTo>
                    <a:pt x="433" y="94"/>
                  </a:lnTo>
                  <a:lnTo>
                    <a:pt x="421" y="82"/>
                  </a:lnTo>
                  <a:lnTo>
                    <a:pt x="429" y="72"/>
                  </a:lnTo>
                  <a:lnTo>
                    <a:pt x="424" y="69"/>
                  </a:lnTo>
                  <a:lnTo>
                    <a:pt x="434" y="52"/>
                  </a:lnTo>
                  <a:lnTo>
                    <a:pt x="424" y="57"/>
                  </a:lnTo>
                  <a:lnTo>
                    <a:pt x="423" y="50"/>
                  </a:lnTo>
                  <a:lnTo>
                    <a:pt x="418" y="54"/>
                  </a:lnTo>
                  <a:lnTo>
                    <a:pt x="418" y="54"/>
                  </a:lnTo>
                  <a:lnTo>
                    <a:pt x="418" y="50"/>
                  </a:lnTo>
                  <a:lnTo>
                    <a:pt x="418" y="40"/>
                  </a:lnTo>
                  <a:lnTo>
                    <a:pt x="414" y="29"/>
                  </a:lnTo>
                  <a:lnTo>
                    <a:pt x="411" y="24"/>
                  </a:lnTo>
                  <a:lnTo>
                    <a:pt x="408" y="19"/>
                  </a:lnTo>
                  <a:lnTo>
                    <a:pt x="408" y="19"/>
                  </a:lnTo>
                  <a:lnTo>
                    <a:pt x="396" y="12"/>
                  </a:lnTo>
                  <a:lnTo>
                    <a:pt x="383" y="5"/>
                  </a:lnTo>
                  <a:lnTo>
                    <a:pt x="368" y="2"/>
                  </a:lnTo>
                  <a:lnTo>
                    <a:pt x="353" y="0"/>
                  </a:lnTo>
                  <a:lnTo>
                    <a:pt x="353" y="0"/>
                  </a:lnTo>
                  <a:lnTo>
                    <a:pt x="336" y="2"/>
                  </a:lnTo>
                  <a:lnTo>
                    <a:pt x="319" y="5"/>
                  </a:lnTo>
                  <a:lnTo>
                    <a:pt x="304" y="12"/>
                  </a:lnTo>
                  <a:lnTo>
                    <a:pt x="291" y="20"/>
                  </a:lnTo>
                  <a:lnTo>
                    <a:pt x="291" y="20"/>
                  </a:lnTo>
                  <a:lnTo>
                    <a:pt x="269" y="39"/>
                  </a:lnTo>
                  <a:lnTo>
                    <a:pt x="262" y="47"/>
                  </a:lnTo>
                  <a:lnTo>
                    <a:pt x="257" y="57"/>
                  </a:lnTo>
                  <a:lnTo>
                    <a:pt x="257" y="57"/>
                  </a:lnTo>
                  <a:lnTo>
                    <a:pt x="251" y="74"/>
                  </a:lnTo>
                  <a:lnTo>
                    <a:pt x="249" y="79"/>
                  </a:lnTo>
                  <a:lnTo>
                    <a:pt x="246" y="80"/>
                  </a:lnTo>
                  <a:lnTo>
                    <a:pt x="246" y="80"/>
                  </a:lnTo>
                  <a:lnTo>
                    <a:pt x="237" y="85"/>
                  </a:lnTo>
                  <a:lnTo>
                    <a:pt x="232" y="87"/>
                  </a:lnTo>
                  <a:lnTo>
                    <a:pt x="246" y="87"/>
                  </a:lnTo>
                  <a:lnTo>
                    <a:pt x="246" y="87"/>
                  </a:lnTo>
                  <a:lnTo>
                    <a:pt x="244" y="90"/>
                  </a:lnTo>
                  <a:lnTo>
                    <a:pt x="244" y="94"/>
                  </a:lnTo>
                  <a:lnTo>
                    <a:pt x="241" y="99"/>
                  </a:lnTo>
                  <a:lnTo>
                    <a:pt x="241" y="99"/>
                  </a:lnTo>
                  <a:lnTo>
                    <a:pt x="227" y="112"/>
                  </a:lnTo>
                  <a:lnTo>
                    <a:pt x="227" y="112"/>
                  </a:lnTo>
                  <a:lnTo>
                    <a:pt x="239" y="104"/>
                  </a:lnTo>
                  <a:lnTo>
                    <a:pt x="239" y="104"/>
                  </a:lnTo>
                  <a:lnTo>
                    <a:pt x="246" y="99"/>
                  </a:lnTo>
                  <a:lnTo>
                    <a:pt x="247" y="96"/>
                  </a:lnTo>
                  <a:lnTo>
                    <a:pt x="247" y="96"/>
                  </a:lnTo>
                  <a:lnTo>
                    <a:pt x="246" y="102"/>
                  </a:lnTo>
                  <a:lnTo>
                    <a:pt x="244" y="109"/>
                  </a:lnTo>
                  <a:lnTo>
                    <a:pt x="241" y="112"/>
                  </a:lnTo>
                  <a:lnTo>
                    <a:pt x="241" y="112"/>
                  </a:lnTo>
                  <a:lnTo>
                    <a:pt x="236" y="119"/>
                  </a:lnTo>
                  <a:lnTo>
                    <a:pt x="232" y="121"/>
                  </a:lnTo>
                  <a:lnTo>
                    <a:pt x="232" y="121"/>
                  </a:lnTo>
                  <a:lnTo>
                    <a:pt x="242" y="114"/>
                  </a:lnTo>
                  <a:lnTo>
                    <a:pt x="242" y="114"/>
                  </a:lnTo>
                  <a:lnTo>
                    <a:pt x="246" y="109"/>
                  </a:lnTo>
                  <a:lnTo>
                    <a:pt x="247" y="106"/>
                  </a:lnTo>
                  <a:lnTo>
                    <a:pt x="247" y="106"/>
                  </a:lnTo>
                  <a:lnTo>
                    <a:pt x="247" y="111"/>
                  </a:lnTo>
                  <a:lnTo>
                    <a:pt x="247" y="116"/>
                  </a:lnTo>
                  <a:lnTo>
                    <a:pt x="246" y="119"/>
                  </a:lnTo>
                  <a:lnTo>
                    <a:pt x="246" y="119"/>
                  </a:lnTo>
                  <a:lnTo>
                    <a:pt x="242" y="126"/>
                  </a:lnTo>
                  <a:lnTo>
                    <a:pt x="239" y="127"/>
                  </a:lnTo>
                  <a:lnTo>
                    <a:pt x="236" y="129"/>
                  </a:lnTo>
                  <a:lnTo>
                    <a:pt x="236" y="129"/>
                  </a:lnTo>
                  <a:lnTo>
                    <a:pt x="227" y="129"/>
                  </a:lnTo>
                  <a:lnTo>
                    <a:pt x="222" y="127"/>
                  </a:lnTo>
                  <a:lnTo>
                    <a:pt x="222" y="127"/>
                  </a:lnTo>
                  <a:lnTo>
                    <a:pt x="229" y="129"/>
                  </a:lnTo>
                  <a:lnTo>
                    <a:pt x="234" y="132"/>
                  </a:lnTo>
                  <a:lnTo>
                    <a:pt x="237" y="132"/>
                  </a:lnTo>
                  <a:lnTo>
                    <a:pt x="237" y="132"/>
                  </a:lnTo>
                  <a:lnTo>
                    <a:pt x="244" y="127"/>
                  </a:lnTo>
                  <a:lnTo>
                    <a:pt x="244" y="127"/>
                  </a:lnTo>
                  <a:lnTo>
                    <a:pt x="244" y="131"/>
                  </a:lnTo>
                  <a:lnTo>
                    <a:pt x="242" y="134"/>
                  </a:lnTo>
                  <a:lnTo>
                    <a:pt x="239" y="136"/>
                  </a:lnTo>
                  <a:lnTo>
                    <a:pt x="239" y="136"/>
                  </a:lnTo>
                  <a:lnTo>
                    <a:pt x="227" y="142"/>
                  </a:lnTo>
                  <a:lnTo>
                    <a:pt x="227" y="142"/>
                  </a:lnTo>
                  <a:lnTo>
                    <a:pt x="232" y="141"/>
                  </a:lnTo>
                  <a:lnTo>
                    <a:pt x="239" y="139"/>
                  </a:lnTo>
                  <a:lnTo>
                    <a:pt x="239" y="139"/>
                  </a:lnTo>
                  <a:lnTo>
                    <a:pt x="244" y="136"/>
                  </a:lnTo>
                  <a:lnTo>
                    <a:pt x="244" y="136"/>
                  </a:lnTo>
                  <a:lnTo>
                    <a:pt x="242" y="141"/>
                  </a:lnTo>
                  <a:lnTo>
                    <a:pt x="241" y="146"/>
                  </a:lnTo>
                  <a:lnTo>
                    <a:pt x="236" y="151"/>
                  </a:lnTo>
                  <a:lnTo>
                    <a:pt x="236" y="151"/>
                  </a:lnTo>
                  <a:lnTo>
                    <a:pt x="227" y="157"/>
                  </a:lnTo>
                  <a:lnTo>
                    <a:pt x="221" y="161"/>
                  </a:lnTo>
                  <a:lnTo>
                    <a:pt x="221" y="161"/>
                  </a:lnTo>
                  <a:lnTo>
                    <a:pt x="236" y="156"/>
                  </a:lnTo>
                  <a:lnTo>
                    <a:pt x="236" y="156"/>
                  </a:lnTo>
                  <a:lnTo>
                    <a:pt x="241" y="151"/>
                  </a:lnTo>
                  <a:lnTo>
                    <a:pt x="241" y="151"/>
                  </a:lnTo>
                  <a:lnTo>
                    <a:pt x="241" y="152"/>
                  </a:lnTo>
                  <a:lnTo>
                    <a:pt x="239" y="156"/>
                  </a:lnTo>
                  <a:lnTo>
                    <a:pt x="237" y="157"/>
                  </a:lnTo>
                  <a:lnTo>
                    <a:pt x="237" y="157"/>
                  </a:lnTo>
                  <a:lnTo>
                    <a:pt x="231" y="162"/>
                  </a:lnTo>
                  <a:lnTo>
                    <a:pt x="231" y="162"/>
                  </a:lnTo>
                  <a:lnTo>
                    <a:pt x="234" y="162"/>
                  </a:lnTo>
                  <a:lnTo>
                    <a:pt x="239" y="161"/>
                  </a:lnTo>
                  <a:lnTo>
                    <a:pt x="239" y="161"/>
                  </a:lnTo>
                  <a:lnTo>
                    <a:pt x="244" y="157"/>
                  </a:lnTo>
                  <a:lnTo>
                    <a:pt x="247" y="154"/>
                  </a:lnTo>
                  <a:lnTo>
                    <a:pt x="247" y="154"/>
                  </a:lnTo>
                  <a:lnTo>
                    <a:pt x="246" y="159"/>
                  </a:lnTo>
                  <a:lnTo>
                    <a:pt x="242" y="164"/>
                  </a:lnTo>
                  <a:lnTo>
                    <a:pt x="237" y="169"/>
                  </a:lnTo>
                  <a:lnTo>
                    <a:pt x="237" y="169"/>
                  </a:lnTo>
                  <a:lnTo>
                    <a:pt x="221" y="179"/>
                  </a:lnTo>
                  <a:lnTo>
                    <a:pt x="221" y="179"/>
                  </a:lnTo>
                  <a:lnTo>
                    <a:pt x="224" y="182"/>
                  </a:lnTo>
                  <a:lnTo>
                    <a:pt x="227" y="184"/>
                  </a:lnTo>
                  <a:lnTo>
                    <a:pt x="232" y="186"/>
                  </a:lnTo>
                  <a:lnTo>
                    <a:pt x="232" y="186"/>
                  </a:lnTo>
                  <a:lnTo>
                    <a:pt x="239" y="182"/>
                  </a:lnTo>
                  <a:lnTo>
                    <a:pt x="244" y="181"/>
                  </a:lnTo>
                  <a:lnTo>
                    <a:pt x="244" y="181"/>
                  </a:lnTo>
                  <a:lnTo>
                    <a:pt x="242" y="184"/>
                  </a:lnTo>
                  <a:lnTo>
                    <a:pt x="237" y="191"/>
                  </a:lnTo>
                  <a:lnTo>
                    <a:pt x="237" y="191"/>
                  </a:lnTo>
                  <a:lnTo>
                    <a:pt x="229" y="194"/>
                  </a:lnTo>
                  <a:lnTo>
                    <a:pt x="224" y="196"/>
                  </a:lnTo>
                  <a:lnTo>
                    <a:pt x="224" y="196"/>
                  </a:lnTo>
                  <a:lnTo>
                    <a:pt x="237" y="194"/>
                  </a:lnTo>
                  <a:lnTo>
                    <a:pt x="237" y="194"/>
                  </a:lnTo>
                  <a:lnTo>
                    <a:pt x="244" y="189"/>
                  </a:lnTo>
                  <a:lnTo>
                    <a:pt x="244" y="189"/>
                  </a:lnTo>
                  <a:lnTo>
                    <a:pt x="239" y="194"/>
                  </a:lnTo>
                  <a:lnTo>
                    <a:pt x="231" y="201"/>
                  </a:lnTo>
                  <a:lnTo>
                    <a:pt x="231" y="201"/>
                  </a:lnTo>
                  <a:lnTo>
                    <a:pt x="224" y="206"/>
                  </a:lnTo>
                  <a:lnTo>
                    <a:pt x="216" y="209"/>
                  </a:lnTo>
                  <a:lnTo>
                    <a:pt x="216" y="209"/>
                  </a:lnTo>
                  <a:lnTo>
                    <a:pt x="204" y="212"/>
                  </a:lnTo>
                  <a:lnTo>
                    <a:pt x="201" y="214"/>
                  </a:lnTo>
                  <a:lnTo>
                    <a:pt x="201" y="214"/>
                  </a:lnTo>
                  <a:lnTo>
                    <a:pt x="219" y="209"/>
                  </a:lnTo>
                  <a:lnTo>
                    <a:pt x="219" y="209"/>
                  </a:lnTo>
                  <a:lnTo>
                    <a:pt x="227" y="206"/>
                  </a:lnTo>
                  <a:lnTo>
                    <a:pt x="232" y="202"/>
                  </a:lnTo>
                  <a:lnTo>
                    <a:pt x="232" y="202"/>
                  </a:lnTo>
                  <a:lnTo>
                    <a:pt x="239" y="199"/>
                  </a:lnTo>
                  <a:lnTo>
                    <a:pt x="239" y="199"/>
                  </a:lnTo>
                  <a:lnTo>
                    <a:pt x="237" y="202"/>
                  </a:lnTo>
                  <a:lnTo>
                    <a:pt x="232" y="212"/>
                  </a:lnTo>
                  <a:lnTo>
                    <a:pt x="232" y="212"/>
                  </a:lnTo>
                  <a:lnTo>
                    <a:pt x="227" y="217"/>
                  </a:lnTo>
                  <a:lnTo>
                    <a:pt x="222" y="221"/>
                  </a:lnTo>
                  <a:lnTo>
                    <a:pt x="217" y="224"/>
                  </a:lnTo>
                  <a:lnTo>
                    <a:pt x="217" y="224"/>
                  </a:lnTo>
                  <a:lnTo>
                    <a:pt x="226" y="221"/>
                  </a:lnTo>
                  <a:lnTo>
                    <a:pt x="232" y="217"/>
                  </a:lnTo>
                  <a:lnTo>
                    <a:pt x="236" y="212"/>
                  </a:lnTo>
                  <a:lnTo>
                    <a:pt x="236" y="212"/>
                  </a:lnTo>
                  <a:lnTo>
                    <a:pt x="239" y="206"/>
                  </a:lnTo>
                  <a:lnTo>
                    <a:pt x="244" y="199"/>
                  </a:lnTo>
                  <a:lnTo>
                    <a:pt x="244" y="199"/>
                  </a:lnTo>
                  <a:lnTo>
                    <a:pt x="254" y="186"/>
                  </a:lnTo>
                  <a:lnTo>
                    <a:pt x="259" y="177"/>
                  </a:lnTo>
                  <a:lnTo>
                    <a:pt x="259" y="177"/>
                  </a:lnTo>
                  <a:lnTo>
                    <a:pt x="261" y="184"/>
                  </a:lnTo>
                  <a:lnTo>
                    <a:pt x="267" y="194"/>
                  </a:lnTo>
                  <a:lnTo>
                    <a:pt x="267" y="194"/>
                  </a:lnTo>
                  <a:lnTo>
                    <a:pt x="274" y="202"/>
                  </a:lnTo>
                  <a:lnTo>
                    <a:pt x="277" y="206"/>
                  </a:lnTo>
                  <a:lnTo>
                    <a:pt x="279" y="211"/>
                  </a:lnTo>
                  <a:lnTo>
                    <a:pt x="279" y="211"/>
                  </a:lnTo>
                  <a:lnTo>
                    <a:pt x="279" y="216"/>
                  </a:lnTo>
                  <a:lnTo>
                    <a:pt x="277" y="221"/>
                  </a:lnTo>
                  <a:lnTo>
                    <a:pt x="272" y="226"/>
                  </a:lnTo>
                  <a:lnTo>
                    <a:pt x="267" y="229"/>
                  </a:lnTo>
                  <a:lnTo>
                    <a:pt x="267" y="229"/>
                  </a:lnTo>
                  <a:lnTo>
                    <a:pt x="239" y="248"/>
                  </a:lnTo>
                  <a:lnTo>
                    <a:pt x="232" y="248"/>
                  </a:lnTo>
                  <a:lnTo>
                    <a:pt x="232" y="248"/>
                  </a:lnTo>
                  <a:lnTo>
                    <a:pt x="226" y="253"/>
                  </a:lnTo>
                  <a:lnTo>
                    <a:pt x="219" y="258"/>
                  </a:lnTo>
                  <a:lnTo>
                    <a:pt x="212" y="259"/>
                  </a:lnTo>
                  <a:lnTo>
                    <a:pt x="212" y="259"/>
                  </a:lnTo>
                  <a:lnTo>
                    <a:pt x="197" y="264"/>
                  </a:lnTo>
                  <a:lnTo>
                    <a:pt x="189" y="269"/>
                  </a:lnTo>
                  <a:lnTo>
                    <a:pt x="182" y="274"/>
                  </a:lnTo>
                  <a:lnTo>
                    <a:pt x="182" y="274"/>
                  </a:lnTo>
                  <a:lnTo>
                    <a:pt x="177" y="283"/>
                  </a:lnTo>
                  <a:lnTo>
                    <a:pt x="172" y="294"/>
                  </a:lnTo>
                  <a:lnTo>
                    <a:pt x="164" y="319"/>
                  </a:lnTo>
                  <a:lnTo>
                    <a:pt x="164" y="319"/>
                  </a:lnTo>
                  <a:lnTo>
                    <a:pt x="156" y="338"/>
                  </a:lnTo>
                  <a:lnTo>
                    <a:pt x="152" y="344"/>
                  </a:lnTo>
                  <a:lnTo>
                    <a:pt x="151" y="353"/>
                  </a:lnTo>
                  <a:lnTo>
                    <a:pt x="151" y="353"/>
                  </a:lnTo>
                  <a:lnTo>
                    <a:pt x="151" y="359"/>
                  </a:lnTo>
                  <a:lnTo>
                    <a:pt x="151" y="366"/>
                  </a:lnTo>
                  <a:lnTo>
                    <a:pt x="152" y="373"/>
                  </a:lnTo>
                  <a:lnTo>
                    <a:pt x="152" y="373"/>
                  </a:lnTo>
                  <a:lnTo>
                    <a:pt x="149" y="376"/>
                  </a:lnTo>
                  <a:lnTo>
                    <a:pt x="146" y="379"/>
                  </a:lnTo>
                  <a:lnTo>
                    <a:pt x="141" y="381"/>
                  </a:lnTo>
                  <a:lnTo>
                    <a:pt x="141" y="381"/>
                  </a:lnTo>
                  <a:lnTo>
                    <a:pt x="134" y="383"/>
                  </a:lnTo>
                  <a:lnTo>
                    <a:pt x="129" y="384"/>
                  </a:lnTo>
                  <a:lnTo>
                    <a:pt x="129" y="390"/>
                  </a:lnTo>
                  <a:lnTo>
                    <a:pt x="129" y="390"/>
                  </a:lnTo>
                  <a:lnTo>
                    <a:pt x="132" y="393"/>
                  </a:lnTo>
                  <a:lnTo>
                    <a:pt x="136" y="396"/>
                  </a:lnTo>
                  <a:lnTo>
                    <a:pt x="141" y="400"/>
                  </a:lnTo>
                  <a:lnTo>
                    <a:pt x="141" y="400"/>
                  </a:lnTo>
                  <a:lnTo>
                    <a:pt x="156" y="405"/>
                  </a:lnTo>
                  <a:lnTo>
                    <a:pt x="156" y="421"/>
                  </a:lnTo>
                  <a:lnTo>
                    <a:pt x="162" y="425"/>
                  </a:lnTo>
                  <a:lnTo>
                    <a:pt x="162" y="425"/>
                  </a:lnTo>
                  <a:lnTo>
                    <a:pt x="166" y="446"/>
                  </a:lnTo>
                  <a:lnTo>
                    <a:pt x="167" y="466"/>
                  </a:lnTo>
                  <a:lnTo>
                    <a:pt x="167" y="475"/>
                  </a:lnTo>
                  <a:lnTo>
                    <a:pt x="166" y="481"/>
                  </a:lnTo>
                  <a:lnTo>
                    <a:pt x="166" y="481"/>
                  </a:lnTo>
                  <a:lnTo>
                    <a:pt x="152" y="513"/>
                  </a:lnTo>
                  <a:lnTo>
                    <a:pt x="147" y="532"/>
                  </a:lnTo>
                  <a:lnTo>
                    <a:pt x="144" y="552"/>
                  </a:lnTo>
                  <a:lnTo>
                    <a:pt x="144" y="552"/>
                  </a:lnTo>
                  <a:lnTo>
                    <a:pt x="141" y="597"/>
                  </a:lnTo>
                  <a:lnTo>
                    <a:pt x="137" y="643"/>
                  </a:lnTo>
                  <a:lnTo>
                    <a:pt x="137" y="643"/>
                  </a:lnTo>
                  <a:lnTo>
                    <a:pt x="136" y="660"/>
                  </a:lnTo>
                  <a:lnTo>
                    <a:pt x="134" y="675"/>
                  </a:lnTo>
                  <a:lnTo>
                    <a:pt x="129" y="687"/>
                  </a:lnTo>
                  <a:lnTo>
                    <a:pt x="122" y="697"/>
                  </a:lnTo>
                  <a:lnTo>
                    <a:pt x="122" y="697"/>
                  </a:lnTo>
                  <a:lnTo>
                    <a:pt x="107" y="715"/>
                  </a:lnTo>
                  <a:lnTo>
                    <a:pt x="102" y="722"/>
                  </a:lnTo>
                  <a:lnTo>
                    <a:pt x="99" y="729"/>
                  </a:lnTo>
                  <a:lnTo>
                    <a:pt x="99" y="729"/>
                  </a:lnTo>
                  <a:lnTo>
                    <a:pt x="94" y="742"/>
                  </a:lnTo>
                  <a:lnTo>
                    <a:pt x="94" y="742"/>
                  </a:lnTo>
                  <a:lnTo>
                    <a:pt x="90" y="740"/>
                  </a:lnTo>
                  <a:lnTo>
                    <a:pt x="87" y="739"/>
                  </a:lnTo>
                  <a:lnTo>
                    <a:pt x="84" y="740"/>
                  </a:lnTo>
                  <a:lnTo>
                    <a:pt x="84" y="740"/>
                  </a:lnTo>
                  <a:lnTo>
                    <a:pt x="79" y="745"/>
                  </a:lnTo>
                  <a:lnTo>
                    <a:pt x="75" y="752"/>
                  </a:lnTo>
                  <a:lnTo>
                    <a:pt x="74" y="760"/>
                  </a:lnTo>
                  <a:lnTo>
                    <a:pt x="74" y="765"/>
                  </a:lnTo>
                  <a:lnTo>
                    <a:pt x="74" y="765"/>
                  </a:lnTo>
                  <a:lnTo>
                    <a:pt x="79" y="770"/>
                  </a:lnTo>
                  <a:lnTo>
                    <a:pt x="82" y="772"/>
                  </a:lnTo>
                  <a:lnTo>
                    <a:pt x="82" y="772"/>
                  </a:lnTo>
                  <a:lnTo>
                    <a:pt x="80" y="774"/>
                  </a:lnTo>
                  <a:lnTo>
                    <a:pt x="80" y="775"/>
                  </a:lnTo>
                  <a:lnTo>
                    <a:pt x="82" y="777"/>
                  </a:lnTo>
                  <a:lnTo>
                    <a:pt x="82" y="777"/>
                  </a:lnTo>
                  <a:lnTo>
                    <a:pt x="85" y="779"/>
                  </a:lnTo>
                  <a:lnTo>
                    <a:pt x="89" y="780"/>
                  </a:lnTo>
                  <a:lnTo>
                    <a:pt x="89" y="780"/>
                  </a:lnTo>
                  <a:lnTo>
                    <a:pt x="89" y="785"/>
                  </a:lnTo>
                  <a:lnTo>
                    <a:pt x="89" y="792"/>
                  </a:lnTo>
                  <a:lnTo>
                    <a:pt x="89" y="792"/>
                  </a:lnTo>
                  <a:lnTo>
                    <a:pt x="94" y="802"/>
                  </a:lnTo>
                  <a:lnTo>
                    <a:pt x="94" y="802"/>
                  </a:lnTo>
                  <a:lnTo>
                    <a:pt x="84" y="800"/>
                  </a:lnTo>
                  <a:lnTo>
                    <a:pt x="77" y="799"/>
                  </a:lnTo>
                  <a:lnTo>
                    <a:pt x="74" y="799"/>
                  </a:lnTo>
                  <a:lnTo>
                    <a:pt x="74" y="799"/>
                  </a:lnTo>
                  <a:lnTo>
                    <a:pt x="72" y="802"/>
                  </a:lnTo>
                  <a:lnTo>
                    <a:pt x="70" y="804"/>
                  </a:lnTo>
                  <a:lnTo>
                    <a:pt x="70" y="807"/>
                  </a:lnTo>
                  <a:lnTo>
                    <a:pt x="37" y="805"/>
                  </a:lnTo>
                  <a:lnTo>
                    <a:pt x="37" y="805"/>
                  </a:lnTo>
                  <a:lnTo>
                    <a:pt x="15" y="836"/>
                  </a:lnTo>
                  <a:lnTo>
                    <a:pt x="15" y="836"/>
                  </a:lnTo>
                  <a:lnTo>
                    <a:pt x="12" y="844"/>
                  </a:lnTo>
                  <a:lnTo>
                    <a:pt x="10" y="852"/>
                  </a:lnTo>
                  <a:lnTo>
                    <a:pt x="9" y="862"/>
                  </a:lnTo>
                  <a:lnTo>
                    <a:pt x="2" y="866"/>
                  </a:lnTo>
                  <a:lnTo>
                    <a:pt x="2" y="866"/>
                  </a:lnTo>
                  <a:lnTo>
                    <a:pt x="0" y="871"/>
                  </a:lnTo>
                  <a:lnTo>
                    <a:pt x="2" y="876"/>
                  </a:lnTo>
                  <a:lnTo>
                    <a:pt x="4" y="877"/>
                  </a:lnTo>
                  <a:lnTo>
                    <a:pt x="5" y="877"/>
                  </a:lnTo>
                  <a:lnTo>
                    <a:pt x="5" y="877"/>
                  </a:lnTo>
                  <a:close/>
                  <a:moveTo>
                    <a:pt x="416" y="436"/>
                  </a:moveTo>
                  <a:lnTo>
                    <a:pt x="421" y="440"/>
                  </a:lnTo>
                  <a:lnTo>
                    <a:pt x="421" y="440"/>
                  </a:lnTo>
                  <a:lnTo>
                    <a:pt x="423" y="448"/>
                  </a:lnTo>
                  <a:lnTo>
                    <a:pt x="426" y="466"/>
                  </a:lnTo>
                  <a:lnTo>
                    <a:pt x="426" y="466"/>
                  </a:lnTo>
                  <a:lnTo>
                    <a:pt x="428" y="478"/>
                  </a:lnTo>
                  <a:lnTo>
                    <a:pt x="426" y="490"/>
                  </a:lnTo>
                  <a:lnTo>
                    <a:pt x="426" y="490"/>
                  </a:lnTo>
                  <a:lnTo>
                    <a:pt x="426" y="521"/>
                  </a:lnTo>
                  <a:lnTo>
                    <a:pt x="428" y="532"/>
                  </a:lnTo>
                  <a:lnTo>
                    <a:pt x="428" y="532"/>
                  </a:lnTo>
                  <a:lnTo>
                    <a:pt x="419" y="505"/>
                  </a:lnTo>
                  <a:lnTo>
                    <a:pt x="419" y="505"/>
                  </a:lnTo>
                  <a:lnTo>
                    <a:pt x="416" y="491"/>
                  </a:lnTo>
                  <a:lnTo>
                    <a:pt x="413" y="475"/>
                  </a:lnTo>
                  <a:lnTo>
                    <a:pt x="413" y="475"/>
                  </a:lnTo>
                  <a:lnTo>
                    <a:pt x="414" y="451"/>
                  </a:lnTo>
                  <a:lnTo>
                    <a:pt x="416" y="436"/>
                  </a:lnTo>
                  <a:lnTo>
                    <a:pt x="416" y="436"/>
                  </a:lnTo>
                  <a:close/>
                  <a:moveTo>
                    <a:pt x="201" y="511"/>
                  </a:moveTo>
                  <a:lnTo>
                    <a:pt x="201" y="511"/>
                  </a:lnTo>
                  <a:lnTo>
                    <a:pt x="207" y="478"/>
                  </a:lnTo>
                  <a:lnTo>
                    <a:pt x="207" y="478"/>
                  </a:lnTo>
                  <a:lnTo>
                    <a:pt x="207" y="466"/>
                  </a:lnTo>
                  <a:lnTo>
                    <a:pt x="207" y="455"/>
                  </a:lnTo>
                  <a:lnTo>
                    <a:pt x="206" y="441"/>
                  </a:lnTo>
                  <a:lnTo>
                    <a:pt x="206" y="441"/>
                  </a:lnTo>
                  <a:lnTo>
                    <a:pt x="211" y="451"/>
                  </a:lnTo>
                  <a:lnTo>
                    <a:pt x="214" y="458"/>
                  </a:lnTo>
                  <a:lnTo>
                    <a:pt x="216" y="466"/>
                  </a:lnTo>
                  <a:lnTo>
                    <a:pt x="216" y="466"/>
                  </a:lnTo>
                  <a:lnTo>
                    <a:pt x="214" y="478"/>
                  </a:lnTo>
                  <a:lnTo>
                    <a:pt x="207" y="493"/>
                  </a:lnTo>
                  <a:lnTo>
                    <a:pt x="201" y="511"/>
                  </a:lnTo>
                  <a:lnTo>
                    <a:pt x="201" y="511"/>
                  </a:lnTo>
                  <a:close/>
                </a:path>
              </a:pathLst>
            </a:custGeom>
            <a:solidFill>
              <a:srgbClr val="92D050">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51" name="Freeform 15"/>
            <p:cNvSpPr>
              <a:spLocks noEditPoints="1"/>
            </p:cNvSpPr>
            <p:nvPr/>
          </p:nvSpPr>
          <p:spPr bwMode="auto">
            <a:xfrm>
              <a:off x="4021690" y="1999000"/>
              <a:ext cx="1174750" cy="2965450"/>
            </a:xfrm>
            <a:custGeom>
              <a:avLst/>
              <a:gdLst/>
              <a:ahLst/>
              <a:cxnLst>
                <a:cxn ang="0">
                  <a:pos x="107" y="1845"/>
                </a:cxn>
                <a:cxn ang="0">
                  <a:pos x="136" y="1820"/>
                </a:cxn>
                <a:cxn ang="0">
                  <a:pos x="147" y="1761"/>
                </a:cxn>
                <a:cxn ang="0">
                  <a:pos x="159" y="1671"/>
                </a:cxn>
                <a:cxn ang="0">
                  <a:pos x="183" y="1601"/>
                </a:cxn>
                <a:cxn ang="0">
                  <a:pos x="224" y="1445"/>
                </a:cxn>
                <a:cxn ang="0">
                  <a:pos x="293" y="1257"/>
                </a:cxn>
                <a:cxn ang="0">
                  <a:pos x="395" y="1046"/>
                </a:cxn>
                <a:cxn ang="0">
                  <a:pos x="396" y="1303"/>
                </a:cxn>
                <a:cxn ang="0">
                  <a:pos x="400" y="1392"/>
                </a:cxn>
                <a:cxn ang="0">
                  <a:pos x="408" y="1492"/>
                </a:cxn>
                <a:cxn ang="0">
                  <a:pos x="408" y="1577"/>
                </a:cxn>
                <a:cxn ang="0">
                  <a:pos x="393" y="1649"/>
                </a:cxn>
                <a:cxn ang="0">
                  <a:pos x="390" y="1724"/>
                </a:cxn>
                <a:cxn ang="0">
                  <a:pos x="371" y="1805"/>
                </a:cxn>
                <a:cxn ang="0">
                  <a:pos x="431" y="1846"/>
                </a:cxn>
                <a:cxn ang="0">
                  <a:pos x="466" y="1811"/>
                </a:cxn>
                <a:cxn ang="0">
                  <a:pos x="481" y="1733"/>
                </a:cxn>
                <a:cxn ang="0">
                  <a:pos x="508" y="1622"/>
                </a:cxn>
                <a:cxn ang="0">
                  <a:pos x="523" y="1611"/>
                </a:cxn>
                <a:cxn ang="0">
                  <a:pos x="598" y="1746"/>
                </a:cxn>
                <a:cxn ang="0">
                  <a:pos x="712" y="1729"/>
                </a:cxn>
                <a:cxn ang="0">
                  <a:pos x="740" y="1576"/>
                </a:cxn>
                <a:cxn ang="0">
                  <a:pos x="720" y="1420"/>
                </a:cxn>
                <a:cxn ang="0">
                  <a:pos x="700" y="1353"/>
                </a:cxn>
                <a:cxn ang="0">
                  <a:pos x="652" y="1066"/>
                </a:cxn>
                <a:cxn ang="0">
                  <a:pos x="670" y="906"/>
                </a:cxn>
                <a:cxn ang="0">
                  <a:pos x="577" y="608"/>
                </a:cxn>
                <a:cxn ang="0">
                  <a:pos x="515" y="360"/>
                </a:cxn>
                <a:cxn ang="0">
                  <a:pos x="435" y="299"/>
                </a:cxn>
                <a:cxn ang="0">
                  <a:pos x="398" y="254"/>
                </a:cxn>
                <a:cxn ang="0">
                  <a:pos x="405" y="224"/>
                </a:cxn>
                <a:cxn ang="0">
                  <a:pos x="426" y="184"/>
                </a:cxn>
                <a:cxn ang="0">
                  <a:pos x="415" y="126"/>
                </a:cxn>
                <a:cxn ang="0">
                  <a:pos x="420" y="59"/>
                </a:cxn>
                <a:cxn ang="0">
                  <a:pos x="324" y="9"/>
                </a:cxn>
                <a:cxn ang="0">
                  <a:pos x="233" y="17"/>
                </a:cxn>
                <a:cxn ang="0">
                  <a:pos x="137" y="226"/>
                </a:cxn>
                <a:cxn ang="0">
                  <a:pos x="62" y="391"/>
                </a:cxn>
                <a:cxn ang="0">
                  <a:pos x="59" y="445"/>
                </a:cxn>
                <a:cxn ang="0">
                  <a:pos x="41" y="702"/>
                </a:cxn>
                <a:cxn ang="0">
                  <a:pos x="131" y="829"/>
                </a:cxn>
                <a:cxn ang="0">
                  <a:pos x="172" y="884"/>
                </a:cxn>
                <a:cxn ang="0">
                  <a:pos x="184" y="951"/>
                </a:cxn>
                <a:cxn ang="0">
                  <a:pos x="161" y="1136"/>
                </a:cxn>
                <a:cxn ang="0">
                  <a:pos x="111" y="1327"/>
                </a:cxn>
                <a:cxn ang="0">
                  <a:pos x="92" y="1425"/>
                </a:cxn>
                <a:cxn ang="0">
                  <a:pos x="59" y="1556"/>
                </a:cxn>
                <a:cxn ang="0">
                  <a:pos x="41" y="1726"/>
                </a:cxn>
                <a:cxn ang="0">
                  <a:pos x="27" y="1786"/>
                </a:cxn>
                <a:cxn ang="0">
                  <a:pos x="14" y="1851"/>
                </a:cxn>
                <a:cxn ang="0">
                  <a:pos x="620" y="1387"/>
                </a:cxn>
                <a:cxn ang="0">
                  <a:pos x="577" y="1387"/>
                </a:cxn>
                <a:cxn ang="0">
                  <a:pos x="595" y="919"/>
                </a:cxn>
                <a:cxn ang="0">
                  <a:pos x="610" y="943"/>
                </a:cxn>
                <a:cxn ang="0">
                  <a:pos x="602" y="1016"/>
                </a:cxn>
                <a:cxn ang="0">
                  <a:pos x="577" y="1262"/>
                </a:cxn>
                <a:cxn ang="0">
                  <a:pos x="538" y="1437"/>
                </a:cxn>
                <a:cxn ang="0">
                  <a:pos x="537" y="1375"/>
                </a:cxn>
                <a:cxn ang="0">
                  <a:pos x="533" y="1228"/>
                </a:cxn>
              </a:cxnLst>
              <a:rect l="0" t="0" r="r" b="b"/>
              <a:pathLst>
                <a:path w="740" h="1868">
                  <a:moveTo>
                    <a:pt x="14" y="1851"/>
                  </a:moveTo>
                  <a:lnTo>
                    <a:pt x="14" y="1851"/>
                  </a:lnTo>
                  <a:lnTo>
                    <a:pt x="27" y="1855"/>
                  </a:lnTo>
                  <a:lnTo>
                    <a:pt x="44" y="1855"/>
                  </a:lnTo>
                  <a:lnTo>
                    <a:pt x="59" y="1853"/>
                  </a:lnTo>
                  <a:lnTo>
                    <a:pt x="69" y="1850"/>
                  </a:lnTo>
                  <a:lnTo>
                    <a:pt x="69" y="1850"/>
                  </a:lnTo>
                  <a:lnTo>
                    <a:pt x="77" y="1848"/>
                  </a:lnTo>
                  <a:lnTo>
                    <a:pt x="87" y="1846"/>
                  </a:lnTo>
                  <a:lnTo>
                    <a:pt x="97" y="1845"/>
                  </a:lnTo>
                  <a:lnTo>
                    <a:pt x="107" y="1845"/>
                  </a:lnTo>
                  <a:lnTo>
                    <a:pt x="111" y="1866"/>
                  </a:lnTo>
                  <a:lnTo>
                    <a:pt x="111" y="1866"/>
                  </a:lnTo>
                  <a:lnTo>
                    <a:pt x="119" y="1868"/>
                  </a:lnTo>
                  <a:lnTo>
                    <a:pt x="126" y="1868"/>
                  </a:lnTo>
                  <a:lnTo>
                    <a:pt x="131" y="1868"/>
                  </a:lnTo>
                  <a:lnTo>
                    <a:pt x="131" y="1868"/>
                  </a:lnTo>
                  <a:lnTo>
                    <a:pt x="132" y="1865"/>
                  </a:lnTo>
                  <a:lnTo>
                    <a:pt x="132" y="1860"/>
                  </a:lnTo>
                  <a:lnTo>
                    <a:pt x="134" y="1845"/>
                  </a:lnTo>
                  <a:lnTo>
                    <a:pt x="136" y="1828"/>
                  </a:lnTo>
                  <a:lnTo>
                    <a:pt x="136" y="1820"/>
                  </a:lnTo>
                  <a:lnTo>
                    <a:pt x="139" y="1815"/>
                  </a:lnTo>
                  <a:lnTo>
                    <a:pt x="139" y="1815"/>
                  </a:lnTo>
                  <a:lnTo>
                    <a:pt x="142" y="1806"/>
                  </a:lnTo>
                  <a:lnTo>
                    <a:pt x="146" y="1800"/>
                  </a:lnTo>
                  <a:lnTo>
                    <a:pt x="147" y="1791"/>
                  </a:lnTo>
                  <a:lnTo>
                    <a:pt x="146" y="1784"/>
                  </a:lnTo>
                  <a:lnTo>
                    <a:pt x="146" y="1784"/>
                  </a:lnTo>
                  <a:lnTo>
                    <a:pt x="144" y="1778"/>
                  </a:lnTo>
                  <a:lnTo>
                    <a:pt x="142" y="1773"/>
                  </a:lnTo>
                  <a:lnTo>
                    <a:pt x="137" y="1768"/>
                  </a:lnTo>
                  <a:lnTo>
                    <a:pt x="147" y="1761"/>
                  </a:lnTo>
                  <a:lnTo>
                    <a:pt x="147" y="1761"/>
                  </a:lnTo>
                  <a:lnTo>
                    <a:pt x="149" y="1744"/>
                  </a:lnTo>
                  <a:lnTo>
                    <a:pt x="152" y="1731"/>
                  </a:lnTo>
                  <a:lnTo>
                    <a:pt x="156" y="1719"/>
                  </a:lnTo>
                  <a:lnTo>
                    <a:pt x="156" y="1719"/>
                  </a:lnTo>
                  <a:lnTo>
                    <a:pt x="162" y="1704"/>
                  </a:lnTo>
                  <a:lnTo>
                    <a:pt x="164" y="1696"/>
                  </a:lnTo>
                  <a:lnTo>
                    <a:pt x="164" y="1689"/>
                  </a:lnTo>
                  <a:lnTo>
                    <a:pt x="164" y="1689"/>
                  </a:lnTo>
                  <a:lnTo>
                    <a:pt x="162" y="1681"/>
                  </a:lnTo>
                  <a:lnTo>
                    <a:pt x="159" y="1671"/>
                  </a:lnTo>
                  <a:lnTo>
                    <a:pt x="157" y="1666"/>
                  </a:lnTo>
                  <a:lnTo>
                    <a:pt x="157" y="1661"/>
                  </a:lnTo>
                  <a:lnTo>
                    <a:pt x="159" y="1656"/>
                  </a:lnTo>
                  <a:lnTo>
                    <a:pt x="162" y="1653"/>
                  </a:lnTo>
                  <a:lnTo>
                    <a:pt x="162" y="1653"/>
                  </a:lnTo>
                  <a:lnTo>
                    <a:pt x="167" y="1649"/>
                  </a:lnTo>
                  <a:lnTo>
                    <a:pt x="171" y="1644"/>
                  </a:lnTo>
                  <a:lnTo>
                    <a:pt x="177" y="1631"/>
                  </a:lnTo>
                  <a:lnTo>
                    <a:pt x="183" y="1616"/>
                  </a:lnTo>
                  <a:lnTo>
                    <a:pt x="183" y="1601"/>
                  </a:lnTo>
                  <a:lnTo>
                    <a:pt x="183" y="1601"/>
                  </a:lnTo>
                  <a:lnTo>
                    <a:pt x="183" y="1582"/>
                  </a:lnTo>
                  <a:lnTo>
                    <a:pt x="186" y="1557"/>
                  </a:lnTo>
                  <a:lnTo>
                    <a:pt x="191" y="1534"/>
                  </a:lnTo>
                  <a:lnTo>
                    <a:pt x="194" y="1524"/>
                  </a:lnTo>
                  <a:lnTo>
                    <a:pt x="198" y="1517"/>
                  </a:lnTo>
                  <a:lnTo>
                    <a:pt x="198" y="1517"/>
                  </a:lnTo>
                  <a:lnTo>
                    <a:pt x="206" y="1504"/>
                  </a:lnTo>
                  <a:lnTo>
                    <a:pt x="214" y="1485"/>
                  </a:lnTo>
                  <a:lnTo>
                    <a:pt x="221" y="1465"/>
                  </a:lnTo>
                  <a:lnTo>
                    <a:pt x="224" y="1445"/>
                  </a:lnTo>
                  <a:lnTo>
                    <a:pt x="224" y="1445"/>
                  </a:lnTo>
                  <a:lnTo>
                    <a:pt x="228" y="1420"/>
                  </a:lnTo>
                  <a:lnTo>
                    <a:pt x="231" y="1392"/>
                  </a:lnTo>
                  <a:lnTo>
                    <a:pt x="236" y="1365"/>
                  </a:lnTo>
                  <a:lnTo>
                    <a:pt x="241" y="1352"/>
                  </a:lnTo>
                  <a:lnTo>
                    <a:pt x="244" y="1342"/>
                  </a:lnTo>
                  <a:lnTo>
                    <a:pt x="244" y="1342"/>
                  </a:lnTo>
                  <a:lnTo>
                    <a:pt x="258" y="1322"/>
                  </a:lnTo>
                  <a:lnTo>
                    <a:pt x="273" y="1298"/>
                  </a:lnTo>
                  <a:lnTo>
                    <a:pt x="281" y="1287"/>
                  </a:lnTo>
                  <a:lnTo>
                    <a:pt x="288" y="1272"/>
                  </a:lnTo>
                  <a:lnTo>
                    <a:pt x="293" y="1257"/>
                  </a:lnTo>
                  <a:lnTo>
                    <a:pt x="298" y="1242"/>
                  </a:lnTo>
                  <a:lnTo>
                    <a:pt x="298" y="1242"/>
                  </a:lnTo>
                  <a:lnTo>
                    <a:pt x="306" y="1206"/>
                  </a:lnTo>
                  <a:lnTo>
                    <a:pt x="318" y="1170"/>
                  </a:lnTo>
                  <a:lnTo>
                    <a:pt x="329" y="1136"/>
                  </a:lnTo>
                  <a:lnTo>
                    <a:pt x="343" y="1108"/>
                  </a:lnTo>
                  <a:lnTo>
                    <a:pt x="343" y="1108"/>
                  </a:lnTo>
                  <a:lnTo>
                    <a:pt x="371" y="1044"/>
                  </a:lnTo>
                  <a:lnTo>
                    <a:pt x="388" y="1003"/>
                  </a:lnTo>
                  <a:lnTo>
                    <a:pt x="388" y="1003"/>
                  </a:lnTo>
                  <a:lnTo>
                    <a:pt x="395" y="1046"/>
                  </a:lnTo>
                  <a:lnTo>
                    <a:pt x="400" y="1086"/>
                  </a:lnTo>
                  <a:lnTo>
                    <a:pt x="401" y="1126"/>
                  </a:lnTo>
                  <a:lnTo>
                    <a:pt x="401" y="1126"/>
                  </a:lnTo>
                  <a:lnTo>
                    <a:pt x="400" y="1160"/>
                  </a:lnTo>
                  <a:lnTo>
                    <a:pt x="396" y="1188"/>
                  </a:lnTo>
                  <a:lnTo>
                    <a:pt x="395" y="1211"/>
                  </a:lnTo>
                  <a:lnTo>
                    <a:pt x="393" y="1235"/>
                  </a:lnTo>
                  <a:lnTo>
                    <a:pt x="393" y="1235"/>
                  </a:lnTo>
                  <a:lnTo>
                    <a:pt x="393" y="1260"/>
                  </a:lnTo>
                  <a:lnTo>
                    <a:pt x="395" y="1283"/>
                  </a:lnTo>
                  <a:lnTo>
                    <a:pt x="396" y="1303"/>
                  </a:lnTo>
                  <a:lnTo>
                    <a:pt x="396" y="1315"/>
                  </a:lnTo>
                  <a:lnTo>
                    <a:pt x="396" y="1315"/>
                  </a:lnTo>
                  <a:lnTo>
                    <a:pt x="393" y="1330"/>
                  </a:lnTo>
                  <a:lnTo>
                    <a:pt x="395" y="1338"/>
                  </a:lnTo>
                  <a:lnTo>
                    <a:pt x="396" y="1347"/>
                  </a:lnTo>
                  <a:lnTo>
                    <a:pt x="396" y="1347"/>
                  </a:lnTo>
                  <a:lnTo>
                    <a:pt x="401" y="1369"/>
                  </a:lnTo>
                  <a:lnTo>
                    <a:pt x="403" y="1379"/>
                  </a:lnTo>
                  <a:lnTo>
                    <a:pt x="401" y="1385"/>
                  </a:lnTo>
                  <a:lnTo>
                    <a:pt x="401" y="1385"/>
                  </a:lnTo>
                  <a:lnTo>
                    <a:pt x="400" y="1392"/>
                  </a:lnTo>
                  <a:lnTo>
                    <a:pt x="398" y="1397"/>
                  </a:lnTo>
                  <a:lnTo>
                    <a:pt x="398" y="1404"/>
                  </a:lnTo>
                  <a:lnTo>
                    <a:pt x="400" y="1410"/>
                  </a:lnTo>
                  <a:lnTo>
                    <a:pt x="400" y="1410"/>
                  </a:lnTo>
                  <a:lnTo>
                    <a:pt x="403" y="1417"/>
                  </a:lnTo>
                  <a:lnTo>
                    <a:pt x="406" y="1425"/>
                  </a:lnTo>
                  <a:lnTo>
                    <a:pt x="408" y="1439"/>
                  </a:lnTo>
                  <a:lnTo>
                    <a:pt x="406" y="1454"/>
                  </a:lnTo>
                  <a:lnTo>
                    <a:pt x="406" y="1454"/>
                  </a:lnTo>
                  <a:lnTo>
                    <a:pt x="406" y="1474"/>
                  </a:lnTo>
                  <a:lnTo>
                    <a:pt x="408" y="1492"/>
                  </a:lnTo>
                  <a:lnTo>
                    <a:pt x="410" y="1509"/>
                  </a:lnTo>
                  <a:lnTo>
                    <a:pt x="408" y="1524"/>
                  </a:lnTo>
                  <a:lnTo>
                    <a:pt x="408" y="1524"/>
                  </a:lnTo>
                  <a:lnTo>
                    <a:pt x="406" y="1539"/>
                  </a:lnTo>
                  <a:lnTo>
                    <a:pt x="406" y="1544"/>
                  </a:lnTo>
                  <a:lnTo>
                    <a:pt x="408" y="1551"/>
                  </a:lnTo>
                  <a:lnTo>
                    <a:pt x="408" y="1551"/>
                  </a:lnTo>
                  <a:lnTo>
                    <a:pt x="410" y="1564"/>
                  </a:lnTo>
                  <a:lnTo>
                    <a:pt x="410" y="1571"/>
                  </a:lnTo>
                  <a:lnTo>
                    <a:pt x="408" y="1577"/>
                  </a:lnTo>
                  <a:lnTo>
                    <a:pt x="408" y="1577"/>
                  </a:lnTo>
                  <a:lnTo>
                    <a:pt x="403" y="1587"/>
                  </a:lnTo>
                  <a:lnTo>
                    <a:pt x="395" y="1599"/>
                  </a:lnTo>
                  <a:lnTo>
                    <a:pt x="390" y="1609"/>
                  </a:lnTo>
                  <a:lnTo>
                    <a:pt x="388" y="1614"/>
                  </a:lnTo>
                  <a:lnTo>
                    <a:pt x="388" y="1619"/>
                  </a:lnTo>
                  <a:lnTo>
                    <a:pt x="388" y="1619"/>
                  </a:lnTo>
                  <a:lnTo>
                    <a:pt x="391" y="1627"/>
                  </a:lnTo>
                  <a:lnTo>
                    <a:pt x="393" y="1632"/>
                  </a:lnTo>
                  <a:lnTo>
                    <a:pt x="395" y="1639"/>
                  </a:lnTo>
                  <a:lnTo>
                    <a:pt x="393" y="1649"/>
                  </a:lnTo>
                  <a:lnTo>
                    <a:pt x="393" y="1649"/>
                  </a:lnTo>
                  <a:lnTo>
                    <a:pt x="388" y="1659"/>
                  </a:lnTo>
                  <a:lnTo>
                    <a:pt x="383" y="1669"/>
                  </a:lnTo>
                  <a:lnTo>
                    <a:pt x="380" y="1679"/>
                  </a:lnTo>
                  <a:lnTo>
                    <a:pt x="380" y="1684"/>
                  </a:lnTo>
                  <a:lnTo>
                    <a:pt x="380" y="1691"/>
                  </a:lnTo>
                  <a:lnTo>
                    <a:pt x="380" y="1691"/>
                  </a:lnTo>
                  <a:lnTo>
                    <a:pt x="385" y="1703"/>
                  </a:lnTo>
                  <a:lnTo>
                    <a:pt x="388" y="1711"/>
                  </a:lnTo>
                  <a:lnTo>
                    <a:pt x="390" y="1718"/>
                  </a:lnTo>
                  <a:lnTo>
                    <a:pt x="390" y="1724"/>
                  </a:lnTo>
                  <a:lnTo>
                    <a:pt x="390" y="1724"/>
                  </a:lnTo>
                  <a:lnTo>
                    <a:pt x="388" y="1734"/>
                  </a:lnTo>
                  <a:lnTo>
                    <a:pt x="388" y="1743"/>
                  </a:lnTo>
                  <a:lnTo>
                    <a:pt x="388" y="1743"/>
                  </a:lnTo>
                  <a:lnTo>
                    <a:pt x="390" y="1746"/>
                  </a:lnTo>
                  <a:lnTo>
                    <a:pt x="393" y="1749"/>
                  </a:lnTo>
                  <a:lnTo>
                    <a:pt x="396" y="1753"/>
                  </a:lnTo>
                  <a:lnTo>
                    <a:pt x="396" y="1753"/>
                  </a:lnTo>
                  <a:lnTo>
                    <a:pt x="380" y="1784"/>
                  </a:lnTo>
                  <a:lnTo>
                    <a:pt x="380" y="1784"/>
                  </a:lnTo>
                  <a:lnTo>
                    <a:pt x="373" y="1798"/>
                  </a:lnTo>
                  <a:lnTo>
                    <a:pt x="371" y="1805"/>
                  </a:lnTo>
                  <a:lnTo>
                    <a:pt x="371" y="1815"/>
                  </a:lnTo>
                  <a:lnTo>
                    <a:pt x="371" y="1815"/>
                  </a:lnTo>
                  <a:lnTo>
                    <a:pt x="371" y="1831"/>
                  </a:lnTo>
                  <a:lnTo>
                    <a:pt x="375" y="1836"/>
                  </a:lnTo>
                  <a:lnTo>
                    <a:pt x="378" y="1838"/>
                  </a:lnTo>
                  <a:lnTo>
                    <a:pt x="378" y="1838"/>
                  </a:lnTo>
                  <a:lnTo>
                    <a:pt x="396" y="1841"/>
                  </a:lnTo>
                  <a:lnTo>
                    <a:pt x="410" y="1841"/>
                  </a:lnTo>
                  <a:lnTo>
                    <a:pt x="411" y="1856"/>
                  </a:lnTo>
                  <a:lnTo>
                    <a:pt x="425" y="1858"/>
                  </a:lnTo>
                  <a:lnTo>
                    <a:pt x="431" y="1846"/>
                  </a:lnTo>
                  <a:lnTo>
                    <a:pt x="431" y="1846"/>
                  </a:lnTo>
                  <a:lnTo>
                    <a:pt x="446" y="1845"/>
                  </a:lnTo>
                  <a:lnTo>
                    <a:pt x="458" y="1841"/>
                  </a:lnTo>
                  <a:lnTo>
                    <a:pt x="461" y="1840"/>
                  </a:lnTo>
                  <a:lnTo>
                    <a:pt x="465" y="1836"/>
                  </a:lnTo>
                  <a:lnTo>
                    <a:pt x="465" y="1836"/>
                  </a:lnTo>
                  <a:lnTo>
                    <a:pt x="466" y="1830"/>
                  </a:lnTo>
                  <a:lnTo>
                    <a:pt x="468" y="1823"/>
                  </a:lnTo>
                  <a:lnTo>
                    <a:pt x="468" y="1816"/>
                  </a:lnTo>
                  <a:lnTo>
                    <a:pt x="466" y="1811"/>
                  </a:lnTo>
                  <a:lnTo>
                    <a:pt x="466" y="1811"/>
                  </a:lnTo>
                  <a:lnTo>
                    <a:pt x="470" y="1806"/>
                  </a:lnTo>
                  <a:lnTo>
                    <a:pt x="471" y="1800"/>
                  </a:lnTo>
                  <a:lnTo>
                    <a:pt x="473" y="1791"/>
                  </a:lnTo>
                  <a:lnTo>
                    <a:pt x="473" y="1791"/>
                  </a:lnTo>
                  <a:lnTo>
                    <a:pt x="471" y="1764"/>
                  </a:lnTo>
                  <a:lnTo>
                    <a:pt x="478" y="1761"/>
                  </a:lnTo>
                  <a:lnTo>
                    <a:pt x="478" y="1761"/>
                  </a:lnTo>
                  <a:lnTo>
                    <a:pt x="478" y="1749"/>
                  </a:lnTo>
                  <a:lnTo>
                    <a:pt x="480" y="1739"/>
                  </a:lnTo>
                  <a:lnTo>
                    <a:pt x="480" y="1734"/>
                  </a:lnTo>
                  <a:lnTo>
                    <a:pt x="481" y="1733"/>
                  </a:lnTo>
                  <a:lnTo>
                    <a:pt x="481" y="1733"/>
                  </a:lnTo>
                  <a:lnTo>
                    <a:pt x="486" y="1729"/>
                  </a:lnTo>
                  <a:lnTo>
                    <a:pt x="490" y="1724"/>
                  </a:lnTo>
                  <a:lnTo>
                    <a:pt x="493" y="1719"/>
                  </a:lnTo>
                  <a:lnTo>
                    <a:pt x="495" y="1711"/>
                  </a:lnTo>
                  <a:lnTo>
                    <a:pt x="495" y="1711"/>
                  </a:lnTo>
                  <a:lnTo>
                    <a:pt x="498" y="1674"/>
                  </a:lnTo>
                  <a:lnTo>
                    <a:pt x="503" y="1651"/>
                  </a:lnTo>
                  <a:lnTo>
                    <a:pt x="507" y="1634"/>
                  </a:lnTo>
                  <a:lnTo>
                    <a:pt x="507" y="1634"/>
                  </a:lnTo>
                  <a:lnTo>
                    <a:pt x="508" y="1622"/>
                  </a:lnTo>
                  <a:lnTo>
                    <a:pt x="508" y="1616"/>
                  </a:lnTo>
                  <a:lnTo>
                    <a:pt x="508" y="1604"/>
                  </a:lnTo>
                  <a:lnTo>
                    <a:pt x="508" y="1604"/>
                  </a:lnTo>
                  <a:lnTo>
                    <a:pt x="510" y="1592"/>
                  </a:lnTo>
                  <a:lnTo>
                    <a:pt x="512" y="1582"/>
                  </a:lnTo>
                  <a:lnTo>
                    <a:pt x="515" y="1569"/>
                  </a:lnTo>
                  <a:lnTo>
                    <a:pt x="515" y="1569"/>
                  </a:lnTo>
                  <a:lnTo>
                    <a:pt x="518" y="1586"/>
                  </a:lnTo>
                  <a:lnTo>
                    <a:pt x="520" y="1601"/>
                  </a:lnTo>
                  <a:lnTo>
                    <a:pt x="523" y="1611"/>
                  </a:lnTo>
                  <a:lnTo>
                    <a:pt x="523" y="1611"/>
                  </a:lnTo>
                  <a:lnTo>
                    <a:pt x="540" y="1641"/>
                  </a:lnTo>
                  <a:lnTo>
                    <a:pt x="552" y="1661"/>
                  </a:lnTo>
                  <a:lnTo>
                    <a:pt x="560" y="1681"/>
                  </a:lnTo>
                  <a:lnTo>
                    <a:pt x="560" y="1681"/>
                  </a:lnTo>
                  <a:lnTo>
                    <a:pt x="567" y="1701"/>
                  </a:lnTo>
                  <a:lnTo>
                    <a:pt x="573" y="1718"/>
                  </a:lnTo>
                  <a:lnTo>
                    <a:pt x="582" y="1733"/>
                  </a:lnTo>
                  <a:lnTo>
                    <a:pt x="585" y="1738"/>
                  </a:lnTo>
                  <a:lnTo>
                    <a:pt x="588" y="1741"/>
                  </a:lnTo>
                  <a:lnTo>
                    <a:pt x="588" y="1741"/>
                  </a:lnTo>
                  <a:lnTo>
                    <a:pt x="598" y="1746"/>
                  </a:lnTo>
                  <a:lnTo>
                    <a:pt x="612" y="1751"/>
                  </a:lnTo>
                  <a:lnTo>
                    <a:pt x="625" y="1754"/>
                  </a:lnTo>
                  <a:lnTo>
                    <a:pt x="637" y="1756"/>
                  </a:lnTo>
                  <a:lnTo>
                    <a:pt x="637" y="1756"/>
                  </a:lnTo>
                  <a:lnTo>
                    <a:pt x="650" y="1754"/>
                  </a:lnTo>
                  <a:lnTo>
                    <a:pt x="667" y="1749"/>
                  </a:lnTo>
                  <a:lnTo>
                    <a:pt x="684" y="1744"/>
                  </a:lnTo>
                  <a:lnTo>
                    <a:pt x="697" y="1739"/>
                  </a:lnTo>
                  <a:lnTo>
                    <a:pt x="697" y="1739"/>
                  </a:lnTo>
                  <a:lnTo>
                    <a:pt x="705" y="1734"/>
                  </a:lnTo>
                  <a:lnTo>
                    <a:pt x="712" y="1729"/>
                  </a:lnTo>
                  <a:lnTo>
                    <a:pt x="717" y="1723"/>
                  </a:lnTo>
                  <a:lnTo>
                    <a:pt x="719" y="1718"/>
                  </a:lnTo>
                  <a:lnTo>
                    <a:pt x="719" y="1718"/>
                  </a:lnTo>
                  <a:lnTo>
                    <a:pt x="722" y="1701"/>
                  </a:lnTo>
                  <a:lnTo>
                    <a:pt x="725" y="1674"/>
                  </a:lnTo>
                  <a:lnTo>
                    <a:pt x="729" y="1646"/>
                  </a:lnTo>
                  <a:lnTo>
                    <a:pt x="732" y="1632"/>
                  </a:lnTo>
                  <a:lnTo>
                    <a:pt x="734" y="1621"/>
                  </a:lnTo>
                  <a:lnTo>
                    <a:pt x="734" y="1621"/>
                  </a:lnTo>
                  <a:lnTo>
                    <a:pt x="739" y="1601"/>
                  </a:lnTo>
                  <a:lnTo>
                    <a:pt x="740" y="1576"/>
                  </a:lnTo>
                  <a:lnTo>
                    <a:pt x="740" y="1552"/>
                  </a:lnTo>
                  <a:lnTo>
                    <a:pt x="739" y="1527"/>
                  </a:lnTo>
                  <a:lnTo>
                    <a:pt x="739" y="1527"/>
                  </a:lnTo>
                  <a:lnTo>
                    <a:pt x="735" y="1506"/>
                  </a:lnTo>
                  <a:lnTo>
                    <a:pt x="730" y="1487"/>
                  </a:lnTo>
                  <a:lnTo>
                    <a:pt x="722" y="1459"/>
                  </a:lnTo>
                  <a:lnTo>
                    <a:pt x="722" y="1459"/>
                  </a:lnTo>
                  <a:lnTo>
                    <a:pt x="710" y="1425"/>
                  </a:lnTo>
                  <a:lnTo>
                    <a:pt x="710" y="1425"/>
                  </a:lnTo>
                  <a:lnTo>
                    <a:pt x="715" y="1422"/>
                  </a:lnTo>
                  <a:lnTo>
                    <a:pt x="720" y="1420"/>
                  </a:lnTo>
                  <a:lnTo>
                    <a:pt x="720" y="1417"/>
                  </a:lnTo>
                  <a:lnTo>
                    <a:pt x="720" y="1417"/>
                  </a:lnTo>
                  <a:lnTo>
                    <a:pt x="719" y="1414"/>
                  </a:lnTo>
                  <a:lnTo>
                    <a:pt x="715" y="1414"/>
                  </a:lnTo>
                  <a:lnTo>
                    <a:pt x="712" y="1414"/>
                  </a:lnTo>
                  <a:lnTo>
                    <a:pt x="699" y="1370"/>
                  </a:lnTo>
                  <a:lnTo>
                    <a:pt x="692" y="1364"/>
                  </a:lnTo>
                  <a:lnTo>
                    <a:pt x="692" y="1364"/>
                  </a:lnTo>
                  <a:lnTo>
                    <a:pt x="697" y="1360"/>
                  </a:lnTo>
                  <a:lnTo>
                    <a:pt x="700" y="1357"/>
                  </a:lnTo>
                  <a:lnTo>
                    <a:pt x="700" y="1353"/>
                  </a:lnTo>
                  <a:lnTo>
                    <a:pt x="700" y="1353"/>
                  </a:lnTo>
                  <a:lnTo>
                    <a:pt x="699" y="1352"/>
                  </a:lnTo>
                  <a:lnTo>
                    <a:pt x="694" y="1352"/>
                  </a:lnTo>
                  <a:lnTo>
                    <a:pt x="689" y="1352"/>
                  </a:lnTo>
                  <a:lnTo>
                    <a:pt x="689" y="1352"/>
                  </a:lnTo>
                  <a:lnTo>
                    <a:pt x="679" y="1283"/>
                  </a:lnTo>
                  <a:lnTo>
                    <a:pt x="667" y="1190"/>
                  </a:lnTo>
                  <a:lnTo>
                    <a:pt x="667" y="1190"/>
                  </a:lnTo>
                  <a:lnTo>
                    <a:pt x="659" y="1116"/>
                  </a:lnTo>
                  <a:lnTo>
                    <a:pt x="652" y="1066"/>
                  </a:lnTo>
                  <a:lnTo>
                    <a:pt x="652" y="1066"/>
                  </a:lnTo>
                  <a:lnTo>
                    <a:pt x="655" y="1066"/>
                  </a:lnTo>
                  <a:lnTo>
                    <a:pt x="662" y="1063"/>
                  </a:lnTo>
                  <a:lnTo>
                    <a:pt x="669" y="1056"/>
                  </a:lnTo>
                  <a:lnTo>
                    <a:pt x="670" y="1053"/>
                  </a:lnTo>
                  <a:lnTo>
                    <a:pt x="670" y="1049"/>
                  </a:lnTo>
                  <a:lnTo>
                    <a:pt x="670" y="1049"/>
                  </a:lnTo>
                  <a:lnTo>
                    <a:pt x="669" y="1006"/>
                  </a:lnTo>
                  <a:lnTo>
                    <a:pt x="669" y="956"/>
                  </a:lnTo>
                  <a:lnTo>
                    <a:pt x="669" y="956"/>
                  </a:lnTo>
                  <a:lnTo>
                    <a:pt x="670" y="923"/>
                  </a:lnTo>
                  <a:lnTo>
                    <a:pt x="670" y="906"/>
                  </a:lnTo>
                  <a:lnTo>
                    <a:pt x="669" y="897"/>
                  </a:lnTo>
                  <a:lnTo>
                    <a:pt x="665" y="889"/>
                  </a:lnTo>
                  <a:lnTo>
                    <a:pt x="665" y="889"/>
                  </a:lnTo>
                  <a:lnTo>
                    <a:pt x="654" y="856"/>
                  </a:lnTo>
                  <a:lnTo>
                    <a:pt x="643" y="821"/>
                  </a:lnTo>
                  <a:lnTo>
                    <a:pt x="643" y="821"/>
                  </a:lnTo>
                  <a:lnTo>
                    <a:pt x="612" y="707"/>
                  </a:lnTo>
                  <a:lnTo>
                    <a:pt x="612" y="707"/>
                  </a:lnTo>
                  <a:lnTo>
                    <a:pt x="602" y="677"/>
                  </a:lnTo>
                  <a:lnTo>
                    <a:pt x="588" y="642"/>
                  </a:lnTo>
                  <a:lnTo>
                    <a:pt x="577" y="608"/>
                  </a:lnTo>
                  <a:lnTo>
                    <a:pt x="567" y="587"/>
                  </a:lnTo>
                  <a:lnTo>
                    <a:pt x="567" y="587"/>
                  </a:lnTo>
                  <a:lnTo>
                    <a:pt x="558" y="565"/>
                  </a:lnTo>
                  <a:lnTo>
                    <a:pt x="550" y="538"/>
                  </a:lnTo>
                  <a:lnTo>
                    <a:pt x="543" y="510"/>
                  </a:lnTo>
                  <a:lnTo>
                    <a:pt x="538" y="481"/>
                  </a:lnTo>
                  <a:lnTo>
                    <a:pt x="538" y="481"/>
                  </a:lnTo>
                  <a:lnTo>
                    <a:pt x="527" y="413"/>
                  </a:lnTo>
                  <a:lnTo>
                    <a:pt x="522" y="381"/>
                  </a:lnTo>
                  <a:lnTo>
                    <a:pt x="515" y="360"/>
                  </a:lnTo>
                  <a:lnTo>
                    <a:pt x="515" y="360"/>
                  </a:lnTo>
                  <a:lnTo>
                    <a:pt x="510" y="348"/>
                  </a:lnTo>
                  <a:lnTo>
                    <a:pt x="505" y="338"/>
                  </a:lnTo>
                  <a:lnTo>
                    <a:pt x="498" y="328"/>
                  </a:lnTo>
                  <a:lnTo>
                    <a:pt x="507" y="314"/>
                  </a:lnTo>
                  <a:lnTo>
                    <a:pt x="507" y="314"/>
                  </a:lnTo>
                  <a:lnTo>
                    <a:pt x="493" y="308"/>
                  </a:lnTo>
                  <a:lnTo>
                    <a:pt x="481" y="304"/>
                  </a:lnTo>
                  <a:lnTo>
                    <a:pt x="468" y="303"/>
                  </a:lnTo>
                  <a:lnTo>
                    <a:pt x="468" y="303"/>
                  </a:lnTo>
                  <a:lnTo>
                    <a:pt x="453" y="303"/>
                  </a:lnTo>
                  <a:lnTo>
                    <a:pt x="435" y="299"/>
                  </a:lnTo>
                  <a:lnTo>
                    <a:pt x="416" y="294"/>
                  </a:lnTo>
                  <a:lnTo>
                    <a:pt x="401" y="289"/>
                  </a:lnTo>
                  <a:lnTo>
                    <a:pt x="401" y="289"/>
                  </a:lnTo>
                  <a:lnTo>
                    <a:pt x="371" y="276"/>
                  </a:lnTo>
                  <a:lnTo>
                    <a:pt x="351" y="268"/>
                  </a:lnTo>
                  <a:lnTo>
                    <a:pt x="351" y="268"/>
                  </a:lnTo>
                  <a:lnTo>
                    <a:pt x="360" y="261"/>
                  </a:lnTo>
                  <a:lnTo>
                    <a:pt x="370" y="256"/>
                  </a:lnTo>
                  <a:lnTo>
                    <a:pt x="378" y="254"/>
                  </a:lnTo>
                  <a:lnTo>
                    <a:pt x="378" y="254"/>
                  </a:lnTo>
                  <a:lnTo>
                    <a:pt x="398" y="254"/>
                  </a:lnTo>
                  <a:lnTo>
                    <a:pt x="406" y="253"/>
                  </a:lnTo>
                  <a:lnTo>
                    <a:pt x="410" y="251"/>
                  </a:lnTo>
                  <a:lnTo>
                    <a:pt x="411" y="248"/>
                  </a:lnTo>
                  <a:lnTo>
                    <a:pt x="411" y="248"/>
                  </a:lnTo>
                  <a:lnTo>
                    <a:pt x="411" y="244"/>
                  </a:lnTo>
                  <a:lnTo>
                    <a:pt x="411" y="241"/>
                  </a:lnTo>
                  <a:lnTo>
                    <a:pt x="408" y="234"/>
                  </a:lnTo>
                  <a:lnTo>
                    <a:pt x="405" y="228"/>
                  </a:lnTo>
                  <a:lnTo>
                    <a:pt x="405" y="226"/>
                  </a:lnTo>
                  <a:lnTo>
                    <a:pt x="405" y="224"/>
                  </a:lnTo>
                  <a:lnTo>
                    <a:pt x="405" y="224"/>
                  </a:lnTo>
                  <a:lnTo>
                    <a:pt x="413" y="219"/>
                  </a:lnTo>
                  <a:lnTo>
                    <a:pt x="416" y="216"/>
                  </a:lnTo>
                  <a:lnTo>
                    <a:pt x="416" y="213"/>
                  </a:lnTo>
                  <a:lnTo>
                    <a:pt x="416" y="213"/>
                  </a:lnTo>
                  <a:lnTo>
                    <a:pt x="415" y="208"/>
                  </a:lnTo>
                  <a:lnTo>
                    <a:pt x="413" y="204"/>
                  </a:lnTo>
                  <a:lnTo>
                    <a:pt x="418" y="201"/>
                  </a:lnTo>
                  <a:lnTo>
                    <a:pt x="418" y="194"/>
                  </a:lnTo>
                  <a:lnTo>
                    <a:pt x="416" y="187"/>
                  </a:lnTo>
                  <a:lnTo>
                    <a:pt x="416" y="187"/>
                  </a:lnTo>
                  <a:lnTo>
                    <a:pt x="426" y="184"/>
                  </a:lnTo>
                  <a:lnTo>
                    <a:pt x="431" y="181"/>
                  </a:lnTo>
                  <a:lnTo>
                    <a:pt x="433" y="177"/>
                  </a:lnTo>
                  <a:lnTo>
                    <a:pt x="433" y="174"/>
                  </a:lnTo>
                  <a:lnTo>
                    <a:pt x="433" y="174"/>
                  </a:lnTo>
                  <a:lnTo>
                    <a:pt x="431" y="166"/>
                  </a:lnTo>
                  <a:lnTo>
                    <a:pt x="426" y="157"/>
                  </a:lnTo>
                  <a:lnTo>
                    <a:pt x="418" y="144"/>
                  </a:lnTo>
                  <a:lnTo>
                    <a:pt x="418" y="144"/>
                  </a:lnTo>
                  <a:lnTo>
                    <a:pt x="415" y="134"/>
                  </a:lnTo>
                  <a:lnTo>
                    <a:pt x="413" y="129"/>
                  </a:lnTo>
                  <a:lnTo>
                    <a:pt x="415" y="126"/>
                  </a:lnTo>
                  <a:lnTo>
                    <a:pt x="415" y="126"/>
                  </a:lnTo>
                  <a:lnTo>
                    <a:pt x="418" y="117"/>
                  </a:lnTo>
                  <a:lnTo>
                    <a:pt x="420" y="112"/>
                  </a:lnTo>
                  <a:lnTo>
                    <a:pt x="418" y="106"/>
                  </a:lnTo>
                  <a:lnTo>
                    <a:pt x="418" y="106"/>
                  </a:lnTo>
                  <a:lnTo>
                    <a:pt x="411" y="77"/>
                  </a:lnTo>
                  <a:lnTo>
                    <a:pt x="411" y="77"/>
                  </a:lnTo>
                  <a:lnTo>
                    <a:pt x="413" y="74"/>
                  </a:lnTo>
                  <a:lnTo>
                    <a:pt x="418" y="67"/>
                  </a:lnTo>
                  <a:lnTo>
                    <a:pt x="420" y="64"/>
                  </a:lnTo>
                  <a:lnTo>
                    <a:pt x="420" y="59"/>
                  </a:lnTo>
                  <a:lnTo>
                    <a:pt x="418" y="52"/>
                  </a:lnTo>
                  <a:lnTo>
                    <a:pt x="415" y="45"/>
                  </a:lnTo>
                  <a:lnTo>
                    <a:pt x="415" y="45"/>
                  </a:lnTo>
                  <a:lnTo>
                    <a:pt x="405" y="34"/>
                  </a:lnTo>
                  <a:lnTo>
                    <a:pt x="395" y="27"/>
                  </a:lnTo>
                  <a:lnTo>
                    <a:pt x="385" y="22"/>
                  </a:lnTo>
                  <a:lnTo>
                    <a:pt x="375" y="19"/>
                  </a:lnTo>
                  <a:lnTo>
                    <a:pt x="375" y="19"/>
                  </a:lnTo>
                  <a:lnTo>
                    <a:pt x="346" y="15"/>
                  </a:lnTo>
                  <a:lnTo>
                    <a:pt x="331" y="10"/>
                  </a:lnTo>
                  <a:lnTo>
                    <a:pt x="324" y="9"/>
                  </a:lnTo>
                  <a:lnTo>
                    <a:pt x="321" y="5"/>
                  </a:lnTo>
                  <a:lnTo>
                    <a:pt x="321" y="5"/>
                  </a:lnTo>
                  <a:lnTo>
                    <a:pt x="314" y="2"/>
                  </a:lnTo>
                  <a:lnTo>
                    <a:pt x="306" y="0"/>
                  </a:lnTo>
                  <a:lnTo>
                    <a:pt x="294" y="0"/>
                  </a:lnTo>
                  <a:lnTo>
                    <a:pt x="283" y="0"/>
                  </a:lnTo>
                  <a:lnTo>
                    <a:pt x="269" y="2"/>
                  </a:lnTo>
                  <a:lnTo>
                    <a:pt x="256" y="5"/>
                  </a:lnTo>
                  <a:lnTo>
                    <a:pt x="243" y="10"/>
                  </a:lnTo>
                  <a:lnTo>
                    <a:pt x="233" y="17"/>
                  </a:lnTo>
                  <a:lnTo>
                    <a:pt x="233" y="17"/>
                  </a:lnTo>
                  <a:lnTo>
                    <a:pt x="223" y="25"/>
                  </a:lnTo>
                  <a:lnTo>
                    <a:pt x="211" y="37"/>
                  </a:lnTo>
                  <a:lnTo>
                    <a:pt x="199" y="51"/>
                  </a:lnTo>
                  <a:lnTo>
                    <a:pt x="189" y="66"/>
                  </a:lnTo>
                  <a:lnTo>
                    <a:pt x="179" y="81"/>
                  </a:lnTo>
                  <a:lnTo>
                    <a:pt x="171" y="96"/>
                  </a:lnTo>
                  <a:lnTo>
                    <a:pt x="164" y="111"/>
                  </a:lnTo>
                  <a:lnTo>
                    <a:pt x="161" y="124"/>
                  </a:lnTo>
                  <a:lnTo>
                    <a:pt x="161" y="124"/>
                  </a:lnTo>
                  <a:lnTo>
                    <a:pt x="151" y="172"/>
                  </a:lnTo>
                  <a:lnTo>
                    <a:pt x="137" y="226"/>
                  </a:lnTo>
                  <a:lnTo>
                    <a:pt x="137" y="226"/>
                  </a:lnTo>
                  <a:lnTo>
                    <a:pt x="131" y="251"/>
                  </a:lnTo>
                  <a:lnTo>
                    <a:pt x="122" y="269"/>
                  </a:lnTo>
                  <a:lnTo>
                    <a:pt x="114" y="284"/>
                  </a:lnTo>
                  <a:lnTo>
                    <a:pt x="104" y="299"/>
                  </a:lnTo>
                  <a:lnTo>
                    <a:pt x="104" y="299"/>
                  </a:lnTo>
                  <a:lnTo>
                    <a:pt x="86" y="324"/>
                  </a:lnTo>
                  <a:lnTo>
                    <a:pt x="77" y="338"/>
                  </a:lnTo>
                  <a:lnTo>
                    <a:pt x="71" y="356"/>
                  </a:lnTo>
                  <a:lnTo>
                    <a:pt x="71" y="356"/>
                  </a:lnTo>
                  <a:lnTo>
                    <a:pt x="62" y="391"/>
                  </a:lnTo>
                  <a:lnTo>
                    <a:pt x="59" y="403"/>
                  </a:lnTo>
                  <a:lnTo>
                    <a:pt x="59" y="403"/>
                  </a:lnTo>
                  <a:lnTo>
                    <a:pt x="72" y="381"/>
                  </a:lnTo>
                  <a:lnTo>
                    <a:pt x="72" y="381"/>
                  </a:lnTo>
                  <a:lnTo>
                    <a:pt x="71" y="390"/>
                  </a:lnTo>
                  <a:lnTo>
                    <a:pt x="69" y="396"/>
                  </a:lnTo>
                  <a:lnTo>
                    <a:pt x="69" y="396"/>
                  </a:lnTo>
                  <a:lnTo>
                    <a:pt x="64" y="416"/>
                  </a:lnTo>
                  <a:lnTo>
                    <a:pt x="61" y="430"/>
                  </a:lnTo>
                  <a:lnTo>
                    <a:pt x="59" y="445"/>
                  </a:lnTo>
                  <a:lnTo>
                    <a:pt x="59" y="445"/>
                  </a:lnTo>
                  <a:lnTo>
                    <a:pt x="56" y="532"/>
                  </a:lnTo>
                  <a:lnTo>
                    <a:pt x="56" y="532"/>
                  </a:lnTo>
                  <a:lnTo>
                    <a:pt x="52" y="555"/>
                  </a:lnTo>
                  <a:lnTo>
                    <a:pt x="49" y="580"/>
                  </a:lnTo>
                  <a:lnTo>
                    <a:pt x="42" y="622"/>
                  </a:lnTo>
                  <a:lnTo>
                    <a:pt x="42" y="622"/>
                  </a:lnTo>
                  <a:lnTo>
                    <a:pt x="39" y="642"/>
                  </a:lnTo>
                  <a:lnTo>
                    <a:pt x="36" y="662"/>
                  </a:lnTo>
                  <a:lnTo>
                    <a:pt x="36" y="684"/>
                  </a:lnTo>
                  <a:lnTo>
                    <a:pt x="37" y="694"/>
                  </a:lnTo>
                  <a:lnTo>
                    <a:pt x="41" y="702"/>
                  </a:lnTo>
                  <a:lnTo>
                    <a:pt x="41" y="702"/>
                  </a:lnTo>
                  <a:lnTo>
                    <a:pt x="49" y="720"/>
                  </a:lnTo>
                  <a:lnTo>
                    <a:pt x="62" y="745"/>
                  </a:lnTo>
                  <a:lnTo>
                    <a:pt x="79" y="769"/>
                  </a:lnTo>
                  <a:lnTo>
                    <a:pt x="87" y="781"/>
                  </a:lnTo>
                  <a:lnTo>
                    <a:pt x="96" y="791"/>
                  </a:lnTo>
                  <a:lnTo>
                    <a:pt x="96" y="791"/>
                  </a:lnTo>
                  <a:lnTo>
                    <a:pt x="121" y="814"/>
                  </a:lnTo>
                  <a:lnTo>
                    <a:pt x="127" y="822"/>
                  </a:lnTo>
                  <a:lnTo>
                    <a:pt x="131" y="829"/>
                  </a:lnTo>
                  <a:lnTo>
                    <a:pt x="131" y="829"/>
                  </a:lnTo>
                  <a:lnTo>
                    <a:pt x="137" y="842"/>
                  </a:lnTo>
                  <a:lnTo>
                    <a:pt x="139" y="847"/>
                  </a:lnTo>
                  <a:lnTo>
                    <a:pt x="142" y="849"/>
                  </a:lnTo>
                  <a:lnTo>
                    <a:pt x="142" y="849"/>
                  </a:lnTo>
                  <a:lnTo>
                    <a:pt x="152" y="854"/>
                  </a:lnTo>
                  <a:lnTo>
                    <a:pt x="157" y="857"/>
                  </a:lnTo>
                  <a:lnTo>
                    <a:pt x="162" y="864"/>
                  </a:lnTo>
                  <a:lnTo>
                    <a:pt x="162" y="864"/>
                  </a:lnTo>
                  <a:lnTo>
                    <a:pt x="166" y="871"/>
                  </a:lnTo>
                  <a:lnTo>
                    <a:pt x="169" y="877"/>
                  </a:lnTo>
                  <a:lnTo>
                    <a:pt x="172" y="884"/>
                  </a:lnTo>
                  <a:lnTo>
                    <a:pt x="176" y="889"/>
                  </a:lnTo>
                  <a:lnTo>
                    <a:pt x="176" y="889"/>
                  </a:lnTo>
                  <a:lnTo>
                    <a:pt x="179" y="892"/>
                  </a:lnTo>
                  <a:lnTo>
                    <a:pt x="181" y="897"/>
                  </a:lnTo>
                  <a:lnTo>
                    <a:pt x="183" y="914"/>
                  </a:lnTo>
                  <a:lnTo>
                    <a:pt x="183" y="914"/>
                  </a:lnTo>
                  <a:lnTo>
                    <a:pt x="184" y="924"/>
                  </a:lnTo>
                  <a:lnTo>
                    <a:pt x="184" y="936"/>
                  </a:lnTo>
                  <a:lnTo>
                    <a:pt x="184" y="944"/>
                  </a:lnTo>
                  <a:lnTo>
                    <a:pt x="184" y="951"/>
                  </a:lnTo>
                  <a:lnTo>
                    <a:pt x="184" y="951"/>
                  </a:lnTo>
                  <a:lnTo>
                    <a:pt x="189" y="956"/>
                  </a:lnTo>
                  <a:lnTo>
                    <a:pt x="193" y="959"/>
                  </a:lnTo>
                  <a:lnTo>
                    <a:pt x="193" y="959"/>
                  </a:lnTo>
                  <a:lnTo>
                    <a:pt x="179" y="1013"/>
                  </a:lnTo>
                  <a:lnTo>
                    <a:pt x="179" y="1013"/>
                  </a:lnTo>
                  <a:lnTo>
                    <a:pt x="174" y="1036"/>
                  </a:lnTo>
                  <a:lnTo>
                    <a:pt x="171" y="1048"/>
                  </a:lnTo>
                  <a:lnTo>
                    <a:pt x="169" y="1059"/>
                  </a:lnTo>
                  <a:lnTo>
                    <a:pt x="169" y="1059"/>
                  </a:lnTo>
                  <a:lnTo>
                    <a:pt x="166" y="1103"/>
                  </a:lnTo>
                  <a:lnTo>
                    <a:pt x="161" y="1136"/>
                  </a:lnTo>
                  <a:lnTo>
                    <a:pt x="156" y="1168"/>
                  </a:lnTo>
                  <a:lnTo>
                    <a:pt x="156" y="1168"/>
                  </a:lnTo>
                  <a:lnTo>
                    <a:pt x="147" y="1201"/>
                  </a:lnTo>
                  <a:lnTo>
                    <a:pt x="139" y="1233"/>
                  </a:lnTo>
                  <a:lnTo>
                    <a:pt x="126" y="1288"/>
                  </a:lnTo>
                  <a:lnTo>
                    <a:pt x="126" y="1288"/>
                  </a:lnTo>
                  <a:lnTo>
                    <a:pt x="119" y="1317"/>
                  </a:lnTo>
                  <a:lnTo>
                    <a:pt x="116" y="1323"/>
                  </a:lnTo>
                  <a:lnTo>
                    <a:pt x="116" y="1323"/>
                  </a:lnTo>
                  <a:lnTo>
                    <a:pt x="112" y="1325"/>
                  </a:lnTo>
                  <a:lnTo>
                    <a:pt x="111" y="1327"/>
                  </a:lnTo>
                  <a:lnTo>
                    <a:pt x="109" y="1330"/>
                  </a:lnTo>
                  <a:lnTo>
                    <a:pt x="109" y="1330"/>
                  </a:lnTo>
                  <a:lnTo>
                    <a:pt x="112" y="1338"/>
                  </a:lnTo>
                  <a:lnTo>
                    <a:pt x="114" y="1343"/>
                  </a:lnTo>
                  <a:lnTo>
                    <a:pt x="114" y="1343"/>
                  </a:lnTo>
                  <a:lnTo>
                    <a:pt x="114" y="1353"/>
                  </a:lnTo>
                  <a:lnTo>
                    <a:pt x="111" y="1364"/>
                  </a:lnTo>
                  <a:lnTo>
                    <a:pt x="106" y="1377"/>
                  </a:lnTo>
                  <a:lnTo>
                    <a:pt x="106" y="1377"/>
                  </a:lnTo>
                  <a:lnTo>
                    <a:pt x="99" y="1397"/>
                  </a:lnTo>
                  <a:lnTo>
                    <a:pt x="92" y="1425"/>
                  </a:lnTo>
                  <a:lnTo>
                    <a:pt x="86" y="1457"/>
                  </a:lnTo>
                  <a:lnTo>
                    <a:pt x="82" y="1484"/>
                  </a:lnTo>
                  <a:lnTo>
                    <a:pt x="82" y="1484"/>
                  </a:lnTo>
                  <a:lnTo>
                    <a:pt x="79" y="1502"/>
                  </a:lnTo>
                  <a:lnTo>
                    <a:pt x="76" y="1517"/>
                  </a:lnTo>
                  <a:lnTo>
                    <a:pt x="71" y="1527"/>
                  </a:lnTo>
                  <a:lnTo>
                    <a:pt x="67" y="1532"/>
                  </a:lnTo>
                  <a:lnTo>
                    <a:pt x="67" y="1532"/>
                  </a:lnTo>
                  <a:lnTo>
                    <a:pt x="62" y="1537"/>
                  </a:lnTo>
                  <a:lnTo>
                    <a:pt x="59" y="1546"/>
                  </a:lnTo>
                  <a:lnTo>
                    <a:pt x="59" y="1556"/>
                  </a:lnTo>
                  <a:lnTo>
                    <a:pt x="59" y="1561"/>
                  </a:lnTo>
                  <a:lnTo>
                    <a:pt x="61" y="1567"/>
                  </a:lnTo>
                  <a:lnTo>
                    <a:pt x="61" y="1567"/>
                  </a:lnTo>
                  <a:lnTo>
                    <a:pt x="62" y="1577"/>
                  </a:lnTo>
                  <a:lnTo>
                    <a:pt x="62" y="1591"/>
                  </a:lnTo>
                  <a:lnTo>
                    <a:pt x="59" y="1621"/>
                  </a:lnTo>
                  <a:lnTo>
                    <a:pt x="59" y="1621"/>
                  </a:lnTo>
                  <a:lnTo>
                    <a:pt x="52" y="1663"/>
                  </a:lnTo>
                  <a:lnTo>
                    <a:pt x="44" y="1708"/>
                  </a:lnTo>
                  <a:lnTo>
                    <a:pt x="44" y="1708"/>
                  </a:lnTo>
                  <a:lnTo>
                    <a:pt x="41" y="1726"/>
                  </a:lnTo>
                  <a:lnTo>
                    <a:pt x="41" y="1739"/>
                  </a:lnTo>
                  <a:lnTo>
                    <a:pt x="42" y="1751"/>
                  </a:lnTo>
                  <a:lnTo>
                    <a:pt x="42" y="1751"/>
                  </a:lnTo>
                  <a:lnTo>
                    <a:pt x="72" y="1764"/>
                  </a:lnTo>
                  <a:lnTo>
                    <a:pt x="72" y="1764"/>
                  </a:lnTo>
                  <a:lnTo>
                    <a:pt x="67" y="1768"/>
                  </a:lnTo>
                  <a:lnTo>
                    <a:pt x="57" y="1773"/>
                  </a:lnTo>
                  <a:lnTo>
                    <a:pt x="47" y="1779"/>
                  </a:lnTo>
                  <a:lnTo>
                    <a:pt x="36" y="1784"/>
                  </a:lnTo>
                  <a:lnTo>
                    <a:pt x="36" y="1784"/>
                  </a:lnTo>
                  <a:lnTo>
                    <a:pt x="27" y="1786"/>
                  </a:lnTo>
                  <a:lnTo>
                    <a:pt x="17" y="1789"/>
                  </a:lnTo>
                  <a:lnTo>
                    <a:pt x="9" y="1794"/>
                  </a:lnTo>
                  <a:lnTo>
                    <a:pt x="4" y="1800"/>
                  </a:lnTo>
                  <a:lnTo>
                    <a:pt x="4" y="1800"/>
                  </a:lnTo>
                  <a:lnTo>
                    <a:pt x="0" y="1811"/>
                  </a:lnTo>
                  <a:lnTo>
                    <a:pt x="0" y="1826"/>
                  </a:lnTo>
                  <a:lnTo>
                    <a:pt x="2" y="1835"/>
                  </a:lnTo>
                  <a:lnTo>
                    <a:pt x="4" y="1841"/>
                  </a:lnTo>
                  <a:lnTo>
                    <a:pt x="7" y="1848"/>
                  </a:lnTo>
                  <a:lnTo>
                    <a:pt x="14" y="1851"/>
                  </a:lnTo>
                  <a:lnTo>
                    <a:pt x="14" y="1851"/>
                  </a:lnTo>
                  <a:close/>
                  <a:moveTo>
                    <a:pt x="572" y="1384"/>
                  </a:moveTo>
                  <a:lnTo>
                    <a:pt x="630" y="1075"/>
                  </a:lnTo>
                  <a:lnTo>
                    <a:pt x="637" y="1078"/>
                  </a:lnTo>
                  <a:lnTo>
                    <a:pt x="662" y="1359"/>
                  </a:lnTo>
                  <a:lnTo>
                    <a:pt x="645" y="1353"/>
                  </a:lnTo>
                  <a:lnTo>
                    <a:pt x="642" y="1379"/>
                  </a:lnTo>
                  <a:lnTo>
                    <a:pt x="642" y="1379"/>
                  </a:lnTo>
                  <a:lnTo>
                    <a:pt x="637" y="1384"/>
                  </a:lnTo>
                  <a:lnTo>
                    <a:pt x="628" y="1387"/>
                  </a:lnTo>
                  <a:lnTo>
                    <a:pt x="620" y="1387"/>
                  </a:lnTo>
                  <a:lnTo>
                    <a:pt x="620" y="1387"/>
                  </a:lnTo>
                  <a:lnTo>
                    <a:pt x="617" y="1387"/>
                  </a:lnTo>
                  <a:lnTo>
                    <a:pt x="613" y="1384"/>
                  </a:lnTo>
                  <a:lnTo>
                    <a:pt x="605" y="1379"/>
                  </a:lnTo>
                  <a:lnTo>
                    <a:pt x="598" y="1374"/>
                  </a:lnTo>
                  <a:lnTo>
                    <a:pt x="595" y="1372"/>
                  </a:lnTo>
                  <a:lnTo>
                    <a:pt x="592" y="1372"/>
                  </a:lnTo>
                  <a:lnTo>
                    <a:pt x="592" y="1372"/>
                  </a:lnTo>
                  <a:lnTo>
                    <a:pt x="588" y="1372"/>
                  </a:lnTo>
                  <a:lnTo>
                    <a:pt x="585" y="1374"/>
                  </a:lnTo>
                  <a:lnTo>
                    <a:pt x="580" y="1379"/>
                  </a:lnTo>
                  <a:lnTo>
                    <a:pt x="577" y="1387"/>
                  </a:lnTo>
                  <a:lnTo>
                    <a:pt x="572" y="1384"/>
                  </a:lnTo>
                  <a:close/>
                  <a:moveTo>
                    <a:pt x="542" y="1160"/>
                  </a:moveTo>
                  <a:lnTo>
                    <a:pt x="542" y="1160"/>
                  </a:lnTo>
                  <a:lnTo>
                    <a:pt x="543" y="1143"/>
                  </a:lnTo>
                  <a:lnTo>
                    <a:pt x="547" y="1126"/>
                  </a:lnTo>
                  <a:lnTo>
                    <a:pt x="557" y="1091"/>
                  </a:lnTo>
                  <a:lnTo>
                    <a:pt x="578" y="1019"/>
                  </a:lnTo>
                  <a:lnTo>
                    <a:pt x="578" y="1019"/>
                  </a:lnTo>
                  <a:lnTo>
                    <a:pt x="583" y="999"/>
                  </a:lnTo>
                  <a:lnTo>
                    <a:pt x="588" y="974"/>
                  </a:lnTo>
                  <a:lnTo>
                    <a:pt x="595" y="919"/>
                  </a:lnTo>
                  <a:lnTo>
                    <a:pt x="598" y="874"/>
                  </a:lnTo>
                  <a:lnTo>
                    <a:pt x="600" y="856"/>
                  </a:lnTo>
                  <a:lnTo>
                    <a:pt x="600" y="856"/>
                  </a:lnTo>
                  <a:lnTo>
                    <a:pt x="615" y="901"/>
                  </a:lnTo>
                  <a:lnTo>
                    <a:pt x="615" y="901"/>
                  </a:lnTo>
                  <a:lnTo>
                    <a:pt x="618" y="912"/>
                  </a:lnTo>
                  <a:lnTo>
                    <a:pt x="617" y="921"/>
                  </a:lnTo>
                  <a:lnTo>
                    <a:pt x="613" y="929"/>
                  </a:lnTo>
                  <a:lnTo>
                    <a:pt x="610" y="938"/>
                  </a:lnTo>
                  <a:lnTo>
                    <a:pt x="610" y="938"/>
                  </a:lnTo>
                  <a:lnTo>
                    <a:pt x="610" y="943"/>
                  </a:lnTo>
                  <a:lnTo>
                    <a:pt x="610" y="948"/>
                  </a:lnTo>
                  <a:lnTo>
                    <a:pt x="615" y="958"/>
                  </a:lnTo>
                  <a:lnTo>
                    <a:pt x="618" y="968"/>
                  </a:lnTo>
                  <a:lnTo>
                    <a:pt x="620" y="974"/>
                  </a:lnTo>
                  <a:lnTo>
                    <a:pt x="620" y="979"/>
                  </a:lnTo>
                  <a:lnTo>
                    <a:pt x="620" y="979"/>
                  </a:lnTo>
                  <a:lnTo>
                    <a:pt x="618" y="986"/>
                  </a:lnTo>
                  <a:lnTo>
                    <a:pt x="617" y="991"/>
                  </a:lnTo>
                  <a:lnTo>
                    <a:pt x="610" y="1003"/>
                  </a:lnTo>
                  <a:lnTo>
                    <a:pt x="603" y="1013"/>
                  </a:lnTo>
                  <a:lnTo>
                    <a:pt x="602" y="1016"/>
                  </a:lnTo>
                  <a:lnTo>
                    <a:pt x="602" y="1021"/>
                  </a:lnTo>
                  <a:lnTo>
                    <a:pt x="602" y="1021"/>
                  </a:lnTo>
                  <a:lnTo>
                    <a:pt x="603" y="1029"/>
                  </a:lnTo>
                  <a:lnTo>
                    <a:pt x="607" y="1036"/>
                  </a:lnTo>
                  <a:lnTo>
                    <a:pt x="610" y="1044"/>
                  </a:lnTo>
                  <a:lnTo>
                    <a:pt x="610" y="1044"/>
                  </a:lnTo>
                  <a:lnTo>
                    <a:pt x="605" y="1075"/>
                  </a:lnTo>
                  <a:lnTo>
                    <a:pt x="600" y="1126"/>
                  </a:lnTo>
                  <a:lnTo>
                    <a:pt x="600" y="1126"/>
                  </a:lnTo>
                  <a:lnTo>
                    <a:pt x="592" y="1176"/>
                  </a:lnTo>
                  <a:lnTo>
                    <a:pt x="577" y="1262"/>
                  </a:lnTo>
                  <a:lnTo>
                    <a:pt x="557" y="1375"/>
                  </a:lnTo>
                  <a:lnTo>
                    <a:pt x="550" y="1379"/>
                  </a:lnTo>
                  <a:lnTo>
                    <a:pt x="550" y="1379"/>
                  </a:lnTo>
                  <a:lnTo>
                    <a:pt x="550" y="1387"/>
                  </a:lnTo>
                  <a:lnTo>
                    <a:pt x="550" y="1394"/>
                  </a:lnTo>
                  <a:lnTo>
                    <a:pt x="547" y="1402"/>
                  </a:lnTo>
                  <a:lnTo>
                    <a:pt x="547" y="1402"/>
                  </a:lnTo>
                  <a:lnTo>
                    <a:pt x="545" y="1410"/>
                  </a:lnTo>
                  <a:lnTo>
                    <a:pt x="545" y="1420"/>
                  </a:lnTo>
                  <a:lnTo>
                    <a:pt x="547" y="1432"/>
                  </a:lnTo>
                  <a:lnTo>
                    <a:pt x="538" y="1437"/>
                  </a:lnTo>
                  <a:lnTo>
                    <a:pt x="537" y="1445"/>
                  </a:lnTo>
                  <a:lnTo>
                    <a:pt x="530" y="1452"/>
                  </a:lnTo>
                  <a:lnTo>
                    <a:pt x="530" y="1452"/>
                  </a:lnTo>
                  <a:lnTo>
                    <a:pt x="530" y="1440"/>
                  </a:lnTo>
                  <a:lnTo>
                    <a:pt x="530" y="1417"/>
                  </a:lnTo>
                  <a:lnTo>
                    <a:pt x="530" y="1417"/>
                  </a:lnTo>
                  <a:lnTo>
                    <a:pt x="532" y="1397"/>
                  </a:lnTo>
                  <a:lnTo>
                    <a:pt x="533" y="1389"/>
                  </a:lnTo>
                  <a:lnTo>
                    <a:pt x="535" y="1382"/>
                  </a:lnTo>
                  <a:lnTo>
                    <a:pt x="535" y="1382"/>
                  </a:lnTo>
                  <a:lnTo>
                    <a:pt x="537" y="1375"/>
                  </a:lnTo>
                  <a:lnTo>
                    <a:pt x="535" y="1369"/>
                  </a:lnTo>
                  <a:lnTo>
                    <a:pt x="532" y="1357"/>
                  </a:lnTo>
                  <a:lnTo>
                    <a:pt x="532" y="1357"/>
                  </a:lnTo>
                  <a:lnTo>
                    <a:pt x="530" y="1348"/>
                  </a:lnTo>
                  <a:lnTo>
                    <a:pt x="530" y="1330"/>
                  </a:lnTo>
                  <a:lnTo>
                    <a:pt x="530" y="1308"/>
                  </a:lnTo>
                  <a:lnTo>
                    <a:pt x="530" y="1287"/>
                  </a:lnTo>
                  <a:lnTo>
                    <a:pt x="530" y="1287"/>
                  </a:lnTo>
                  <a:lnTo>
                    <a:pt x="530" y="1275"/>
                  </a:lnTo>
                  <a:lnTo>
                    <a:pt x="530" y="1262"/>
                  </a:lnTo>
                  <a:lnTo>
                    <a:pt x="533" y="1228"/>
                  </a:lnTo>
                  <a:lnTo>
                    <a:pt x="542" y="1160"/>
                  </a:lnTo>
                  <a:lnTo>
                    <a:pt x="542" y="1160"/>
                  </a:lnTo>
                  <a:close/>
                </a:path>
              </a:pathLst>
            </a:custGeom>
            <a:solidFill>
              <a:srgbClr val="1F497D">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52" name="Freeform 16"/>
            <p:cNvSpPr>
              <a:spLocks/>
            </p:cNvSpPr>
            <p:nvPr/>
          </p:nvSpPr>
          <p:spPr bwMode="auto">
            <a:xfrm>
              <a:off x="2700096" y="1898988"/>
              <a:ext cx="947738" cy="2413000"/>
            </a:xfrm>
            <a:custGeom>
              <a:avLst/>
              <a:gdLst/>
              <a:ahLst/>
              <a:cxnLst>
                <a:cxn ang="0">
                  <a:pos x="356" y="1468"/>
                </a:cxn>
                <a:cxn ang="0">
                  <a:pos x="410" y="1507"/>
                </a:cxn>
                <a:cxn ang="0">
                  <a:pos x="522" y="1500"/>
                </a:cxn>
                <a:cxn ang="0">
                  <a:pos x="592" y="1465"/>
                </a:cxn>
                <a:cxn ang="0">
                  <a:pos x="505" y="1428"/>
                </a:cxn>
                <a:cxn ang="0">
                  <a:pos x="485" y="1391"/>
                </a:cxn>
                <a:cxn ang="0">
                  <a:pos x="473" y="1340"/>
                </a:cxn>
                <a:cxn ang="0">
                  <a:pos x="398" y="1146"/>
                </a:cxn>
                <a:cxn ang="0">
                  <a:pos x="388" y="1111"/>
                </a:cxn>
                <a:cxn ang="0">
                  <a:pos x="363" y="997"/>
                </a:cxn>
                <a:cxn ang="0">
                  <a:pos x="355" y="930"/>
                </a:cxn>
                <a:cxn ang="0">
                  <a:pos x="328" y="842"/>
                </a:cxn>
                <a:cxn ang="0">
                  <a:pos x="301" y="730"/>
                </a:cxn>
                <a:cxn ang="0">
                  <a:pos x="294" y="703"/>
                </a:cxn>
                <a:cxn ang="0">
                  <a:pos x="288" y="660"/>
                </a:cxn>
                <a:cxn ang="0">
                  <a:pos x="299" y="613"/>
                </a:cxn>
                <a:cxn ang="0">
                  <a:pos x="303" y="635"/>
                </a:cxn>
                <a:cxn ang="0">
                  <a:pos x="323" y="615"/>
                </a:cxn>
                <a:cxn ang="0">
                  <a:pos x="313" y="653"/>
                </a:cxn>
                <a:cxn ang="0">
                  <a:pos x="318" y="665"/>
                </a:cxn>
                <a:cxn ang="0">
                  <a:pos x="338" y="665"/>
                </a:cxn>
                <a:cxn ang="0">
                  <a:pos x="361" y="640"/>
                </a:cxn>
                <a:cxn ang="0">
                  <a:pos x="361" y="583"/>
                </a:cxn>
                <a:cxn ang="0">
                  <a:pos x="324" y="551"/>
                </a:cxn>
                <a:cxn ang="0">
                  <a:pos x="281" y="519"/>
                </a:cxn>
                <a:cxn ang="0">
                  <a:pos x="271" y="366"/>
                </a:cxn>
                <a:cxn ang="0">
                  <a:pos x="236" y="262"/>
                </a:cxn>
                <a:cxn ang="0">
                  <a:pos x="234" y="182"/>
                </a:cxn>
                <a:cxn ang="0">
                  <a:pos x="263" y="142"/>
                </a:cxn>
                <a:cxn ang="0">
                  <a:pos x="263" y="95"/>
                </a:cxn>
                <a:cxn ang="0">
                  <a:pos x="241" y="17"/>
                </a:cxn>
                <a:cxn ang="0">
                  <a:pos x="161" y="2"/>
                </a:cxn>
                <a:cxn ang="0">
                  <a:pos x="119" y="48"/>
                </a:cxn>
                <a:cxn ang="0">
                  <a:pos x="116" y="115"/>
                </a:cxn>
                <a:cxn ang="0">
                  <a:pos x="114" y="200"/>
                </a:cxn>
                <a:cxn ang="0">
                  <a:pos x="96" y="215"/>
                </a:cxn>
                <a:cxn ang="0">
                  <a:pos x="49" y="245"/>
                </a:cxn>
                <a:cxn ang="0">
                  <a:pos x="42" y="869"/>
                </a:cxn>
                <a:cxn ang="0">
                  <a:pos x="51" y="934"/>
                </a:cxn>
                <a:cxn ang="0">
                  <a:pos x="47" y="952"/>
                </a:cxn>
                <a:cxn ang="0">
                  <a:pos x="61" y="1014"/>
                </a:cxn>
                <a:cxn ang="0">
                  <a:pos x="76" y="1092"/>
                </a:cxn>
                <a:cxn ang="0">
                  <a:pos x="71" y="1119"/>
                </a:cxn>
                <a:cxn ang="0">
                  <a:pos x="59" y="1173"/>
                </a:cxn>
                <a:cxn ang="0">
                  <a:pos x="57" y="1318"/>
                </a:cxn>
                <a:cxn ang="0">
                  <a:pos x="46" y="1406"/>
                </a:cxn>
                <a:cxn ang="0">
                  <a:pos x="29" y="1437"/>
                </a:cxn>
                <a:cxn ang="0">
                  <a:pos x="59" y="1475"/>
                </a:cxn>
                <a:cxn ang="0">
                  <a:pos x="66" y="1505"/>
                </a:cxn>
                <a:cxn ang="0">
                  <a:pos x="201" y="1520"/>
                </a:cxn>
                <a:cxn ang="0">
                  <a:pos x="301" y="1498"/>
                </a:cxn>
                <a:cxn ang="0">
                  <a:pos x="288" y="1478"/>
                </a:cxn>
                <a:cxn ang="0">
                  <a:pos x="213" y="1452"/>
                </a:cxn>
                <a:cxn ang="0">
                  <a:pos x="169" y="1410"/>
                </a:cxn>
                <a:cxn ang="0">
                  <a:pos x="181" y="1401"/>
                </a:cxn>
                <a:cxn ang="0">
                  <a:pos x="188" y="1348"/>
                </a:cxn>
                <a:cxn ang="0">
                  <a:pos x="162" y="1303"/>
                </a:cxn>
                <a:cxn ang="0">
                  <a:pos x="219" y="1153"/>
                </a:cxn>
                <a:cxn ang="0">
                  <a:pos x="276" y="1303"/>
                </a:cxn>
                <a:cxn ang="0">
                  <a:pos x="335" y="1381"/>
                </a:cxn>
                <a:cxn ang="0">
                  <a:pos x="338" y="1411"/>
                </a:cxn>
              </a:cxnLst>
              <a:rect l="0" t="0" r="r" b="b"/>
              <a:pathLst>
                <a:path w="597" h="1520">
                  <a:moveTo>
                    <a:pt x="358" y="1430"/>
                  </a:moveTo>
                  <a:lnTo>
                    <a:pt x="358" y="1430"/>
                  </a:lnTo>
                  <a:lnTo>
                    <a:pt x="360" y="1438"/>
                  </a:lnTo>
                  <a:lnTo>
                    <a:pt x="360" y="1447"/>
                  </a:lnTo>
                  <a:lnTo>
                    <a:pt x="360" y="1453"/>
                  </a:lnTo>
                  <a:lnTo>
                    <a:pt x="360" y="1453"/>
                  </a:lnTo>
                  <a:lnTo>
                    <a:pt x="356" y="1468"/>
                  </a:lnTo>
                  <a:lnTo>
                    <a:pt x="356" y="1482"/>
                  </a:lnTo>
                  <a:lnTo>
                    <a:pt x="356" y="1482"/>
                  </a:lnTo>
                  <a:lnTo>
                    <a:pt x="356" y="1495"/>
                  </a:lnTo>
                  <a:lnTo>
                    <a:pt x="356" y="1503"/>
                  </a:lnTo>
                  <a:lnTo>
                    <a:pt x="356" y="1503"/>
                  </a:lnTo>
                  <a:lnTo>
                    <a:pt x="383" y="1505"/>
                  </a:lnTo>
                  <a:lnTo>
                    <a:pt x="410" y="1507"/>
                  </a:lnTo>
                  <a:lnTo>
                    <a:pt x="435" y="1505"/>
                  </a:lnTo>
                  <a:lnTo>
                    <a:pt x="435" y="1505"/>
                  </a:lnTo>
                  <a:lnTo>
                    <a:pt x="461" y="1505"/>
                  </a:lnTo>
                  <a:lnTo>
                    <a:pt x="485" y="1502"/>
                  </a:lnTo>
                  <a:lnTo>
                    <a:pt x="507" y="1500"/>
                  </a:lnTo>
                  <a:lnTo>
                    <a:pt x="522" y="1500"/>
                  </a:lnTo>
                  <a:lnTo>
                    <a:pt x="522" y="1500"/>
                  </a:lnTo>
                  <a:lnTo>
                    <a:pt x="583" y="1500"/>
                  </a:lnTo>
                  <a:lnTo>
                    <a:pt x="597" y="1490"/>
                  </a:lnTo>
                  <a:lnTo>
                    <a:pt x="597" y="1490"/>
                  </a:lnTo>
                  <a:lnTo>
                    <a:pt x="597" y="1487"/>
                  </a:lnTo>
                  <a:lnTo>
                    <a:pt x="597" y="1478"/>
                  </a:lnTo>
                  <a:lnTo>
                    <a:pt x="595" y="1468"/>
                  </a:lnTo>
                  <a:lnTo>
                    <a:pt x="592" y="1465"/>
                  </a:lnTo>
                  <a:lnTo>
                    <a:pt x="588" y="1462"/>
                  </a:lnTo>
                  <a:lnTo>
                    <a:pt x="588" y="1462"/>
                  </a:lnTo>
                  <a:lnTo>
                    <a:pt x="550" y="1448"/>
                  </a:lnTo>
                  <a:lnTo>
                    <a:pt x="525" y="1440"/>
                  </a:lnTo>
                  <a:lnTo>
                    <a:pt x="513" y="1433"/>
                  </a:lnTo>
                  <a:lnTo>
                    <a:pt x="505" y="1428"/>
                  </a:lnTo>
                  <a:lnTo>
                    <a:pt x="505" y="1428"/>
                  </a:lnTo>
                  <a:lnTo>
                    <a:pt x="480" y="1411"/>
                  </a:lnTo>
                  <a:lnTo>
                    <a:pt x="470" y="1406"/>
                  </a:lnTo>
                  <a:lnTo>
                    <a:pt x="470" y="1406"/>
                  </a:lnTo>
                  <a:lnTo>
                    <a:pt x="476" y="1403"/>
                  </a:lnTo>
                  <a:lnTo>
                    <a:pt x="481" y="1398"/>
                  </a:lnTo>
                  <a:lnTo>
                    <a:pt x="483" y="1395"/>
                  </a:lnTo>
                  <a:lnTo>
                    <a:pt x="485" y="1391"/>
                  </a:lnTo>
                  <a:lnTo>
                    <a:pt x="485" y="1391"/>
                  </a:lnTo>
                  <a:lnTo>
                    <a:pt x="483" y="1385"/>
                  </a:lnTo>
                  <a:lnTo>
                    <a:pt x="481" y="1378"/>
                  </a:lnTo>
                  <a:lnTo>
                    <a:pt x="476" y="1373"/>
                  </a:lnTo>
                  <a:lnTo>
                    <a:pt x="483" y="1366"/>
                  </a:lnTo>
                  <a:lnTo>
                    <a:pt x="483" y="1366"/>
                  </a:lnTo>
                  <a:lnTo>
                    <a:pt x="473" y="1340"/>
                  </a:lnTo>
                  <a:lnTo>
                    <a:pt x="455" y="1293"/>
                  </a:lnTo>
                  <a:lnTo>
                    <a:pt x="455" y="1293"/>
                  </a:lnTo>
                  <a:lnTo>
                    <a:pt x="431" y="1236"/>
                  </a:lnTo>
                  <a:lnTo>
                    <a:pt x="413" y="1188"/>
                  </a:lnTo>
                  <a:lnTo>
                    <a:pt x="413" y="1188"/>
                  </a:lnTo>
                  <a:lnTo>
                    <a:pt x="403" y="1159"/>
                  </a:lnTo>
                  <a:lnTo>
                    <a:pt x="398" y="1146"/>
                  </a:lnTo>
                  <a:lnTo>
                    <a:pt x="395" y="1136"/>
                  </a:lnTo>
                  <a:lnTo>
                    <a:pt x="395" y="1136"/>
                  </a:lnTo>
                  <a:lnTo>
                    <a:pt x="395" y="1122"/>
                  </a:lnTo>
                  <a:lnTo>
                    <a:pt x="395" y="1117"/>
                  </a:lnTo>
                  <a:lnTo>
                    <a:pt x="393" y="1114"/>
                  </a:lnTo>
                  <a:lnTo>
                    <a:pt x="393" y="1114"/>
                  </a:lnTo>
                  <a:lnTo>
                    <a:pt x="388" y="1111"/>
                  </a:lnTo>
                  <a:lnTo>
                    <a:pt x="385" y="1109"/>
                  </a:lnTo>
                  <a:lnTo>
                    <a:pt x="385" y="1109"/>
                  </a:lnTo>
                  <a:lnTo>
                    <a:pt x="383" y="1079"/>
                  </a:lnTo>
                  <a:lnTo>
                    <a:pt x="380" y="1056"/>
                  </a:lnTo>
                  <a:lnTo>
                    <a:pt x="376" y="1037"/>
                  </a:lnTo>
                  <a:lnTo>
                    <a:pt x="376" y="1037"/>
                  </a:lnTo>
                  <a:lnTo>
                    <a:pt x="363" y="997"/>
                  </a:lnTo>
                  <a:lnTo>
                    <a:pt x="358" y="977"/>
                  </a:lnTo>
                  <a:lnTo>
                    <a:pt x="356" y="969"/>
                  </a:lnTo>
                  <a:lnTo>
                    <a:pt x="356" y="962"/>
                  </a:lnTo>
                  <a:lnTo>
                    <a:pt x="356" y="962"/>
                  </a:lnTo>
                  <a:lnTo>
                    <a:pt x="356" y="942"/>
                  </a:lnTo>
                  <a:lnTo>
                    <a:pt x="356" y="935"/>
                  </a:lnTo>
                  <a:lnTo>
                    <a:pt x="355" y="930"/>
                  </a:lnTo>
                  <a:lnTo>
                    <a:pt x="355" y="930"/>
                  </a:lnTo>
                  <a:lnTo>
                    <a:pt x="343" y="917"/>
                  </a:lnTo>
                  <a:lnTo>
                    <a:pt x="343" y="917"/>
                  </a:lnTo>
                  <a:lnTo>
                    <a:pt x="340" y="889"/>
                  </a:lnTo>
                  <a:lnTo>
                    <a:pt x="335" y="864"/>
                  </a:lnTo>
                  <a:lnTo>
                    <a:pt x="328" y="842"/>
                  </a:lnTo>
                  <a:lnTo>
                    <a:pt x="328" y="842"/>
                  </a:lnTo>
                  <a:lnTo>
                    <a:pt x="299" y="765"/>
                  </a:lnTo>
                  <a:lnTo>
                    <a:pt x="299" y="765"/>
                  </a:lnTo>
                  <a:lnTo>
                    <a:pt x="291" y="742"/>
                  </a:lnTo>
                  <a:lnTo>
                    <a:pt x="291" y="742"/>
                  </a:lnTo>
                  <a:lnTo>
                    <a:pt x="296" y="738"/>
                  </a:lnTo>
                  <a:lnTo>
                    <a:pt x="299" y="733"/>
                  </a:lnTo>
                  <a:lnTo>
                    <a:pt x="301" y="730"/>
                  </a:lnTo>
                  <a:lnTo>
                    <a:pt x="301" y="730"/>
                  </a:lnTo>
                  <a:lnTo>
                    <a:pt x="299" y="725"/>
                  </a:lnTo>
                  <a:lnTo>
                    <a:pt x="298" y="722"/>
                  </a:lnTo>
                  <a:lnTo>
                    <a:pt x="294" y="718"/>
                  </a:lnTo>
                  <a:lnTo>
                    <a:pt x="294" y="718"/>
                  </a:lnTo>
                  <a:lnTo>
                    <a:pt x="294" y="710"/>
                  </a:lnTo>
                  <a:lnTo>
                    <a:pt x="294" y="703"/>
                  </a:lnTo>
                  <a:lnTo>
                    <a:pt x="293" y="700"/>
                  </a:lnTo>
                  <a:lnTo>
                    <a:pt x="293" y="700"/>
                  </a:lnTo>
                  <a:lnTo>
                    <a:pt x="288" y="691"/>
                  </a:lnTo>
                  <a:lnTo>
                    <a:pt x="283" y="686"/>
                  </a:lnTo>
                  <a:lnTo>
                    <a:pt x="283" y="686"/>
                  </a:lnTo>
                  <a:lnTo>
                    <a:pt x="286" y="673"/>
                  </a:lnTo>
                  <a:lnTo>
                    <a:pt x="288" y="660"/>
                  </a:lnTo>
                  <a:lnTo>
                    <a:pt x="289" y="643"/>
                  </a:lnTo>
                  <a:lnTo>
                    <a:pt x="289" y="643"/>
                  </a:lnTo>
                  <a:lnTo>
                    <a:pt x="291" y="615"/>
                  </a:lnTo>
                  <a:lnTo>
                    <a:pt x="293" y="603"/>
                  </a:lnTo>
                  <a:lnTo>
                    <a:pt x="293" y="603"/>
                  </a:lnTo>
                  <a:lnTo>
                    <a:pt x="296" y="608"/>
                  </a:lnTo>
                  <a:lnTo>
                    <a:pt x="299" y="613"/>
                  </a:lnTo>
                  <a:lnTo>
                    <a:pt x="299" y="618"/>
                  </a:lnTo>
                  <a:lnTo>
                    <a:pt x="299" y="618"/>
                  </a:lnTo>
                  <a:lnTo>
                    <a:pt x="299" y="628"/>
                  </a:lnTo>
                  <a:lnTo>
                    <a:pt x="299" y="633"/>
                  </a:lnTo>
                  <a:lnTo>
                    <a:pt x="301" y="635"/>
                  </a:lnTo>
                  <a:lnTo>
                    <a:pt x="301" y="635"/>
                  </a:lnTo>
                  <a:lnTo>
                    <a:pt x="303" y="635"/>
                  </a:lnTo>
                  <a:lnTo>
                    <a:pt x="306" y="635"/>
                  </a:lnTo>
                  <a:lnTo>
                    <a:pt x="311" y="630"/>
                  </a:lnTo>
                  <a:lnTo>
                    <a:pt x="311" y="630"/>
                  </a:lnTo>
                  <a:lnTo>
                    <a:pt x="313" y="625"/>
                  </a:lnTo>
                  <a:lnTo>
                    <a:pt x="316" y="620"/>
                  </a:lnTo>
                  <a:lnTo>
                    <a:pt x="318" y="615"/>
                  </a:lnTo>
                  <a:lnTo>
                    <a:pt x="323" y="615"/>
                  </a:lnTo>
                  <a:lnTo>
                    <a:pt x="323" y="615"/>
                  </a:lnTo>
                  <a:lnTo>
                    <a:pt x="321" y="623"/>
                  </a:lnTo>
                  <a:lnTo>
                    <a:pt x="319" y="631"/>
                  </a:lnTo>
                  <a:lnTo>
                    <a:pt x="318" y="636"/>
                  </a:lnTo>
                  <a:lnTo>
                    <a:pt x="318" y="636"/>
                  </a:lnTo>
                  <a:lnTo>
                    <a:pt x="313" y="645"/>
                  </a:lnTo>
                  <a:lnTo>
                    <a:pt x="313" y="653"/>
                  </a:lnTo>
                  <a:lnTo>
                    <a:pt x="313" y="653"/>
                  </a:lnTo>
                  <a:lnTo>
                    <a:pt x="313" y="655"/>
                  </a:lnTo>
                  <a:lnTo>
                    <a:pt x="316" y="655"/>
                  </a:lnTo>
                  <a:lnTo>
                    <a:pt x="318" y="656"/>
                  </a:lnTo>
                  <a:lnTo>
                    <a:pt x="318" y="656"/>
                  </a:lnTo>
                  <a:lnTo>
                    <a:pt x="318" y="661"/>
                  </a:lnTo>
                  <a:lnTo>
                    <a:pt x="318" y="665"/>
                  </a:lnTo>
                  <a:lnTo>
                    <a:pt x="319" y="666"/>
                  </a:lnTo>
                  <a:lnTo>
                    <a:pt x="321" y="668"/>
                  </a:lnTo>
                  <a:lnTo>
                    <a:pt x="321" y="668"/>
                  </a:lnTo>
                  <a:lnTo>
                    <a:pt x="326" y="668"/>
                  </a:lnTo>
                  <a:lnTo>
                    <a:pt x="331" y="666"/>
                  </a:lnTo>
                  <a:lnTo>
                    <a:pt x="338" y="665"/>
                  </a:lnTo>
                  <a:lnTo>
                    <a:pt x="338" y="665"/>
                  </a:lnTo>
                  <a:lnTo>
                    <a:pt x="343" y="665"/>
                  </a:lnTo>
                  <a:lnTo>
                    <a:pt x="351" y="665"/>
                  </a:lnTo>
                  <a:lnTo>
                    <a:pt x="351" y="665"/>
                  </a:lnTo>
                  <a:lnTo>
                    <a:pt x="355" y="661"/>
                  </a:lnTo>
                  <a:lnTo>
                    <a:pt x="358" y="653"/>
                  </a:lnTo>
                  <a:lnTo>
                    <a:pt x="361" y="640"/>
                  </a:lnTo>
                  <a:lnTo>
                    <a:pt x="361" y="640"/>
                  </a:lnTo>
                  <a:lnTo>
                    <a:pt x="366" y="630"/>
                  </a:lnTo>
                  <a:lnTo>
                    <a:pt x="368" y="621"/>
                  </a:lnTo>
                  <a:lnTo>
                    <a:pt x="370" y="616"/>
                  </a:lnTo>
                  <a:lnTo>
                    <a:pt x="370" y="616"/>
                  </a:lnTo>
                  <a:lnTo>
                    <a:pt x="368" y="598"/>
                  </a:lnTo>
                  <a:lnTo>
                    <a:pt x="365" y="590"/>
                  </a:lnTo>
                  <a:lnTo>
                    <a:pt x="361" y="583"/>
                  </a:lnTo>
                  <a:lnTo>
                    <a:pt x="361" y="583"/>
                  </a:lnTo>
                  <a:lnTo>
                    <a:pt x="356" y="578"/>
                  </a:lnTo>
                  <a:lnTo>
                    <a:pt x="346" y="573"/>
                  </a:lnTo>
                  <a:lnTo>
                    <a:pt x="338" y="566"/>
                  </a:lnTo>
                  <a:lnTo>
                    <a:pt x="331" y="558"/>
                  </a:lnTo>
                  <a:lnTo>
                    <a:pt x="331" y="558"/>
                  </a:lnTo>
                  <a:lnTo>
                    <a:pt x="324" y="551"/>
                  </a:lnTo>
                  <a:lnTo>
                    <a:pt x="314" y="544"/>
                  </a:lnTo>
                  <a:lnTo>
                    <a:pt x="299" y="534"/>
                  </a:lnTo>
                  <a:lnTo>
                    <a:pt x="299" y="534"/>
                  </a:lnTo>
                  <a:lnTo>
                    <a:pt x="293" y="531"/>
                  </a:lnTo>
                  <a:lnTo>
                    <a:pt x="288" y="526"/>
                  </a:lnTo>
                  <a:lnTo>
                    <a:pt x="281" y="519"/>
                  </a:lnTo>
                  <a:lnTo>
                    <a:pt x="281" y="519"/>
                  </a:lnTo>
                  <a:lnTo>
                    <a:pt x="276" y="473"/>
                  </a:lnTo>
                  <a:lnTo>
                    <a:pt x="273" y="438"/>
                  </a:lnTo>
                  <a:lnTo>
                    <a:pt x="271" y="416"/>
                  </a:lnTo>
                  <a:lnTo>
                    <a:pt x="271" y="416"/>
                  </a:lnTo>
                  <a:lnTo>
                    <a:pt x="273" y="394"/>
                  </a:lnTo>
                  <a:lnTo>
                    <a:pt x="273" y="381"/>
                  </a:lnTo>
                  <a:lnTo>
                    <a:pt x="271" y="366"/>
                  </a:lnTo>
                  <a:lnTo>
                    <a:pt x="271" y="366"/>
                  </a:lnTo>
                  <a:lnTo>
                    <a:pt x="264" y="346"/>
                  </a:lnTo>
                  <a:lnTo>
                    <a:pt x="254" y="319"/>
                  </a:lnTo>
                  <a:lnTo>
                    <a:pt x="244" y="292"/>
                  </a:lnTo>
                  <a:lnTo>
                    <a:pt x="239" y="274"/>
                  </a:lnTo>
                  <a:lnTo>
                    <a:pt x="239" y="274"/>
                  </a:lnTo>
                  <a:lnTo>
                    <a:pt x="236" y="262"/>
                  </a:lnTo>
                  <a:lnTo>
                    <a:pt x="231" y="250"/>
                  </a:lnTo>
                  <a:lnTo>
                    <a:pt x="223" y="239"/>
                  </a:lnTo>
                  <a:lnTo>
                    <a:pt x="223" y="239"/>
                  </a:lnTo>
                  <a:lnTo>
                    <a:pt x="218" y="234"/>
                  </a:lnTo>
                  <a:lnTo>
                    <a:pt x="214" y="232"/>
                  </a:lnTo>
                  <a:lnTo>
                    <a:pt x="214" y="232"/>
                  </a:lnTo>
                  <a:lnTo>
                    <a:pt x="234" y="182"/>
                  </a:lnTo>
                  <a:lnTo>
                    <a:pt x="234" y="182"/>
                  </a:lnTo>
                  <a:lnTo>
                    <a:pt x="251" y="152"/>
                  </a:lnTo>
                  <a:lnTo>
                    <a:pt x="251" y="152"/>
                  </a:lnTo>
                  <a:lnTo>
                    <a:pt x="256" y="149"/>
                  </a:lnTo>
                  <a:lnTo>
                    <a:pt x="261" y="145"/>
                  </a:lnTo>
                  <a:lnTo>
                    <a:pt x="263" y="142"/>
                  </a:lnTo>
                  <a:lnTo>
                    <a:pt x="263" y="142"/>
                  </a:lnTo>
                  <a:lnTo>
                    <a:pt x="268" y="124"/>
                  </a:lnTo>
                  <a:lnTo>
                    <a:pt x="269" y="112"/>
                  </a:lnTo>
                  <a:lnTo>
                    <a:pt x="269" y="105"/>
                  </a:lnTo>
                  <a:lnTo>
                    <a:pt x="269" y="105"/>
                  </a:lnTo>
                  <a:lnTo>
                    <a:pt x="264" y="98"/>
                  </a:lnTo>
                  <a:lnTo>
                    <a:pt x="263" y="95"/>
                  </a:lnTo>
                  <a:lnTo>
                    <a:pt x="263" y="95"/>
                  </a:lnTo>
                  <a:lnTo>
                    <a:pt x="263" y="78"/>
                  </a:lnTo>
                  <a:lnTo>
                    <a:pt x="263" y="62"/>
                  </a:lnTo>
                  <a:lnTo>
                    <a:pt x="261" y="52"/>
                  </a:lnTo>
                  <a:lnTo>
                    <a:pt x="258" y="43"/>
                  </a:lnTo>
                  <a:lnTo>
                    <a:pt x="258" y="43"/>
                  </a:lnTo>
                  <a:lnTo>
                    <a:pt x="251" y="28"/>
                  </a:lnTo>
                  <a:lnTo>
                    <a:pt x="241" y="17"/>
                  </a:lnTo>
                  <a:lnTo>
                    <a:pt x="229" y="8"/>
                  </a:lnTo>
                  <a:lnTo>
                    <a:pt x="218" y="3"/>
                  </a:lnTo>
                  <a:lnTo>
                    <a:pt x="218" y="3"/>
                  </a:lnTo>
                  <a:lnTo>
                    <a:pt x="203" y="0"/>
                  </a:lnTo>
                  <a:lnTo>
                    <a:pt x="189" y="0"/>
                  </a:lnTo>
                  <a:lnTo>
                    <a:pt x="174" y="0"/>
                  </a:lnTo>
                  <a:lnTo>
                    <a:pt x="161" y="2"/>
                  </a:lnTo>
                  <a:lnTo>
                    <a:pt x="161" y="2"/>
                  </a:lnTo>
                  <a:lnTo>
                    <a:pt x="156" y="5"/>
                  </a:lnTo>
                  <a:lnTo>
                    <a:pt x="149" y="10"/>
                  </a:lnTo>
                  <a:lnTo>
                    <a:pt x="136" y="22"/>
                  </a:lnTo>
                  <a:lnTo>
                    <a:pt x="129" y="30"/>
                  </a:lnTo>
                  <a:lnTo>
                    <a:pt x="124" y="38"/>
                  </a:lnTo>
                  <a:lnTo>
                    <a:pt x="119" y="48"/>
                  </a:lnTo>
                  <a:lnTo>
                    <a:pt x="116" y="58"/>
                  </a:lnTo>
                  <a:lnTo>
                    <a:pt x="116" y="58"/>
                  </a:lnTo>
                  <a:lnTo>
                    <a:pt x="112" y="77"/>
                  </a:lnTo>
                  <a:lnTo>
                    <a:pt x="112" y="90"/>
                  </a:lnTo>
                  <a:lnTo>
                    <a:pt x="114" y="102"/>
                  </a:lnTo>
                  <a:lnTo>
                    <a:pt x="116" y="115"/>
                  </a:lnTo>
                  <a:lnTo>
                    <a:pt x="116" y="115"/>
                  </a:lnTo>
                  <a:lnTo>
                    <a:pt x="117" y="132"/>
                  </a:lnTo>
                  <a:lnTo>
                    <a:pt x="119" y="150"/>
                  </a:lnTo>
                  <a:lnTo>
                    <a:pt x="121" y="170"/>
                  </a:lnTo>
                  <a:lnTo>
                    <a:pt x="119" y="185"/>
                  </a:lnTo>
                  <a:lnTo>
                    <a:pt x="119" y="185"/>
                  </a:lnTo>
                  <a:lnTo>
                    <a:pt x="117" y="194"/>
                  </a:lnTo>
                  <a:lnTo>
                    <a:pt x="114" y="200"/>
                  </a:lnTo>
                  <a:lnTo>
                    <a:pt x="109" y="209"/>
                  </a:lnTo>
                  <a:lnTo>
                    <a:pt x="109" y="209"/>
                  </a:lnTo>
                  <a:lnTo>
                    <a:pt x="102" y="214"/>
                  </a:lnTo>
                  <a:lnTo>
                    <a:pt x="99" y="217"/>
                  </a:lnTo>
                  <a:lnTo>
                    <a:pt x="99" y="217"/>
                  </a:lnTo>
                  <a:lnTo>
                    <a:pt x="99" y="217"/>
                  </a:lnTo>
                  <a:lnTo>
                    <a:pt x="96" y="215"/>
                  </a:lnTo>
                  <a:lnTo>
                    <a:pt x="92" y="214"/>
                  </a:lnTo>
                  <a:lnTo>
                    <a:pt x="92" y="214"/>
                  </a:lnTo>
                  <a:lnTo>
                    <a:pt x="81" y="222"/>
                  </a:lnTo>
                  <a:lnTo>
                    <a:pt x="66" y="235"/>
                  </a:lnTo>
                  <a:lnTo>
                    <a:pt x="66" y="235"/>
                  </a:lnTo>
                  <a:lnTo>
                    <a:pt x="59" y="240"/>
                  </a:lnTo>
                  <a:lnTo>
                    <a:pt x="49" y="245"/>
                  </a:lnTo>
                  <a:lnTo>
                    <a:pt x="37" y="254"/>
                  </a:lnTo>
                  <a:lnTo>
                    <a:pt x="9" y="546"/>
                  </a:lnTo>
                  <a:lnTo>
                    <a:pt x="0" y="775"/>
                  </a:lnTo>
                  <a:lnTo>
                    <a:pt x="0" y="775"/>
                  </a:lnTo>
                  <a:lnTo>
                    <a:pt x="7" y="790"/>
                  </a:lnTo>
                  <a:lnTo>
                    <a:pt x="26" y="828"/>
                  </a:lnTo>
                  <a:lnTo>
                    <a:pt x="42" y="869"/>
                  </a:lnTo>
                  <a:lnTo>
                    <a:pt x="49" y="885"/>
                  </a:lnTo>
                  <a:lnTo>
                    <a:pt x="51" y="897"/>
                  </a:lnTo>
                  <a:lnTo>
                    <a:pt x="51" y="897"/>
                  </a:lnTo>
                  <a:lnTo>
                    <a:pt x="49" y="910"/>
                  </a:lnTo>
                  <a:lnTo>
                    <a:pt x="49" y="922"/>
                  </a:lnTo>
                  <a:lnTo>
                    <a:pt x="51" y="934"/>
                  </a:lnTo>
                  <a:lnTo>
                    <a:pt x="51" y="934"/>
                  </a:lnTo>
                  <a:lnTo>
                    <a:pt x="52" y="942"/>
                  </a:lnTo>
                  <a:lnTo>
                    <a:pt x="54" y="947"/>
                  </a:lnTo>
                  <a:lnTo>
                    <a:pt x="54" y="947"/>
                  </a:lnTo>
                  <a:lnTo>
                    <a:pt x="51" y="947"/>
                  </a:lnTo>
                  <a:lnTo>
                    <a:pt x="49" y="949"/>
                  </a:lnTo>
                  <a:lnTo>
                    <a:pt x="47" y="952"/>
                  </a:lnTo>
                  <a:lnTo>
                    <a:pt x="47" y="952"/>
                  </a:lnTo>
                  <a:lnTo>
                    <a:pt x="47" y="955"/>
                  </a:lnTo>
                  <a:lnTo>
                    <a:pt x="47" y="962"/>
                  </a:lnTo>
                  <a:lnTo>
                    <a:pt x="54" y="979"/>
                  </a:lnTo>
                  <a:lnTo>
                    <a:pt x="54" y="979"/>
                  </a:lnTo>
                  <a:lnTo>
                    <a:pt x="57" y="996"/>
                  </a:lnTo>
                  <a:lnTo>
                    <a:pt x="61" y="1014"/>
                  </a:lnTo>
                  <a:lnTo>
                    <a:pt x="61" y="1014"/>
                  </a:lnTo>
                  <a:lnTo>
                    <a:pt x="66" y="1041"/>
                  </a:lnTo>
                  <a:lnTo>
                    <a:pt x="71" y="1064"/>
                  </a:lnTo>
                  <a:lnTo>
                    <a:pt x="71" y="1064"/>
                  </a:lnTo>
                  <a:lnTo>
                    <a:pt x="76" y="1079"/>
                  </a:lnTo>
                  <a:lnTo>
                    <a:pt x="79" y="1086"/>
                  </a:lnTo>
                  <a:lnTo>
                    <a:pt x="76" y="1092"/>
                  </a:lnTo>
                  <a:lnTo>
                    <a:pt x="76" y="1092"/>
                  </a:lnTo>
                  <a:lnTo>
                    <a:pt x="71" y="1094"/>
                  </a:lnTo>
                  <a:lnTo>
                    <a:pt x="67" y="1097"/>
                  </a:lnTo>
                  <a:lnTo>
                    <a:pt x="66" y="1101"/>
                  </a:lnTo>
                  <a:lnTo>
                    <a:pt x="66" y="1101"/>
                  </a:lnTo>
                  <a:lnTo>
                    <a:pt x="67" y="1107"/>
                  </a:lnTo>
                  <a:lnTo>
                    <a:pt x="69" y="1114"/>
                  </a:lnTo>
                  <a:lnTo>
                    <a:pt x="71" y="1119"/>
                  </a:lnTo>
                  <a:lnTo>
                    <a:pt x="69" y="1122"/>
                  </a:lnTo>
                  <a:lnTo>
                    <a:pt x="67" y="1124"/>
                  </a:lnTo>
                  <a:lnTo>
                    <a:pt x="67" y="1124"/>
                  </a:lnTo>
                  <a:lnTo>
                    <a:pt x="64" y="1131"/>
                  </a:lnTo>
                  <a:lnTo>
                    <a:pt x="61" y="1143"/>
                  </a:lnTo>
                  <a:lnTo>
                    <a:pt x="61" y="1158"/>
                  </a:lnTo>
                  <a:lnTo>
                    <a:pt x="59" y="1173"/>
                  </a:lnTo>
                  <a:lnTo>
                    <a:pt x="59" y="1173"/>
                  </a:lnTo>
                  <a:lnTo>
                    <a:pt x="59" y="1198"/>
                  </a:lnTo>
                  <a:lnTo>
                    <a:pt x="57" y="1231"/>
                  </a:lnTo>
                  <a:lnTo>
                    <a:pt x="56" y="1266"/>
                  </a:lnTo>
                  <a:lnTo>
                    <a:pt x="56" y="1295"/>
                  </a:lnTo>
                  <a:lnTo>
                    <a:pt x="56" y="1295"/>
                  </a:lnTo>
                  <a:lnTo>
                    <a:pt x="57" y="1318"/>
                  </a:lnTo>
                  <a:lnTo>
                    <a:pt x="59" y="1343"/>
                  </a:lnTo>
                  <a:lnTo>
                    <a:pt x="57" y="1365"/>
                  </a:lnTo>
                  <a:lnTo>
                    <a:pt x="56" y="1373"/>
                  </a:lnTo>
                  <a:lnTo>
                    <a:pt x="54" y="1381"/>
                  </a:lnTo>
                  <a:lnTo>
                    <a:pt x="54" y="1381"/>
                  </a:lnTo>
                  <a:lnTo>
                    <a:pt x="49" y="1395"/>
                  </a:lnTo>
                  <a:lnTo>
                    <a:pt x="46" y="1406"/>
                  </a:lnTo>
                  <a:lnTo>
                    <a:pt x="44" y="1418"/>
                  </a:lnTo>
                  <a:lnTo>
                    <a:pt x="44" y="1418"/>
                  </a:lnTo>
                  <a:lnTo>
                    <a:pt x="37" y="1423"/>
                  </a:lnTo>
                  <a:lnTo>
                    <a:pt x="32" y="1428"/>
                  </a:lnTo>
                  <a:lnTo>
                    <a:pt x="31" y="1432"/>
                  </a:lnTo>
                  <a:lnTo>
                    <a:pt x="29" y="1437"/>
                  </a:lnTo>
                  <a:lnTo>
                    <a:pt x="29" y="1437"/>
                  </a:lnTo>
                  <a:lnTo>
                    <a:pt x="31" y="1445"/>
                  </a:lnTo>
                  <a:lnTo>
                    <a:pt x="34" y="1453"/>
                  </a:lnTo>
                  <a:lnTo>
                    <a:pt x="41" y="1462"/>
                  </a:lnTo>
                  <a:lnTo>
                    <a:pt x="51" y="1465"/>
                  </a:lnTo>
                  <a:lnTo>
                    <a:pt x="51" y="1465"/>
                  </a:lnTo>
                  <a:lnTo>
                    <a:pt x="56" y="1470"/>
                  </a:lnTo>
                  <a:lnTo>
                    <a:pt x="59" y="1475"/>
                  </a:lnTo>
                  <a:lnTo>
                    <a:pt x="61" y="1480"/>
                  </a:lnTo>
                  <a:lnTo>
                    <a:pt x="61" y="1480"/>
                  </a:lnTo>
                  <a:lnTo>
                    <a:pt x="61" y="1493"/>
                  </a:lnTo>
                  <a:lnTo>
                    <a:pt x="62" y="1502"/>
                  </a:lnTo>
                  <a:lnTo>
                    <a:pt x="64" y="1503"/>
                  </a:lnTo>
                  <a:lnTo>
                    <a:pt x="66" y="1505"/>
                  </a:lnTo>
                  <a:lnTo>
                    <a:pt x="66" y="1505"/>
                  </a:lnTo>
                  <a:lnTo>
                    <a:pt x="107" y="1510"/>
                  </a:lnTo>
                  <a:lnTo>
                    <a:pt x="136" y="1513"/>
                  </a:lnTo>
                  <a:lnTo>
                    <a:pt x="152" y="1517"/>
                  </a:lnTo>
                  <a:lnTo>
                    <a:pt x="152" y="1517"/>
                  </a:lnTo>
                  <a:lnTo>
                    <a:pt x="159" y="1518"/>
                  </a:lnTo>
                  <a:lnTo>
                    <a:pt x="171" y="1518"/>
                  </a:lnTo>
                  <a:lnTo>
                    <a:pt x="201" y="1520"/>
                  </a:lnTo>
                  <a:lnTo>
                    <a:pt x="258" y="1518"/>
                  </a:lnTo>
                  <a:lnTo>
                    <a:pt x="258" y="1518"/>
                  </a:lnTo>
                  <a:lnTo>
                    <a:pt x="264" y="1518"/>
                  </a:lnTo>
                  <a:lnTo>
                    <a:pt x="273" y="1515"/>
                  </a:lnTo>
                  <a:lnTo>
                    <a:pt x="286" y="1508"/>
                  </a:lnTo>
                  <a:lnTo>
                    <a:pt x="298" y="1502"/>
                  </a:lnTo>
                  <a:lnTo>
                    <a:pt x="301" y="1498"/>
                  </a:lnTo>
                  <a:lnTo>
                    <a:pt x="303" y="1495"/>
                  </a:lnTo>
                  <a:lnTo>
                    <a:pt x="303" y="1495"/>
                  </a:lnTo>
                  <a:lnTo>
                    <a:pt x="301" y="1490"/>
                  </a:lnTo>
                  <a:lnTo>
                    <a:pt x="299" y="1485"/>
                  </a:lnTo>
                  <a:lnTo>
                    <a:pt x="294" y="1480"/>
                  </a:lnTo>
                  <a:lnTo>
                    <a:pt x="288" y="1478"/>
                  </a:lnTo>
                  <a:lnTo>
                    <a:pt x="288" y="1478"/>
                  </a:lnTo>
                  <a:lnTo>
                    <a:pt x="276" y="1477"/>
                  </a:lnTo>
                  <a:lnTo>
                    <a:pt x="258" y="1475"/>
                  </a:lnTo>
                  <a:lnTo>
                    <a:pt x="239" y="1470"/>
                  </a:lnTo>
                  <a:lnTo>
                    <a:pt x="231" y="1467"/>
                  </a:lnTo>
                  <a:lnTo>
                    <a:pt x="224" y="1462"/>
                  </a:lnTo>
                  <a:lnTo>
                    <a:pt x="224" y="1462"/>
                  </a:lnTo>
                  <a:lnTo>
                    <a:pt x="213" y="1452"/>
                  </a:lnTo>
                  <a:lnTo>
                    <a:pt x="203" y="1440"/>
                  </a:lnTo>
                  <a:lnTo>
                    <a:pt x="194" y="1432"/>
                  </a:lnTo>
                  <a:lnTo>
                    <a:pt x="188" y="1427"/>
                  </a:lnTo>
                  <a:lnTo>
                    <a:pt x="188" y="1427"/>
                  </a:lnTo>
                  <a:lnTo>
                    <a:pt x="181" y="1422"/>
                  </a:lnTo>
                  <a:lnTo>
                    <a:pt x="174" y="1416"/>
                  </a:lnTo>
                  <a:lnTo>
                    <a:pt x="169" y="1410"/>
                  </a:lnTo>
                  <a:lnTo>
                    <a:pt x="169" y="1410"/>
                  </a:lnTo>
                  <a:lnTo>
                    <a:pt x="174" y="1411"/>
                  </a:lnTo>
                  <a:lnTo>
                    <a:pt x="179" y="1410"/>
                  </a:lnTo>
                  <a:lnTo>
                    <a:pt x="181" y="1408"/>
                  </a:lnTo>
                  <a:lnTo>
                    <a:pt x="181" y="1406"/>
                  </a:lnTo>
                  <a:lnTo>
                    <a:pt x="181" y="1406"/>
                  </a:lnTo>
                  <a:lnTo>
                    <a:pt x="181" y="1401"/>
                  </a:lnTo>
                  <a:lnTo>
                    <a:pt x="178" y="1396"/>
                  </a:lnTo>
                  <a:lnTo>
                    <a:pt x="172" y="1391"/>
                  </a:lnTo>
                  <a:lnTo>
                    <a:pt x="183" y="1380"/>
                  </a:lnTo>
                  <a:lnTo>
                    <a:pt x="183" y="1380"/>
                  </a:lnTo>
                  <a:lnTo>
                    <a:pt x="186" y="1365"/>
                  </a:lnTo>
                  <a:lnTo>
                    <a:pt x="188" y="1353"/>
                  </a:lnTo>
                  <a:lnTo>
                    <a:pt x="188" y="1348"/>
                  </a:lnTo>
                  <a:lnTo>
                    <a:pt x="188" y="1345"/>
                  </a:lnTo>
                  <a:lnTo>
                    <a:pt x="188" y="1345"/>
                  </a:lnTo>
                  <a:lnTo>
                    <a:pt x="172" y="1325"/>
                  </a:lnTo>
                  <a:lnTo>
                    <a:pt x="164" y="1311"/>
                  </a:lnTo>
                  <a:lnTo>
                    <a:pt x="162" y="1306"/>
                  </a:lnTo>
                  <a:lnTo>
                    <a:pt x="162" y="1303"/>
                  </a:lnTo>
                  <a:lnTo>
                    <a:pt x="162" y="1303"/>
                  </a:lnTo>
                  <a:lnTo>
                    <a:pt x="181" y="1271"/>
                  </a:lnTo>
                  <a:lnTo>
                    <a:pt x="193" y="1249"/>
                  </a:lnTo>
                  <a:lnTo>
                    <a:pt x="201" y="1231"/>
                  </a:lnTo>
                  <a:lnTo>
                    <a:pt x="201" y="1231"/>
                  </a:lnTo>
                  <a:lnTo>
                    <a:pt x="208" y="1211"/>
                  </a:lnTo>
                  <a:lnTo>
                    <a:pt x="213" y="1186"/>
                  </a:lnTo>
                  <a:lnTo>
                    <a:pt x="219" y="1153"/>
                  </a:lnTo>
                  <a:lnTo>
                    <a:pt x="219" y="1153"/>
                  </a:lnTo>
                  <a:lnTo>
                    <a:pt x="236" y="1186"/>
                  </a:lnTo>
                  <a:lnTo>
                    <a:pt x="248" y="1218"/>
                  </a:lnTo>
                  <a:lnTo>
                    <a:pt x="258" y="1248"/>
                  </a:lnTo>
                  <a:lnTo>
                    <a:pt x="258" y="1248"/>
                  </a:lnTo>
                  <a:lnTo>
                    <a:pt x="266" y="1276"/>
                  </a:lnTo>
                  <a:lnTo>
                    <a:pt x="276" y="1303"/>
                  </a:lnTo>
                  <a:lnTo>
                    <a:pt x="288" y="1328"/>
                  </a:lnTo>
                  <a:lnTo>
                    <a:pt x="293" y="1338"/>
                  </a:lnTo>
                  <a:lnTo>
                    <a:pt x="299" y="1346"/>
                  </a:lnTo>
                  <a:lnTo>
                    <a:pt x="299" y="1346"/>
                  </a:lnTo>
                  <a:lnTo>
                    <a:pt x="313" y="1360"/>
                  </a:lnTo>
                  <a:lnTo>
                    <a:pt x="324" y="1371"/>
                  </a:lnTo>
                  <a:lnTo>
                    <a:pt x="335" y="1381"/>
                  </a:lnTo>
                  <a:lnTo>
                    <a:pt x="336" y="1386"/>
                  </a:lnTo>
                  <a:lnTo>
                    <a:pt x="336" y="1390"/>
                  </a:lnTo>
                  <a:lnTo>
                    <a:pt x="336" y="1390"/>
                  </a:lnTo>
                  <a:lnTo>
                    <a:pt x="335" y="1403"/>
                  </a:lnTo>
                  <a:lnTo>
                    <a:pt x="335" y="1408"/>
                  </a:lnTo>
                  <a:lnTo>
                    <a:pt x="338" y="1411"/>
                  </a:lnTo>
                  <a:lnTo>
                    <a:pt x="338" y="1411"/>
                  </a:lnTo>
                  <a:lnTo>
                    <a:pt x="343" y="1416"/>
                  </a:lnTo>
                  <a:lnTo>
                    <a:pt x="350" y="1418"/>
                  </a:lnTo>
                  <a:lnTo>
                    <a:pt x="355" y="1420"/>
                  </a:lnTo>
                  <a:lnTo>
                    <a:pt x="351" y="1427"/>
                  </a:lnTo>
                  <a:lnTo>
                    <a:pt x="358" y="1430"/>
                  </a:lnTo>
                  <a:close/>
                </a:path>
              </a:pathLst>
            </a:custGeom>
            <a:solidFill>
              <a:srgbClr val="7F7F7F">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53" name="Freeform 17"/>
            <p:cNvSpPr>
              <a:spLocks/>
            </p:cNvSpPr>
            <p:nvPr/>
          </p:nvSpPr>
          <p:spPr bwMode="auto">
            <a:xfrm>
              <a:off x="2117484" y="1967250"/>
              <a:ext cx="742950" cy="2349500"/>
            </a:xfrm>
            <a:custGeom>
              <a:avLst/>
              <a:gdLst/>
              <a:ahLst/>
              <a:cxnLst>
                <a:cxn ang="0">
                  <a:pos x="227" y="1472"/>
                </a:cxn>
                <a:cxn ang="0">
                  <a:pos x="306" y="1477"/>
                </a:cxn>
                <a:cxn ang="0">
                  <a:pos x="391" y="1480"/>
                </a:cxn>
                <a:cxn ang="0">
                  <a:pos x="458" y="1470"/>
                </a:cxn>
                <a:cxn ang="0">
                  <a:pos x="465" y="1445"/>
                </a:cxn>
                <a:cxn ang="0">
                  <a:pos x="421" y="1435"/>
                </a:cxn>
                <a:cxn ang="0">
                  <a:pos x="369" y="1407"/>
                </a:cxn>
                <a:cxn ang="0">
                  <a:pos x="353" y="1377"/>
                </a:cxn>
                <a:cxn ang="0">
                  <a:pos x="354" y="1337"/>
                </a:cxn>
                <a:cxn ang="0">
                  <a:pos x="366" y="1287"/>
                </a:cxn>
                <a:cxn ang="0">
                  <a:pos x="346" y="1175"/>
                </a:cxn>
                <a:cxn ang="0">
                  <a:pos x="346" y="1090"/>
                </a:cxn>
                <a:cxn ang="0">
                  <a:pos x="341" y="993"/>
                </a:cxn>
                <a:cxn ang="0">
                  <a:pos x="323" y="904"/>
                </a:cxn>
                <a:cxn ang="0">
                  <a:pos x="336" y="780"/>
                </a:cxn>
                <a:cxn ang="0">
                  <a:pos x="368" y="757"/>
                </a:cxn>
                <a:cxn ang="0">
                  <a:pos x="363" y="687"/>
                </a:cxn>
                <a:cxn ang="0">
                  <a:pos x="349" y="632"/>
                </a:cxn>
                <a:cxn ang="0">
                  <a:pos x="373" y="558"/>
                </a:cxn>
                <a:cxn ang="0">
                  <a:pos x="383" y="495"/>
                </a:cxn>
                <a:cxn ang="0">
                  <a:pos x="386" y="423"/>
                </a:cxn>
                <a:cxn ang="0">
                  <a:pos x="404" y="334"/>
                </a:cxn>
                <a:cxn ang="0">
                  <a:pos x="394" y="286"/>
                </a:cxn>
                <a:cxn ang="0">
                  <a:pos x="389" y="216"/>
                </a:cxn>
                <a:cxn ang="0">
                  <a:pos x="419" y="166"/>
                </a:cxn>
                <a:cxn ang="0">
                  <a:pos x="434" y="107"/>
                </a:cxn>
                <a:cxn ang="0">
                  <a:pos x="436" y="72"/>
                </a:cxn>
                <a:cxn ang="0">
                  <a:pos x="398" y="14"/>
                </a:cxn>
                <a:cxn ang="0">
                  <a:pos x="358" y="0"/>
                </a:cxn>
                <a:cxn ang="0">
                  <a:pos x="341" y="9"/>
                </a:cxn>
                <a:cxn ang="0">
                  <a:pos x="294" y="20"/>
                </a:cxn>
                <a:cxn ang="0">
                  <a:pos x="266" y="62"/>
                </a:cxn>
                <a:cxn ang="0">
                  <a:pos x="262" y="111"/>
                </a:cxn>
                <a:cxn ang="0">
                  <a:pos x="241" y="121"/>
                </a:cxn>
                <a:cxn ang="0">
                  <a:pos x="211" y="154"/>
                </a:cxn>
                <a:cxn ang="0">
                  <a:pos x="181" y="167"/>
                </a:cxn>
                <a:cxn ang="0">
                  <a:pos x="130" y="221"/>
                </a:cxn>
                <a:cxn ang="0">
                  <a:pos x="94" y="286"/>
                </a:cxn>
                <a:cxn ang="0">
                  <a:pos x="37" y="351"/>
                </a:cxn>
                <a:cxn ang="0">
                  <a:pos x="15" y="386"/>
                </a:cxn>
                <a:cxn ang="0">
                  <a:pos x="0" y="428"/>
                </a:cxn>
                <a:cxn ang="0">
                  <a:pos x="49" y="483"/>
                </a:cxn>
                <a:cxn ang="0">
                  <a:pos x="55" y="547"/>
                </a:cxn>
                <a:cxn ang="0">
                  <a:pos x="52" y="583"/>
                </a:cxn>
                <a:cxn ang="0">
                  <a:pos x="39" y="662"/>
                </a:cxn>
                <a:cxn ang="0">
                  <a:pos x="60" y="715"/>
                </a:cxn>
                <a:cxn ang="0">
                  <a:pos x="85" y="784"/>
                </a:cxn>
                <a:cxn ang="0">
                  <a:pos x="99" y="821"/>
                </a:cxn>
                <a:cxn ang="0">
                  <a:pos x="97" y="834"/>
                </a:cxn>
                <a:cxn ang="0">
                  <a:pos x="107" y="859"/>
                </a:cxn>
                <a:cxn ang="0">
                  <a:pos x="114" y="889"/>
                </a:cxn>
                <a:cxn ang="0">
                  <a:pos x="122" y="932"/>
                </a:cxn>
                <a:cxn ang="0">
                  <a:pos x="122" y="1024"/>
                </a:cxn>
                <a:cxn ang="0">
                  <a:pos x="110" y="1140"/>
                </a:cxn>
                <a:cxn ang="0">
                  <a:pos x="112" y="1302"/>
                </a:cxn>
                <a:cxn ang="0">
                  <a:pos x="129" y="1405"/>
                </a:cxn>
                <a:cxn ang="0">
                  <a:pos x="132" y="1450"/>
                </a:cxn>
                <a:cxn ang="0">
                  <a:pos x="179" y="1454"/>
                </a:cxn>
              </a:cxnLst>
              <a:rect l="0" t="0" r="r" b="b"/>
              <a:pathLst>
                <a:path w="468" h="1480">
                  <a:moveTo>
                    <a:pt x="214" y="1450"/>
                  </a:moveTo>
                  <a:lnTo>
                    <a:pt x="214" y="1450"/>
                  </a:lnTo>
                  <a:lnTo>
                    <a:pt x="219" y="1462"/>
                  </a:lnTo>
                  <a:lnTo>
                    <a:pt x="224" y="1469"/>
                  </a:lnTo>
                  <a:lnTo>
                    <a:pt x="227" y="1472"/>
                  </a:lnTo>
                  <a:lnTo>
                    <a:pt x="231" y="1474"/>
                  </a:lnTo>
                  <a:lnTo>
                    <a:pt x="231" y="1474"/>
                  </a:lnTo>
                  <a:lnTo>
                    <a:pt x="247" y="1475"/>
                  </a:lnTo>
                  <a:lnTo>
                    <a:pt x="276" y="1475"/>
                  </a:lnTo>
                  <a:lnTo>
                    <a:pt x="306" y="1477"/>
                  </a:lnTo>
                  <a:lnTo>
                    <a:pt x="328" y="1479"/>
                  </a:lnTo>
                  <a:lnTo>
                    <a:pt x="328" y="1479"/>
                  </a:lnTo>
                  <a:lnTo>
                    <a:pt x="339" y="1480"/>
                  </a:lnTo>
                  <a:lnTo>
                    <a:pt x="354" y="1480"/>
                  </a:lnTo>
                  <a:lnTo>
                    <a:pt x="391" y="1480"/>
                  </a:lnTo>
                  <a:lnTo>
                    <a:pt x="428" y="1479"/>
                  </a:lnTo>
                  <a:lnTo>
                    <a:pt x="449" y="1475"/>
                  </a:lnTo>
                  <a:lnTo>
                    <a:pt x="449" y="1475"/>
                  </a:lnTo>
                  <a:lnTo>
                    <a:pt x="453" y="1474"/>
                  </a:lnTo>
                  <a:lnTo>
                    <a:pt x="458" y="1470"/>
                  </a:lnTo>
                  <a:lnTo>
                    <a:pt x="465" y="1460"/>
                  </a:lnTo>
                  <a:lnTo>
                    <a:pt x="466" y="1457"/>
                  </a:lnTo>
                  <a:lnTo>
                    <a:pt x="468" y="1452"/>
                  </a:lnTo>
                  <a:lnTo>
                    <a:pt x="466" y="1449"/>
                  </a:lnTo>
                  <a:lnTo>
                    <a:pt x="465" y="1445"/>
                  </a:lnTo>
                  <a:lnTo>
                    <a:pt x="465" y="1445"/>
                  </a:lnTo>
                  <a:lnTo>
                    <a:pt x="456" y="1442"/>
                  </a:lnTo>
                  <a:lnTo>
                    <a:pt x="444" y="1440"/>
                  </a:lnTo>
                  <a:lnTo>
                    <a:pt x="431" y="1439"/>
                  </a:lnTo>
                  <a:lnTo>
                    <a:pt x="421" y="1435"/>
                  </a:lnTo>
                  <a:lnTo>
                    <a:pt x="421" y="1435"/>
                  </a:lnTo>
                  <a:lnTo>
                    <a:pt x="371" y="1414"/>
                  </a:lnTo>
                  <a:lnTo>
                    <a:pt x="371" y="1414"/>
                  </a:lnTo>
                  <a:lnTo>
                    <a:pt x="371" y="1410"/>
                  </a:lnTo>
                  <a:lnTo>
                    <a:pt x="369" y="1407"/>
                  </a:lnTo>
                  <a:lnTo>
                    <a:pt x="368" y="1404"/>
                  </a:lnTo>
                  <a:lnTo>
                    <a:pt x="368" y="1404"/>
                  </a:lnTo>
                  <a:lnTo>
                    <a:pt x="363" y="1399"/>
                  </a:lnTo>
                  <a:lnTo>
                    <a:pt x="358" y="1389"/>
                  </a:lnTo>
                  <a:lnTo>
                    <a:pt x="353" y="1377"/>
                  </a:lnTo>
                  <a:lnTo>
                    <a:pt x="351" y="1370"/>
                  </a:lnTo>
                  <a:lnTo>
                    <a:pt x="351" y="1365"/>
                  </a:lnTo>
                  <a:lnTo>
                    <a:pt x="351" y="1365"/>
                  </a:lnTo>
                  <a:lnTo>
                    <a:pt x="353" y="1347"/>
                  </a:lnTo>
                  <a:lnTo>
                    <a:pt x="354" y="1337"/>
                  </a:lnTo>
                  <a:lnTo>
                    <a:pt x="358" y="1328"/>
                  </a:lnTo>
                  <a:lnTo>
                    <a:pt x="358" y="1328"/>
                  </a:lnTo>
                  <a:lnTo>
                    <a:pt x="361" y="1317"/>
                  </a:lnTo>
                  <a:lnTo>
                    <a:pt x="364" y="1302"/>
                  </a:lnTo>
                  <a:lnTo>
                    <a:pt x="366" y="1287"/>
                  </a:lnTo>
                  <a:lnTo>
                    <a:pt x="366" y="1272"/>
                  </a:lnTo>
                  <a:lnTo>
                    <a:pt x="366" y="1272"/>
                  </a:lnTo>
                  <a:lnTo>
                    <a:pt x="359" y="1245"/>
                  </a:lnTo>
                  <a:lnTo>
                    <a:pt x="349" y="1200"/>
                  </a:lnTo>
                  <a:lnTo>
                    <a:pt x="346" y="1175"/>
                  </a:lnTo>
                  <a:lnTo>
                    <a:pt x="343" y="1151"/>
                  </a:lnTo>
                  <a:lnTo>
                    <a:pt x="341" y="1131"/>
                  </a:lnTo>
                  <a:lnTo>
                    <a:pt x="343" y="1115"/>
                  </a:lnTo>
                  <a:lnTo>
                    <a:pt x="343" y="1115"/>
                  </a:lnTo>
                  <a:lnTo>
                    <a:pt x="346" y="1090"/>
                  </a:lnTo>
                  <a:lnTo>
                    <a:pt x="349" y="1064"/>
                  </a:lnTo>
                  <a:lnTo>
                    <a:pt x="349" y="1039"/>
                  </a:lnTo>
                  <a:lnTo>
                    <a:pt x="346" y="1018"/>
                  </a:lnTo>
                  <a:lnTo>
                    <a:pt x="346" y="1018"/>
                  </a:lnTo>
                  <a:lnTo>
                    <a:pt x="341" y="993"/>
                  </a:lnTo>
                  <a:lnTo>
                    <a:pt x="331" y="959"/>
                  </a:lnTo>
                  <a:lnTo>
                    <a:pt x="324" y="927"/>
                  </a:lnTo>
                  <a:lnTo>
                    <a:pt x="323" y="914"/>
                  </a:lnTo>
                  <a:lnTo>
                    <a:pt x="323" y="904"/>
                  </a:lnTo>
                  <a:lnTo>
                    <a:pt x="323" y="904"/>
                  </a:lnTo>
                  <a:lnTo>
                    <a:pt x="333" y="861"/>
                  </a:lnTo>
                  <a:lnTo>
                    <a:pt x="336" y="837"/>
                  </a:lnTo>
                  <a:lnTo>
                    <a:pt x="336" y="821"/>
                  </a:lnTo>
                  <a:lnTo>
                    <a:pt x="336" y="821"/>
                  </a:lnTo>
                  <a:lnTo>
                    <a:pt x="336" y="780"/>
                  </a:lnTo>
                  <a:lnTo>
                    <a:pt x="336" y="780"/>
                  </a:lnTo>
                  <a:lnTo>
                    <a:pt x="351" y="772"/>
                  </a:lnTo>
                  <a:lnTo>
                    <a:pt x="363" y="765"/>
                  </a:lnTo>
                  <a:lnTo>
                    <a:pt x="366" y="760"/>
                  </a:lnTo>
                  <a:lnTo>
                    <a:pt x="368" y="757"/>
                  </a:lnTo>
                  <a:lnTo>
                    <a:pt x="368" y="757"/>
                  </a:lnTo>
                  <a:lnTo>
                    <a:pt x="368" y="717"/>
                  </a:lnTo>
                  <a:lnTo>
                    <a:pt x="368" y="717"/>
                  </a:lnTo>
                  <a:lnTo>
                    <a:pt x="368" y="702"/>
                  </a:lnTo>
                  <a:lnTo>
                    <a:pt x="363" y="687"/>
                  </a:lnTo>
                  <a:lnTo>
                    <a:pt x="363" y="687"/>
                  </a:lnTo>
                  <a:lnTo>
                    <a:pt x="354" y="659"/>
                  </a:lnTo>
                  <a:lnTo>
                    <a:pt x="351" y="643"/>
                  </a:lnTo>
                  <a:lnTo>
                    <a:pt x="349" y="632"/>
                  </a:lnTo>
                  <a:lnTo>
                    <a:pt x="349" y="632"/>
                  </a:lnTo>
                  <a:lnTo>
                    <a:pt x="353" y="605"/>
                  </a:lnTo>
                  <a:lnTo>
                    <a:pt x="353" y="605"/>
                  </a:lnTo>
                  <a:lnTo>
                    <a:pt x="356" y="598"/>
                  </a:lnTo>
                  <a:lnTo>
                    <a:pt x="363" y="583"/>
                  </a:lnTo>
                  <a:lnTo>
                    <a:pt x="373" y="558"/>
                  </a:lnTo>
                  <a:lnTo>
                    <a:pt x="376" y="543"/>
                  </a:lnTo>
                  <a:lnTo>
                    <a:pt x="379" y="527"/>
                  </a:lnTo>
                  <a:lnTo>
                    <a:pt x="379" y="527"/>
                  </a:lnTo>
                  <a:lnTo>
                    <a:pt x="381" y="510"/>
                  </a:lnTo>
                  <a:lnTo>
                    <a:pt x="383" y="495"/>
                  </a:lnTo>
                  <a:lnTo>
                    <a:pt x="383" y="468"/>
                  </a:lnTo>
                  <a:lnTo>
                    <a:pt x="383" y="445"/>
                  </a:lnTo>
                  <a:lnTo>
                    <a:pt x="383" y="435"/>
                  </a:lnTo>
                  <a:lnTo>
                    <a:pt x="386" y="423"/>
                  </a:lnTo>
                  <a:lnTo>
                    <a:pt x="386" y="423"/>
                  </a:lnTo>
                  <a:lnTo>
                    <a:pt x="399" y="381"/>
                  </a:lnTo>
                  <a:lnTo>
                    <a:pt x="404" y="361"/>
                  </a:lnTo>
                  <a:lnTo>
                    <a:pt x="404" y="346"/>
                  </a:lnTo>
                  <a:lnTo>
                    <a:pt x="404" y="346"/>
                  </a:lnTo>
                  <a:lnTo>
                    <a:pt x="404" y="334"/>
                  </a:lnTo>
                  <a:lnTo>
                    <a:pt x="404" y="323"/>
                  </a:lnTo>
                  <a:lnTo>
                    <a:pt x="406" y="313"/>
                  </a:lnTo>
                  <a:lnTo>
                    <a:pt x="396" y="304"/>
                  </a:lnTo>
                  <a:lnTo>
                    <a:pt x="396" y="304"/>
                  </a:lnTo>
                  <a:lnTo>
                    <a:pt x="394" y="286"/>
                  </a:lnTo>
                  <a:lnTo>
                    <a:pt x="391" y="269"/>
                  </a:lnTo>
                  <a:lnTo>
                    <a:pt x="391" y="254"/>
                  </a:lnTo>
                  <a:lnTo>
                    <a:pt x="391" y="254"/>
                  </a:lnTo>
                  <a:lnTo>
                    <a:pt x="389" y="216"/>
                  </a:lnTo>
                  <a:lnTo>
                    <a:pt x="389" y="216"/>
                  </a:lnTo>
                  <a:lnTo>
                    <a:pt x="404" y="196"/>
                  </a:lnTo>
                  <a:lnTo>
                    <a:pt x="414" y="179"/>
                  </a:lnTo>
                  <a:lnTo>
                    <a:pt x="418" y="171"/>
                  </a:lnTo>
                  <a:lnTo>
                    <a:pt x="419" y="166"/>
                  </a:lnTo>
                  <a:lnTo>
                    <a:pt x="419" y="166"/>
                  </a:lnTo>
                  <a:lnTo>
                    <a:pt x="421" y="144"/>
                  </a:lnTo>
                  <a:lnTo>
                    <a:pt x="424" y="132"/>
                  </a:lnTo>
                  <a:lnTo>
                    <a:pt x="428" y="122"/>
                  </a:lnTo>
                  <a:lnTo>
                    <a:pt x="428" y="122"/>
                  </a:lnTo>
                  <a:lnTo>
                    <a:pt x="434" y="107"/>
                  </a:lnTo>
                  <a:lnTo>
                    <a:pt x="438" y="97"/>
                  </a:lnTo>
                  <a:lnTo>
                    <a:pt x="439" y="86"/>
                  </a:lnTo>
                  <a:lnTo>
                    <a:pt x="439" y="86"/>
                  </a:lnTo>
                  <a:lnTo>
                    <a:pt x="439" y="81"/>
                  </a:lnTo>
                  <a:lnTo>
                    <a:pt x="436" y="72"/>
                  </a:lnTo>
                  <a:lnTo>
                    <a:pt x="428" y="54"/>
                  </a:lnTo>
                  <a:lnTo>
                    <a:pt x="416" y="34"/>
                  </a:lnTo>
                  <a:lnTo>
                    <a:pt x="403" y="19"/>
                  </a:lnTo>
                  <a:lnTo>
                    <a:pt x="403" y="19"/>
                  </a:lnTo>
                  <a:lnTo>
                    <a:pt x="398" y="14"/>
                  </a:lnTo>
                  <a:lnTo>
                    <a:pt x="391" y="9"/>
                  </a:lnTo>
                  <a:lnTo>
                    <a:pt x="378" y="4"/>
                  </a:lnTo>
                  <a:lnTo>
                    <a:pt x="366" y="2"/>
                  </a:lnTo>
                  <a:lnTo>
                    <a:pt x="358" y="0"/>
                  </a:lnTo>
                  <a:lnTo>
                    <a:pt x="358" y="0"/>
                  </a:lnTo>
                  <a:lnTo>
                    <a:pt x="353" y="2"/>
                  </a:lnTo>
                  <a:lnTo>
                    <a:pt x="349" y="5"/>
                  </a:lnTo>
                  <a:lnTo>
                    <a:pt x="344" y="7"/>
                  </a:lnTo>
                  <a:lnTo>
                    <a:pt x="341" y="9"/>
                  </a:lnTo>
                  <a:lnTo>
                    <a:pt x="341" y="9"/>
                  </a:lnTo>
                  <a:lnTo>
                    <a:pt x="333" y="9"/>
                  </a:lnTo>
                  <a:lnTo>
                    <a:pt x="321" y="9"/>
                  </a:lnTo>
                  <a:lnTo>
                    <a:pt x="307" y="12"/>
                  </a:lnTo>
                  <a:lnTo>
                    <a:pt x="301" y="15"/>
                  </a:lnTo>
                  <a:lnTo>
                    <a:pt x="294" y="20"/>
                  </a:lnTo>
                  <a:lnTo>
                    <a:pt x="294" y="20"/>
                  </a:lnTo>
                  <a:lnTo>
                    <a:pt x="282" y="30"/>
                  </a:lnTo>
                  <a:lnTo>
                    <a:pt x="276" y="37"/>
                  </a:lnTo>
                  <a:lnTo>
                    <a:pt x="271" y="47"/>
                  </a:lnTo>
                  <a:lnTo>
                    <a:pt x="266" y="62"/>
                  </a:lnTo>
                  <a:lnTo>
                    <a:pt x="266" y="62"/>
                  </a:lnTo>
                  <a:lnTo>
                    <a:pt x="264" y="77"/>
                  </a:lnTo>
                  <a:lnTo>
                    <a:pt x="262" y="89"/>
                  </a:lnTo>
                  <a:lnTo>
                    <a:pt x="262" y="97"/>
                  </a:lnTo>
                  <a:lnTo>
                    <a:pt x="262" y="111"/>
                  </a:lnTo>
                  <a:lnTo>
                    <a:pt x="262" y="111"/>
                  </a:lnTo>
                  <a:lnTo>
                    <a:pt x="254" y="114"/>
                  </a:lnTo>
                  <a:lnTo>
                    <a:pt x="246" y="117"/>
                  </a:lnTo>
                  <a:lnTo>
                    <a:pt x="241" y="121"/>
                  </a:lnTo>
                  <a:lnTo>
                    <a:pt x="241" y="121"/>
                  </a:lnTo>
                  <a:lnTo>
                    <a:pt x="227" y="131"/>
                  </a:lnTo>
                  <a:lnTo>
                    <a:pt x="232" y="142"/>
                  </a:lnTo>
                  <a:lnTo>
                    <a:pt x="232" y="142"/>
                  </a:lnTo>
                  <a:lnTo>
                    <a:pt x="226" y="147"/>
                  </a:lnTo>
                  <a:lnTo>
                    <a:pt x="211" y="154"/>
                  </a:lnTo>
                  <a:lnTo>
                    <a:pt x="211" y="154"/>
                  </a:lnTo>
                  <a:lnTo>
                    <a:pt x="194" y="159"/>
                  </a:lnTo>
                  <a:lnTo>
                    <a:pt x="187" y="162"/>
                  </a:lnTo>
                  <a:lnTo>
                    <a:pt x="181" y="167"/>
                  </a:lnTo>
                  <a:lnTo>
                    <a:pt x="181" y="167"/>
                  </a:lnTo>
                  <a:lnTo>
                    <a:pt x="162" y="189"/>
                  </a:lnTo>
                  <a:lnTo>
                    <a:pt x="149" y="202"/>
                  </a:lnTo>
                  <a:lnTo>
                    <a:pt x="139" y="211"/>
                  </a:lnTo>
                  <a:lnTo>
                    <a:pt x="139" y="211"/>
                  </a:lnTo>
                  <a:lnTo>
                    <a:pt x="130" y="221"/>
                  </a:lnTo>
                  <a:lnTo>
                    <a:pt x="119" y="236"/>
                  </a:lnTo>
                  <a:lnTo>
                    <a:pt x="100" y="266"/>
                  </a:lnTo>
                  <a:lnTo>
                    <a:pt x="100" y="266"/>
                  </a:lnTo>
                  <a:lnTo>
                    <a:pt x="97" y="276"/>
                  </a:lnTo>
                  <a:lnTo>
                    <a:pt x="94" y="286"/>
                  </a:lnTo>
                  <a:lnTo>
                    <a:pt x="92" y="298"/>
                  </a:lnTo>
                  <a:lnTo>
                    <a:pt x="92" y="298"/>
                  </a:lnTo>
                  <a:lnTo>
                    <a:pt x="67" y="319"/>
                  </a:lnTo>
                  <a:lnTo>
                    <a:pt x="49" y="338"/>
                  </a:lnTo>
                  <a:lnTo>
                    <a:pt x="37" y="351"/>
                  </a:lnTo>
                  <a:lnTo>
                    <a:pt x="37" y="351"/>
                  </a:lnTo>
                  <a:lnTo>
                    <a:pt x="22" y="371"/>
                  </a:lnTo>
                  <a:lnTo>
                    <a:pt x="24" y="378"/>
                  </a:lnTo>
                  <a:lnTo>
                    <a:pt x="24" y="378"/>
                  </a:lnTo>
                  <a:lnTo>
                    <a:pt x="15" y="386"/>
                  </a:lnTo>
                  <a:lnTo>
                    <a:pt x="7" y="396"/>
                  </a:lnTo>
                  <a:lnTo>
                    <a:pt x="2" y="406"/>
                  </a:lnTo>
                  <a:lnTo>
                    <a:pt x="2" y="406"/>
                  </a:lnTo>
                  <a:lnTo>
                    <a:pt x="0" y="418"/>
                  </a:lnTo>
                  <a:lnTo>
                    <a:pt x="0" y="428"/>
                  </a:lnTo>
                  <a:lnTo>
                    <a:pt x="4" y="438"/>
                  </a:lnTo>
                  <a:lnTo>
                    <a:pt x="10" y="446"/>
                  </a:lnTo>
                  <a:lnTo>
                    <a:pt x="10" y="446"/>
                  </a:lnTo>
                  <a:lnTo>
                    <a:pt x="49" y="483"/>
                  </a:lnTo>
                  <a:lnTo>
                    <a:pt x="49" y="483"/>
                  </a:lnTo>
                  <a:lnTo>
                    <a:pt x="49" y="501"/>
                  </a:lnTo>
                  <a:lnTo>
                    <a:pt x="49" y="518"/>
                  </a:lnTo>
                  <a:lnTo>
                    <a:pt x="52" y="535"/>
                  </a:lnTo>
                  <a:lnTo>
                    <a:pt x="52" y="535"/>
                  </a:lnTo>
                  <a:lnTo>
                    <a:pt x="55" y="547"/>
                  </a:lnTo>
                  <a:lnTo>
                    <a:pt x="60" y="557"/>
                  </a:lnTo>
                  <a:lnTo>
                    <a:pt x="60" y="563"/>
                  </a:lnTo>
                  <a:lnTo>
                    <a:pt x="57" y="572"/>
                  </a:lnTo>
                  <a:lnTo>
                    <a:pt x="57" y="572"/>
                  </a:lnTo>
                  <a:lnTo>
                    <a:pt x="52" y="583"/>
                  </a:lnTo>
                  <a:lnTo>
                    <a:pt x="47" y="595"/>
                  </a:lnTo>
                  <a:lnTo>
                    <a:pt x="44" y="610"/>
                  </a:lnTo>
                  <a:lnTo>
                    <a:pt x="42" y="625"/>
                  </a:lnTo>
                  <a:lnTo>
                    <a:pt x="42" y="625"/>
                  </a:lnTo>
                  <a:lnTo>
                    <a:pt x="39" y="662"/>
                  </a:lnTo>
                  <a:lnTo>
                    <a:pt x="52" y="659"/>
                  </a:lnTo>
                  <a:lnTo>
                    <a:pt x="52" y="659"/>
                  </a:lnTo>
                  <a:lnTo>
                    <a:pt x="55" y="684"/>
                  </a:lnTo>
                  <a:lnTo>
                    <a:pt x="59" y="705"/>
                  </a:lnTo>
                  <a:lnTo>
                    <a:pt x="60" y="715"/>
                  </a:lnTo>
                  <a:lnTo>
                    <a:pt x="64" y="724"/>
                  </a:lnTo>
                  <a:lnTo>
                    <a:pt x="64" y="724"/>
                  </a:lnTo>
                  <a:lnTo>
                    <a:pt x="72" y="740"/>
                  </a:lnTo>
                  <a:lnTo>
                    <a:pt x="79" y="762"/>
                  </a:lnTo>
                  <a:lnTo>
                    <a:pt x="85" y="784"/>
                  </a:lnTo>
                  <a:lnTo>
                    <a:pt x="87" y="799"/>
                  </a:lnTo>
                  <a:lnTo>
                    <a:pt x="87" y="799"/>
                  </a:lnTo>
                  <a:lnTo>
                    <a:pt x="90" y="809"/>
                  </a:lnTo>
                  <a:lnTo>
                    <a:pt x="95" y="816"/>
                  </a:lnTo>
                  <a:lnTo>
                    <a:pt x="99" y="821"/>
                  </a:lnTo>
                  <a:lnTo>
                    <a:pt x="99" y="824"/>
                  </a:lnTo>
                  <a:lnTo>
                    <a:pt x="99" y="826"/>
                  </a:lnTo>
                  <a:lnTo>
                    <a:pt x="99" y="826"/>
                  </a:lnTo>
                  <a:lnTo>
                    <a:pt x="97" y="831"/>
                  </a:lnTo>
                  <a:lnTo>
                    <a:pt x="97" y="834"/>
                  </a:lnTo>
                  <a:lnTo>
                    <a:pt x="100" y="841"/>
                  </a:lnTo>
                  <a:lnTo>
                    <a:pt x="100" y="841"/>
                  </a:lnTo>
                  <a:lnTo>
                    <a:pt x="104" y="846"/>
                  </a:lnTo>
                  <a:lnTo>
                    <a:pt x="105" y="852"/>
                  </a:lnTo>
                  <a:lnTo>
                    <a:pt x="107" y="859"/>
                  </a:lnTo>
                  <a:lnTo>
                    <a:pt x="107" y="869"/>
                  </a:lnTo>
                  <a:lnTo>
                    <a:pt x="107" y="869"/>
                  </a:lnTo>
                  <a:lnTo>
                    <a:pt x="107" y="874"/>
                  </a:lnTo>
                  <a:lnTo>
                    <a:pt x="109" y="879"/>
                  </a:lnTo>
                  <a:lnTo>
                    <a:pt x="114" y="889"/>
                  </a:lnTo>
                  <a:lnTo>
                    <a:pt x="119" y="899"/>
                  </a:lnTo>
                  <a:lnTo>
                    <a:pt x="120" y="906"/>
                  </a:lnTo>
                  <a:lnTo>
                    <a:pt x="120" y="911"/>
                  </a:lnTo>
                  <a:lnTo>
                    <a:pt x="120" y="911"/>
                  </a:lnTo>
                  <a:lnTo>
                    <a:pt x="122" y="932"/>
                  </a:lnTo>
                  <a:lnTo>
                    <a:pt x="124" y="963"/>
                  </a:lnTo>
                  <a:lnTo>
                    <a:pt x="125" y="996"/>
                  </a:lnTo>
                  <a:lnTo>
                    <a:pt x="124" y="1011"/>
                  </a:lnTo>
                  <a:lnTo>
                    <a:pt x="122" y="1024"/>
                  </a:lnTo>
                  <a:lnTo>
                    <a:pt x="122" y="1024"/>
                  </a:lnTo>
                  <a:lnTo>
                    <a:pt x="119" y="1048"/>
                  </a:lnTo>
                  <a:lnTo>
                    <a:pt x="114" y="1078"/>
                  </a:lnTo>
                  <a:lnTo>
                    <a:pt x="110" y="1108"/>
                  </a:lnTo>
                  <a:lnTo>
                    <a:pt x="110" y="1140"/>
                  </a:lnTo>
                  <a:lnTo>
                    <a:pt x="110" y="1140"/>
                  </a:lnTo>
                  <a:lnTo>
                    <a:pt x="112" y="1203"/>
                  </a:lnTo>
                  <a:lnTo>
                    <a:pt x="114" y="1238"/>
                  </a:lnTo>
                  <a:lnTo>
                    <a:pt x="112" y="1272"/>
                  </a:lnTo>
                  <a:lnTo>
                    <a:pt x="112" y="1272"/>
                  </a:lnTo>
                  <a:lnTo>
                    <a:pt x="112" y="1302"/>
                  </a:lnTo>
                  <a:lnTo>
                    <a:pt x="112" y="1327"/>
                  </a:lnTo>
                  <a:lnTo>
                    <a:pt x="115" y="1348"/>
                  </a:lnTo>
                  <a:lnTo>
                    <a:pt x="120" y="1370"/>
                  </a:lnTo>
                  <a:lnTo>
                    <a:pt x="120" y="1370"/>
                  </a:lnTo>
                  <a:lnTo>
                    <a:pt x="129" y="1405"/>
                  </a:lnTo>
                  <a:lnTo>
                    <a:pt x="130" y="1417"/>
                  </a:lnTo>
                  <a:lnTo>
                    <a:pt x="130" y="1429"/>
                  </a:lnTo>
                  <a:lnTo>
                    <a:pt x="130" y="1429"/>
                  </a:lnTo>
                  <a:lnTo>
                    <a:pt x="130" y="1445"/>
                  </a:lnTo>
                  <a:lnTo>
                    <a:pt x="132" y="1450"/>
                  </a:lnTo>
                  <a:lnTo>
                    <a:pt x="137" y="1454"/>
                  </a:lnTo>
                  <a:lnTo>
                    <a:pt x="137" y="1454"/>
                  </a:lnTo>
                  <a:lnTo>
                    <a:pt x="144" y="1455"/>
                  </a:lnTo>
                  <a:lnTo>
                    <a:pt x="154" y="1455"/>
                  </a:lnTo>
                  <a:lnTo>
                    <a:pt x="179" y="1454"/>
                  </a:lnTo>
                  <a:lnTo>
                    <a:pt x="214" y="1450"/>
                  </a:lnTo>
                  <a:lnTo>
                    <a:pt x="214" y="1450"/>
                  </a:lnTo>
                  <a:close/>
                </a:path>
              </a:pathLst>
            </a:custGeom>
            <a:solidFill>
              <a:srgbClr val="006A6F">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sp>
          <p:nvSpPr>
            <p:cNvPr id="54" name="Freeform 18"/>
            <p:cNvSpPr>
              <a:spLocks noEditPoints="1"/>
            </p:cNvSpPr>
            <p:nvPr/>
          </p:nvSpPr>
          <p:spPr bwMode="auto">
            <a:xfrm>
              <a:off x="1502327" y="2127588"/>
              <a:ext cx="747713" cy="2547938"/>
            </a:xfrm>
            <a:custGeom>
              <a:avLst/>
              <a:gdLst/>
              <a:ahLst/>
              <a:cxnLst>
                <a:cxn ang="0">
                  <a:pos x="12" y="618"/>
                </a:cxn>
                <a:cxn ang="0">
                  <a:pos x="37" y="688"/>
                </a:cxn>
                <a:cxn ang="0">
                  <a:pos x="89" y="706"/>
                </a:cxn>
                <a:cxn ang="0">
                  <a:pos x="89" y="816"/>
                </a:cxn>
                <a:cxn ang="0">
                  <a:pos x="105" y="925"/>
                </a:cxn>
                <a:cxn ang="0">
                  <a:pos x="157" y="1125"/>
                </a:cxn>
                <a:cxn ang="0">
                  <a:pos x="130" y="1239"/>
                </a:cxn>
                <a:cxn ang="0">
                  <a:pos x="129" y="1404"/>
                </a:cxn>
                <a:cxn ang="0">
                  <a:pos x="132" y="1445"/>
                </a:cxn>
                <a:cxn ang="0">
                  <a:pos x="142" y="1478"/>
                </a:cxn>
                <a:cxn ang="0">
                  <a:pos x="137" y="1506"/>
                </a:cxn>
                <a:cxn ang="0">
                  <a:pos x="150" y="1556"/>
                </a:cxn>
                <a:cxn ang="0">
                  <a:pos x="202" y="1597"/>
                </a:cxn>
                <a:cxn ang="0">
                  <a:pos x="306" y="1588"/>
                </a:cxn>
                <a:cxn ang="0">
                  <a:pos x="309" y="1558"/>
                </a:cxn>
                <a:cxn ang="0">
                  <a:pos x="311" y="1545"/>
                </a:cxn>
                <a:cxn ang="0">
                  <a:pos x="346" y="1530"/>
                </a:cxn>
                <a:cxn ang="0">
                  <a:pos x="396" y="1496"/>
                </a:cxn>
                <a:cxn ang="0">
                  <a:pos x="344" y="1451"/>
                </a:cxn>
                <a:cxn ang="0">
                  <a:pos x="349" y="1418"/>
                </a:cxn>
                <a:cxn ang="0">
                  <a:pos x="347" y="1376"/>
                </a:cxn>
                <a:cxn ang="0">
                  <a:pos x="372" y="1222"/>
                </a:cxn>
                <a:cxn ang="0">
                  <a:pos x="366" y="1085"/>
                </a:cxn>
                <a:cxn ang="0">
                  <a:pos x="424" y="821"/>
                </a:cxn>
                <a:cxn ang="0">
                  <a:pos x="471" y="733"/>
                </a:cxn>
                <a:cxn ang="0">
                  <a:pos x="463" y="715"/>
                </a:cxn>
                <a:cxn ang="0">
                  <a:pos x="436" y="629"/>
                </a:cxn>
                <a:cxn ang="0">
                  <a:pos x="448" y="604"/>
                </a:cxn>
                <a:cxn ang="0">
                  <a:pos x="454" y="544"/>
                </a:cxn>
                <a:cxn ang="0">
                  <a:pos x="426" y="431"/>
                </a:cxn>
                <a:cxn ang="0">
                  <a:pos x="382" y="289"/>
                </a:cxn>
                <a:cxn ang="0">
                  <a:pos x="324" y="262"/>
                </a:cxn>
                <a:cxn ang="0">
                  <a:pos x="282" y="240"/>
                </a:cxn>
                <a:cxn ang="0">
                  <a:pos x="271" y="207"/>
                </a:cxn>
                <a:cxn ang="0">
                  <a:pos x="294" y="132"/>
                </a:cxn>
                <a:cxn ang="0">
                  <a:pos x="297" y="80"/>
                </a:cxn>
                <a:cxn ang="0">
                  <a:pos x="271" y="18"/>
                </a:cxn>
                <a:cxn ang="0">
                  <a:pos x="189" y="1"/>
                </a:cxn>
                <a:cxn ang="0">
                  <a:pos x="137" y="58"/>
                </a:cxn>
                <a:cxn ang="0">
                  <a:pos x="139" y="162"/>
                </a:cxn>
                <a:cxn ang="0">
                  <a:pos x="137" y="202"/>
                </a:cxn>
                <a:cxn ang="0">
                  <a:pos x="155" y="192"/>
                </a:cxn>
                <a:cxn ang="0">
                  <a:pos x="160" y="182"/>
                </a:cxn>
                <a:cxn ang="0">
                  <a:pos x="164" y="208"/>
                </a:cxn>
                <a:cxn ang="0">
                  <a:pos x="100" y="259"/>
                </a:cxn>
                <a:cxn ang="0">
                  <a:pos x="45" y="299"/>
                </a:cxn>
                <a:cxn ang="0">
                  <a:pos x="15" y="367"/>
                </a:cxn>
                <a:cxn ang="0">
                  <a:pos x="10" y="419"/>
                </a:cxn>
                <a:cxn ang="0">
                  <a:pos x="0" y="564"/>
                </a:cxn>
                <a:cxn ang="0">
                  <a:pos x="261" y="942"/>
                </a:cxn>
                <a:cxn ang="0">
                  <a:pos x="274" y="972"/>
                </a:cxn>
                <a:cxn ang="0">
                  <a:pos x="219" y="1329"/>
                </a:cxn>
                <a:cxn ang="0">
                  <a:pos x="269" y="1171"/>
                </a:cxn>
                <a:cxn ang="0">
                  <a:pos x="264" y="1241"/>
                </a:cxn>
                <a:cxn ang="0">
                  <a:pos x="261" y="1369"/>
                </a:cxn>
                <a:cxn ang="0">
                  <a:pos x="266" y="1401"/>
                </a:cxn>
                <a:cxn ang="0">
                  <a:pos x="266" y="1468"/>
                </a:cxn>
                <a:cxn ang="0">
                  <a:pos x="259" y="1521"/>
                </a:cxn>
                <a:cxn ang="0">
                  <a:pos x="227" y="1473"/>
                </a:cxn>
                <a:cxn ang="0">
                  <a:pos x="225" y="1443"/>
                </a:cxn>
                <a:cxn ang="0">
                  <a:pos x="225" y="1406"/>
                </a:cxn>
                <a:cxn ang="0">
                  <a:pos x="210" y="1368"/>
                </a:cxn>
              </a:cxnLst>
              <a:rect l="0" t="0" r="r" b="b"/>
              <a:pathLst>
                <a:path w="471" h="1605">
                  <a:moveTo>
                    <a:pt x="2" y="573"/>
                  </a:moveTo>
                  <a:lnTo>
                    <a:pt x="2" y="573"/>
                  </a:lnTo>
                  <a:lnTo>
                    <a:pt x="5" y="584"/>
                  </a:lnTo>
                  <a:lnTo>
                    <a:pt x="5" y="594"/>
                  </a:lnTo>
                  <a:lnTo>
                    <a:pt x="5" y="594"/>
                  </a:lnTo>
                  <a:lnTo>
                    <a:pt x="7" y="608"/>
                  </a:lnTo>
                  <a:lnTo>
                    <a:pt x="8" y="613"/>
                  </a:lnTo>
                  <a:lnTo>
                    <a:pt x="12" y="618"/>
                  </a:lnTo>
                  <a:lnTo>
                    <a:pt x="12" y="618"/>
                  </a:lnTo>
                  <a:lnTo>
                    <a:pt x="22" y="631"/>
                  </a:lnTo>
                  <a:lnTo>
                    <a:pt x="27" y="638"/>
                  </a:lnTo>
                  <a:lnTo>
                    <a:pt x="33" y="641"/>
                  </a:lnTo>
                  <a:lnTo>
                    <a:pt x="33" y="641"/>
                  </a:lnTo>
                  <a:lnTo>
                    <a:pt x="47" y="648"/>
                  </a:lnTo>
                  <a:lnTo>
                    <a:pt x="52" y="651"/>
                  </a:lnTo>
                  <a:lnTo>
                    <a:pt x="37" y="688"/>
                  </a:lnTo>
                  <a:lnTo>
                    <a:pt x="37" y="688"/>
                  </a:lnTo>
                  <a:lnTo>
                    <a:pt x="47" y="694"/>
                  </a:lnTo>
                  <a:lnTo>
                    <a:pt x="57" y="700"/>
                  </a:lnTo>
                  <a:lnTo>
                    <a:pt x="65" y="703"/>
                  </a:lnTo>
                  <a:lnTo>
                    <a:pt x="65" y="703"/>
                  </a:lnTo>
                  <a:lnTo>
                    <a:pt x="80" y="705"/>
                  </a:lnTo>
                  <a:lnTo>
                    <a:pt x="89" y="706"/>
                  </a:lnTo>
                  <a:lnTo>
                    <a:pt x="89" y="706"/>
                  </a:lnTo>
                  <a:lnTo>
                    <a:pt x="85" y="726"/>
                  </a:lnTo>
                  <a:lnTo>
                    <a:pt x="84" y="743"/>
                  </a:lnTo>
                  <a:lnTo>
                    <a:pt x="84" y="755"/>
                  </a:lnTo>
                  <a:lnTo>
                    <a:pt x="84" y="755"/>
                  </a:lnTo>
                  <a:lnTo>
                    <a:pt x="87" y="775"/>
                  </a:lnTo>
                  <a:lnTo>
                    <a:pt x="90" y="801"/>
                  </a:lnTo>
                  <a:lnTo>
                    <a:pt x="90" y="801"/>
                  </a:lnTo>
                  <a:lnTo>
                    <a:pt x="89" y="816"/>
                  </a:lnTo>
                  <a:lnTo>
                    <a:pt x="87" y="833"/>
                  </a:lnTo>
                  <a:lnTo>
                    <a:pt x="87" y="843"/>
                  </a:lnTo>
                  <a:lnTo>
                    <a:pt x="87" y="857"/>
                  </a:lnTo>
                  <a:lnTo>
                    <a:pt x="89" y="870"/>
                  </a:lnTo>
                  <a:lnTo>
                    <a:pt x="92" y="887"/>
                  </a:lnTo>
                  <a:lnTo>
                    <a:pt x="92" y="887"/>
                  </a:lnTo>
                  <a:lnTo>
                    <a:pt x="99" y="905"/>
                  </a:lnTo>
                  <a:lnTo>
                    <a:pt x="105" y="925"/>
                  </a:lnTo>
                  <a:lnTo>
                    <a:pt x="124" y="970"/>
                  </a:lnTo>
                  <a:lnTo>
                    <a:pt x="139" y="1012"/>
                  </a:lnTo>
                  <a:lnTo>
                    <a:pt x="145" y="1030"/>
                  </a:lnTo>
                  <a:lnTo>
                    <a:pt x="149" y="1047"/>
                  </a:lnTo>
                  <a:lnTo>
                    <a:pt x="149" y="1047"/>
                  </a:lnTo>
                  <a:lnTo>
                    <a:pt x="152" y="1075"/>
                  </a:lnTo>
                  <a:lnTo>
                    <a:pt x="155" y="1102"/>
                  </a:lnTo>
                  <a:lnTo>
                    <a:pt x="157" y="1125"/>
                  </a:lnTo>
                  <a:lnTo>
                    <a:pt x="155" y="1147"/>
                  </a:lnTo>
                  <a:lnTo>
                    <a:pt x="155" y="1147"/>
                  </a:lnTo>
                  <a:lnTo>
                    <a:pt x="149" y="1169"/>
                  </a:lnTo>
                  <a:lnTo>
                    <a:pt x="140" y="1189"/>
                  </a:lnTo>
                  <a:lnTo>
                    <a:pt x="134" y="1212"/>
                  </a:lnTo>
                  <a:lnTo>
                    <a:pt x="132" y="1226"/>
                  </a:lnTo>
                  <a:lnTo>
                    <a:pt x="130" y="1239"/>
                  </a:lnTo>
                  <a:lnTo>
                    <a:pt x="130" y="1239"/>
                  </a:lnTo>
                  <a:lnTo>
                    <a:pt x="130" y="1264"/>
                  </a:lnTo>
                  <a:lnTo>
                    <a:pt x="130" y="1289"/>
                  </a:lnTo>
                  <a:lnTo>
                    <a:pt x="132" y="1313"/>
                  </a:lnTo>
                  <a:lnTo>
                    <a:pt x="132" y="1334"/>
                  </a:lnTo>
                  <a:lnTo>
                    <a:pt x="132" y="1334"/>
                  </a:lnTo>
                  <a:lnTo>
                    <a:pt x="129" y="1376"/>
                  </a:lnTo>
                  <a:lnTo>
                    <a:pt x="127" y="1393"/>
                  </a:lnTo>
                  <a:lnTo>
                    <a:pt x="129" y="1404"/>
                  </a:lnTo>
                  <a:lnTo>
                    <a:pt x="129" y="1404"/>
                  </a:lnTo>
                  <a:lnTo>
                    <a:pt x="130" y="1413"/>
                  </a:lnTo>
                  <a:lnTo>
                    <a:pt x="134" y="1418"/>
                  </a:lnTo>
                  <a:lnTo>
                    <a:pt x="137" y="1423"/>
                  </a:lnTo>
                  <a:lnTo>
                    <a:pt x="135" y="1430"/>
                  </a:lnTo>
                  <a:lnTo>
                    <a:pt x="135" y="1430"/>
                  </a:lnTo>
                  <a:lnTo>
                    <a:pt x="132" y="1441"/>
                  </a:lnTo>
                  <a:lnTo>
                    <a:pt x="132" y="1445"/>
                  </a:lnTo>
                  <a:lnTo>
                    <a:pt x="132" y="1448"/>
                  </a:lnTo>
                  <a:lnTo>
                    <a:pt x="132" y="1448"/>
                  </a:lnTo>
                  <a:lnTo>
                    <a:pt x="135" y="1451"/>
                  </a:lnTo>
                  <a:lnTo>
                    <a:pt x="137" y="1456"/>
                  </a:lnTo>
                  <a:lnTo>
                    <a:pt x="139" y="1463"/>
                  </a:lnTo>
                  <a:lnTo>
                    <a:pt x="135" y="1473"/>
                  </a:lnTo>
                  <a:lnTo>
                    <a:pt x="142" y="1478"/>
                  </a:lnTo>
                  <a:lnTo>
                    <a:pt x="142" y="1478"/>
                  </a:lnTo>
                  <a:lnTo>
                    <a:pt x="137" y="1481"/>
                  </a:lnTo>
                  <a:lnTo>
                    <a:pt x="134" y="1485"/>
                  </a:lnTo>
                  <a:lnTo>
                    <a:pt x="132" y="1490"/>
                  </a:lnTo>
                  <a:lnTo>
                    <a:pt x="132" y="1490"/>
                  </a:lnTo>
                  <a:lnTo>
                    <a:pt x="137" y="1496"/>
                  </a:lnTo>
                  <a:lnTo>
                    <a:pt x="139" y="1501"/>
                  </a:lnTo>
                  <a:lnTo>
                    <a:pt x="139" y="1501"/>
                  </a:lnTo>
                  <a:lnTo>
                    <a:pt x="137" y="1506"/>
                  </a:lnTo>
                  <a:lnTo>
                    <a:pt x="132" y="1516"/>
                  </a:lnTo>
                  <a:lnTo>
                    <a:pt x="130" y="1523"/>
                  </a:lnTo>
                  <a:lnTo>
                    <a:pt x="129" y="1530"/>
                  </a:lnTo>
                  <a:lnTo>
                    <a:pt x="129" y="1535"/>
                  </a:lnTo>
                  <a:lnTo>
                    <a:pt x="132" y="1540"/>
                  </a:lnTo>
                  <a:lnTo>
                    <a:pt x="132" y="1540"/>
                  </a:lnTo>
                  <a:lnTo>
                    <a:pt x="140" y="1548"/>
                  </a:lnTo>
                  <a:lnTo>
                    <a:pt x="150" y="1556"/>
                  </a:lnTo>
                  <a:lnTo>
                    <a:pt x="164" y="1566"/>
                  </a:lnTo>
                  <a:lnTo>
                    <a:pt x="164" y="1566"/>
                  </a:lnTo>
                  <a:lnTo>
                    <a:pt x="170" y="1568"/>
                  </a:lnTo>
                  <a:lnTo>
                    <a:pt x="177" y="1568"/>
                  </a:lnTo>
                  <a:lnTo>
                    <a:pt x="177" y="1568"/>
                  </a:lnTo>
                  <a:lnTo>
                    <a:pt x="180" y="1573"/>
                  </a:lnTo>
                  <a:lnTo>
                    <a:pt x="189" y="1585"/>
                  </a:lnTo>
                  <a:lnTo>
                    <a:pt x="202" y="1597"/>
                  </a:lnTo>
                  <a:lnTo>
                    <a:pt x="209" y="1602"/>
                  </a:lnTo>
                  <a:lnTo>
                    <a:pt x="215" y="1605"/>
                  </a:lnTo>
                  <a:lnTo>
                    <a:pt x="215" y="1605"/>
                  </a:lnTo>
                  <a:lnTo>
                    <a:pt x="224" y="1605"/>
                  </a:lnTo>
                  <a:lnTo>
                    <a:pt x="237" y="1605"/>
                  </a:lnTo>
                  <a:lnTo>
                    <a:pt x="267" y="1600"/>
                  </a:lnTo>
                  <a:lnTo>
                    <a:pt x="296" y="1593"/>
                  </a:lnTo>
                  <a:lnTo>
                    <a:pt x="306" y="1588"/>
                  </a:lnTo>
                  <a:lnTo>
                    <a:pt x="311" y="1585"/>
                  </a:lnTo>
                  <a:lnTo>
                    <a:pt x="311" y="1585"/>
                  </a:lnTo>
                  <a:lnTo>
                    <a:pt x="314" y="1577"/>
                  </a:lnTo>
                  <a:lnTo>
                    <a:pt x="316" y="1568"/>
                  </a:lnTo>
                  <a:lnTo>
                    <a:pt x="314" y="1561"/>
                  </a:lnTo>
                  <a:lnTo>
                    <a:pt x="312" y="1560"/>
                  </a:lnTo>
                  <a:lnTo>
                    <a:pt x="309" y="1558"/>
                  </a:lnTo>
                  <a:lnTo>
                    <a:pt x="309" y="1558"/>
                  </a:lnTo>
                  <a:lnTo>
                    <a:pt x="297" y="1556"/>
                  </a:lnTo>
                  <a:lnTo>
                    <a:pt x="291" y="1555"/>
                  </a:lnTo>
                  <a:lnTo>
                    <a:pt x="286" y="1553"/>
                  </a:lnTo>
                  <a:lnTo>
                    <a:pt x="286" y="1553"/>
                  </a:lnTo>
                  <a:lnTo>
                    <a:pt x="272" y="1545"/>
                  </a:lnTo>
                  <a:lnTo>
                    <a:pt x="272" y="1545"/>
                  </a:lnTo>
                  <a:lnTo>
                    <a:pt x="294" y="1546"/>
                  </a:lnTo>
                  <a:lnTo>
                    <a:pt x="311" y="1545"/>
                  </a:lnTo>
                  <a:lnTo>
                    <a:pt x="317" y="1545"/>
                  </a:lnTo>
                  <a:lnTo>
                    <a:pt x="322" y="1543"/>
                  </a:lnTo>
                  <a:lnTo>
                    <a:pt x="322" y="1543"/>
                  </a:lnTo>
                  <a:lnTo>
                    <a:pt x="329" y="1538"/>
                  </a:lnTo>
                  <a:lnTo>
                    <a:pt x="334" y="1535"/>
                  </a:lnTo>
                  <a:lnTo>
                    <a:pt x="339" y="1531"/>
                  </a:lnTo>
                  <a:lnTo>
                    <a:pt x="346" y="1530"/>
                  </a:lnTo>
                  <a:lnTo>
                    <a:pt x="346" y="1530"/>
                  </a:lnTo>
                  <a:lnTo>
                    <a:pt x="357" y="1530"/>
                  </a:lnTo>
                  <a:lnTo>
                    <a:pt x="371" y="1526"/>
                  </a:lnTo>
                  <a:lnTo>
                    <a:pt x="386" y="1521"/>
                  </a:lnTo>
                  <a:lnTo>
                    <a:pt x="391" y="1518"/>
                  </a:lnTo>
                  <a:lnTo>
                    <a:pt x="394" y="1515"/>
                  </a:lnTo>
                  <a:lnTo>
                    <a:pt x="394" y="1515"/>
                  </a:lnTo>
                  <a:lnTo>
                    <a:pt x="398" y="1506"/>
                  </a:lnTo>
                  <a:lnTo>
                    <a:pt x="396" y="1496"/>
                  </a:lnTo>
                  <a:lnTo>
                    <a:pt x="393" y="1488"/>
                  </a:lnTo>
                  <a:lnTo>
                    <a:pt x="389" y="1485"/>
                  </a:lnTo>
                  <a:lnTo>
                    <a:pt x="386" y="1481"/>
                  </a:lnTo>
                  <a:lnTo>
                    <a:pt x="386" y="1481"/>
                  </a:lnTo>
                  <a:lnTo>
                    <a:pt x="364" y="1468"/>
                  </a:lnTo>
                  <a:lnTo>
                    <a:pt x="349" y="1460"/>
                  </a:lnTo>
                  <a:lnTo>
                    <a:pt x="349" y="1460"/>
                  </a:lnTo>
                  <a:lnTo>
                    <a:pt x="344" y="1451"/>
                  </a:lnTo>
                  <a:lnTo>
                    <a:pt x="341" y="1446"/>
                  </a:lnTo>
                  <a:lnTo>
                    <a:pt x="341" y="1446"/>
                  </a:lnTo>
                  <a:lnTo>
                    <a:pt x="347" y="1440"/>
                  </a:lnTo>
                  <a:lnTo>
                    <a:pt x="352" y="1433"/>
                  </a:lnTo>
                  <a:lnTo>
                    <a:pt x="354" y="1426"/>
                  </a:lnTo>
                  <a:lnTo>
                    <a:pt x="354" y="1426"/>
                  </a:lnTo>
                  <a:lnTo>
                    <a:pt x="352" y="1421"/>
                  </a:lnTo>
                  <a:lnTo>
                    <a:pt x="349" y="1418"/>
                  </a:lnTo>
                  <a:lnTo>
                    <a:pt x="346" y="1416"/>
                  </a:lnTo>
                  <a:lnTo>
                    <a:pt x="344" y="1413"/>
                  </a:lnTo>
                  <a:lnTo>
                    <a:pt x="344" y="1413"/>
                  </a:lnTo>
                  <a:lnTo>
                    <a:pt x="346" y="1401"/>
                  </a:lnTo>
                  <a:lnTo>
                    <a:pt x="352" y="1398"/>
                  </a:lnTo>
                  <a:lnTo>
                    <a:pt x="347" y="1383"/>
                  </a:lnTo>
                  <a:lnTo>
                    <a:pt x="347" y="1383"/>
                  </a:lnTo>
                  <a:lnTo>
                    <a:pt x="347" y="1376"/>
                  </a:lnTo>
                  <a:lnTo>
                    <a:pt x="347" y="1359"/>
                  </a:lnTo>
                  <a:lnTo>
                    <a:pt x="349" y="1336"/>
                  </a:lnTo>
                  <a:lnTo>
                    <a:pt x="352" y="1324"/>
                  </a:lnTo>
                  <a:lnTo>
                    <a:pt x="356" y="1311"/>
                  </a:lnTo>
                  <a:lnTo>
                    <a:pt x="356" y="1311"/>
                  </a:lnTo>
                  <a:lnTo>
                    <a:pt x="364" y="1283"/>
                  </a:lnTo>
                  <a:lnTo>
                    <a:pt x="371" y="1252"/>
                  </a:lnTo>
                  <a:lnTo>
                    <a:pt x="372" y="1222"/>
                  </a:lnTo>
                  <a:lnTo>
                    <a:pt x="374" y="1209"/>
                  </a:lnTo>
                  <a:lnTo>
                    <a:pt x="372" y="1197"/>
                  </a:lnTo>
                  <a:lnTo>
                    <a:pt x="372" y="1197"/>
                  </a:lnTo>
                  <a:lnTo>
                    <a:pt x="366" y="1144"/>
                  </a:lnTo>
                  <a:lnTo>
                    <a:pt x="364" y="1115"/>
                  </a:lnTo>
                  <a:lnTo>
                    <a:pt x="364" y="1100"/>
                  </a:lnTo>
                  <a:lnTo>
                    <a:pt x="366" y="1085"/>
                  </a:lnTo>
                  <a:lnTo>
                    <a:pt x="366" y="1085"/>
                  </a:lnTo>
                  <a:lnTo>
                    <a:pt x="377" y="1017"/>
                  </a:lnTo>
                  <a:lnTo>
                    <a:pt x="391" y="960"/>
                  </a:lnTo>
                  <a:lnTo>
                    <a:pt x="391" y="960"/>
                  </a:lnTo>
                  <a:lnTo>
                    <a:pt x="409" y="892"/>
                  </a:lnTo>
                  <a:lnTo>
                    <a:pt x="419" y="852"/>
                  </a:lnTo>
                  <a:lnTo>
                    <a:pt x="423" y="835"/>
                  </a:lnTo>
                  <a:lnTo>
                    <a:pt x="424" y="821"/>
                  </a:lnTo>
                  <a:lnTo>
                    <a:pt x="424" y="821"/>
                  </a:lnTo>
                  <a:lnTo>
                    <a:pt x="426" y="800"/>
                  </a:lnTo>
                  <a:lnTo>
                    <a:pt x="424" y="781"/>
                  </a:lnTo>
                  <a:lnTo>
                    <a:pt x="424" y="765"/>
                  </a:lnTo>
                  <a:lnTo>
                    <a:pt x="424" y="765"/>
                  </a:lnTo>
                  <a:lnTo>
                    <a:pt x="446" y="751"/>
                  </a:lnTo>
                  <a:lnTo>
                    <a:pt x="463" y="741"/>
                  </a:lnTo>
                  <a:lnTo>
                    <a:pt x="468" y="736"/>
                  </a:lnTo>
                  <a:lnTo>
                    <a:pt x="471" y="733"/>
                  </a:lnTo>
                  <a:lnTo>
                    <a:pt x="471" y="733"/>
                  </a:lnTo>
                  <a:lnTo>
                    <a:pt x="471" y="730"/>
                  </a:lnTo>
                  <a:lnTo>
                    <a:pt x="469" y="728"/>
                  </a:lnTo>
                  <a:lnTo>
                    <a:pt x="466" y="723"/>
                  </a:lnTo>
                  <a:lnTo>
                    <a:pt x="463" y="718"/>
                  </a:lnTo>
                  <a:lnTo>
                    <a:pt x="463" y="716"/>
                  </a:lnTo>
                  <a:lnTo>
                    <a:pt x="463" y="715"/>
                  </a:lnTo>
                  <a:lnTo>
                    <a:pt x="463" y="715"/>
                  </a:lnTo>
                  <a:lnTo>
                    <a:pt x="468" y="700"/>
                  </a:lnTo>
                  <a:lnTo>
                    <a:pt x="471" y="691"/>
                  </a:lnTo>
                  <a:lnTo>
                    <a:pt x="469" y="686"/>
                  </a:lnTo>
                  <a:lnTo>
                    <a:pt x="469" y="681"/>
                  </a:lnTo>
                  <a:lnTo>
                    <a:pt x="469" y="681"/>
                  </a:lnTo>
                  <a:lnTo>
                    <a:pt x="461" y="666"/>
                  </a:lnTo>
                  <a:lnTo>
                    <a:pt x="451" y="649"/>
                  </a:lnTo>
                  <a:lnTo>
                    <a:pt x="436" y="629"/>
                  </a:lnTo>
                  <a:lnTo>
                    <a:pt x="439" y="618"/>
                  </a:lnTo>
                  <a:lnTo>
                    <a:pt x="439" y="618"/>
                  </a:lnTo>
                  <a:lnTo>
                    <a:pt x="446" y="619"/>
                  </a:lnTo>
                  <a:lnTo>
                    <a:pt x="451" y="618"/>
                  </a:lnTo>
                  <a:lnTo>
                    <a:pt x="451" y="616"/>
                  </a:lnTo>
                  <a:lnTo>
                    <a:pt x="451" y="614"/>
                  </a:lnTo>
                  <a:lnTo>
                    <a:pt x="451" y="614"/>
                  </a:lnTo>
                  <a:lnTo>
                    <a:pt x="448" y="604"/>
                  </a:lnTo>
                  <a:lnTo>
                    <a:pt x="439" y="591"/>
                  </a:lnTo>
                  <a:lnTo>
                    <a:pt x="428" y="574"/>
                  </a:lnTo>
                  <a:lnTo>
                    <a:pt x="428" y="574"/>
                  </a:lnTo>
                  <a:lnTo>
                    <a:pt x="433" y="573"/>
                  </a:lnTo>
                  <a:lnTo>
                    <a:pt x="441" y="566"/>
                  </a:lnTo>
                  <a:lnTo>
                    <a:pt x="451" y="556"/>
                  </a:lnTo>
                  <a:lnTo>
                    <a:pt x="454" y="551"/>
                  </a:lnTo>
                  <a:lnTo>
                    <a:pt x="454" y="544"/>
                  </a:lnTo>
                  <a:lnTo>
                    <a:pt x="454" y="544"/>
                  </a:lnTo>
                  <a:lnTo>
                    <a:pt x="453" y="531"/>
                  </a:lnTo>
                  <a:lnTo>
                    <a:pt x="449" y="516"/>
                  </a:lnTo>
                  <a:lnTo>
                    <a:pt x="439" y="484"/>
                  </a:lnTo>
                  <a:lnTo>
                    <a:pt x="439" y="484"/>
                  </a:lnTo>
                  <a:lnTo>
                    <a:pt x="433" y="457"/>
                  </a:lnTo>
                  <a:lnTo>
                    <a:pt x="426" y="431"/>
                  </a:lnTo>
                  <a:lnTo>
                    <a:pt x="426" y="431"/>
                  </a:lnTo>
                  <a:lnTo>
                    <a:pt x="423" y="407"/>
                  </a:lnTo>
                  <a:lnTo>
                    <a:pt x="419" y="395"/>
                  </a:lnTo>
                  <a:lnTo>
                    <a:pt x="414" y="382"/>
                  </a:lnTo>
                  <a:lnTo>
                    <a:pt x="414" y="382"/>
                  </a:lnTo>
                  <a:lnTo>
                    <a:pt x="403" y="354"/>
                  </a:lnTo>
                  <a:lnTo>
                    <a:pt x="393" y="324"/>
                  </a:lnTo>
                  <a:lnTo>
                    <a:pt x="393" y="324"/>
                  </a:lnTo>
                  <a:lnTo>
                    <a:pt x="382" y="289"/>
                  </a:lnTo>
                  <a:lnTo>
                    <a:pt x="376" y="274"/>
                  </a:lnTo>
                  <a:lnTo>
                    <a:pt x="372" y="269"/>
                  </a:lnTo>
                  <a:lnTo>
                    <a:pt x="367" y="265"/>
                  </a:lnTo>
                  <a:lnTo>
                    <a:pt x="367" y="265"/>
                  </a:lnTo>
                  <a:lnTo>
                    <a:pt x="357" y="265"/>
                  </a:lnTo>
                  <a:lnTo>
                    <a:pt x="344" y="265"/>
                  </a:lnTo>
                  <a:lnTo>
                    <a:pt x="331" y="264"/>
                  </a:lnTo>
                  <a:lnTo>
                    <a:pt x="324" y="262"/>
                  </a:lnTo>
                  <a:lnTo>
                    <a:pt x="319" y="259"/>
                  </a:lnTo>
                  <a:lnTo>
                    <a:pt x="319" y="259"/>
                  </a:lnTo>
                  <a:lnTo>
                    <a:pt x="306" y="245"/>
                  </a:lnTo>
                  <a:lnTo>
                    <a:pt x="299" y="242"/>
                  </a:lnTo>
                  <a:lnTo>
                    <a:pt x="296" y="240"/>
                  </a:lnTo>
                  <a:lnTo>
                    <a:pt x="294" y="240"/>
                  </a:lnTo>
                  <a:lnTo>
                    <a:pt x="294" y="240"/>
                  </a:lnTo>
                  <a:lnTo>
                    <a:pt x="282" y="240"/>
                  </a:lnTo>
                  <a:lnTo>
                    <a:pt x="277" y="240"/>
                  </a:lnTo>
                  <a:lnTo>
                    <a:pt x="272" y="238"/>
                  </a:lnTo>
                  <a:lnTo>
                    <a:pt x="272" y="238"/>
                  </a:lnTo>
                  <a:lnTo>
                    <a:pt x="267" y="235"/>
                  </a:lnTo>
                  <a:lnTo>
                    <a:pt x="262" y="230"/>
                  </a:lnTo>
                  <a:lnTo>
                    <a:pt x="257" y="223"/>
                  </a:lnTo>
                  <a:lnTo>
                    <a:pt x="257" y="223"/>
                  </a:lnTo>
                  <a:lnTo>
                    <a:pt x="271" y="207"/>
                  </a:lnTo>
                  <a:lnTo>
                    <a:pt x="281" y="192"/>
                  </a:lnTo>
                  <a:lnTo>
                    <a:pt x="286" y="185"/>
                  </a:lnTo>
                  <a:lnTo>
                    <a:pt x="289" y="177"/>
                  </a:lnTo>
                  <a:lnTo>
                    <a:pt x="289" y="177"/>
                  </a:lnTo>
                  <a:lnTo>
                    <a:pt x="292" y="163"/>
                  </a:lnTo>
                  <a:lnTo>
                    <a:pt x="294" y="152"/>
                  </a:lnTo>
                  <a:lnTo>
                    <a:pt x="294" y="142"/>
                  </a:lnTo>
                  <a:lnTo>
                    <a:pt x="294" y="132"/>
                  </a:lnTo>
                  <a:lnTo>
                    <a:pt x="294" y="132"/>
                  </a:lnTo>
                  <a:lnTo>
                    <a:pt x="292" y="123"/>
                  </a:lnTo>
                  <a:lnTo>
                    <a:pt x="292" y="115"/>
                  </a:lnTo>
                  <a:lnTo>
                    <a:pt x="294" y="108"/>
                  </a:lnTo>
                  <a:lnTo>
                    <a:pt x="294" y="108"/>
                  </a:lnTo>
                  <a:lnTo>
                    <a:pt x="296" y="105"/>
                  </a:lnTo>
                  <a:lnTo>
                    <a:pt x="297" y="95"/>
                  </a:lnTo>
                  <a:lnTo>
                    <a:pt x="297" y="80"/>
                  </a:lnTo>
                  <a:lnTo>
                    <a:pt x="296" y="71"/>
                  </a:lnTo>
                  <a:lnTo>
                    <a:pt x="294" y="63"/>
                  </a:lnTo>
                  <a:lnTo>
                    <a:pt x="294" y="63"/>
                  </a:lnTo>
                  <a:lnTo>
                    <a:pt x="289" y="48"/>
                  </a:lnTo>
                  <a:lnTo>
                    <a:pt x="284" y="35"/>
                  </a:lnTo>
                  <a:lnTo>
                    <a:pt x="279" y="28"/>
                  </a:lnTo>
                  <a:lnTo>
                    <a:pt x="276" y="23"/>
                  </a:lnTo>
                  <a:lnTo>
                    <a:pt x="271" y="18"/>
                  </a:lnTo>
                  <a:lnTo>
                    <a:pt x="264" y="15"/>
                  </a:lnTo>
                  <a:lnTo>
                    <a:pt x="264" y="15"/>
                  </a:lnTo>
                  <a:lnTo>
                    <a:pt x="247" y="10"/>
                  </a:lnTo>
                  <a:lnTo>
                    <a:pt x="230" y="6"/>
                  </a:lnTo>
                  <a:lnTo>
                    <a:pt x="200" y="0"/>
                  </a:lnTo>
                  <a:lnTo>
                    <a:pt x="200" y="0"/>
                  </a:lnTo>
                  <a:lnTo>
                    <a:pt x="195" y="0"/>
                  </a:lnTo>
                  <a:lnTo>
                    <a:pt x="189" y="1"/>
                  </a:lnTo>
                  <a:lnTo>
                    <a:pt x="182" y="5"/>
                  </a:lnTo>
                  <a:lnTo>
                    <a:pt x="175" y="10"/>
                  </a:lnTo>
                  <a:lnTo>
                    <a:pt x="159" y="23"/>
                  </a:lnTo>
                  <a:lnTo>
                    <a:pt x="152" y="30"/>
                  </a:lnTo>
                  <a:lnTo>
                    <a:pt x="145" y="40"/>
                  </a:lnTo>
                  <a:lnTo>
                    <a:pt x="145" y="40"/>
                  </a:lnTo>
                  <a:lnTo>
                    <a:pt x="140" y="48"/>
                  </a:lnTo>
                  <a:lnTo>
                    <a:pt x="137" y="58"/>
                  </a:lnTo>
                  <a:lnTo>
                    <a:pt x="132" y="80"/>
                  </a:lnTo>
                  <a:lnTo>
                    <a:pt x="130" y="100"/>
                  </a:lnTo>
                  <a:lnTo>
                    <a:pt x="130" y="118"/>
                  </a:lnTo>
                  <a:lnTo>
                    <a:pt x="130" y="118"/>
                  </a:lnTo>
                  <a:lnTo>
                    <a:pt x="134" y="142"/>
                  </a:lnTo>
                  <a:lnTo>
                    <a:pt x="135" y="152"/>
                  </a:lnTo>
                  <a:lnTo>
                    <a:pt x="139" y="162"/>
                  </a:lnTo>
                  <a:lnTo>
                    <a:pt x="139" y="162"/>
                  </a:lnTo>
                  <a:lnTo>
                    <a:pt x="147" y="175"/>
                  </a:lnTo>
                  <a:lnTo>
                    <a:pt x="149" y="180"/>
                  </a:lnTo>
                  <a:lnTo>
                    <a:pt x="147" y="185"/>
                  </a:lnTo>
                  <a:lnTo>
                    <a:pt x="147" y="185"/>
                  </a:lnTo>
                  <a:lnTo>
                    <a:pt x="145" y="192"/>
                  </a:lnTo>
                  <a:lnTo>
                    <a:pt x="142" y="197"/>
                  </a:lnTo>
                  <a:lnTo>
                    <a:pt x="137" y="202"/>
                  </a:lnTo>
                  <a:lnTo>
                    <a:pt x="137" y="202"/>
                  </a:lnTo>
                  <a:lnTo>
                    <a:pt x="144" y="195"/>
                  </a:lnTo>
                  <a:lnTo>
                    <a:pt x="150" y="188"/>
                  </a:lnTo>
                  <a:lnTo>
                    <a:pt x="150" y="188"/>
                  </a:lnTo>
                  <a:lnTo>
                    <a:pt x="155" y="178"/>
                  </a:lnTo>
                  <a:lnTo>
                    <a:pt x="155" y="178"/>
                  </a:lnTo>
                  <a:lnTo>
                    <a:pt x="155" y="183"/>
                  </a:lnTo>
                  <a:lnTo>
                    <a:pt x="155" y="187"/>
                  </a:lnTo>
                  <a:lnTo>
                    <a:pt x="155" y="192"/>
                  </a:lnTo>
                  <a:lnTo>
                    <a:pt x="155" y="192"/>
                  </a:lnTo>
                  <a:lnTo>
                    <a:pt x="150" y="198"/>
                  </a:lnTo>
                  <a:lnTo>
                    <a:pt x="149" y="203"/>
                  </a:lnTo>
                  <a:lnTo>
                    <a:pt x="149" y="203"/>
                  </a:lnTo>
                  <a:lnTo>
                    <a:pt x="159" y="190"/>
                  </a:lnTo>
                  <a:lnTo>
                    <a:pt x="159" y="190"/>
                  </a:lnTo>
                  <a:lnTo>
                    <a:pt x="160" y="182"/>
                  </a:lnTo>
                  <a:lnTo>
                    <a:pt x="160" y="182"/>
                  </a:lnTo>
                  <a:lnTo>
                    <a:pt x="162" y="187"/>
                  </a:lnTo>
                  <a:lnTo>
                    <a:pt x="162" y="195"/>
                  </a:lnTo>
                  <a:lnTo>
                    <a:pt x="162" y="195"/>
                  </a:lnTo>
                  <a:lnTo>
                    <a:pt x="160" y="202"/>
                  </a:lnTo>
                  <a:lnTo>
                    <a:pt x="159" y="205"/>
                  </a:lnTo>
                  <a:lnTo>
                    <a:pt x="165" y="198"/>
                  </a:lnTo>
                  <a:lnTo>
                    <a:pt x="164" y="208"/>
                  </a:lnTo>
                  <a:lnTo>
                    <a:pt x="164" y="208"/>
                  </a:lnTo>
                  <a:lnTo>
                    <a:pt x="154" y="213"/>
                  </a:lnTo>
                  <a:lnTo>
                    <a:pt x="145" y="218"/>
                  </a:lnTo>
                  <a:lnTo>
                    <a:pt x="139" y="225"/>
                  </a:lnTo>
                  <a:lnTo>
                    <a:pt x="139" y="225"/>
                  </a:lnTo>
                  <a:lnTo>
                    <a:pt x="120" y="252"/>
                  </a:lnTo>
                  <a:lnTo>
                    <a:pt x="120" y="252"/>
                  </a:lnTo>
                  <a:lnTo>
                    <a:pt x="110" y="255"/>
                  </a:lnTo>
                  <a:lnTo>
                    <a:pt x="100" y="259"/>
                  </a:lnTo>
                  <a:lnTo>
                    <a:pt x="94" y="265"/>
                  </a:lnTo>
                  <a:lnTo>
                    <a:pt x="94" y="265"/>
                  </a:lnTo>
                  <a:lnTo>
                    <a:pt x="80" y="282"/>
                  </a:lnTo>
                  <a:lnTo>
                    <a:pt x="80" y="282"/>
                  </a:lnTo>
                  <a:lnTo>
                    <a:pt x="73" y="284"/>
                  </a:lnTo>
                  <a:lnTo>
                    <a:pt x="60" y="289"/>
                  </a:lnTo>
                  <a:lnTo>
                    <a:pt x="52" y="292"/>
                  </a:lnTo>
                  <a:lnTo>
                    <a:pt x="45" y="299"/>
                  </a:lnTo>
                  <a:lnTo>
                    <a:pt x="37" y="304"/>
                  </a:lnTo>
                  <a:lnTo>
                    <a:pt x="32" y="312"/>
                  </a:lnTo>
                  <a:lnTo>
                    <a:pt x="32" y="312"/>
                  </a:lnTo>
                  <a:lnTo>
                    <a:pt x="23" y="329"/>
                  </a:lnTo>
                  <a:lnTo>
                    <a:pt x="18" y="344"/>
                  </a:lnTo>
                  <a:lnTo>
                    <a:pt x="15" y="355"/>
                  </a:lnTo>
                  <a:lnTo>
                    <a:pt x="15" y="367"/>
                  </a:lnTo>
                  <a:lnTo>
                    <a:pt x="15" y="367"/>
                  </a:lnTo>
                  <a:lnTo>
                    <a:pt x="15" y="382"/>
                  </a:lnTo>
                  <a:lnTo>
                    <a:pt x="12" y="390"/>
                  </a:lnTo>
                  <a:lnTo>
                    <a:pt x="12" y="390"/>
                  </a:lnTo>
                  <a:lnTo>
                    <a:pt x="7" y="397"/>
                  </a:lnTo>
                  <a:lnTo>
                    <a:pt x="7" y="402"/>
                  </a:lnTo>
                  <a:lnTo>
                    <a:pt x="8" y="409"/>
                  </a:lnTo>
                  <a:lnTo>
                    <a:pt x="8" y="409"/>
                  </a:lnTo>
                  <a:lnTo>
                    <a:pt x="10" y="419"/>
                  </a:lnTo>
                  <a:lnTo>
                    <a:pt x="12" y="429"/>
                  </a:lnTo>
                  <a:lnTo>
                    <a:pt x="13" y="446"/>
                  </a:lnTo>
                  <a:lnTo>
                    <a:pt x="13" y="446"/>
                  </a:lnTo>
                  <a:lnTo>
                    <a:pt x="10" y="482"/>
                  </a:lnTo>
                  <a:lnTo>
                    <a:pt x="5" y="529"/>
                  </a:lnTo>
                  <a:lnTo>
                    <a:pt x="5" y="529"/>
                  </a:lnTo>
                  <a:lnTo>
                    <a:pt x="2" y="554"/>
                  </a:lnTo>
                  <a:lnTo>
                    <a:pt x="0" y="564"/>
                  </a:lnTo>
                  <a:lnTo>
                    <a:pt x="2" y="573"/>
                  </a:lnTo>
                  <a:lnTo>
                    <a:pt x="2" y="573"/>
                  </a:lnTo>
                  <a:close/>
                  <a:moveTo>
                    <a:pt x="267" y="1042"/>
                  </a:moveTo>
                  <a:lnTo>
                    <a:pt x="267" y="1042"/>
                  </a:lnTo>
                  <a:lnTo>
                    <a:pt x="264" y="1015"/>
                  </a:lnTo>
                  <a:lnTo>
                    <a:pt x="261" y="967"/>
                  </a:lnTo>
                  <a:lnTo>
                    <a:pt x="261" y="967"/>
                  </a:lnTo>
                  <a:lnTo>
                    <a:pt x="261" y="942"/>
                  </a:lnTo>
                  <a:lnTo>
                    <a:pt x="262" y="913"/>
                  </a:lnTo>
                  <a:lnTo>
                    <a:pt x="266" y="883"/>
                  </a:lnTo>
                  <a:lnTo>
                    <a:pt x="266" y="883"/>
                  </a:lnTo>
                  <a:lnTo>
                    <a:pt x="267" y="920"/>
                  </a:lnTo>
                  <a:lnTo>
                    <a:pt x="267" y="920"/>
                  </a:lnTo>
                  <a:lnTo>
                    <a:pt x="271" y="942"/>
                  </a:lnTo>
                  <a:lnTo>
                    <a:pt x="274" y="972"/>
                  </a:lnTo>
                  <a:lnTo>
                    <a:pt x="274" y="972"/>
                  </a:lnTo>
                  <a:lnTo>
                    <a:pt x="272" y="995"/>
                  </a:lnTo>
                  <a:lnTo>
                    <a:pt x="271" y="1017"/>
                  </a:lnTo>
                  <a:lnTo>
                    <a:pt x="267" y="1042"/>
                  </a:lnTo>
                  <a:lnTo>
                    <a:pt x="267" y="1042"/>
                  </a:lnTo>
                  <a:close/>
                  <a:moveTo>
                    <a:pt x="215" y="1348"/>
                  </a:moveTo>
                  <a:lnTo>
                    <a:pt x="215" y="1348"/>
                  </a:lnTo>
                  <a:lnTo>
                    <a:pt x="217" y="1339"/>
                  </a:lnTo>
                  <a:lnTo>
                    <a:pt x="219" y="1329"/>
                  </a:lnTo>
                  <a:lnTo>
                    <a:pt x="222" y="1296"/>
                  </a:lnTo>
                  <a:lnTo>
                    <a:pt x="222" y="1296"/>
                  </a:lnTo>
                  <a:lnTo>
                    <a:pt x="224" y="1279"/>
                  </a:lnTo>
                  <a:lnTo>
                    <a:pt x="229" y="1257"/>
                  </a:lnTo>
                  <a:lnTo>
                    <a:pt x="242" y="1202"/>
                  </a:lnTo>
                  <a:lnTo>
                    <a:pt x="261" y="1134"/>
                  </a:lnTo>
                  <a:lnTo>
                    <a:pt x="261" y="1134"/>
                  </a:lnTo>
                  <a:lnTo>
                    <a:pt x="269" y="1171"/>
                  </a:lnTo>
                  <a:lnTo>
                    <a:pt x="269" y="1171"/>
                  </a:lnTo>
                  <a:lnTo>
                    <a:pt x="271" y="1182"/>
                  </a:lnTo>
                  <a:lnTo>
                    <a:pt x="272" y="1194"/>
                  </a:lnTo>
                  <a:lnTo>
                    <a:pt x="271" y="1206"/>
                  </a:lnTo>
                  <a:lnTo>
                    <a:pt x="267" y="1221"/>
                  </a:lnTo>
                  <a:lnTo>
                    <a:pt x="267" y="1221"/>
                  </a:lnTo>
                  <a:lnTo>
                    <a:pt x="266" y="1229"/>
                  </a:lnTo>
                  <a:lnTo>
                    <a:pt x="264" y="1241"/>
                  </a:lnTo>
                  <a:lnTo>
                    <a:pt x="267" y="1264"/>
                  </a:lnTo>
                  <a:lnTo>
                    <a:pt x="274" y="1311"/>
                  </a:lnTo>
                  <a:lnTo>
                    <a:pt x="274" y="1311"/>
                  </a:lnTo>
                  <a:lnTo>
                    <a:pt x="276" y="1321"/>
                  </a:lnTo>
                  <a:lnTo>
                    <a:pt x="274" y="1331"/>
                  </a:lnTo>
                  <a:lnTo>
                    <a:pt x="271" y="1346"/>
                  </a:lnTo>
                  <a:lnTo>
                    <a:pt x="266" y="1359"/>
                  </a:lnTo>
                  <a:lnTo>
                    <a:pt x="261" y="1369"/>
                  </a:lnTo>
                  <a:lnTo>
                    <a:pt x="261" y="1369"/>
                  </a:lnTo>
                  <a:lnTo>
                    <a:pt x="259" y="1374"/>
                  </a:lnTo>
                  <a:lnTo>
                    <a:pt x="259" y="1378"/>
                  </a:lnTo>
                  <a:lnTo>
                    <a:pt x="261" y="1384"/>
                  </a:lnTo>
                  <a:lnTo>
                    <a:pt x="264" y="1389"/>
                  </a:lnTo>
                  <a:lnTo>
                    <a:pt x="266" y="1391"/>
                  </a:lnTo>
                  <a:lnTo>
                    <a:pt x="266" y="1401"/>
                  </a:lnTo>
                  <a:lnTo>
                    <a:pt x="266" y="1401"/>
                  </a:lnTo>
                  <a:lnTo>
                    <a:pt x="262" y="1404"/>
                  </a:lnTo>
                  <a:lnTo>
                    <a:pt x="256" y="1411"/>
                  </a:lnTo>
                  <a:lnTo>
                    <a:pt x="256" y="1411"/>
                  </a:lnTo>
                  <a:lnTo>
                    <a:pt x="256" y="1413"/>
                  </a:lnTo>
                  <a:lnTo>
                    <a:pt x="256" y="1416"/>
                  </a:lnTo>
                  <a:lnTo>
                    <a:pt x="259" y="1425"/>
                  </a:lnTo>
                  <a:lnTo>
                    <a:pt x="264" y="1435"/>
                  </a:lnTo>
                  <a:lnTo>
                    <a:pt x="266" y="1468"/>
                  </a:lnTo>
                  <a:lnTo>
                    <a:pt x="266" y="1468"/>
                  </a:lnTo>
                  <a:lnTo>
                    <a:pt x="262" y="1475"/>
                  </a:lnTo>
                  <a:lnTo>
                    <a:pt x="257" y="1491"/>
                  </a:lnTo>
                  <a:lnTo>
                    <a:pt x="257" y="1491"/>
                  </a:lnTo>
                  <a:lnTo>
                    <a:pt x="256" y="1501"/>
                  </a:lnTo>
                  <a:lnTo>
                    <a:pt x="257" y="1511"/>
                  </a:lnTo>
                  <a:lnTo>
                    <a:pt x="259" y="1521"/>
                  </a:lnTo>
                  <a:lnTo>
                    <a:pt x="259" y="1521"/>
                  </a:lnTo>
                  <a:lnTo>
                    <a:pt x="252" y="1516"/>
                  </a:lnTo>
                  <a:lnTo>
                    <a:pt x="249" y="1513"/>
                  </a:lnTo>
                  <a:lnTo>
                    <a:pt x="244" y="1508"/>
                  </a:lnTo>
                  <a:lnTo>
                    <a:pt x="244" y="1508"/>
                  </a:lnTo>
                  <a:lnTo>
                    <a:pt x="239" y="1495"/>
                  </a:lnTo>
                  <a:lnTo>
                    <a:pt x="230" y="1480"/>
                  </a:lnTo>
                  <a:lnTo>
                    <a:pt x="230" y="1480"/>
                  </a:lnTo>
                  <a:lnTo>
                    <a:pt x="227" y="1473"/>
                  </a:lnTo>
                  <a:lnTo>
                    <a:pt x="227" y="1468"/>
                  </a:lnTo>
                  <a:lnTo>
                    <a:pt x="229" y="1461"/>
                  </a:lnTo>
                  <a:lnTo>
                    <a:pt x="229" y="1461"/>
                  </a:lnTo>
                  <a:lnTo>
                    <a:pt x="229" y="1456"/>
                  </a:lnTo>
                  <a:lnTo>
                    <a:pt x="227" y="1450"/>
                  </a:lnTo>
                  <a:lnTo>
                    <a:pt x="224" y="1443"/>
                  </a:lnTo>
                  <a:lnTo>
                    <a:pt x="224" y="1443"/>
                  </a:lnTo>
                  <a:lnTo>
                    <a:pt x="225" y="1443"/>
                  </a:lnTo>
                  <a:lnTo>
                    <a:pt x="230" y="1440"/>
                  </a:lnTo>
                  <a:lnTo>
                    <a:pt x="234" y="1435"/>
                  </a:lnTo>
                  <a:lnTo>
                    <a:pt x="236" y="1430"/>
                  </a:lnTo>
                  <a:lnTo>
                    <a:pt x="236" y="1425"/>
                  </a:lnTo>
                  <a:lnTo>
                    <a:pt x="236" y="1425"/>
                  </a:lnTo>
                  <a:lnTo>
                    <a:pt x="236" y="1419"/>
                  </a:lnTo>
                  <a:lnTo>
                    <a:pt x="232" y="1414"/>
                  </a:lnTo>
                  <a:lnTo>
                    <a:pt x="225" y="1406"/>
                  </a:lnTo>
                  <a:lnTo>
                    <a:pt x="219" y="1401"/>
                  </a:lnTo>
                  <a:lnTo>
                    <a:pt x="215" y="1399"/>
                  </a:lnTo>
                  <a:lnTo>
                    <a:pt x="215" y="1399"/>
                  </a:lnTo>
                  <a:lnTo>
                    <a:pt x="220" y="1388"/>
                  </a:lnTo>
                  <a:lnTo>
                    <a:pt x="220" y="1388"/>
                  </a:lnTo>
                  <a:lnTo>
                    <a:pt x="220" y="1383"/>
                  </a:lnTo>
                  <a:lnTo>
                    <a:pt x="217" y="1378"/>
                  </a:lnTo>
                  <a:lnTo>
                    <a:pt x="210" y="1368"/>
                  </a:lnTo>
                  <a:lnTo>
                    <a:pt x="210" y="1368"/>
                  </a:lnTo>
                  <a:lnTo>
                    <a:pt x="209" y="1361"/>
                  </a:lnTo>
                  <a:lnTo>
                    <a:pt x="210" y="1356"/>
                  </a:lnTo>
                  <a:lnTo>
                    <a:pt x="215" y="1348"/>
                  </a:lnTo>
                  <a:lnTo>
                    <a:pt x="215" y="1348"/>
                  </a:lnTo>
                  <a:close/>
                </a:path>
              </a:pathLst>
            </a:custGeom>
            <a:solidFill>
              <a:srgbClr val="7030A0">
                <a:alpha val="50196"/>
              </a:srgbClr>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fr-FR"/>
            </a:p>
          </p:txBody>
        </p:sp>
      </p:grpSp>
      <p:sp>
        <p:nvSpPr>
          <p:cNvPr id="286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0A28F14-79F9-45AC-94FA-F0754C81AB8C}" type="slidenum">
              <a:rPr lang="en-US" altLang="fr-FR" smtClean="0"/>
              <a:pPr eaLnBrk="1" hangingPunct="1">
                <a:spcBef>
                  <a:spcPct val="0"/>
                </a:spcBef>
                <a:buFontTx/>
                <a:buNone/>
              </a:pPr>
              <a:t>11</a:t>
            </a:fld>
            <a:endParaRPr lang="en-US" altLang="fr-FR" smtClean="0"/>
          </a:p>
        </p:txBody>
      </p:sp>
      <p:sp>
        <p:nvSpPr>
          <p:cNvPr id="28676" name="Rectangle 6"/>
          <p:cNvSpPr>
            <a:spLocks noGrp="1" noChangeArrowheads="1"/>
          </p:cNvSpPr>
          <p:nvPr>
            <p:ph type="title"/>
          </p:nvPr>
        </p:nvSpPr>
        <p:spPr>
          <a:xfrm>
            <a:off x="0" y="181630"/>
            <a:ext cx="9144000" cy="328612"/>
          </a:xfrm>
        </p:spPr>
        <p:txBody>
          <a:bodyPr anchor="t"/>
          <a:lstStyle/>
          <a:p>
            <a:pPr algn="ctr" eaLnBrk="1" hangingPunct="1"/>
            <a:r>
              <a:rPr lang="fr-FR" altLang="fr-FR" sz="2800" dirty="0" smtClean="0"/>
              <a:t>Etude menée en face à face au domicile </a:t>
            </a:r>
            <a:br>
              <a:rPr lang="fr-FR" altLang="fr-FR" sz="2800" dirty="0" smtClean="0"/>
            </a:br>
            <a:r>
              <a:rPr lang="fr-FR" altLang="fr-FR" sz="2800" dirty="0" smtClean="0"/>
              <a:t>des répondants, début 2014</a:t>
            </a:r>
          </a:p>
        </p:txBody>
      </p:sp>
      <p:sp>
        <p:nvSpPr>
          <p:cNvPr id="28677" name="Rectangle 7"/>
          <p:cNvSpPr>
            <a:spLocks noGrp="1" noChangeArrowheads="1"/>
          </p:cNvSpPr>
          <p:nvPr>
            <p:ph type="body" idx="1"/>
          </p:nvPr>
        </p:nvSpPr>
        <p:spPr>
          <a:xfrm>
            <a:off x="0" y="2350275"/>
            <a:ext cx="9144000" cy="1266651"/>
          </a:xfrm>
        </p:spPr>
        <p:txBody>
          <a:bodyPr/>
          <a:lstStyle/>
          <a:p>
            <a:pPr marL="3175" lvl="1" indent="0" algn="ctr">
              <a:lnSpc>
                <a:spcPct val="100000"/>
              </a:lnSpc>
              <a:spcBef>
                <a:spcPts val="0"/>
              </a:spcBef>
              <a:buNone/>
            </a:pPr>
            <a:r>
              <a:rPr lang="fr-FR" altLang="fr-FR" sz="3200" b="1" dirty="0" smtClean="0">
                <a:solidFill>
                  <a:schemeClr val="accent4"/>
                </a:solidFill>
              </a:rPr>
              <a:t>Un échantillon de 699</a:t>
            </a:r>
            <a:r>
              <a:rPr lang="fr-FR" altLang="fr-FR" sz="2400" b="1" dirty="0" smtClean="0">
                <a:solidFill>
                  <a:schemeClr val="accent4"/>
                </a:solidFill>
              </a:rPr>
              <a:t> lecteurs </a:t>
            </a:r>
            <a:r>
              <a:rPr lang="fr-FR" altLang="fr-FR" sz="2400" b="1" dirty="0" smtClean="0"/>
              <a:t/>
            </a:r>
            <a:br>
              <a:rPr lang="fr-FR" altLang="fr-FR" sz="2400" b="1" dirty="0" smtClean="0"/>
            </a:br>
            <a:r>
              <a:rPr lang="fr-FR" altLang="fr-FR" sz="2400" b="1" dirty="0" smtClean="0"/>
              <a:t>au format papier ou numérique </a:t>
            </a:r>
            <a:br>
              <a:rPr lang="fr-FR" altLang="fr-FR" sz="2400" b="1" dirty="0" smtClean="0"/>
            </a:br>
            <a:r>
              <a:rPr lang="fr-FR" altLang="fr-FR" sz="2000" dirty="0" smtClean="0"/>
              <a:t>issu </a:t>
            </a:r>
            <a:r>
              <a:rPr lang="fr-FR" altLang="fr-FR" sz="2000" dirty="0" smtClean="0"/>
              <a:t>d’un échantillon national représentatif de 1000 </a:t>
            </a:r>
            <a:r>
              <a:rPr lang="fr-FR" altLang="fr-FR" sz="2000" dirty="0" smtClean="0"/>
              <a:t>Français, </a:t>
            </a:r>
            <a:r>
              <a:rPr lang="fr-FR" altLang="fr-FR" sz="2000" dirty="0" smtClean="0"/>
              <a:t>âgés de 15 ans et plus.</a:t>
            </a:r>
          </a:p>
          <a:p>
            <a:pPr marL="3175" lvl="1" indent="0" algn="ctr">
              <a:lnSpc>
                <a:spcPct val="100000"/>
              </a:lnSpc>
              <a:spcBef>
                <a:spcPts val="0"/>
              </a:spcBef>
              <a:buNone/>
            </a:pPr>
            <a:r>
              <a:rPr lang="fr-FR" altLang="fr-FR" sz="3200" b="1" dirty="0" smtClean="0"/>
              <a:t>Un échantillon de 213 </a:t>
            </a:r>
            <a:r>
              <a:rPr lang="fr-FR" altLang="fr-FR" sz="2400" b="1" dirty="0" smtClean="0"/>
              <a:t>lecteurs au format numérique </a:t>
            </a:r>
            <a:r>
              <a:rPr lang="fr-FR" altLang="fr-FR" sz="2400" b="1" dirty="0" smtClean="0">
                <a:solidFill>
                  <a:srgbClr val="000000"/>
                </a:solidFill>
              </a:rPr>
              <a:t/>
            </a:r>
            <a:br>
              <a:rPr lang="fr-FR" altLang="fr-FR" sz="2400" b="1" dirty="0" smtClean="0">
                <a:solidFill>
                  <a:srgbClr val="000000"/>
                </a:solidFill>
              </a:rPr>
            </a:br>
            <a:r>
              <a:rPr lang="fr-FR" altLang="fr-FR" sz="2000" dirty="0" smtClean="0"/>
              <a:t>issu </a:t>
            </a:r>
            <a:r>
              <a:rPr lang="fr-FR" altLang="fr-FR" sz="2000" dirty="0" smtClean="0"/>
              <a:t>d’un échantillon national représentatif de 2000 Français </a:t>
            </a:r>
            <a:r>
              <a:rPr lang="fr-FR" altLang="fr-FR" sz="2000" dirty="0" smtClean="0"/>
              <a:t>âgés, </a:t>
            </a:r>
            <a:r>
              <a:rPr lang="fr-FR" altLang="fr-FR" sz="2000" dirty="0" smtClean="0"/>
              <a:t>de 15 ans et plus. </a:t>
            </a:r>
            <a:endParaRPr lang="en-US" altLang="fr-FR" sz="2000" dirty="0" smtClean="0"/>
          </a:p>
          <a:p>
            <a:pPr marL="449263" lvl="1" indent="0">
              <a:lnSpc>
                <a:spcPct val="100000"/>
              </a:lnSpc>
              <a:spcBef>
                <a:spcPts val="0"/>
              </a:spcBef>
              <a:buNone/>
            </a:pPr>
            <a:endParaRPr lang="en-US" altLang="fr-FR" sz="1800" dirty="0" smtClean="0"/>
          </a:p>
          <a:p>
            <a:pPr marL="449263" lvl="1" indent="0">
              <a:lnSpc>
                <a:spcPct val="100000"/>
              </a:lnSpc>
              <a:spcBef>
                <a:spcPts val="0"/>
              </a:spcBef>
              <a:buNone/>
            </a:pPr>
            <a:endParaRPr lang="en-US" altLang="fr-FR" sz="1800" dirty="0" smtClean="0"/>
          </a:p>
        </p:txBody>
      </p:sp>
      <p:sp>
        <p:nvSpPr>
          <p:cNvPr id="6" name="Freeform 11"/>
          <p:cNvSpPr>
            <a:spLocks noEditPoints="1"/>
          </p:cNvSpPr>
          <p:nvPr/>
        </p:nvSpPr>
        <p:spPr bwMode="auto">
          <a:xfrm>
            <a:off x="2361320" y="4482520"/>
            <a:ext cx="742690" cy="788102"/>
          </a:xfrm>
          <a:custGeom>
            <a:avLst/>
            <a:gdLst/>
            <a:ahLst/>
            <a:cxnLst>
              <a:cxn ang="0">
                <a:pos x="555" y="152"/>
              </a:cxn>
              <a:cxn ang="0">
                <a:pos x="493" y="165"/>
              </a:cxn>
              <a:cxn ang="0">
                <a:pos x="457" y="71"/>
              </a:cxn>
              <a:cxn ang="0">
                <a:pos x="197" y="152"/>
              </a:cxn>
              <a:cxn ang="0">
                <a:pos x="134" y="165"/>
              </a:cxn>
              <a:cxn ang="0">
                <a:pos x="99" y="72"/>
              </a:cxn>
              <a:cxn ang="0">
                <a:pos x="44" y="97"/>
              </a:cxn>
              <a:cxn ang="0">
                <a:pos x="5" y="156"/>
              </a:cxn>
              <a:cxn ang="0">
                <a:pos x="3" y="649"/>
              </a:cxn>
              <a:cxn ang="0">
                <a:pos x="43" y="715"/>
              </a:cxn>
              <a:cxn ang="0">
                <a:pos x="117" y="742"/>
              </a:cxn>
              <a:cxn ang="0">
                <a:pos x="610" y="728"/>
              </a:cxn>
              <a:cxn ang="0">
                <a:pos x="662" y="670"/>
              </a:cxn>
              <a:cxn ang="0">
                <a:pos x="670" y="176"/>
              </a:cxn>
              <a:cxn ang="0">
                <a:pos x="643" y="111"/>
              </a:cxn>
              <a:cxn ang="0">
                <a:pos x="582" y="74"/>
              </a:cxn>
              <a:cxn ang="0">
                <a:pos x="600" y="655"/>
              </a:cxn>
              <a:cxn ang="0">
                <a:pos x="117" y="680"/>
              </a:cxn>
              <a:cxn ang="0">
                <a:pos x="64" y="636"/>
              </a:cxn>
              <a:cxn ang="0">
                <a:pos x="150" y="146"/>
              </a:cxn>
              <a:cxn ang="0">
                <a:pos x="121" y="111"/>
              </a:cxn>
              <a:cxn ang="0">
                <a:pos x="137" y="6"/>
              </a:cxn>
              <a:cxn ang="0">
                <a:pos x="176" y="6"/>
              </a:cxn>
              <a:cxn ang="0">
                <a:pos x="191" y="111"/>
              </a:cxn>
              <a:cxn ang="0">
                <a:pos x="164" y="146"/>
              </a:cxn>
              <a:cxn ang="0">
                <a:pos x="495" y="141"/>
              </a:cxn>
              <a:cxn ang="0">
                <a:pos x="480" y="35"/>
              </a:cxn>
              <a:cxn ang="0">
                <a:pos x="508" y="1"/>
              </a:cxn>
              <a:cxn ang="0">
                <a:pos x="543" y="15"/>
              </a:cxn>
              <a:cxn ang="0">
                <a:pos x="547" y="125"/>
              </a:cxn>
              <a:cxn ang="0">
                <a:pos x="515" y="147"/>
              </a:cxn>
              <a:cxn ang="0">
                <a:pos x="224" y="300"/>
              </a:cxn>
              <a:cxn ang="0">
                <a:pos x="190" y="521"/>
              </a:cxn>
              <a:cxn ang="0">
                <a:pos x="190" y="551"/>
              </a:cxn>
              <a:cxn ang="0">
                <a:pos x="224" y="645"/>
              </a:cxn>
              <a:cxn ang="0">
                <a:pos x="448" y="551"/>
              </a:cxn>
              <a:cxn ang="0">
                <a:pos x="455" y="501"/>
              </a:cxn>
              <a:cxn ang="0">
                <a:pos x="398" y="478"/>
              </a:cxn>
              <a:cxn ang="0">
                <a:pos x="399" y="446"/>
              </a:cxn>
              <a:cxn ang="0">
                <a:pos x="421" y="439"/>
              </a:cxn>
              <a:cxn ang="0">
                <a:pos x="440" y="456"/>
              </a:cxn>
              <a:cxn ang="0">
                <a:pos x="435" y="484"/>
              </a:cxn>
              <a:cxn ang="0">
                <a:pos x="463" y="483"/>
              </a:cxn>
              <a:cxn ang="0">
                <a:pos x="483" y="456"/>
              </a:cxn>
              <a:cxn ang="0">
                <a:pos x="478" y="423"/>
              </a:cxn>
              <a:cxn ang="0">
                <a:pos x="438" y="395"/>
              </a:cxn>
              <a:cxn ang="0">
                <a:pos x="471" y="386"/>
              </a:cxn>
              <a:cxn ang="0">
                <a:pos x="476" y="348"/>
              </a:cxn>
              <a:cxn ang="0">
                <a:pos x="455" y="332"/>
              </a:cxn>
              <a:cxn ang="0">
                <a:pos x="444" y="343"/>
              </a:cxn>
              <a:cxn ang="0">
                <a:pos x="440" y="372"/>
              </a:cxn>
              <a:cxn ang="0">
                <a:pos x="418" y="377"/>
              </a:cxn>
              <a:cxn ang="0">
                <a:pos x="401" y="359"/>
              </a:cxn>
              <a:cxn ang="0">
                <a:pos x="420" y="328"/>
              </a:cxn>
              <a:cxn ang="0">
                <a:pos x="489" y="319"/>
              </a:cxn>
              <a:cxn ang="0">
                <a:pos x="526" y="345"/>
              </a:cxn>
              <a:cxn ang="0">
                <a:pos x="526" y="372"/>
              </a:cxn>
              <a:cxn ang="0">
                <a:pos x="497" y="399"/>
              </a:cxn>
              <a:cxn ang="0">
                <a:pos x="517" y="411"/>
              </a:cxn>
              <a:cxn ang="0">
                <a:pos x="535" y="445"/>
              </a:cxn>
              <a:cxn ang="0">
                <a:pos x="513" y="485"/>
              </a:cxn>
            </a:cxnLst>
            <a:rect l="0" t="0" r="r" b="b"/>
            <a:pathLst>
              <a:path w="672" h="742">
                <a:moveTo>
                  <a:pt x="571" y="72"/>
                </a:moveTo>
                <a:lnTo>
                  <a:pt x="571" y="111"/>
                </a:lnTo>
                <a:lnTo>
                  <a:pt x="571" y="111"/>
                </a:lnTo>
                <a:lnTo>
                  <a:pt x="570" y="123"/>
                </a:lnTo>
                <a:lnTo>
                  <a:pt x="568" y="134"/>
                </a:lnTo>
                <a:lnTo>
                  <a:pt x="562" y="144"/>
                </a:lnTo>
                <a:lnTo>
                  <a:pt x="555" y="152"/>
                </a:lnTo>
                <a:lnTo>
                  <a:pt x="547" y="159"/>
                </a:lnTo>
                <a:lnTo>
                  <a:pt x="537" y="165"/>
                </a:lnTo>
                <a:lnTo>
                  <a:pt x="527" y="169"/>
                </a:lnTo>
                <a:lnTo>
                  <a:pt x="515" y="170"/>
                </a:lnTo>
                <a:lnTo>
                  <a:pt x="515" y="170"/>
                </a:lnTo>
                <a:lnTo>
                  <a:pt x="503" y="169"/>
                </a:lnTo>
                <a:lnTo>
                  <a:pt x="493" y="165"/>
                </a:lnTo>
                <a:lnTo>
                  <a:pt x="483" y="159"/>
                </a:lnTo>
                <a:lnTo>
                  <a:pt x="475" y="152"/>
                </a:lnTo>
                <a:lnTo>
                  <a:pt x="468" y="144"/>
                </a:lnTo>
                <a:lnTo>
                  <a:pt x="462" y="134"/>
                </a:lnTo>
                <a:lnTo>
                  <a:pt x="458" y="123"/>
                </a:lnTo>
                <a:lnTo>
                  <a:pt x="457" y="111"/>
                </a:lnTo>
                <a:lnTo>
                  <a:pt x="457" y="71"/>
                </a:lnTo>
                <a:lnTo>
                  <a:pt x="213" y="71"/>
                </a:lnTo>
                <a:lnTo>
                  <a:pt x="213" y="111"/>
                </a:lnTo>
                <a:lnTo>
                  <a:pt x="213" y="111"/>
                </a:lnTo>
                <a:lnTo>
                  <a:pt x="212" y="123"/>
                </a:lnTo>
                <a:lnTo>
                  <a:pt x="210" y="134"/>
                </a:lnTo>
                <a:lnTo>
                  <a:pt x="204" y="144"/>
                </a:lnTo>
                <a:lnTo>
                  <a:pt x="197" y="152"/>
                </a:lnTo>
                <a:lnTo>
                  <a:pt x="189" y="159"/>
                </a:lnTo>
                <a:lnTo>
                  <a:pt x="179" y="165"/>
                </a:lnTo>
                <a:lnTo>
                  <a:pt x="169" y="169"/>
                </a:lnTo>
                <a:lnTo>
                  <a:pt x="157" y="170"/>
                </a:lnTo>
                <a:lnTo>
                  <a:pt x="157" y="170"/>
                </a:lnTo>
                <a:lnTo>
                  <a:pt x="145" y="169"/>
                </a:lnTo>
                <a:lnTo>
                  <a:pt x="134" y="165"/>
                </a:lnTo>
                <a:lnTo>
                  <a:pt x="125" y="159"/>
                </a:lnTo>
                <a:lnTo>
                  <a:pt x="117" y="152"/>
                </a:lnTo>
                <a:lnTo>
                  <a:pt x="110" y="144"/>
                </a:lnTo>
                <a:lnTo>
                  <a:pt x="104" y="134"/>
                </a:lnTo>
                <a:lnTo>
                  <a:pt x="100" y="123"/>
                </a:lnTo>
                <a:lnTo>
                  <a:pt x="99" y="111"/>
                </a:lnTo>
                <a:lnTo>
                  <a:pt x="99" y="72"/>
                </a:lnTo>
                <a:lnTo>
                  <a:pt x="99" y="72"/>
                </a:lnTo>
                <a:lnTo>
                  <a:pt x="90" y="74"/>
                </a:lnTo>
                <a:lnTo>
                  <a:pt x="79" y="77"/>
                </a:lnTo>
                <a:lnTo>
                  <a:pt x="70" y="80"/>
                </a:lnTo>
                <a:lnTo>
                  <a:pt x="60" y="85"/>
                </a:lnTo>
                <a:lnTo>
                  <a:pt x="52" y="91"/>
                </a:lnTo>
                <a:lnTo>
                  <a:pt x="44" y="97"/>
                </a:lnTo>
                <a:lnTo>
                  <a:pt x="35" y="104"/>
                </a:lnTo>
                <a:lnTo>
                  <a:pt x="28" y="111"/>
                </a:lnTo>
                <a:lnTo>
                  <a:pt x="23" y="119"/>
                </a:lnTo>
                <a:lnTo>
                  <a:pt x="17" y="127"/>
                </a:lnTo>
                <a:lnTo>
                  <a:pt x="12" y="136"/>
                </a:lnTo>
                <a:lnTo>
                  <a:pt x="7" y="145"/>
                </a:lnTo>
                <a:lnTo>
                  <a:pt x="5" y="156"/>
                </a:lnTo>
                <a:lnTo>
                  <a:pt x="3" y="165"/>
                </a:lnTo>
                <a:lnTo>
                  <a:pt x="0" y="176"/>
                </a:lnTo>
                <a:lnTo>
                  <a:pt x="0" y="187"/>
                </a:lnTo>
                <a:lnTo>
                  <a:pt x="0" y="625"/>
                </a:lnTo>
                <a:lnTo>
                  <a:pt x="0" y="625"/>
                </a:lnTo>
                <a:lnTo>
                  <a:pt x="0" y="637"/>
                </a:lnTo>
                <a:lnTo>
                  <a:pt x="3" y="649"/>
                </a:lnTo>
                <a:lnTo>
                  <a:pt x="5" y="660"/>
                </a:lnTo>
                <a:lnTo>
                  <a:pt x="10" y="670"/>
                </a:lnTo>
                <a:lnTo>
                  <a:pt x="14" y="681"/>
                </a:lnTo>
                <a:lnTo>
                  <a:pt x="20" y="690"/>
                </a:lnTo>
                <a:lnTo>
                  <a:pt x="26" y="700"/>
                </a:lnTo>
                <a:lnTo>
                  <a:pt x="34" y="708"/>
                </a:lnTo>
                <a:lnTo>
                  <a:pt x="43" y="715"/>
                </a:lnTo>
                <a:lnTo>
                  <a:pt x="51" y="722"/>
                </a:lnTo>
                <a:lnTo>
                  <a:pt x="61" y="728"/>
                </a:lnTo>
                <a:lnTo>
                  <a:pt x="71" y="733"/>
                </a:lnTo>
                <a:lnTo>
                  <a:pt x="81" y="736"/>
                </a:lnTo>
                <a:lnTo>
                  <a:pt x="93" y="740"/>
                </a:lnTo>
                <a:lnTo>
                  <a:pt x="105" y="741"/>
                </a:lnTo>
                <a:lnTo>
                  <a:pt x="117" y="742"/>
                </a:lnTo>
                <a:lnTo>
                  <a:pt x="555" y="742"/>
                </a:lnTo>
                <a:lnTo>
                  <a:pt x="555" y="742"/>
                </a:lnTo>
                <a:lnTo>
                  <a:pt x="567" y="741"/>
                </a:lnTo>
                <a:lnTo>
                  <a:pt x="579" y="740"/>
                </a:lnTo>
                <a:lnTo>
                  <a:pt x="589" y="736"/>
                </a:lnTo>
                <a:lnTo>
                  <a:pt x="601" y="733"/>
                </a:lnTo>
                <a:lnTo>
                  <a:pt x="610" y="728"/>
                </a:lnTo>
                <a:lnTo>
                  <a:pt x="620" y="722"/>
                </a:lnTo>
                <a:lnTo>
                  <a:pt x="629" y="715"/>
                </a:lnTo>
                <a:lnTo>
                  <a:pt x="637" y="708"/>
                </a:lnTo>
                <a:lnTo>
                  <a:pt x="644" y="700"/>
                </a:lnTo>
                <a:lnTo>
                  <a:pt x="652" y="690"/>
                </a:lnTo>
                <a:lnTo>
                  <a:pt x="657" y="681"/>
                </a:lnTo>
                <a:lnTo>
                  <a:pt x="662" y="670"/>
                </a:lnTo>
                <a:lnTo>
                  <a:pt x="666" y="660"/>
                </a:lnTo>
                <a:lnTo>
                  <a:pt x="669" y="649"/>
                </a:lnTo>
                <a:lnTo>
                  <a:pt x="670" y="637"/>
                </a:lnTo>
                <a:lnTo>
                  <a:pt x="672" y="625"/>
                </a:lnTo>
                <a:lnTo>
                  <a:pt x="672" y="187"/>
                </a:lnTo>
                <a:lnTo>
                  <a:pt x="672" y="187"/>
                </a:lnTo>
                <a:lnTo>
                  <a:pt x="670" y="176"/>
                </a:lnTo>
                <a:lnTo>
                  <a:pt x="669" y="165"/>
                </a:lnTo>
                <a:lnTo>
                  <a:pt x="667" y="156"/>
                </a:lnTo>
                <a:lnTo>
                  <a:pt x="663" y="145"/>
                </a:lnTo>
                <a:lnTo>
                  <a:pt x="660" y="136"/>
                </a:lnTo>
                <a:lnTo>
                  <a:pt x="655" y="127"/>
                </a:lnTo>
                <a:lnTo>
                  <a:pt x="649" y="119"/>
                </a:lnTo>
                <a:lnTo>
                  <a:pt x="643" y="111"/>
                </a:lnTo>
                <a:lnTo>
                  <a:pt x="636" y="104"/>
                </a:lnTo>
                <a:lnTo>
                  <a:pt x="628" y="97"/>
                </a:lnTo>
                <a:lnTo>
                  <a:pt x="620" y="91"/>
                </a:lnTo>
                <a:lnTo>
                  <a:pt x="612" y="85"/>
                </a:lnTo>
                <a:lnTo>
                  <a:pt x="602" y="80"/>
                </a:lnTo>
                <a:lnTo>
                  <a:pt x="593" y="77"/>
                </a:lnTo>
                <a:lnTo>
                  <a:pt x="582" y="74"/>
                </a:lnTo>
                <a:lnTo>
                  <a:pt x="571" y="72"/>
                </a:lnTo>
                <a:lnTo>
                  <a:pt x="571" y="72"/>
                </a:lnTo>
                <a:close/>
                <a:moveTo>
                  <a:pt x="609" y="625"/>
                </a:moveTo>
                <a:lnTo>
                  <a:pt x="609" y="625"/>
                </a:lnTo>
                <a:lnTo>
                  <a:pt x="608" y="636"/>
                </a:lnTo>
                <a:lnTo>
                  <a:pt x="604" y="647"/>
                </a:lnTo>
                <a:lnTo>
                  <a:pt x="600" y="655"/>
                </a:lnTo>
                <a:lnTo>
                  <a:pt x="593" y="663"/>
                </a:lnTo>
                <a:lnTo>
                  <a:pt x="586" y="670"/>
                </a:lnTo>
                <a:lnTo>
                  <a:pt x="576" y="675"/>
                </a:lnTo>
                <a:lnTo>
                  <a:pt x="566" y="678"/>
                </a:lnTo>
                <a:lnTo>
                  <a:pt x="555" y="680"/>
                </a:lnTo>
                <a:lnTo>
                  <a:pt x="117" y="680"/>
                </a:lnTo>
                <a:lnTo>
                  <a:pt x="117" y="680"/>
                </a:lnTo>
                <a:lnTo>
                  <a:pt x="106" y="678"/>
                </a:lnTo>
                <a:lnTo>
                  <a:pt x="96" y="675"/>
                </a:lnTo>
                <a:lnTo>
                  <a:pt x="86" y="670"/>
                </a:lnTo>
                <a:lnTo>
                  <a:pt x="78" y="663"/>
                </a:lnTo>
                <a:lnTo>
                  <a:pt x="72" y="655"/>
                </a:lnTo>
                <a:lnTo>
                  <a:pt x="67" y="647"/>
                </a:lnTo>
                <a:lnTo>
                  <a:pt x="64" y="636"/>
                </a:lnTo>
                <a:lnTo>
                  <a:pt x="63" y="625"/>
                </a:lnTo>
                <a:lnTo>
                  <a:pt x="63" y="272"/>
                </a:lnTo>
                <a:lnTo>
                  <a:pt x="609" y="272"/>
                </a:lnTo>
                <a:lnTo>
                  <a:pt x="609" y="625"/>
                </a:lnTo>
                <a:close/>
                <a:moveTo>
                  <a:pt x="157" y="147"/>
                </a:moveTo>
                <a:lnTo>
                  <a:pt x="157" y="147"/>
                </a:lnTo>
                <a:lnTo>
                  <a:pt x="150" y="146"/>
                </a:lnTo>
                <a:lnTo>
                  <a:pt x="143" y="144"/>
                </a:lnTo>
                <a:lnTo>
                  <a:pt x="137" y="141"/>
                </a:lnTo>
                <a:lnTo>
                  <a:pt x="132" y="137"/>
                </a:lnTo>
                <a:lnTo>
                  <a:pt x="127" y="131"/>
                </a:lnTo>
                <a:lnTo>
                  <a:pt x="125" y="125"/>
                </a:lnTo>
                <a:lnTo>
                  <a:pt x="123" y="118"/>
                </a:lnTo>
                <a:lnTo>
                  <a:pt x="121" y="111"/>
                </a:lnTo>
                <a:lnTo>
                  <a:pt x="121" y="35"/>
                </a:lnTo>
                <a:lnTo>
                  <a:pt x="121" y="35"/>
                </a:lnTo>
                <a:lnTo>
                  <a:pt x="123" y="28"/>
                </a:lnTo>
                <a:lnTo>
                  <a:pt x="125" y="22"/>
                </a:lnTo>
                <a:lnTo>
                  <a:pt x="127" y="15"/>
                </a:lnTo>
                <a:lnTo>
                  <a:pt x="132" y="11"/>
                </a:lnTo>
                <a:lnTo>
                  <a:pt x="137" y="6"/>
                </a:lnTo>
                <a:lnTo>
                  <a:pt x="143" y="2"/>
                </a:lnTo>
                <a:lnTo>
                  <a:pt x="150" y="1"/>
                </a:lnTo>
                <a:lnTo>
                  <a:pt x="157" y="0"/>
                </a:lnTo>
                <a:lnTo>
                  <a:pt x="157" y="0"/>
                </a:lnTo>
                <a:lnTo>
                  <a:pt x="164" y="1"/>
                </a:lnTo>
                <a:lnTo>
                  <a:pt x="170" y="2"/>
                </a:lnTo>
                <a:lnTo>
                  <a:pt x="176" y="6"/>
                </a:lnTo>
                <a:lnTo>
                  <a:pt x="182" y="11"/>
                </a:lnTo>
                <a:lnTo>
                  <a:pt x="185" y="15"/>
                </a:lnTo>
                <a:lnTo>
                  <a:pt x="189" y="22"/>
                </a:lnTo>
                <a:lnTo>
                  <a:pt x="191" y="28"/>
                </a:lnTo>
                <a:lnTo>
                  <a:pt x="191" y="35"/>
                </a:lnTo>
                <a:lnTo>
                  <a:pt x="191" y="111"/>
                </a:lnTo>
                <a:lnTo>
                  <a:pt x="191" y="111"/>
                </a:lnTo>
                <a:lnTo>
                  <a:pt x="191" y="118"/>
                </a:lnTo>
                <a:lnTo>
                  <a:pt x="189" y="125"/>
                </a:lnTo>
                <a:lnTo>
                  <a:pt x="185" y="131"/>
                </a:lnTo>
                <a:lnTo>
                  <a:pt x="182" y="137"/>
                </a:lnTo>
                <a:lnTo>
                  <a:pt x="176" y="141"/>
                </a:lnTo>
                <a:lnTo>
                  <a:pt x="170" y="144"/>
                </a:lnTo>
                <a:lnTo>
                  <a:pt x="164" y="146"/>
                </a:lnTo>
                <a:lnTo>
                  <a:pt x="157" y="147"/>
                </a:lnTo>
                <a:lnTo>
                  <a:pt x="157" y="147"/>
                </a:lnTo>
                <a:close/>
                <a:moveTo>
                  <a:pt x="515" y="147"/>
                </a:moveTo>
                <a:lnTo>
                  <a:pt x="515" y="147"/>
                </a:lnTo>
                <a:lnTo>
                  <a:pt x="508" y="146"/>
                </a:lnTo>
                <a:lnTo>
                  <a:pt x="501" y="144"/>
                </a:lnTo>
                <a:lnTo>
                  <a:pt x="495" y="141"/>
                </a:lnTo>
                <a:lnTo>
                  <a:pt x="490" y="137"/>
                </a:lnTo>
                <a:lnTo>
                  <a:pt x="485" y="131"/>
                </a:lnTo>
                <a:lnTo>
                  <a:pt x="483" y="125"/>
                </a:lnTo>
                <a:lnTo>
                  <a:pt x="481" y="118"/>
                </a:lnTo>
                <a:lnTo>
                  <a:pt x="480" y="111"/>
                </a:lnTo>
                <a:lnTo>
                  <a:pt x="480" y="35"/>
                </a:lnTo>
                <a:lnTo>
                  <a:pt x="480" y="35"/>
                </a:lnTo>
                <a:lnTo>
                  <a:pt x="481" y="28"/>
                </a:lnTo>
                <a:lnTo>
                  <a:pt x="483" y="22"/>
                </a:lnTo>
                <a:lnTo>
                  <a:pt x="485" y="15"/>
                </a:lnTo>
                <a:lnTo>
                  <a:pt x="490" y="11"/>
                </a:lnTo>
                <a:lnTo>
                  <a:pt x="495" y="6"/>
                </a:lnTo>
                <a:lnTo>
                  <a:pt x="501" y="2"/>
                </a:lnTo>
                <a:lnTo>
                  <a:pt x="508" y="1"/>
                </a:lnTo>
                <a:lnTo>
                  <a:pt x="515" y="0"/>
                </a:lnTo>
                <a:lnTo>
                  <a:pt x="515" y="0"/>
                </a:lnTo>
                <a:lnTo>
                  <a:pt x="522" y="1"/>
                </a:lnTo>
                <a:lnTo>
                  <a:pt x="528" y="2"/>
                </a:lnTo>
                <a:lnTo>
                  <a:pt x="534" y="6"/>
                </a:lnTo>
                <a:lnTo>
                  <a:pt x="540" y="11"/>
                </a:lnTo>
                <a:lnTo>
                  <a:pt x="543" y="15"/>
                </a:lnTo>
                <a:lnTo>
                  <a:pt x="547" y="22"/>
                </a:lnTo>
                <a:lnTo>
                  <a:pt x="549" y="28"/>
                </a:lnTo>
                <a:lnTo>
                  <a:pt x="549" y="35"/>
                </a:lnTo>
                <a:lnTo>
                  <a:pt x="549" y="111"/>
                </a:lnTo>
                <a:lnTo>
                  <a:pt x="549" y="111"/>
                </a:lnTo>
                <a:lnTo>
                  <a:pt x="549" y="118"/>
                </a:lnTo>
                <a:lnTo>
                  <a:pt x="547" y="125"/>
                </a:lnTo>
                <a:lnTo>
                  <a:pt x="543" y="131"/>
                </a:lnTo>
                <a:lnTo>
                  <a:pt x="540" y="137"/>
                </a:lnTo>
                <a:lnTo>
                  <a:pt x="534" y="141"/>
                </a:lnTo>
                <a:lnTo>
                  <a:pt x="528" y="144"/>
                </a:lnTo>
                <a:lnTo>
                  <a:pt x="522" y="146"/>
                </a:lnTo>
                <a:lnTo>
                  <a:pt x="515" y="147"/>
                </a:lnTo>
                <a:lnTo>
                  <a:pt x="515" y="147"/>
                </a:lnTo>
                <a:close/>
                <a:moveTo>
                  <a:pt x="190" y="396"/>
                </a:moveTo>
                <a:lnTo>
                  <a:pt x="94" y="396"/>
                </a:lnTo>
                <a:lnTo>
                  <a:pt x="94" y="300"/>
                </a:lnTo>
                <a:lnTo>
                  <a:pt x="190" y="300"/>
                </a:lnTo>
                <a:lnTo>
                  <a:pt x="190" y="396"/>
                </a:lnTo>
                <a:close/>
                <a:moveTo>
                  <a:pt x="318" y="300"/>
                </a:moveTo>
                <a:lnTo>
                  <a:pt x="224" y="300"/>
                </a:lnTo>
                <a:lnTo>
                  <a:pt x="224" y="396"/>
                </a:lnTo>
                <a:lnTo>
                  <a:pt x="318" y="396"/>
                </a:lnTo>
                <a:lnTo>
                  <a:pt x="318" y="300"/>
                </a:lnTo>
                <a:close/>
                <a:moveTo>
                  <a:pt x="190" y="426"/>
                </a:moveTo>
                <a:lnTo>
                  <a:pt x="94" y="426"/>
                </a:lnTo>
                <a:lnTo>
                  <a:pt x="94" y="521"/>
                </a:lnTo>
                <a:lnTo>
                  <a:pt x="190" y="521"/>
                </a:lnTo>
                <a:lnTo>
                  <a:pt x="190" y="426"/>
                </a:lnTo>
                <a:close/>
                <a:moveTo>
                  <a:pt x="318" y="426"/>
                </a:moveTo>
                <a:lnTo>
                  <a:pt x="224" y="426"/>
                </a:lnTo>
                <a:lnTo>
                  <a:pt x="224" y="521"/>
                </a:lnTo>
                <a:lnTo>
                  <a:pt x="318" y="521"/>
                </a:lnTo>
                <a:lnTo>
                  <a:pt x="318" y="426"/>
                </a:lnTo>
                <a:close/>
                <a:moveTo>
                  <a:pt x="190" y="551"/>
                </a:moveTo>
                <a:lnTo>
                  <a:pt x="94" y="551"/>
                </a:lnTo>
                <a:lnTo>
                  <a:pt x="94" y="645"/>
                </a:lnTo>
                <a:lnTo>
                  <a:pt x="190" y="645"/>
                </a:lnTo>
                <a:lnTo>
                  <a:pt x="190" y="551"/>
                </a:lnTo>
                <a:close/>
                <a:moveTo>
                  <a:pt x="318" y="551"/>
                </a:moveTo>
                <a:lnTo>
                  <a:pt x="224" y="551"/>
                </a:lnTo>
                <a:lnTo>
                  <a:pt x="224" y="645"/>
                </a:lnTo>
                <a:lnTo>
                  <a:pt x="318" y="645"/>
                </a:lnTo>
                <a:lnTo>
                  <a:pt x="318" y="551"/>
                </a:lnTo>
                <a:close/>
                <a:moveTo>
                  <a:pt x="448" y="551"/>
                </a:moveTo>
                <a:lnTo>
                  <a:pt x="354" y="551"/>
                </a:lnTo>
                <a:lnTo>
                  <a:pt x="354" y="645"/>
                </a:lnTo>
                <a:lnTo>
                  <a:pt x="448" y="645"/>
                </a:lnTo>
                <a:lnTo>
                  <a:pt x="448" y="551"/>
                </a:lnTo>
                <a:close/>
                <a:moveTo>
                  <a:pt x="576" y="551"/>
                </a:moveTo>
                <a:lnTo>
                  <a:pt x="482" y="551"/>
                </a:lnTo>
                <a:lnTo>
                  <a:pt x="482" y="645"/>
                </a:lnTo>
                <a:lnTo>
                  <a:pt x="576" y="645"/>
                </a:lnTo>
                <a:lnTo>
                  <a:pt x="576" y="551"/>
                </a:lnTo>
                <a:close/>
                <a:moveTo>
                  <a:pt x="455" y="501"/>
                </a:moveTo>
                <a:lnTo>
                  <a:pt x="455" y="501"/>
                </a:lnTo>
                <a:lnTo>
                  <a:pt x="443" y="501"/>
                </a:lnTo>
                <a:lnTo>
                  <a:pt x="431" y="498"/>
                </a:lnTo>
                <a:lnTo>
                  <a:pt x="421" y="495"/>
                </a:lnTo>
                <a:lnTo>
                  <a:pt x="411" y="490"/>
                </a:lnTo>
                <a:lnTo>
                  <a:pt x="411" y="490"/>
                </a:lnTo>
                <a:lnTo>
                  <a:pt x="404" y="484"/>
                </a:lnTo>
                <a:lnTo>
                  <a:pt x="398" y="478"/>
                </a:lnTo>
                <a:lnTo>
                  <a:pt x="395" y="470"/>
                </a:lnTo>
                <a:lnTo>
                  <a:pt x="394" y="463"/>
                </a:lnTo>
                <a:lnTo>
                  <a:pt x="394" y="463"/>
                </a:lnTo>
                <a:lnTo>
                  <a:pt x="394" y="458"/>
                </a:lnTo>
                <a:lnTo>
                  <a:pt x="395" y="454"/>
                </a:lnTo>
                <a:lnTo>
                  <a:pt x="397" y="450"/>
                </a:lnTo>
                <a:lnTo>
                  <a:pt x="399" y="446"/>
                </a:lnTo>
                <a:lnTo>
                  <a:pt x="399" y="446"/>
                </a:lnTo>
                <a:lnTo>
                  <a:pt x="403" y="443"/>
                </a:lnTo>
                <a:lnTo>
                  <a:pt x="407" y="442"/>
                </a:lnTo>
                <a:lnTo>
                  <a:pt x="411" y="439"/>
                </a:lnTo>
                <a:lnTo>
                  <a:pt x="416" y="439"/>
                </a:lnTo>
                <a:lnTo>
                  <a:pt x="416" y="439"/>
                </a:lnTo>
                <a:lnTo>
                  <a:pt x="421" y="439"/>
                </a:lnTo>
                <a:lnTo>
                  <a:pt x="425" y="441"/>
                </a:lnTo>
                <a:lnTo>
                  <a:pt x="430" y="443"/>
                </a:lnTo>
                <a:lnTo>
                  <a:pt x="434" y="445"/>
                </a:lnTo>
                <a:lnTo>
                  <a:pt x="434" y="445"/>
                </a:lnTo>
                <a:lnTo>
                  <a:pt x="436" y="449"/>
                </a:lnTo>
                <a:lnTo>
                  <a:pt x="438" y="452"/>
                </a:lnTo>
                <a:lnTo>
                  <a:pt x="440" y="456"/>
                </a:lnTo>
                <a:lnTo>
                  <a:pt x="441" y="461"/>
                </a:lnTo>
                <a:lnTo>
                  <a:pt x="441" y="461"/>
                </a:lnTo>
                <a:lnTo>
                  <a:pt x="440" y="468"/>
                </a:lnTo>
                <a:lnTo>
                  <a:pt x="438" y="475"/>
                </a:lnTo>
                <a:lnTo>
                  <a:pt x="438" y="475"/>
                </a:lnTo>
                <a:lnTo>
                  <a:pt x="435" y="484"/>
                </a:lnTo>
                <a:lnTo>
                  <a:pt x="435" y="484"/>
                </a:lnTo>
                <a:lnTo>
                  <a:pt x="440" y="485"/>
                </a:lnTo>
                <a:lnTo>
                  <a:pt x="440" y="485"/>
                </a:lnTo>
                <a:lnTo>
                  <a:pt x="449" y="485"/>
                </a:lnTo>
                <a:lnTo>
                  <a:pt x="449" y="485"/>
                </a:lnTo>
                <a:lnTo>
                  <a:pt x="456" y="485"/>
                </a:lnTo>
                <a:lnTo>
                  <a:pt x="463" y="483"/>
                </a:lnTo>
                <a:lnTo>
                  <a:pt x="463" y="483"/>
                </a:lnTo>
                <a:lnTo>
                  <a:pt x="469" y="481"/>
                </a:lnTo>
                <a:lnTo>
                  <a:pt x="474" y="476"/>
                </a:lnTo>
                <a:lnTo>
                  <a:pt x="474" y="476"/>
                </a:lnTo>
                <a:lnTo>
                  <a:pt x="478" y="471"/>
                </a:lnTo>
                <a:lnTo>
                  <a:pt x="481" y="464"/>
                </a:lnTo>
                <a:lnTo>
                  <a:pt x="481" y="464"/>
                </a:lnTo>
                <a:lnTo>
                  <a:pt x="483" y="456"/>
                </a:lnTo>
                <a:lnTo>
                  <a:pt x="484" y="445"/>
                </a:lnTo>
                <a:lnTo>
                  <a:pt x="484" y="445"/>
                </a:lnTo>
                <a:lnTo>
                  <a:pt x="483" y="432"/>
                </a:lnTo>
                <a:lnTo>
                  <a:pt x="483" y="432"/>
                </a:lnTo>
                <a:lnTo>
                  <a:pt x="481" y="428"/>
                </a:lnTo>
                <a:lnTo>
                  <a:pt x="478" y="423"/>
                </a:lnTo>
                <a:lnTo>
                  <a:pt x="478" y="423"/>
                </a:lnTo>
                <a:lnTo>
                  <a:pt x="475" y="419"/>
                </a:lnTo>
                <a:lnTo>
                  <a:pt x="470" y="416"/>
                </a:lnTo>
                <a:lnTo>
                  <a:pt x="470" y="416"/>
                </a:lnTo>
                <a:lnTo>
                  <a:pt x="463" y="415"/>
                </a:lnTo>
                <a:lnTo>
                  <a:pt x="456" y="413"/>
                </a:lnTo>
                <a:lnTo>
                  <a:pt x="438" y="413"/>
                </a:lnTo>
                <a:lnTo>
                  <a:pt x="438" y="395"/>
                </a:lnTo>
                <a:lnTo>
                  <a:pt x="451" y="395"/>
                </a:lnTo>
                <a:lnTo>
                  <a:pt x="451" y="395"/>
                </a:lnTo>
                <a:lnTo>
                  <a:pt x="458" y="393"/>
                </a:lnTo>
                <a:lnTo>
                  <a:pt x="463" y="392"/>
                </a:lnTo>
                <a:lnTo>
                  <a:pt x="468" y="390"/>
                </a:lnTo>
                <a:lnTo>
                  <a:pt x="471" y="386"/>
                </a:lnTo>
                <a:lnTo>
                  <a:pt x="471" y="386"/>
                </a:lnTo>
                <a:lnTo>
                  <a:pt x="475" y="382"/>
                </a:lnTo>
                <a:lnTo>
                  <a:pt x="476" y="376"/>
                </a:lnTo>
                <a:lnTo>
                  <a:pt x="477" y="368"/>
                </a:lnTo>
                <a:lnTo>
                  <a:pt x="478" y="359"/>
                </a:lnTo>
                <a:lnTo>
                  <a:pt x="478" y="359"/>
                </a:lnTo>
                <a:lnTo>
                  <a:pt x="477" y="353"/>
                </a:lnTo>
                <a:lnTo>
                  <a:pt x="476" y="348"/>
                </a:lnTo>
                <a:lnTo>
                  <a:pt x="475" y="343"/>
                </a:lnTo>
                <a:lnTo>
                  <a:pt x="473" y="339"/>
                </a:lnTo>
                <a:lnTo>
                  <a:pt x="473" y="339"/>
                </a:lnTo>
                <a:lnTo>
                  <a:pt x="469" y="336"/>
                </a:lnTo>
                <a:lnTo>
                  <a:pt x="464" y="333"/>
                </a:lnTo>
                <a:lnTo>
                  <a:pt x="460" y="332"/>
                </a:lnTo>
                <a:lnTo>
                  <a:pt x="455" y="332"/>
                </a:lnTo>
                <a:lnTo>
                  <a:pt x="455" y="332"/>
                </a:lnTo>
                <a:lnTo>
                  <a:pt x="447" y="332"/>
                </a:lnTo>
                <a:lnTo>
                  <a:pt x="447" y="332"/>
                </a:lnTo>
                <a:lnTo>
                  <a:pt x="442" y="333"/>
                </a:lnTo>
                <a:lnTo>
                  <a:pt x="442" y="333"/>
                </a:lnTo>
                <a:lnTo>
                  <a:pt x="444" y="343"/>
                </a:lnTo>
                <a:lnTo>
                  <a:pt x="444" y="343"/>
                </a:lnTo>
                <a:lnTo>
                  <a:pt x="445" y="351"/>
                </a:lnTo>
                <a:lnTo>
                  <a:pt x="447" y="357"/>
                </a:lnTo>
                <a:lnTo>
                  <a:pt x="447" y="357"/>
                </a:lnTo>
                <a:lnTo>
                  <a:pt x="447" y="362"/>
                </a:lnTo>
                <a:lnTo>
                  <a:pt x="444" y="365"/>
                </a:lnTo>
                <a:lnTo>
                  <a:pt x="443" y="369"/>
                </a:lnTo>
                <a:lnTo>
                  <a:pt x="440" y="372"/>
                </a:lnTo>
                <a:lnTo>
                  <a:pt x="440" y="372"/>
                </a:lnTo>
                <a:lnTo>
                  <a:pt x="436" y="375"/>
                </a:lnTo>
                <a:lnTo>
                  <a:pt x="432" y="376"/>
                </a:lnTo>
                <a:lnTo>
                  <a:pt x="428" y="377"/>
                </a:lnTo>
                <a:lnTo>
                  <a:pt x="423" y="378"/>
                </a:lnTo>
                <a:lnTo>
                  <a:pt x="423" y="378"/>
                </a:lnTo>
                <a:lnTo>
                  <a:pt x="418" y="377"/>
                </a:lnTo>
                <a:lnTo>
                  <a:pt x="414" y="376"/>
                </a:lnTo>
                <a:lnTo>
                  <a:pt x="410" y="373"/>
                </a:lnTo>
                <a:lnTo>
                  <a:pt x="407" y="371"/>
                </a:lnTo>
                <a:lnTo>
                  <a:pt x="407" y="371"/>
                </a:lnTo>
                <a:lnTo>
                  <a:pt x="404" y="368"/>
                </a:lnTo>
                <a:lnTo>
                  <a:pt x="402" y="364"/>
                </a:lnTo>
                <a:lnTo>
                  <a:pt x="401" y="359"/>
                </a:lnTo>
                <a:lnTo>
                  <a:pt x="401" y="355"/>
                </a:lnTo>
                <a:lnTo>
                  <a:pt x="401" y="355"/>
                </a:lnTo>
                <a:lnTo>
                  <a:pt x="402" y="348"/>
                </a:lnTo>
                <a:lnTo>
                  <a:pt x="405" y="340"/>
                </a:lnTo>
                <a:lnTo>
                  <a:pt x="411" y="333"/>
                </a:lnTo>
                <a:lnTo>
                  <a:pt x="420" y="328"/>
                </a:lnTo>
                <a:lnTo>
                  <a:pt x="420" y="328"/>
                </a:lnTo>
                <a:lnTo>
                  <a:pt x="429" y="323"/>
                </a:lnTo>
                <a:lnTo>
                  <a:pt x="440" y="319"/>
                </a:lnTo>
                <a:lnTo>
                  <a:pt x="451" y="317"/>
                </a:lnTo>
                <a:lnTo>
                  <a:pt x="464" y="316"/>
                </a:lnTo>
                <a:lnTo>
                  <a:pt x="464" y="316"/>
                </a:lnTo>
                <a:lnTo>
                  <a:pt x="481" y="317"/>
                </a:lnTo>
                <a:lnTo>
                  <a:pt x="489" y="319"/>
                </a:lnTo>
                <a:lnTo>
                  <a:pt x="495" y="320"/>
                </a:lnTo>
                <a:lnTo>
                  <a:pt x="495" y="320"/>
                </a:lnTo>
                <a:lnTo>
                  <a:pt x="507" y="325"/>
                </a:lnTo>
                <a:lnTo>
                  <a:pt x="515" y="331"/>
                </a:lnTo>
                <a:lnTo>
                  <a:pt x="515" y="331"/>
                </a:lnTo>
                <a:lnTo>
                  <a:pt x="521" y="338"/>
                </a:lnTo>
                <a:lnTo>
                  <a:pt x="526" y="345"/>
                </a:lnTo>
                <a:lnTo>
                  <a:pt x="526" y="345"/>
                </a:lnTo>
                <a:lnTo>
                  <a:pt x="527" y="352"/>
                </a:lnTo>
                <a:lnTo>
                  <a:pt x="528" y="359"/>
                </a:lnTo>
                <a:lnTo>
                  <a:pt x="528" y="359"/>
                </a:lnTo>
                <a:lnTo>
                  <a:pt x="527" y="365"/>
                </a:lnTo>
                <a:lnTo>
                  <a:pt x="526" y="372"/>
                </a:lnTo>
                <a:lnTo>
                  <a:pt x="526" y="372"/>
                </a:lnTo>
                <a:lnTo>
                  <a:pt x="522" y="378"/>
                </a:lnTo>
                <a:lnTo>
                  <a:pt x="518" y="384"/>
                </a:lnTo>
                <a:lnTo>
                  <a:pt x="518" y="384"/>
                </a:lnTo>
                <a:lnTo>
                  <a:pt x="511" y="391"/>
                </a:lnTo>
                <a:lnTo>
                  <a:pt x="503" y="396"/>
                </a:lnTo>
                <a:lnTo>
                  <a:pt x="503" y="396"/>
                </a:lnTo>
                <a:lnTo>
                  <a:pt x="497" y="399"/>
                </a:lnTo>
                <a:lnTo>
                  <a:pt x="490" y="402"/>
                </a:lnTo>
                <a:lnTo>
                  <a:pt x="490" y="402"/>
                </a:lnTo>
                <a:lnTo>
                  <a:pt x="500" y="404"/>
                </a:lnTo>
                <a:lnTo>
                  <a:pt x="500" y="404"/>
                </a:lnTo>
                <a:lnTo>
                  <a:pt x="509" y="406"/>
                </a:lnTo>
                <a:lnTo>
                  <a:pt x="517" y="411"/>
                </a:lnTo>
                <a:lnTo>
                  <a:pt x="517" y="411"/>
                </a:lnTo>
                <a:lnTo>
                  <a:pt x="524" y="417"/>
                </a:lnTo>
                <a:lnTo>
                  <a:pt x="530" y="425"/>
                </a:lnTo>
                <a:lnTo>
                  <a:pt x="530" y="425"/>
                </a:lnTo>
                <a:lnTo>
                  <a:pt x="533" y="429"/>
                </a:lnTo>
                <a:lnTo>
                  <a:pt x="534" y="435"/>
                </a:lnTo>
                <a:lnTo>
                  <a:pt x="535" y="445"/>
                </a:lnTo>
                <a:lnTo>
                  <a:pt x="535" y="445"/>
                </a:lnTo>
                <a:lnTo>
                  <a:pt x="535" y="451"/>
                </a:lnTo>
                <a:lnTo>
                  <a:pt x="534" y="457"/>
                </a:lnTo>
                <a:lnTo>
                  <a:pt x="531" y="463"/>
                </a:lnTo>
                <a:lnTo>
                  <a:pt x="529" y="468"/>
                </a:lnTo>
                <a:lnTo>
                  <a:pt x="527" y="472"/>
                </a:lnTo>
                <a:lnTo>
                  <a:pt x="522" y="477"/>
                </a:lnTo>
                <a:lnTo>
                  <a:pt x="513" y="485"/>
                </a:lnTo>
                <a:lnTo>
                  <a:pt x="513" y="485"/>
                </a:lnTo>
                <a:lnTo>
                  <a:pt x="501" y="492"/>
                </a:lnTo>
                <a:lnTo>
                  <a:pt x="487" y="497"/>
                </a:lnTo>
                <a:lnTo>
                  <a:pt x="471" y="501"/>
                </a:lnTo>
                <a:lnTo>
                  <a:pt x="455" y="501"/>
                </a:lnTo>
                <a:lnTo>
                  <a:pt x="455" y="501"/>
                </a:lnTo>
                <a:close/>
              </a:path>
            </a:pathLst>
          </a:custGeom>
          <a:solidFill>
            <a:schemeClr val="bg1">
              <a:lumMod val="50000"/>
            </a:schemeClr>
          </a:solidFill>
          <a:ln w="9525">
            <a:noFill/>
            <a:round/>
            <a:headEnd/>
            <a:tailEnd/>
          </a:ln>
        </p:spPr>
        <p:txBody>
          <a:bodyPr vert="horz" wrap="square" lIns="91161" tIns="45581" rIns="91161" bIns="45581" numCol="1" anchor="t" anchorCtr="0" compatLnSpc="1">
            <a:prstTxWarp prst="textNoShape">
              <a:avLst/>
            </a:prstTxWarp>
          </a:bodyPr>
          <a:lstStyle/>
          <a:p>
            <a:pPr fontAlgn="auto">
              <a:spcBef>
                <a:spcPts val="0"/>
              </a:spcBef>
              <a:spcAft>
                <a:spcPts val="0"/>
              </a:spcAft>
            </a:pPr>
            <a:endParaRPr lang="fr-FR" dirty="0">
              <a:solidFill>
                <a:srgbClr val="1F497D"/>
              </a:solidFill>
              <a:latin typeface="Calibri"/>
            </a:endParaRPr>
          </a:p>
        </p:txBody>
      </p:sp>
      <p:grpSp>
        <p:nvGrpSpPr>
          <p:cNvPr id="21" name="Groupe 280"/>
          <p:cNvGrpSpPr/>
          <p:nvPr/>
        </p:nvGrpSpPr>
        <p:grpSpPr>
          <a:xfrm>
            <a:off x="5325644" y="4482508"/>
            <a:ext cx="643635" cy="712642"/>
            <a:chOff x="7649400" y="1370402"/>
            <a:chExt cx="717151" cy="634175"/>
          </a:xfrm>
          <a:solidFill>
            <a:schemeClr val="bg1">
              <a:lumMod val="50000"/>
            </a:schemeClr>
          </a:solidFill>
        </p:grpSpPr>
        <p:sp>
          <p:nvSpPr>
            <p:cNvPr id="22" name="Freeform 234"/>
            <p:cNvSpPr>
              <a:spLocks/>
            </p:cNvSpPr>
            <p:nvPr/>
          </p:nvSpPr>
          <p:spPr bwMode="auto">
            <a:xfrm>
              <a:off x="7649400" y="1370402"/>
              <a:ext cx="717151" cy="634175"/>
            </a:xfrm>
            <a:custGeom>
              <a:avLst/>
              <a:gdLst/>
              <a:ahLst/>
              <a:cxnLst>
                <a:cxn ang="0">
                  <a:pos x="358" y="321"/>
                </a:cxn>
                <a:cxn ang="0">
                  <a:pos x="7" y="321"/>
                </a:cxn>
                <a:cxn ang="0">
                  <a:pos x="7" y="321"/>
                </a:cxn>
                <a:cxn ang="0">
                  <a:pos x="2" y="319"/>
                </a:cxn>
                <a:cxn ang="0">
                  <a:pos x="0" y="314"/>
                </a:cxn>
                <a:cxn ang="0">
                  <a:pos x="0" y="7"/>
                </a:cxn>
                <a:cxn ang="0">
                  <a:pos x="0" y="7"/>
                </a:cxn>
                <a:cxn ang="0">
                  <a:pos x="2" y="2"/>
                </a:cxn>
                <a:cxn ang="0">
                  <a:pos x="7" y="0"/>
                </a:cxn>
                <a:cxn ang="0">
                  <a:pos x="7" y="0"/>
                </a:cxn>
                <a:cxn ang="0">
                  <a:pos x="12" y="2"/>
                </a:cxn>
                <a:cxn ang="0">
                  <a:pos x="15" y="7"/>
                </a:cxn>
                <a:cxn ang="0">
                  <a:pos x="15" y="306"/>
                </a:cxn>
                <a:cxn ang="0">
                  <a:pos x="358" y="306"/>
                </a:cxn>
                <a:cxn ang="0">
                  <a:pos x="358" y="306"/>
                </a:cxn>
                <a:cxn ang="0">
                  <a:pos x="363" y="309"/>
                </a:cxn>
                <a:cxn ang="0">
                  <a:pos x="363" y="314"/>
                </a:cxn>
                <a:cxn ang="0">
                  <a:pos x="363" y="314"/>
                </a:cxn>
                <a:cxn ang="0">
                  <a:pos x="363" y="319"/>
                </a:cxn>
                <a:cxn ang="0">
                  <a:pos x="358" y="321"/>
                </a:cxn>
                <a:cxn ang="0">
                  <a:pos x="358" y="321"/>
                </a:cxn>
              </a:cxnLst>
              <a:rect l="0" t="0" r="r" b="b"/>
              <a:pathLst>
                <a:path w="363" h="321">
                  <a:moveTo>
                    <a:pt x="358" y="321"/>
                  </a:moveTo>
                  <a:lnTo>
                    <a:pt x="7" y="321"/>
                  </a:lnTo>
                  <a:lnTo>
                    <a:pt x="7" y="321"/>
                  </a:lnTo>
                  <a:lnTo>
                    <a:pt x="2" y="319"/>
                  </a:lnTo>
                  <a:lnTo>
                    <a:pt x="0" y="314"/>
                  </a:lnTo>
                  <a:lnTo>
                    <a:pt x="0" y="7"/>
                  </a:lnTo>
                  <a:lnTo>
                    <a:pt x="0" y="7"/>
                  </a:lnTo>
                  <a:lnTo>
                    <a:pt x="2" y="2"/>
                  </a:lnTo>
                  <a:lnTo>
                    <a:pt x="7" y="0"/>
                  </a:lnTo>
                  <a:lnTo>
                    <a:pt x="7" y="0"/>
                  </a:lnTo>
                  <a:lnTo>
                    <a:pt x="12" y="2"/>
                  </a:lnTo>
                  <a:lnTo>
                    <a:pt x="15" y="7"/>
                  </a:lnTo>
                  <a:lnTo>
                    <a:pt x="15" y="306"/>
                  </a:lnTo>
                  <a:lnTo>
                    <a:pt x="358" y="306"/>
                  </a:lnTo>
                  <a:lnTo>
                    <a:pt x="358" y="306"/>
                  </a:lnTo>
                  <a:lnTo>
                    <a:pt x="363" y="309"/>
                  </a:lnTo>
                  <a:lnTo>
                    <a:pt x="363" y="314"/>
                  </a:lnTo>
                  <a:lnTo>
                    <a:pt x="363" y="314"/>
                  </a:lnTo>
                  <a:lnTo>
                    <a:pt x="363" y="319"/>
                  </a:lnTo>
                  <a:lnTo>
                    <a:pt x="358" y="321"/>
                  </a:lnTo>
                  <a:lnTo>
                    <a:pt x="358" y="3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1F497D"/>
                </a:solidFill>
                <a:latin typeface="Calibri"/>
              </a:endParaRPr>
            </a:p>
          </p:txBody>
        </p:sp>
        <p:sp>
          <p:nvSpPr>
            <p:cNvPr id="23" name="Rectangle 235"/>
            <p:cNvSpPr>
              <a:spLocks noChangeArrowheads="1"/>
            </p:cNvSpPr>
            <p:nvPr/>
          </p:nvSpPr>
          <p:spPr bwMode="auto">
            <a:xfrm>
              <a:off x="7769913" y="1747746"/>
              <a:ext cx="82976" cy="18966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1F497D"/>
                </a:solidFill>
                <a:latin typeface="Calibri"/>
              </a:endParaRPr>
            </a:p>
          </p:txBody>
        </p:sp>
        <p:sp>
          <p:nvSpPr>
            <p:cNvPr id="24" name="Rectangle 236"/>
            <p:cNvSpPr>
              <a:spLocks noChangeArrowheads="1"/>
            </p:cNvSpPr>
            <p:nvPr/>
          </p:nvSpPr>
          <p:spPr bwMode="auto">
            <a:xfrm>
              <a:off x="7896352" y="1627233"/>
              <a:ext cx="86927" cy="31017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1F497D"/>
                </a:solidFill>
                <a:latin typeface="Calibri"/>
              </a:endParaRPr>
            </a:p>
          </p:txBody>
        </p:sp>
        <p:sp>
          <p:nvSpPr>
            <p:cNvPr id="25" name="Rectangle 237"/>
            <p:cNvSpPr>
              <a:spLocks noChangeArrowheads="1"/>
            </p:cNvSpPr>
            <p:nvPr/>
          </p:nvSpPr>
          <p:spPr bwMode="auto">
            <a:xfrm>
              <a:off x="8022792" y="1781332"/>
              <a:ext cx="86927" cy="15607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1F497D"/>
                </a:solidFill>
                <a:latin typeface="Calibri"/>
              </a:endParaRPr>
            </a:p>
          </p:txBody>
        </p:sp>
        <p:sp>
          <p:nvSpPr>
            <p:cNvPr id="26" name="Rectangle 238"/>
            <p:cNvSpPr>
              <a:spLocks noChangeArrowheads="1"/>
            </p:cNvSpPr>
            <p:nvPr/>
          </p:nvSpPr>
          <p:spPr bwMode="auto">
            <a:xfrm>
              <a:off x="8149232" y="1500793"/>
              <a:ext cx="86927" cy="43661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dirty="0">
                <a:solidFill>
                  <a:srgbClr val="1F497D"/>
                </a:solidFill>
                <a:latin typeface="Calibri"/>
              </a:endParaRPr>
            </a:p>
          </p:txBody>
        </p:sp>
      </p:grpSp>
      <p:sp>
        <p:nvSpPr>
          <p:cNvPr id="56" name="Rectangle 7"/>
          <p:cNvSpPr txBox="1">
            <a:spLocks noChangeArrowheads="1"/>
          </p:cNvSpPr>
          <p:nvPr/>
        </p:nvSpPr>
        <p:spPr bwMode="auto">
          <a:xfrm>
            <a:off x="1557513" y="5327726"/>
            <a:ext cx="2350304" cy="8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a:lstStyle>
          <a:p>
            <a:pPr marL="0" indent="0" algn="ctr">
              <a:buNone/>
            </a:pPr>
            <a:r>
              <a:rPr lang="fr-FR" altLang="fr-FR" b="1" kern="0" dirty="0" smtClean="0"/>
              <a:t>Entre le 31 Janvier et  le 17 Février 2014</a:t>
            </a:r>
            <a:endParaRPr lang="en-US" altLang="fr-FR" sz="1400" kern="0" dirty="0" smtClean="0"/>
          </a:p>
        </p:txBody>
      </p:sp>
      <p:sp>
        <p:nvSpPr>
          <p:cNvPr id="57" name="Rectangle 7"/>
          <p:cNvSpPr txBox="1">
            <a:spLocks noChangeArrowheads="1"/>
          </p:cNvSpPr>
          <p:nvPr/>
        </p:nvSpPr>
        <p:spPr bwMode="auto">
          <a:xfrm>
            <a:off x="4342147" y="5340548"/>
            <a:ext cx="2844418" cy="120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a:lstStyle>
          <a:p>
            <a:pPr marL="0" indent="0" algn="ctr">
              <a:buNone/>
            </a:pPr>
            <a:r>
              <a:rPr lang="fr-FR" altLang="fr-FR" b="1" kern="0" dirty="0" smtClean="0"/>
              <a:t>Critères de </a:t>
            </a:r>
            <a:r>
              <a:rPr lang="fr-FR" altLang="fr-FR" b="1" kern="0" dirty="0" smtClean="0"/>
              <a:t>représentativité : </a:t>
            </a:r>
            <a:r>
              <a:rPr lang="fr-FR" altLang="fr-FR" sz="1600" kern="0" dirty="0"/>
              <a:t>s</a:t>
            </a:r>
            <a:r>
              <a:rPr lang="fr-FR" sz="1600" kern="0" dirty="0" smtClean="0"/>
              <a:t>exe, âge, profession de la personne de référence et stratification géographique</a:t>
            </a:r>
            <a:endParaRPr lang="en-US" altLang="fr-FR" kern="0" dirty="0" smtClean="0"/>
          </a:p>
          <a:p>
            <a:pPr marL="449263" lvl="1" indent="0" algn="ctr">
              <a:buNone/>
            </a:pPr>
            <a:endParaRPr lang="en-US" altLang="fr-FR" sz="1400" kern="0" dirty="0" smtClean="0"/>
          </a:p>
          <a:p>
            <a:pPr marL="449263" lvl="1" indent="0" algn="ctr">
              <a:buNone/>
            </a:pPr>
            <a:endParaRPr lang="en-US" altLang="fr-FR" sz="1400" kern="0" dirty="0" smtClean="0"/>
          </a:p>
        </p:txBody>
      </p:sp>
    </p:spTree>
    <p:extLst>
      <p:ext uri="{BB962C8B-B14F-4D97-AF65-F5344CB8AC3E}">
        <p14:creationId xmlns:p14="http://schemas.microsoft.com/office/powerpoint/2010/main" val="2308347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Ipsos Media-Les Etudes\Etudes en Cours\CULT 14004191-01 - Nouvelles pratiques de lecture - Livres Hebdo - 2014\Remise des resultats\image livres hebdo\Image2.jpg"/>
          <p:cNvPicPr>
            <a:picLocks noChangeAspect="1" noChangeArrowheads="1"/>
          </p:cNvPicPr>
          <p:nvPr/>
        </p:nvPicPr>
        <p:blipFill rotWithShape="1">
          <a:blip r:embed="rId2">
            <a:extLst>
              <a:ext uri="{28A0092B-C50C-407E-A947-70E740481C1C}">
                <a14:useLocalDpi xmlns:a14="http://schemas.microsoft.com/office/drawing/2010/main" val="0"/>
              </a:ext>
            </a:extLst>
          </a:blip>
          <a:srcRect r="7922"/>
          <a:stretch/>
        </p:blipFill>
        <p:spPr bwMode="auto">
          <a:xfrm>
            <a:off x="2287589" y="841"/>
            <a:ext cx="6856412" cy="685176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0"/>
          </p:nvPr>
        </p:nvSpPr>
        <p:spPr/>
        <p:txBody>
          <a:bodyPr/>
          <a:lstStyle/>
          <a:p>
            <a:pPr>
              <a:defRPr/>
            </a:pPr>
            <a:r>
              <a:rPr lang="en-US" smtClean="0"/>
              <a:t>Ipsos Template 2012</a:t>
            </a:r>
            <a:endParaRPr lang="en-US"/>
          </a:p>
        </p:txBody>
      </p:sp>
      <p:sp>
        <p:nvSpPr>
          <p:cNvPr id="7" name="Freeform 3"/>
          <p:cNvSpPr>
            <a:spLocks noChangeAspect="1"/>
          </p:cNvSpPr>
          <p:nvPr/>
        </p:nvSpPr>
        <p:spPr bwMode="auto">
          <a:xfrm>
            <a:off x="0" y="0"/>
            <a:ext cx="6223000" cy="6858000"/>
          </a:xfrm>
          <a:custGeom>
            <a:avLst/>
            <a:gdLst>
              <a:gd name="T0" fmla="*/ 3954033 w 1961"/>
              <a:gd name="T1" fmla="*/ 3465494 h 2159"/>
              <a:gd name="T2" fmla="*/ 6223000 w 1961"/>
              <a:gd name="T3" fmla="*/ 0 h 2159"/>
              <a:gd name="T4" fmla="*/ 0 w 1961"/>
              <a:gd name="T5" fmla="*/ 0 h 2159"/>
              <a:gd name="T6" fmla="*/ 0 w 1961"/>
              <a:gd name="T7" fmla="*/ 6851650 h 2159"/>
              <a:gd name="T8" fmla="*/ 6061158 w 1961"/>
              <a:gd name="T9" fmla="*/ 6851650 h 2159"/>
              <a:gd name="T10" fmla="*/ 3954033 w 1961"/>
              <a:gd name="T11" fmla="*/ 3465494 h 2159"/>
              <a:gd name="T12" fmla="*/ 0 60000 65536"/>
              <a:gd name="T13" fmla="*/ 0 60000 65536"/>
              <a:gd name="T14" fmla="*/ 0 60000 65536"/>
              <a:gd name="T15" fmla="*/ 0 60000 65536"/>
              <a:gd name="T16" fmla="*/ 0 60000 65536"/>
              <a:gd name="T17" fmla="*/ 0 60000 65536"/>
              <a:gd name="T18" fmla="*/ 0 w 1961"/>
              <a:gd name="T19" fmla="*/ 0 h 2159"/>
              <a:gd name="T20" fmla="*/ 1961 w 1961"/>
              <a:gd name="T21" fmla="*/ 2159 h 2159"/>
            </a:gdLst>
            <a:ahLst/>
            <a:cxnLst>
              <a:cxn ang="T12">
                <a:pos x="T0" y="T1"/>
              </a:cxn>
              <a:cxn ang="T13">
                <a:pos x="T2" y="T3"/>
              </a:cxn>
              <a:cxn ang="T14">
                <a:pos x="T4" y="T5"/>
              </a:cxn>
              <a:cxn ang="T15">
                <a:pos x="T6" y="T7"/>
              </a:cxn>
              <a:cxn ang="T16">
                <a:pos x="T8" y="T9"/>
              </a:cxn>
              <a:cxn ang="T17">
                <a:pos x="T10" y="T11"/>
              </a:cxn>
            </a:cxnLst>
            <a:rect l="T18" t="T19" r="T20" b="T21"/>
            <a:pathLst>
              <a:path w="1961" h="2159">
                <a:moveTo>
                  <a:pt x="1246" y="1092"/>
                </a:moveTo>
                <a:cubicBezTo>
                  <a:pt x="1246" y="603"/>
                  <a:pt x="1540" y="184"/>
                  <a:pt x="1961" y="0"/>
                </a:cubicBezTo>
                <a:cubicBezTo>
                  <a:pt x="0" y="0"/>
                  <a:pt x="0" y="0"/>
                  <a:pt x="0" y="0"/>
                </a:cubicBezTo>
                <a:cubicBezTo>
                  <a:pt x="0" y="2159"/>
                  <a:pt x="0" y="2159"/>
                  <a:pt x="0" y="2159"/>
                </a:cubicBezTo>
                <a:cubicBezTo>
                  <a:pt x="1910" y="2159"/>
                  <a:pt x="1910" y="2159"/>
                  <a:pt x="1910" y="2159"/>
                </a:cubicBezTo>
                <a:cubicBezTo>
                  <a:pt x="1516" y="1965"/>
                  <a:pt x="1246" y="1560"/>
                  <a:pt x="1246" y="1092"/>
                </a:cubicBezTo>
                <a:close/>
              </a:path>
            </a:pathLst>
          </a:custGeom>
          <a:solidFill>
            <a:srgbClr val="BCBEC0"/>
          </a:solidFill>
          <a:ln>
            <a:noFill/>
          </a:ln>
          <a:extLst/>
        </p:spPr>
        <p:txBody>
          <a:bodyPr/>
          <a:lstStyle/>
          <a:p>
            <a:endParaRPr lang="fr-FR"/>
          </a:p>
        </p:txBody>
      </p:sp>
      <p:grpSp>
        <p:nvGrpSpPr>
          <p:cNvPr id="8" name="Group 21"/>
          <p:cNvGrpSpPr>
            <a:grpSpLocks noChangeAspect="1"/>
          </p:cNvGrpSpPr>
          <p:nvPr/>
        </p:nvGrpSpPr>
        <p:grpSpPr bwMode="auto">
          <a:xfrm>
            <a:off x="150813" y="150813"/>
            <a:ext cx="522287" cy="468312"/>
            <a:chOff x="1352" y="681"/>
            <a:chExt cx="3519" cy="3153"/>
          </a:xfrm>
        </p:grpSpPr>
        <p:sp>
          <p:nvSpPr>
            <p:cNvPr id="9"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24" name="ZoneTexte 23"/>
          <p:cNvSpPr txBox="1"/>
          <p:nvPr/>
        </p:nvSpPr>
        <p:spPr>
          <a:xfrm>
            <a:off x="213149" y="2849043"/>
            <a:ext cx="3739243" cy="1920526"/>
          </a:xfrm>
          <a:prstGeom prst="rect">
            <a:avLst/>
          </a:prstGeom>
          <a:noFill/>
        </p:spPr>
        <p:txBody>
          <a:bodyPr wrap="square" rtlCol="0">
            <a:spAutoFit/>
          </a:bodyPr>
          <a:lstStyle/>
          <a:p>
            <a:r>
              <a:rPr lang="fr-FR" sz="4400" b="1" spc="-150" dirty="0" smtClean="0">
                <a:solidFill>
                  <a:schemeClr val="bg1"/>
                </a:solidFill>
                <a:latin typeface="+mn-lt"/>
              </a:rPr>
              <a:t>La lecture : </a:t>
            </a:r>
          </a:p>
          <a:p>
            <a:r>
              <a:rPr lang="fr-FR" sz="4400" b="1" spc="-150" dirty="0" smtClean="0">
                <a:solidFill>
                  <a:schemeClr val="bg1"/>
                </a:solidFill>
                <a:latin typeface="+mn-lt"/>
              </a:rPr>
              <a:t>où en sommes nous en 2014 ? </a:t>
            </a:r>
            <a:endParaRPr lang="fr-FR" sz="4400" b="1" spc="-150" dirty="0">
              <a:solidFill>
                <a:schemeClr val="bg1"/>
              </a:solidFill>
              <a:latin typeface="+mn-lt"/>
            </a:endParaRPr>
          </a:p>
        </p:txBody>
      </p:sp>
      <p:pic>
        <p:nvPicPr>
          <p:cNvPr id="25" name="Picture 32" descr="Media CT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
          <p:cNvSpPr txBox="1">
            <a:spLocks noChangeArrowheads="1"/>
          </p:cNvSpPr>
          <p:nvPr/>
        </p:nvSpPr>
        <p:spPr bwMode="auto">
          <a:xfrm>
            <a:off x="355168" y="2296203"/>
            <a:ext cx="78547"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lnSpc>
                <a:spcPct val="100000"/>
              </a:lnSpc>
              <a:spcBef>
                <a:spcPct val="50000"/>
              </a:spcBef>
              <a:spcAft>
                <a:spcPct val="0"/>
              </a:spcAft>
              <a:buFontTx/>
              <a:buChar char="§"/>
              <a:defRPr sz="1200" kern="1200">
                <a:solidFill>
                  <a:schemeClr val="tx1"/>
                </a:solidFill>
                <a:latin typeface="Calibri" pitchFamily="34" charset="0"/>
                <a:ea typeface="+mn-ea"/>
                <a:cs typeface="+mn-cs"/>
              </a:defRPr>
            </a:lvl1pPr>
            <a:lvl2pPr marL="742950" indent="-285750" algn="l" rtl="0" eaLnBrk="0" fontAlgn="base" hangingPunct="0">
              <a:lnSpc>
                <a:spcPct val="90000"/>
              </a:lnSpc>
              <a:spcBef>
                <a:spcPct val="50000"/>
              </a:spcBef>
              <a:spcAft>
                <a:spcPct val="0"/>
              </a:spcAft>
              <a:buFont typeface="Wingdings" pitchFamily="2" charset="2"/>
              <a:buChar char="ð"/>
              <a:defRPr sz="16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50000"/>
              </a:spcBef>
              <a:spcAft>
                <a:spcPct val="0"/>
              </a:spcAft>
              <a:buFont typeface="Calibri" pitchFamily="34" charset="0"/>
              <a:buChar char="̶"/>
              <a:defRPr sz="14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50000"/>
              </a:spcBef>
              <a:spcAft>
                <a:spcPct val="0"/>
              </a:spcAft>
              <a:buFont typeface="Wingdings" pitchFamily="2" charset="2"/>
              <a:buChar char="§"/>
              <a:defRPr sz="1200" kern="1200">
                <a:solidFill>
                  <a:schemeClr val="tx1"/>
                </a:solidFill>
                <a:latin typeface="Calibri" pitchFamily="34" charset="0"/>
                <a:ea typeface="+mn-ea"/>
                <a:cs typeface="+mn-cs"/>
              </a:defRPr>
            </a:lvl4pPr>
            <a:lvl5pPr marL="2057400" indent="-228600" algn="l" rtl="0" eaLnBrk="0" fontAlgn="base"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5pPr>
            <a:lvl6pPr marL="25146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9pPr>
          </a:lstStyle>
          <a:p>
            <a:pPr eaLnBrk="1" hangingPunct="1">
              <a:spcBef>
                <a:spcPct val="0"/>
              </a:spcBef>
              <a:buFontTx/>
              <a:buNone/>
            </a:pPr>
            <a:fld id="{E16BA3D2-57DB-46C3-933D-578F0802164C}" type="slidenum">
              <a:rPr lang="en-US" altLang="fr-FR" smtClean="0">
                <a:solidFill>
                  <a:srgbClr val="FFFFFF"/>
                </a:solidFill>
              </a:rPr>
              <a:pPr eaLnBrk="1" hangingPunct="1">
                <a:spcBef>
                  <a:spcPct val="0"/>
                </a:spcBef>
                <a:buFontTx/>
                <a:buNone/>
              </a:pPr>
              <a:t>12</a:t>
            </a:fld>
            <a:endParaRPr lang="en-US" altLang="fr-FR" dirty="0" smtClean="0">
              <a:solidFill>
                <a:srgbClr val="FFFFFF"/>
              </a:solidFill>
            </a:endParaRPr>
          </a:p>
        </p:txBody>
      </p:sp>
    </p:spTree>
    <p:extLst>
      <p:ext uri="{BB962C8B-B14F-4D97-AF65-F5344CB8AC3E}">
        <p14:creationId xmlns:p14="http://schemas.microsoft.com/office/powerpoint/2010/main" val="2905062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à coins arrondis 66"/>
          <p:cNvSpPr/>
          <p:nvPr/>
        </p:nvSpPr>
        <p:spPr bwMode="auto">
          <a:xfrm>
            <a:off x="1726598" y="2228568"/>
            <a:ext cx="5690803" cy="1271670"/>
          </a:xfrm>
          <a:prstGeom prst="roundRect">
            <a:avLst/>
          </a:prstGeom>
          <a:solidFill>
            <a:srgbClr val="008E94"/>
          </a:solidFill>
          <a:ln w="38100"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2" name="Titre 1"/>
          <p:cNvSpPr>
            <a:spLocks noGrp="1"/>
          </p:cNvSpPr>
          <p:nvPr>
            <p:ph type="title"/>
          </p:nvPr>
        </p:nvSpPr>
        <p:spPr>
          <a:xfrm>
            <a:off x="736922" y="159883"/>
            <a:ext cx="8158163" cy="769031"/>
          </a:xfrm>
        </p:spPr>
        <p:txBody>
          <a:bodyPr/>
          <a:lstStyle/>
          <a:p>
            <a:r>
              <a:rPr lang="fr-FR" sz="1800" dirty="0" smtClean="0"/>
              <a:t>7 français sur 10 déclarent avoir lu au moins un livre au cours des 12 derniers mois. </a:t>
            </a:r>
            <a:br>
              <a:rPr lang="fr-FR" sz="1800" dirty="0" smtClean="0"/>
            </a:br>
            <a:r>
              <a:rPr lang="fr-FR" sz="1800" dirty="0" smtClean="0"/>
              <a:t>Si le taux de lecteur au format papier est en baisse depuis </a:t>
            </a:r>
            <a:r>
              <a:rPr lang="fr-FR" sz="1800" dirty="0" smtClean="0"/>
              <a:t>2011, </a:t>
            </a:r>
            <a:r>
              <a:rPr lang="fr-FR" sz="1800" dirty="0" smtClean="0"/>
              <a:t>celui des lecteurs au format numérique poursuit sa progression.</a:t>
            </a:r>
            <a:endParaRPr lang="fr-FR" sz="1800" dirty="0"/>
          </a:p>
        </p:txBody>
      </p:sp>
      <p:sp>
        <p:nvSpPr>
          <p:cNvPr id="5" name="Espace réservé du numéro de diapositive 4"/>
          <p:cNvSpPr>
            <a:spLocks noGrp="1"/>
          </p:cNvSpPr>
          <p:nvPr>
            <p:ph type="sldNum" sz="quarter" idx="11"/>
          </p:nvPr>
        </p:nvSpPr>
        <p:spPr/>
        <p:txBody>
          <a:bodyPr/>
          <a:lstStyle/>
          <a:p>
            <a:pPr>
              <a:defRPr/>
            </a:pPr>
            <a:fld id="{14F7B800-89C3-4AFF-A010-93EB288FD3E8}" type="slidenum">
              <a:rPr lang="en-US" smtClean="0">
                <a:solidFill>
                  <a:srgbClr val="1F497D"/>
                </a:solidFill>
              </a:rPr>
              <a:pPr>
                <a:defRPr/>
              </a:pPr>
              <a:t>13</a:t>
            </a:fld>
            <a:endParaRPr lang="en-US">
              <a:solidFill>
                <a:srgbClr val="1F497D"/>
              </a:solidFill>
            </a:endParaRPr>
          </a:p>
        </p:txBody>
      </p:sp>
      <p:grpSp>
        <p:nvGrpSpPr>
          <p:cNvPr id="30" name="Group 132"/>
          <p:cNvGrpSpPr>
            <a:grpSpLocks noChangeAspect="1"/>
          </p:cNvGrpSpPr>
          <p:nvPr/>
        </p:nvGrpSpPr>
        <p:grpSpPr>
          <a:xfrm>
            <a:off x="1490309" y="1257675"/>
            <a:ext cx="639292" cy="653735"/>
            <a:chOff x="3280191" y="4293096"/>
            <a:chExt cx="1760229" cy="1800000"/>
          </a:xfrm>
          <a:solidFill>
            <a:schemeClr val="tx1"/>
          </a:solidFill>
        </p:grpSpPr>
        <p:sp>
          <p:nvSpPr>
            <p:cNvPr id="31" name="Freeform 8"/>
            <p:cNvSpPr>
              <a:spLocks/>
            </p:cNvSpPr>
            <p:nvPr/>
          </p:nvSpPr>
          <p:spPr bwMode="auto">
            <a:xfrm>
              <a:off x="4164680" y="4293096"/>
              <a:ext cx="388953" cy="387362"/>
            </a:xfrm>
            <a:custGeom>
              <a:avLst/>
              <a:gdLst/>
              <a:ahLst/>
              <a:cxnLst>
                <a:cxn ang="0">
                  <a:pos x="82" y="194"/>
                </a:cxn>
                <a:cxn ang="0">
                  <a:pos x="195" y="124"/>
                </a:cxn>
                <a:cxn ang="0">
                  <a:pos x="125" y="11"/>
                </a:cxn>
                <a:cxn ang="0">
                  <a:pos x="12" y="82"/>
                </a:cxn>
                <a:cxn ang="0">
                  <a:pos x="82" y="194"/>
                </a:cxn>
              </a:cxnLst>
              <a:rect l="0" t="0" r="r" b="b"/>
              <a:pathLst>
                <a:path w="207" h="206">
                  <a:moveTo>
                    <a:pt x="82" y="194"/>
                  </a:moveTo>
                  <a:cubicBezTo>
                    <a:pt x="133" y="206"/>
                    <a:pt x="183" y="175"/>
                    <a:pt x="195" y="124"/>
                  </a:cubicBezTo>
                  <a:cubicBezTo>
                    <a:pt x="207" y="74"/>
                    <a:pt x="176" y="23"/>
                    <a:pt x="125" y="11"/>
                  </a:cubicBezTo>
                  <a:cubicBezTo>
                    <a:pt x="74" y="0"/>
                    <a:pt x="24" y="31"/>
                    <a:pt x="12" y="82"/>
                  </a:cubicBezTo>
                  <a:cubicBezTo>
                    <a:pt x="0" y="132"/>
                    <a:pt x="32" y="183"/>
                    <a:pt x="82"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2" name="Freeform 9"/>
            <p:cNvSpPr>
              <a:spLocks/>
            </p:cNvSpPr>
            <p:nvPr/>
          </p:nvSpPr>
          <p:spPr bwMode="auto">
            <a:xfrm>
              <a:off x="4676125" y="5247581"/>
              <a:ext cx="50906" cy="41361"/>
            </a:xfrm>
            <a:custGeom>
              <a:avLst/>
              <a:gdLst/>
              <a:ahLst/>
              <a:cxnLst>
                <a:cxn ang="0">
                  <a:pos x="0" y="0"/>
                </a:cxn>
                <a:cxn ang="0">
                  <a:pos x="3" y="22"/>
                </a:cxn>
                <a:cxn ang="0">
                  <a:pos x="27" y="17"/>
                </a:cxn>
                <a:cxn ang="0">
                  <a:pos x="0" y="0"/>
                </a:cxn>
              </a:cxnLst>
              <a:rect l="0" t="0" r="r" b="b"/>
              <a:pathLst>
                <a:path w="27" h="22">
                  <a:moveTo>
                    <a:pt x="0" y="0"/>
                  </a:moveTo>
                  <a:cubicBezTo>
                    <a:pt x="1" y="7"/>
                    <a:pt x="2" y="14"/>
                    <a:pt x="3" y="22"/>
                  </a:cubicBezTo>
                  <a:cubicBezTo>
                    <a:pt x="10" y="20"/>
                    <a:pt x="18" y="18"/>
                    <a:pt x="27" y="17"/>
                  </a:cubicBezTo>
                  <a:cubicBezTo>
                    <a:pt x="17" y="14"/>
                    <a:pt x="7" y="8"/>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3" name="Freeform 10"/>
            <p:cNvSpPr>
              <a:spLocks/>
            </p:cNvSpPr>
            <p:nvPr/>
          </p:nvSpPr>
          <p:spPr bwMode="auto">
            <a:xfrm>
              <a:off x="3712095" y="5461545"/>
              <a:ext cx="31816" cy="176580"/>
            </a:xfrm>
            <a:custGeom>
              <a:avLst/>
              <a:gdLst/>
              <a:ahLst/>
              <a:cxnLst>
                <a:cxn ang="0">
                  <a:pos x="0" y="47"/>
                </a:cxn>
                <a:cxn ang="0">
                  <a:pos x="0" y="90"/>
                </a:cxn>
                <a:cxn ang="0">
                  <a:pos x="17" y="94"/>
                </a:cxn>
                <a:cxn ang="0">
                  <a:pos x="0" y="0"/>
                </a:cxn>
                <a:cxn ang="0">
                  <a:pos x="0" y="47"/>
                </a:cxn>
              </a:cxnLst>
              <a:rect l="0" t="0" r="r" b="b"/>
              <a:pathLst>
                <a:path w="17" h="94">
                  <a:moveTo>
                    <a:pt x="0" y="47"/>
                  </a:moveTo>
                  <a:cubicBezTo>
                    <a:pt x="0" y="90"/>
                    <a:pt x="0" y="90"/>
                    <a:pt x="0" y="90"/>
                  </a:cubicBezTo>
                  <a:cubicBezTo>
                    <a:pt x="5" y="92"/>
                    <a:pt x="10" y="93"/>
                    <a:pt x="17" y="94"/>
                  </a:cubicBezTo>
                  <a:cubicBezTo>
                    <a:pt x="14" y="51"/>
                    <a:pt x="7" y="20"/>
                    <a:pt x="0" y="0"/>
                  </a:cubicBezTo>
                  <a:lnTo>
                    <a:pt x="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4" name="Freeform 11"/>
            <p:cNvSpPr>
              <a:spLocks/>
            </p:cNvSpPr>
            <p:nvPr/>
          </p:nvSpPr>
          <p:spPr bwMode="auto">
            <a:xfrm>
              <a:off x="3509267" y="5240423"/>
              <a:ext cx="114538" cy="16704"/>
            </a:xfrm>
            <a:custGeom>
              <a:avLst/>
              <a:gdLst/>
              <a:ahLst/>
              <a:cxnLst>
                <a:cxn ang="0">
                  <a:pos x="61" y="0"/>
                </a:cxn>
                <a:cxn ang="0">
                  <a:pos x="30" y="7"/>
                </a:cxn>
                <a:cxn ang="0">
                  <a:pos x="2" y="2"/>
                </a:cxn>
                <a:cxn ang="0">
                  <a:pos x="0" y="9"/>
                </a:cxn>
                <a:cxn ang="0">
                  <a:pos x="58" y="9"/>
                </a:cxn>
                <a:cxn ang="0">
                  <a:pos x="61" y="0"/>
                </a:cxn>
              </a:cxnLst>
              <a:rect l="0" t="0" r="r" b="b"/>
              <a:pathLst>
                <a:path w="61" h="9">
                  <a:moveTo>
                    <a:pt x="61" y="0"/>
                  </a:moveTo>
                  <a:cubicBezTo>
                    <a:pt x="51" y="4"/>
                    <a:pt x="41" y="7"/>
                    <a:pt x="30" y="7"/>
                  </a:cubicBezTo>
                  <a:cubicBezTo>
                    <a:pt x="20" y="7"/>
                    <a:pt x="11" y="5"/>
                    <a:pt x="2" y="2"/>
                  </a:cubicBezTo>
                  <a:cubicBezTo>
                    <a:pt x="1" y="4"/>
                    <a:pt x="1" y="6"/>
                    <a:pt x="0" y="9"/>
                  </a:cubicBezTo>
                  <a:cubicBezTo>
                    <a:pt x="58" y="9"/>
                    <a:pt x="58" y="9"/>
                    <a:pt x="58" y="9"/>
                  </a:cubicBezTo>
                  <a:cubicBezTo>
                    <a:pt x="59" y="6"/>
                    <a:pt x="60" y="3"/>
                    <a:pt x="6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5" name="Freeform 12"/>
            <p:cNvSpPr>
              <a:spLocks/>
            </p:cNvSpPr>
            <p:nvPr/>
          </p:nvSpPr>
          <p:spPr bwMode="auto">
            <a:xfrm>
              <a:off x="3605511" y="4697160"/>
              <a:ext cx="1143791" cy="1395936"/>
            </a:xfrm>
            <a:custGeom>
              <a:avLst/>
              <a:gdLst/>
              <a:ahLst/>
              <a:cxnLst>
                <a:cxn ang="0">
                  <a:pos x="42" y="172"/>
                </a:cxn>
                <a:cxn ang="0">
                  <a:pos x="61" y="156"/>
                </a:cxn>
                <a:cxn ang="0">
                  <a:pos x="67" y="160"/>
                </a:cxn>
                <a:cxn ang="0">
                  <a:pos x="57" y="218"/>
                </a:cxn>
                <a:cxn ang="0">
                  <a:pos x="33" y="298"/>
                </a:cxn>
                <a:cxn ang="0">
                  <a:pos x="39" y="298"/>
                </a:cxn>
                <a:cxn ang="0">
                  <a:pos x="138" y="505"/>
                </a:cxn>
                <a:cxn ang="0">
                  <a:pos x="108" y="538"/>
                </a:cxn>
                <a:cxn ang="0">
                  <a:pos x="77" y="520"/>
                </a:cxn>
                <a:cxn ang="0">
                  <a:pos x="113" y="743"/>
                </a:cxn>
                <a:cxn ang="0">
                  <a:pos x="149" y="508"/>
                </a:cxn>
                <a:cxn ang="0">
                  <a:pos x="182" y="707"/>
                </a:cxn>
                <a:cxn ang="0">
                  <a:pos x="254" y="707"/>
                </a:cxn>
                <a:cxn ang="0">
                  <a:pos x="281" y="495"/>
                </a:cxn>
                <a:cxn ang="0">
                  <a:pos x="299" y="480"/>
                </a:cxn>
                <a:cxn ang="0">
                  <a:pos x="281" y="189"/>
                </a:cxn>
                <a:cxn ang="0">
                  <a:pos x="278" y="153"/>
                </a:cxn>
                <a:cxn ang="0">
                  <a:pos x="281" y="155"/>
                </a:cxn>
                <a:cxn ang="0">
                  <a:pos x="280" y="153"/>
                </a:cxn>
                <a:cxn ang="0">
                  <a:pos x="281" y="87"/>
                </a:cxn>
                <a:cxn ang="0">
                  <a:pos x="234" y="64"/>
                </a:cxn>
                <a:cxn ang="0">
                  <a:pos x="289" y="68"/>
                </a:cxn>
                <a:cxn ang="0">
                  <a:pos x="289" y="159"/>
                </a:cxn>
                <a:cxn ang="0">
                  <a:pos x="307" y="481"/>
                </a:cxn>
                <a:cxn ang="0">
                  <a:pos x="289" y="691"/>
                </a:cxn>
                <a:cxn ang="0">
                  <a:pos x="392" y="691"/>
                </a:cxn>
                <a:cxn ang="0">
                  <a:pos x="411" y="360"/>
                </a:cxn>
                <a:cxn ang="0">
                  <a:pos x="463" y="743"/>
                </a:cxn>
                <a:cxn ang="0">
                  <a:pos x="515" y="528"/>
                </a:cxn>
                <a:cxn ang="0">
                  <a:pos x="495" y="533"/>
                </a:cxn>
                <a:cxn ang="0">
                  <a:pos x="515" y="362"/>
                </a:cxn>
                <a:cxn ang="0">
                  <a:pos x="515" y="249"/>
                </a:cxn>
                <a:cxn ang="0">
                  <a:pos x="522" y="125"/>
                </a:cxn>
                <a:cxn ang="0">
                  <a:pos x="609" y="171"/>
                </a:cxn>
                <a:cxn ang="0">
                  <a:pos x="500" y="15"/>
                </a:cxn>
                <a:cxn ang="0">
                  <a:pos x="323" y="10"/>
                </a:cxn>
                <a:cxn ang="0">
                  <a:pos x="246" y="0"/>
                </a:cxn>
                <a:cxn ang="0">
                  <a:pos x="145" y="48"/>
                </a:cxn>
                <a:cxn ang="0">
                  <a:pos x="3" y="128"/>
                </a:cxn>
                <a:cxn ang="0">
                  <a:pos x="9" y="146"/>
                </a:cxn>
              </a:cxnLst>
              <a:rect l="0" t="0" r="r" b="b"/>
              <a:pathLst>
                <a:path w="609" h="743">
                  <a:moveTo>
                    <a:pt x="16" y="149"/>
                  </a:moveTo>
                  <a:cubicBezTo>
                    <a:pt x="26" y="155"/>
                    <a:pt x="35" y="163"/>
                    <a:pt x="42" y="172"/>
                  </a:cubicBezTo>
                  <a:cubicBezTo>
                    <a:pt x="42" y="172"/>
                    <a:pt x="42" y="172"/>
                    <a:pt x="42" y="172"/>
                  </a:cubicBezTo>
                  <a:cubicBezTo>
                    <a:pt x="50" y="170"/>
                    <a:pt x="57" y="164"/>
                    <a:pt x="61" y="156"/>
                  </a:cubicBezTo>
                  <a:cubicBezTo>
                    <a:pt x="73" y="131"/>
                    <a:pt x="88" y="113"/>
                    <a:pt x="106" y="100"/>
                  </a:cubicBezTo>
                  <a:cubicBezTo>
                    <a:pt x="93" y="115"/>
                    <a:pt x="74" y="146"/>
                    <a:pt x="67" y="160"/>
                  </a:cubicBezTo>
                  <a:cubicBezTo>
                    <a:pt x="62" y="168"/>
                    <a:pt x="55" y="175"/>
                    <a:pt x="46" y="179"/>
                  </a:cubicBezTo>
                  <a:cubicBezTo>
                    <a:pt x="53" y="190"/>
                    <a:pt x="57" y="204"/>
                    <a:pt x="57" y="218"/>
                  </a:cubicBezTo>
                  <a:cubicBezTo>
                    <a:pt x="57" y="238"/>
                    <a:pt x="49" y="257"/>
                    <a:pt x="36" y="271"/>
                  </a:cubicBezTo>
                  <a:cubicBezTo>
                    <a:pt x="35" y="280"/>
                    <a:pt x="34" y="289"/>
                    <a:pt x="33" y="298"/>
                  </a:cubicBezTo>
                  <a:cubicBezTo>
                    <a:pt x="34" y="298"/>
                    <a:pt x="34" y="298"/>
                    <a:pt x="34" y="298"/>
                  </a:cubicBezTo>
                  <a:cubicBezTo>
                    <a:pt x="36" y="298"/>
                    <a:pt x="37" y="298"/>
                    <a:pt x="39" y="298"/>
                  </a:cubicBezTo>
                  <a:cubicBezTo>
                    <a:pt x="48" y="299"/>
                    <a:pt x="72" y="308"/>
                    <a:pt x="92" y="337"/>
                  </a:cubicBezTo>
                  <a:cubicBezTo>
                    <a:pt x="118" y="373"/>
                    <a:pt x="134" y="429"/>
                    <a:pt x="138" y="505"/>
                  </a:cubicBezTo>
                  <a:cubicBezTo>
                    <a:pt x="138" y="513"/>
                    <a:pt x="136" y="522"/>
                    <a:pt x="130" y="528"/>
                  </a:cubicBezTo>
                  <a:cubicBezTo>
                    <a:pt x="124" y="534"/>
                    <a:pt x="116" y="538"/>
                    <a:pt x="108" y="538"/>
                  </a:cubicBezTo>
                  <a:cubicBezTo>
                    <a:pt x="107" y="539"/>
                    <a:pt x="107" y="539"/>
                    <a:pt x="106" y="539"/>
                  </a:cubicBezTo>
                  <a:cubicBezTo>
                    <a:pt x="93" y="539"/>
                    <a:pt x="82" y="531"/>
                    <a:pt x="77" y="520"/>
                  </a:cubicBezTo>
                  <a:cubicBezTo>
                    <a:pt x="77" y="707"/>
                    <a:pt x="77" y="707"/>
                    <a:pt x="77" y="707"/>
                  </a:cubicBezTo>
                  <a:cubicBezTo>
                    <a:pt x="77" y="727"/>
                    <a:pt x="93" y="743"/>
                    <a:pt x="113" y="743"/>
                  </a:cubicBezTo>
                  <a:cubicBezTo>
                    <a:pt x="133" y="743"/>
                    <a:pt x="149" y="727"/>
                    <a:pt x="149" y="707"/>
                  </a:cubicBezTo>
                  <a:cubicBezTo>
                    <a:pt x="149" y="508"/>
                    <a:pt x="149" y="508"/>
                    <a:pt x="149" y="508"/>
                  </a:cubicBezTo>
                  <a:cubicBezTo>
                    <a:pt x="160" y="508"/>
                    <a:pt x="171" y="508"/>
                    <a:pt x="182" y="508"/>
                  </a:cubicBezTo>
                  <a:cubicBezTo>
                    <a:pt x="182" y="707"/>
                    <a:pt x="182" y="707"/>
                    <a:pt x="182" y="707"/>
                  </a:cubicBezTo>
                  <a:cubicBezTo>
                    <a:pt x="182" y="727"/>
                    <a:pt x="198" y="743"/>
                    <a:pt x="218" y="743"/>
                  </a:cubicBezTo>
                  <a:cubicBezTo>
                    <a:pt x="238" y="743"/>
                    <a:pt x="254" y="727"/>
                    <a:pt x="254" y="707"/>
                  </a:cubicBezTo>
                  <a:cubicBezTo>
                    <a:pt x="254" y="502"/>
                    <a:pt x="254" y="502"/>
                    <a:pt x="254" y="502"/>
                  </a:cubicBezTo>
                  <a:cubicBezTo>
                    <a:pt x="265" y="500"/>
                    <a:pt x="274" y="498"/>
                    <a:pt x="281" y="495"/>
                  </a:cubicBezTo>
                  <a:cubicBezTo>
                    <a:pt x="284" y="494"/>
                    <a:pt x="286" y="493"/>
                    <a:pt x="289" y="492"/>
                  </a:cubicBezTo>
                  <a:cubicBezTo>
                    <a:pt x="295" y="489"/>
                    <a:pt x="299" y="485"/>
                    <a:pt x="299" y="480"/>
                  </a:cubicBezTo>
                  <a:cubicBezTo>
                    <a:pt x="299" y="480"/>
                    <a:pt x="310" y="343"/>
                    <a:pt x="289" y="225"/>
                  </a:cubicBezTo>
                  <a:cubicBezTo>
                    <a:pt x="286" y="213"/>
                    <a:pt x="284" y="201"/>
                    <a:pt x="281" y="189"/>
                  </a:cubicBezTo>
                  <a:cubicBezTo>
                    <a:pt x="277" y="174"/>
                    <a:pt x="272" y="159"/>
                    <a:pt x="266" y="145"/>
                  </a:cubicBezTo>
                  <a:cubicBezTo>
                    <a:pt x="270" y="148"/>
                    <a:pt x="274" y="150"/>
                    <a:pt x="278" y="153"/>
                  </a:cubicBezTo>
                  <a:cubicBezTo>
                    <a:pt x="279" y="154"/>
                    <a:pt x="280" y="154"/>
                    <a:pt x="281" y="155"/>
                  </a:cubicBezTo>
                  <a:cubicBezTo>
                    <a:pt x="281" y="155"/>
                    <a:pt x="281" y="155"/>
                    <a:pt x="281" y="155"/>
                  </a:cubicBezTo>
                  <a:cubicBezTo>
                    <a:pt x="281" y="155"/>
                    <a:pt x="281" y="155"/>
                    <a:pt x="281" y="154"/>
                  </a:cubicBezTo>
                  <a:cubicBezTo>
                    <a:pt x="281" y="154"/>
                    <a:pt x="281" y="154"/>
                    <a:pt x="280" y="153"/>
                  </a:cubicBezTo>
                  <a:cubicBezTo>
                    <a:pt x="281" y="154"/>
                    <a:pt x="281" y="154"/>
                    <a:pt x="281" y="154"/>
                  </a:cubicBezTo>
                  <a:cubicBezTo>
                    <a:pt x="281" y="87"/>
                    <a:pt x="281" y="87"/>
                    <a:pt x="281" y="87"/>
                  </a:cubicBezTo>
                  <a:cubicBezTo>
                    <a:pt x="262" y="77"/>
                    <a:pt x="242" y="69"/>
                    <a:pt x="220" y="65"/>
                  </a:cubicBezTo>
                  <a:cubicBezTo>
                    <a:pt x="225" y="64"/>
                    <a:pt x="229" y="64"/>
                    <a:pt x="234" y="64"/>
                  </a:cubicBezTo>
                  <a:cubicBezTo>
                    <a:pt x="252" y="64"/>
                    <a:pt x="268" y="66"/>
                    <a:pt x="281" y="67"/>
                  </a:cubicBezTo>
                  <a:cubicBezTo>
                    <a:pt x="284" y="68"/>
                    <a:pt x="286" y="68"/>
                    <a:pt x="289" y="68"/>
                  </a:cubicBezTo>
                  <a:cubicBezTo>
                    <a:pt x="289" y="92"/>
                    <a:pt x="289" y="92"/>
                    <a:pt x="289" y="92"/>
                  </a:cubicBezTo>
                  <a:cubicBezTo>
                    <a:pt x="289" y="159"/>
                    <a:pt x="289" y="159"/>
                    <a:pt x="289" y="159"/>
                  </a:cubicBezTo>
                  <a:cubicBezTo>
                    <a:pt x="289" y="188"/>
                    <a:pt x="289" y="188"/>
                    <a:pt x="289" y="188"/>
                  </a:cubicBezTo>
                  <a:cubicBezTo>
                    <a:pt x="320" y="308"/>
                    <a:pt x="308" y="467"/>
                    <a:pt x="307" y="481"/>
                  </a:cubicBezTo>
                  <a:cubicBezTo>
                    <a:pt x="307" y="489"/>
                    <a:pt x="301" y="495"/>
                    <a:pt x="289" y="501"/>
                  </a:cubicBezTo>
                  <a:cubicBezTo>
                    <a:pt x="289" y="691"/>
                    <a:pt x="289" y="691"/>
                    <a:pt x="289" y="691"/>
                  </a:cubicBezTo>
                  <a:cubicBezTo>
                    <a:pt x="289" y="720"/>
                    <a:pt x="312" y="743"/>
                    <a:pt x="340" y="743"/>
                  </a:cubicBezTo>
                  <a:cubicBezTo>
                    <a:pt x="369" y="743"/>
                    <a:pt x="392" y="720"/>
                    <a:pt x="392" y="691"/>
                  </a:cubicBezTo>
                  <a:cubicBezTo>
                    <a:pt x="392" y="360"/>
                    <a:pt x="392" y="360"/>
                    <a:pt x="392" y="360"/>
                  </a:cubicBezTo>
                  <a:cubicBezTo>
                    <a:pt x="411" y="360"/>
                    <a:pt x="411" y="360"/>
                    <a:pt x="411" y="360"/>
                  </a:cubicBezTo>
                  <a:cubicBezTo>
                    <a:pt x="411" y="691"/>
                    <a:pt x="411" y="691"/>
                    <a:pt x="411" y="691"/>
                  </a:cubicBezTo>
                  <a:cubicBezTo>
                    <a:pt x="411" y="720"/>
                    <a:pt x="434" y="743"/>
                    <a:pt x="463" y="743"/>
                  </a:cubicBezTo>
                  <a:cubicBezTo>
                    <a:pt x="491" y="743"/>
                    <a:pt x="515" y="720"/>
                    <a:pt x="515" y="691"/>
                  </a:cubicBezTo>
                  <a:cubicBezTo>
                    <a:pt x="515" y="528"/>
                    <a:pt x="515" y="528"/>
                    <a:pt x="515" y="528"/>
                  </a:cubicBezTo>
                  <a:cubicBezTo>
                    <a:pt x="510" y="531"/>
                    <a:pt x="504" y="533"/>
                    <a:pt x="498" y="533"/>
                  </a:cubicBezTo>
                  <a:cubicBezTo>
                    <a:pt x="497" y="533"/>
                    <a:pt x="496" y="533"/>
                    <a:pt x="495" y="533"/>
                  </a:cubicBezTo>
                  <a:cubicBezTo>
                    <a:pt x="480" y="531"/>
                    <a:pt x="469" y="517"/>
                    <a:pt x="470" y="502"/>
                  </a:cubicBezTo>
                  <a:cubicBezTo>
                    <a:pt x="477" y="442"/>
                    <a:pt x="492" y="395"/>
                    <a:pt x="515" y="362"/>
                  </a:cubicBezTo>
                  <a:cubicBezTo>
                    <a:pt x="515" y="328"/>
                    <a:pt x="515" y="328"/>
                    <a:pt x="515" y="328"/>
                  </a:cubicBezTo>
                  <a:cubicBezTo>
                    <a:pt x="515" y="249"/>
                    <a:pt x="515" y="249"/>
                    <a:pt x="515" y="249"/>
                  </a:cubicBezTo>
                  <a:cubicBezTo>
                    <a:pt x="515" y="114"/>
                    <a:pt x="515" y="114"/>
                    <a:pt x="515" y="114"/>
                  </a:cubicBezTo>
                  <a:cubicBezTo>
                    <a:pt x="517" y="117"/>
                    <a:pt x="519" y="121"/>
                    <a:pt x="522" y="125"/>
                  </a:cubicBezTo>
                  <a:cubicBezTo>
                    <a:pt x="533" y="146"/>
                    <a:pt x="544" y="174"/>
                    <a:pt x="554" y="214"/>
                  </a:cubicBezTo>
                  <a:cubicBezTo>
                    <a:pt x="564" y="191"/>
                    <a:pt x="584" y="175"/>
                    <a:pt x="609" y="171"/>
                  </a:cubicBezTo>
                  <a:cubicBezTo>
                    <a:pt x="597" y="132"/>
                    <a:pt x="583" y="102"/>
                    <a:pt x="569" y="79"/>
                  </a:cubicBezTo>
                  <a:cubicBezTo>
                    <a:pt x="542" y="37"/>
                    <a:pt x="514" y="21"/>
                    <a:pt x="500" y="15"/>
                  </a:cubicBezTo>
                  <a:cubicBezTo>
                    <a:pt x="495" y="12"/>
                    <a:pt x="489" y="10"/>
                    <a:pt x="482" y="10"/>
                  </a:cubicBezTo>
                  <a:cubicBezTo>
                    <a:pt x="323" y="10"/>
                    <a:pt x="323" y="10"/>
                    <a:pt x="323" y="10"/>
                  </a:cubicBezTo>
                  <a:cubicBezTo>
                    <a:pt x="319" y="9"/>
                    <a:pt x="312" y="8"/>
                    <a:pt x="303" y="6"/>
                  </a:cubicBezTo>
                  <a:cubicBezTo>
                    <a:pt x="289" y="4"/>
                    <a:pt x="269" y="1"/>
                    <a:pt x="246" y="0"/>
                  </a:cubicBezTo>
                  <a:cubicBezTo>
                    <a:pt x="231" y="31"/>
                    <a:pt x="201" y="51"/>
                    <a:pt x="166" y="51"/>
                  </a:cubicBezTo>
                  <a:cubicBezTo>
                    <a:pt x="159" y="51"/>
                    <a:pt x="152" y="50"/>
                    <a:pt x="145" y="48"/>
                  </a:cubicBezTo>
                  <a:cubicBezTo>
                    <a:pt x="130" y="45"/>
                    <a:pt x="116" y="37"/>
                    <a:pt x="105" y="27"/>
                  </a:cubicBezTo>
                  <a:cubicBezTo>
                    <a:pt x="65" y="46"/>
                    <a:pt x="27" y="78"/>
                    <a:pt x="3" y="128"/>
                  </a:cubicBezTo>
                  <a:cubicBezTo>
                    <a:pt x="1" y="133"/>
                    <a:pt x="0" y="138"/>
                    <a:pt x="0" y="143"/>
                  </a:cubicBezTo>
                  <a:cubicBezTo>
                    <a:pt x="3" y="144"/>
                    <a:pt x="6" y="145"/>
                    <a:pt x="9" y="146"/>
                  </a:cubicBezTo>
                  <a:cubicBezTo>
                    <a:pt x="11" y="147"/>
                    <a:pt x="14" y="148"/>
                    <a:pt x="16"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6" name="Freeform 13"/>
            <p:cNvSpPr>
              <a:spLocks/>
            </p:cNvSpPr>
            <p:nvPr/>
          </p:nvSpPr>
          <p:spPr bwMode="auto">
            <a:xfrm>
              <a:off x="3753456" y="4456949"/>
              <a:ext cx="330888" cy="332479"/>
            </a:xfrm>
            <a:custGeom>
              <a:avLst/>
              <a:gdLst/>
              <a:ahLst/>
              <a:cxnLst>
                <a:cxn ang="0">
                  <a:pos x="158" y="128"/>
                </a:cxn>
                <a:cxn ang="0">
                  <a:pos x="166" y="108"/>
                </a:cxn>
                <a:cxn ang="0">
                  <a:pos x="105" y="10"/>
                </a:cxn>
                <a:cxn ang="0">
                  <a:pos x="7" y="71"/>
                </a:cxn>
                <a:cxn ang="0">
                  <a:pos x="34" y="151"/>
                </a:cxn>
                <a:cxn ang="0">
                  <a:pos x="68" y="169"/>
                </a:cxn>
                <a:cxn ang="0">
                  <a:pos x="158" y="128"/>
                </a:cxn>
              </a:cxnLst>
              <a:rect l="0" t="0" r="r" b="b"/>
              <a:pathLst>
                <a:path w="176" h="177">
                  <a:moveTo>
                    <a:pt x="158" y="128"/>
                  </a:moveTo>
                  <a:cubicBezTo>
                    <a:pt x="162" y="122"/>
                    <a:pt x="164" y="115"/>
                    <a:pt x="166" y="108"/>
                  </a:cubicBezTo>
                  <a:cubicBezTo>
                    <a:pt x="176" y="64"/>
                    <a:pt x="149" y="20"/>
                    <a:pt x="105" y="10"/>
                  </a:cubicBezTo>
                  <a:cubicBezTo>
                    <a:pt x="61" y="0"/>
                    <a:pt x="18" y="27"/>
                    <a:pt x="7" y="71"/>
                  </a:cubicBezTo>
                  <a:cubicBezTo>
                    <a:pt x="0" y="101"/>
                    <a:pt x="12" y="132"/>
                    <a:pt x="34" y="151"/>
                  </a:cubicBezTo>
                  <a:cubicBezTo>
                    <a:pt x="43" y="159"/>
                    <a:pt x="55" y="165"/>
                    <a:pt x="68" y="169"/>
                  </a:cubicBezTo>
                  <a:cubicBezTo>
                    <a:pt x="105" y="177"/>
                    <a:pt x="141" y="160"/>
                    <a:pt x="158"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7" name="Freeform 14"/>
            <p:cNvSpPr>
              <a:spLocks/>
            </p:cNvSpPr>
            <p:nvPr/>
          </p:nvSpPr>
          <p:spPr bwMode="auto">
            <a:xfrm>
              <a:off x="3434499" y="4975553"/>
              <a:ext cx="262483" cy="262483"/>
            </a:xfrm>
            <a:custGeom>
              <a:avLst/>
              <a:gdLst/>
              <a:ahLst/>
              <a:cxnLst>
                <a:cxn ang="0">
                  <a:pos x="70" y="140"/>
                </a:cxn>
                <a:cxn ang="0">
                  <a:pos x="105" y="130"/>
                </a:cxn>
                <a:cxn ang="0">
                  <a:pos x="116" y="122"/>
                </a:cxn>
                <a:cxn ang="0">
                  <a:pos x="119" y="119"/>
                </a:cxn>
                <a:cxn ang="0">
                  <a:pos x="129" y="107"/>
                </a:cxn>
                <a:cxn ang="0">
                  <a:pos x="140" y="70"/>
                </a:cxn>
                <a:cxn ang="0">
                  <a:pos x="129" y="33"/>
                </a:cxn>
                <a:cxn ang="0">
                  <a:pos x="124" y="26"/>
                </a:cxn>
                <a:cxn ang="0">
                  <a:pos x="124" y="26"/>
                </a:cxn>
                <a:cxn ang="0">
                  <a:pos x="102" y="8"/>
                </a:cxn>
                <a:cxn ang="0">
                  <a:pos x="95" y="5"/>
                </a:cxn>
                <a:cxn ang="0">
                  <a:pos x="92" y="3"/>
                </a:cxn>
                <a:cxn ang="0">
                  <a:pos x="70" y="0"/>
                </a:cxn>
                <a:cxn ang="0">
                  <a:pos x="0" y="70"/>
                </a:cxn>
                <a:cxn ang="0">
                  <a:pos x="37" y="132"/>
                </a:cxn>
                <a:cxn ang="0">
                  <a:pos x="44" y="135"/>
                </a:cxn>
                <a:cxn ang="0">
                  <a:pos x="70" y="140"/>
                </a:cxn>
              </a:cxnLst>
              <a:rect l="0" t="0" r="r" b="b"/>
              <a:pathLst>
                <a:path w="140" h="140">
                  <a:moveTo>
                    <a:pt x="70" y="140"/>
                  </a:moveTo>
                  <a:cubicBezTo>
                    <a:pt x="83" y="140"/>
                    <a:pt x="94" y="136"/>
                    <a:pt x="105" y="130"/>
                  </a:cubicBezTo>
                  <a:cubicBezTo>
                    <a:pt x="109" y="128"/>
                    <a:pt x="113" y="125"/>
                    <a:pt x="116" y="122"/>
                  </a:cubicBezTo>
                  <a:cubicBezTo>
                    <a:pt x="117" y="121"/>
                    <a:pt x="118" y="120"/>
                    <a:pt x="119" y="119"/>
                  </a:cubicBezTo>
                  <a:cubicBezTo>
                    <a:pt x="123" y="115"/>
                    <a:pt x="126" y="111"/>
                    <a:pt x="129" y="107"/>
                  </a:cubicBezTo>
                  <a:cubicBezTo>
                    <a:pt x="136" y="96"/>
                    <a:pt x="140" y="83"/>
                    <a:pt x="140" y="70"/>
                  </a:cubicBezTo>
                  <a:cubicBezTo>
                    <a:pt x="140" y="56"/>
                    <a:pt x="136" y="44"/>
                    <a:pt x="129" y="33"/>
                  </a:cubicBezTo>
                  <a:cubicBezTo>
                    <a:pt x="128" y="31"/>
                    <a:pt x="126" y="28"/>
                    <a:pt x="124" y="26"/>
                  </a:cubicBezTo>
                  <a:cubicBezTo>
                    <a:pt x="124" y="26"/>
                    <a:pt x="124" y="26"/>
                    <a:pt x="124" y="26"/>
                  </a:cubicBezTo>
                  <a:cubicBezTo>
                    <a:pt x="118" y="18"/>
                    <a:pt x="111" y="12"/>
                    <a:pt x="102" y="8"/>
                  </a:cubicBezTo>
                  <a:cubicBezTo>
                    <a:pt x="100" y="7"/>
                    <a:pt x="98" y="6"/>
                    <a:pt x="95" y="5"/>
                  </a:cubicBezTo>
                  <a:cubicBezTo>
                    <a:pt x="94" y="4"/>
                    <a:pt x="93" y="4"/>
                    <a:pt x="92" y="3"/>
                  </a:cubicBezTo>
                  <a:cubicBezTo>
                    <a:pt x="85" y="1"/>
                    <a:pt x="78" y="0"/>
                    <a:pt x="70" y="0"/>
                  </a:cubicBezTo>
                  <a:cubicBezTo>
                    <a:pt x="31" y="0"/>
                    <a:pt x="0" y="31"/>
                    <a:pt x="0" y="70"/>
                  </a:cubicBezTo>
                  <a:cubicBezTo>
                    <a:pt x="0" y="97"/>
                    <a:pt x="15" y="120"/>
                    <a:pt x="37" y="132"/>
                  </a:cubicBezTo>
                  <a:cubicBezTo>
                    <a:pt x="39" y="133"/>
                    <a:pt x="42" y="134"/>
                    <a:pt x="44" y="135"/>
                  </a:cubicBezTo>
                  <a:cubicBezTo>
                    <a:pt x="52" y="138"/>
                    <a:pt x="61" y="140"/>
                    <a:pt x="70" y="140"/>
                  </a:cubicBezTo>
                  <a:close/>
                </a:path>
              </a:pathLst>
            </a:custGeom>
            <a:solidFill>
              <a:schemeClr val="tx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8" name="Freeform 15"/>
            <p:cNvSpPr>
              <a:spLocks/>
            </p:cNvSpPr>
            <p:nvPr/>
          </p:nvSpPr>
          <p:spPr bwMode="auto">
            <a:xfrm>
              <a:off x="3280191" y="5272239"/>
              <a:ext cx="571100" cy="819266"/>
            </a:xfrm>
            <a:custGeom>
              <a:avLst/>
              <a:gdLst/>
              <a:ahLst/>
              <a:cxnLst>
                <a:cxn ang="0">
                  <a:pos x="23"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97"/>
                </a:cxn>
                <a:cxn ang="0">
                  <a:pos x="222" y="188"/>
                </a:cxn>
                <a:cxn ang="0">
                  <a:pos x="222" y="148"/>
                </a:cxn>
                <a:cxn ang="0">
                  <a:pos x="222" y="66"/>
                </a:cxn>
                <a:cxn ang="0">
                  <a:pos x="225" y="71"/>
                </a:cxn>
                <a:cxn ang="0">
                  <a:pos x="255" y="202"/>
                </a:cxn>
                <a:cxn ang="0">
                  <a:pos x="279" y="225"/>
                </a:cxn>
                <a:cxn ang="0">
                  <a:pos x="280" y="224"/>
                </a:cxn>
                <a:cxn ang="0">
                  <a:pos x="303" y="199"/>
                </a:cxn>
                <a:cxn ang="0">
                  <a:pos x="259" y="35"/>
                </a:cxn>
                <a:cxn ang="0">
                  <a:pos x="210" y="0"/>
                </a:cxn>
                <a:cxn ang="0">
                  <a:pos x="206" y="0"/>
                </a:cxn>
                <a:cxn ang="0">
                  <a:pos x="204" y="0"/>
                </a:cxn>
                <a:cxn ang="0">
                  <a:pos x="202" y="0"/>
                </a:cxn>
                <a:cxn ang="0">
                  <a:pos x="198" y="0"/>
                </a:cxn>
                <a:cxn ang="0">
                  <a:pos x="186" y="0"/>
                </a:cxn>
                <a:cxn ang="0">
                  <a:pos x="178" y="0"/>
                </a:cxn>
                <a:cxn ang="0">
                  <a:pos x="120" y="0"/>
                </a:cxn>
                <a:cxn ang="0">
                  <a:pos x="111" y="0"/>
                </a:cxn>
                <a:cxn ang="0">
                  <a:pos x="102" y="0"/>
                </a:cxn>
                <a:cxn ang="0">
                  <a:pos x="99" y="0"/>
                </a:cxn>
                <a:cxn ang="0">
                  <a:pos x="93" y="0"/>
                </a:cxn>
                <a:cxn ang="0">
                  <a:pos x="45" y="35"/>
                </a:cxn>
                <a:cxn ang="0">
                  <a:pos x="1" y="199"/>
                </a:cxn>
                <a:cxn ang="0">
                  <a:pos x="23" y="225"/>
                </a:cxn>
              </a:cxnLst>
              <a:rect l="0" t="0" r="r" b="b"/>
              <a:pathLst>
                <a:path w="304" h="436">
                  <a:moveTo>
                    <a:pt x="23" y="225"/>
                  </a:moveTo>
                  <a:cubicBezTo>
                    <a:pt x="24" y="225"/>
                    <a:pt x="24" y="225"/>
                    <a:pt x="25" y="225"/>
                  </a:cubicBezTo>
                  <a:cubicBezTo>
                    <a:pt x="37" y="225"/>
                    <a:pt x="48" y="215"/>
                    <a:pt x="49" y="202"/>
                  </a:cubicBezTo>
                  <a:cubicBezTo>
                    <a:pt x="53" y="124"/>
                    <a:pt x="69" y="85"/>
                    <a:pt x="82" y="66"/>
                  </a:cubicBezTo>
                  <a:cubicBezTo>
                    <a:pt x="82" y="148"/>
                    <a:pt x="82" y="148"/>
                    <a:pt x="82" y="148"/>
                  </a:cubicBezTo>
                  <a:cubicBezTo>
                    <a:pt x="82" y="220"/>
                    <a:pt x="82" y="220"/>
                    <a:pt x="82" y="220"/>
                  </a:cubicBezTo>
                  <a:cubicBezTo>
                    <a:pt x="82" y="404"/>
                    <a:pt x="82" y="404"/>
                    <a:pt x="82" y="404"/>
                  </a:cubicBezTo>
                  <a:cubicBezTo>
                    <a:pt x="82" y="421"/>
                    <a:pt x="96" y="436"/>
                    <a:pt x="114" y="436"/>
                  </a:cubicBezTo>
                  <a:cubicBezTo>
                    <a:pt x="131" y="436"/>
                    <a:pt x="146" y="421"/>
                    <a:pt x="146" y="404"/>
                  </a:cubicBezTo>
                  <a:cubicBezTo>
                    <a:pt x="146" y="240"/>
                    <a:pt x="146" y="240"/>
                    <a:pt x="146" y="240"/>
                  </a:cubicBezTo>
                  <a:cubicBezTo>
                    <a:pt x="158" y="240"/>
                    <a:pt x="158" y="240"/>
                    <a:pt x="158" y="240"/>
                  </a:cubicBezTo>
                  <a:cubicBezTo>
                    <a:pt x="158" y="404"/>
                    <a:pt x="158" y="404"/>
                    <a:pt x="158" y="404"/>
                  </a:cubicBezTo>
                  <a:cubicBezTo>
                    <a:pt x="158" y="421"/>
                    <a:pt x="172" y="436"/>
                    <a:pt x="190" y="436"/>
                  </a:cubicBezTo>
                  <a:cubicBezTo>
                    <a:pt x="207" y="436"/>
                    <a:pt x="222" y="421"/>
                    <a:pt x="222" y="404"/>
                  </a:cubicBezTo>
                  <a:cubicBezTo>
                    <a:pt x="222" y="220"/>
                    <a:pt x="222" y="220"/>
                    <a:pt x="222" y="220"/>
                  </a:cubicBezTo>
                  <a:cubicBezTo>
                    <a:pt x="222" y="197"/>
                    <a:pt x="222" y="197"/>
                    <a:pt x="222" y="197"/>
                  </a:cubicBezTo>
                  <a:cubicBezTo>
                    <a:pt x="222" y="188"/>
                    <a:pt x="222" y="188"/>
                    <a:pt x="222" y="188"/>
                  </a:cubicBezTo>
                  <a:cubicBezTo>
                    <a:pt x="222" y="148"/>
                    <a:pt x="222" y="148"/>
                    <a:pt x="222" y="148"/>
                  </a:cubicBezTo>
                  <a:cubicBezTo>
                    <a:pt x="222" y="66"/>
                    <a:pt x="222" y="66"/>
                    <a:pt x="222" y="66"/>
                  </a:cubicBezTo>
                  <a:cubicBezTo>
                    <a:pt x="223" y="68"/>
                    <a:pt x="224" y="69"/>
                    <a:pt x="225" y="71"/>
                  </a:cubicBezTo>
                  <a:cubicBezTo>
                    <a:pt x="237" y="92"/>
                    <a:pt x="251" y="131"/>
                    <a:pt x="255" y="202"/>
                  </a:cubicBezTo>
                  <a:cubicBezTo>
                    <a:pt x="256" y="215"/>
                    <a:pt x="266" y="225"/>
                    <a:pt x="279" y="225"/>
                  </a:cubicBezTo>
                  <a:cubicBezTo>
                    <a:pt x="279" y="225"/>
                    <a:pt x="280" y="225"/>
                    <a:pt x="280" y="224"/>
                  </a:cubicBezTo>
                  <a:cubicBezTo>
                    <a:pt x="294" y="224"/>
                    <a:pt x="304" y="212"/>
                    <a:pt x="303" y="199"/>
                  </a:cubicBezTo>
                  <a:cubicBezTo>
                    <a:pt x="298" y="113"/>
                    <a:pt x="280" y="64"/>
                    <a:pt x="259" y="35"/>
                  </a:cubicBezTo>
                  <a:cubicBezTo>
                    <a:pt x="238" y="7"/>
                    <a:pt x="215" y="1"/>
                    <a:pt x="210" y="0"/>
                  </a:cubicBezTo>
                  <a:cubicBezTo>
                    <a:pt x="209" y="0"/>
                    <a:pt x="207" y="0"/>
                    <a:pt x="206" y="0"/>
                  </a:cubicBezTo>
                  <a:cubicBezTo>
                    <a:pt x="205" y="0"/>
                    <a:pt x="205" y="0"/>
                    <a:pt x="204" y="0"/>
                  </a:cubicBezTo>
                  <a:cubicBezTo>
                    <a:pt x="204" y="0"/>
                    <a:pt x="203" y="0"/>
                    <a:pt x="202" y="0"/>
                  </a:cubicBezTo>
                  <a:cubicBezTo>
                    <a:pt x="198" y="0"/>
                    <a:pt x="198" y="0"/>
                    <a:pt x="198" y="0"/>
                  </a:cubicBezTo>
                  <a:cubicBezTo>
                    <a:pt x="186" y="0"/>
                    <a:pt x="186" y="0"/>
                    <a:pt x="186" y="0"/>
                  </a:cubicBezTo>
                  <a:cubicBezTo>
                    <a:pt x="178" y="0"/>
                    <a:pt x="178" y="0"/>
                    <a:pt x="178" y="0"/>
                  </a:cubicBezTo>
                  <a:cubicBezTo>
                    <a:pt x="120" y="0"/>
                    <a:pt x="120" y="0"/>
                    <a:pt x="120" y="0"/>
                  </a:cubicBezTo>
                  <a:cubicBezTo>
                    <a:pt x="111" y="0"/>
                    <a:pt x="111" y="0"/>
                    <a:pt x="111" y="0"/>
                  </a:cubicBezTo>
                  <a:cubicBezTo>
                    <a:pt x="102" y="0"/>
                    <a:pt x="102" y="0"/>
                    <a:pt x="102" y="0"/>
                  </a:cubicBezTo>
                  <a:cubicBezTo>
                    <a:pt x="101" y="0"/>
                    <a:pt x="100" y="0"/>
                    <a:pt x="99" y="0"/>
                  </a:cubicBezTo>
                  <a:cubicBezTo>
                    <a:pt x="97" y="0"/>
                    <a:pt x="95" y="0"/>
                    <a:pt x="93" y="0"/>
                  </a:cubicBezTo>
                  <a:cubicBezTo>
                    <a:pt x="88" y="1"/>
                    <a:pt x="65" y="7"/>
                    <a:pt x="45" y="35"/>
                  </a:cubicBezTo>
                  <a:cubicBezTo>
                    <a:pt x="24" y="64"/>
                    <a:pt x="5" y="113"/>
                    <a:pt x="1" y="199"/>
                  </a:cubicBezTo>
                  <a:cubicBezTo>
                    <a:pt x="0" y="212"/>
                    <a:pt x="10" y="224"/>
                    <a:pt x="23" y="2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9" name="Freeform 16"/>
            <p:cNvSpPr>
              <a:spLocks/>
            </p:cNvSpPr>
            <p:nvPr/>
          </p:nvSpPr>
          <p:spPr bwMode="auto">
            <a:xfrm>
              <a:off x="4649877" y="5032027"/>
              <a:ext cx="240212" cy="240212"/>
            </a:xfrm>
            <a:custGeom>
              <a:avLst/>
              <a:gdLst/>
              <a:ahLst/>
              <a:cxnLst>
                <a:cxn ang="0">
                  <a:pos x="12" y="100"/>
                </a:cxn>
                <a:cxn ang="0">
                  <a:pos x="64" y="128"/>
                </a:cxn>
                <a:cxn ang="0">
                  <a:pos x="80" y="126"/>
                </a:cxn>
                <a:cxn ang="0">
                  <a:pos x="88" y="124"/>
                </a:cxn>
                <a:cxn ang="0">
                  <a:pos x="128" y="64"/>
                </a:cxn>
                <a:cxn ang="0">
                  <a:pos x="64" y="0"/>
                </a:cxn>
                <a:cxn ang="0">
                  <a:pos x="63" y="0"/>
                </a:cxn>
                <a:cxn ang="0">
                  <a:pos x="55" y="1"/>
                </a:cxn>
                <a:cxn ang="0">
                  <a:pos x="2" y="50"/>
                </a:cxn>
                <a:cxn ang="0">
                  <a:pos x="0" y="64"/>
                </a:cxn>
                <a:cxn ang="0">
                  <a:pos x="12" y="100"/>
                </a:cxn>
              </a:cxnLst>
              <a:rect l="0" t="0" r="r" b="b"/>
              <a:pathLst>
                <a:path w="128" h="128">
                  <a:moveTo>
                    <a:pt x="12" y="100"/>
                  </a:moveTo>
                  <a:cubicBezTo>
                    <a:pt x="23" y="117"/>
                    <a:pt x="42" y="128"/>
                    <a:pt x="64" y="128"/>
                  </a:cubicBezTo>
                  <a:cubicBezTo>
                    <a:pt x="70" y="128"/>
                    <a:pt x="75" y="127"/>
                    <a:pt x="80" y="126"/>
                  </a:cubicBezTo>
                  <a:cubicBezTo>
                    <a:pt x="82" y="125"/>
                    <a:pt x="85" y="125"/>
                    <a:pt x="88" y="124"/>
                  </a:cubicBezTo>
                  <a:cubicBezTo>
                    <a:pt x="111" y="114"/>
                    <a:pt x="128" y="91"/>
                    <a:pt x="128" y="64"/>
                  </a:cubicBezTo>
                  <a:cubicBezTo>
                    <a:pt x="128" y="29"/>
                    <a:pt x="100" y="0"/>
                    <a:pt x="64" y="0"/>
                  </a:cubicBezTo>
                  <a:cubicBezTo>
                    <a:pt x="64" y="0"/>
                    <a:pt x="64" y="0"/>
                    <a:pt x="63" y="0"/>
                  </a:cubicBezTo>
                  <a:cubicBezTo>
                    <a:pt x="60" y="0"/>
                    <a:pt x="58" y="0"/>
                    <a:pt x="55" y="1"/>
                  </a:cubicBezTo>
                  <a:cubicBezTo>
                    <a:pt x="29" y="5"/>
                    <a:pt x="7" y="25"/>
                    <a:pt x="2" y="50"/>
                  </a:cubicBezTo>
                  <a:cubicBezTo>
                    <a:pt x="1" y="55"/>
                    <a:pt x="0" y="59"/>
                    <a:pt x="0" y="64"/>
                  </a:cubicBezTo>
                  <a:cubicBezTo>
                    <a:pt x="0" y="77"/>
                    <a:pt x="4" y="90"/>
                    <a:pt x="12" y="100"/>
                  </a:cubicBezTo>
                  <a:close/>
                </a:path>
              </a:pathLst>
            </a:custGeom>
            <a:solidFill>
              <a:schemeClr val="tx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0" name="Freeform 17"/>
            <p:cNvSpPr>
              <a:spLocks/>
            </p:cNvSpPr>
            <p:nvPr/>
          </p:nvSpPr>
          <p:spPr bwMode="auto">
            <a:xfrm>
              <a:off x="4501136" y="5292919"/>
              <a:ext cx="539284" cy="800177"/>
            </a:xfrm>
            <a:custGeom>
              <a:avLst/>
              <a:gdLst/>
              <a:ahLst/>
              <a:cxnLst>
                <a:cxn ang="0">
                  <a:pos x="46" y="160"/>
                </a:cxn>
                <a:cxn ang="0">
                  <a:pos x="70" y="85"/>
                </a:cxn>
                <a:cxn ang="0">
                  <a:pos x="50" y="255"/>
                </a:cxn>
                <a:cxn ang="0">
                  <a:pos x="82" y="275"/>
                </a:cxn>
                <a:cxn ang="0">
                  <a:pos x="82" y="400"/>
                </a:cxn>
                <a:cxn ang="0">
                  <a:pos x="108" y="426"/>
                </a:cxn>
                <a:cxn ang="0">
                  <a:pos x="134" y="400"/>
                </a:cxn>
                <a:cxn ang="0">
                  <a:pos x="134" y="283"/>
                </a:cxn>
                <a:cxn ang="0">
                  <a:pos x="143" y="284"/>
                </a:cxn>
                <a:cxn ang="0">
                  <a:pos x="152" y="283"/>
                </a:cxn>
                <a:cxn ang="0">
                  <a:pos x="152" y="400"/>
                </a:cxn>
                <a:cxn ang="0">
                  <a:pos x="178" y="426"/>
                </a:cxn>
                <a:cxn ang="0">
                  <a:pos x="204" y="400"/>
                </a:cxn>
                <a:cxn ang="0">
                  <a:pos x="204" y="275"/>
                </a:cxn>
                <a:cxn ang="0">
                  <a:pos x="236" y="255"/>
                </a:cxn>
                <a:cxn ang="0">
                  <a:pos x="217" y="85"/>
                </a:cxn>
                <a:cxn ang="0">
                  <a:pos x="246" y="190"/>
                </a:cxn>
                <a:cxn ang="0">
                  <a:pos x="265" y="208"/>
                </a:cxn>
                <a:cxn ang="0">
                  <a:pos x="268" y="208"/>
                </a:cxn>
                <a:cxn ang="0">
                  <a:pos x="285" y="186"/>
                </a:cxn>
                <a:cxn ang="0">
                  <a:pos x="234" y="38"/>
                </a:cxn>
                <a:cxn ang="0">
                  <a:pos x="190" y="6"/>
                </a:cxn>
                <a:cxn ang="0">
                  <a:pos x="169" y="1"/>
                </a:cxn>
                <a:cxn ang="0">
                  <a:pos x="160" y="1"/>
                </a:cxn>
                <a:cxn ang="0">
                  <a:pos x="143" y="0"/>
                </a:cxn>
                <a:cxn ang="0">
                  <a:pos x="97" y="6"/>
                </a:cxn>
                <a:cxn ang="0">
                  <a:pos x="97" y="6"/>
                </a:cxn>
                <a:cxn ang="0">
                  <a:pos x="89" y="9"/>
                </a:cxn>
                <a:cxn ang="0">
                  <a:pos x="53" y="38"/>
                </a:cxn>
                <a:cxn ang="0">
                  <a:pos x="46" y="48"/>
                </a:cxn>
                <a:cxn ang="0">
                  <a:pos x="38" y="60"/>
                </a:cxn>
                <a:cxn ang="0">
                  <a:pos x="1" y="186"/>
                </a:cxn>
                <a:cxn ang="0">
                  <a:pos x="19" y="208"/>
                </a:cxn>
                <a:cxn ang="0">
                  <a:pos x="21" y="208"/>
                </a:cxn>
                <a:cxn ang="0">
                  <a:pos x="38" y="199"/>
                </a:cxn>
                <a:cxn ang="0">
                  <a:pos x="41" y="190"/>
                </a:cxn>
                <a:cxn ang="0">
                  <a:pos x="46" y="160"/>
                </a:cxn>
              </a:cxnLst>
              <a:rect l="0" t="0" r="r" b="b"/>
              <a:pathLst>
                <a:path w="287" h="426">
                  <a:moveTo>
                    <a:pt x="46" y="160"/>
                  </a:moveTo>
                  <a:cubicBezTo>
                    <a:pt x="52" y="126"/>
                    <a:pt x="61" y="102"/>
                    <a:pt x="70" y="85"/>
                  </a:cubicBezTo>
                  <a:cubicBezTo>
                    <a:pt x="61" y="137"/>
                    <a:pt x="50" y="207"/>
                    <a:pt x="50" y="255"/>
                  </a:cubicBezTo>
                  <a:cubicBezTo>
                    <a:pt x="50" y="263"/>
                    <a:pt x="64" y="270"/>
                    <a:pt x="82" y="275"/>
                  </a:cubicBezTo>
                  <a:cubicBezTo>
                    <a:pt x="82" y="400"/>
                    <a:pt x="82" y="400"/>
                    <a:pt x="82" y="400"/>
                  </a:cubicBezTo>
                  <a:cubicBezTo>
                    <a:pt x="82" y="414"/>
                    <a:pt x="94" y="426"/>
                    <a:pt x="108" y="426"/>
                  </a:cubicBezTo>
                  <a:cubicBezTo>
                    <a:pt x="123" y="426"/>
                    <a:pt x="134" y="414"/>
                    <a:pt x="134" y="400"/>
                  </a:cubicBezTo>
                  <a:cubicBezTo>
                    <a:pt x="134" y="283"/>
                    <a:pt x="134" y="283"/>
                    <a:pt x="134" y="283"/>
                  </a:cubicBezTo>
                  <a:cubicBezTo>
                    <a:pt x="138" y="284"/>
                    <a:pt x="141" y="284"/>
                    <a:pt x="143" y="284"/>
                  </a:cubicBezTo>
                  <a:cubicBezTo>
                    <a:pt x="146" y="284"/>
                    <a:pt x="149" y="284"/>
                    <a:pt x="152" y="283"/>
                  </a:cubicBezTo>
                  <a:cubicBezTo>
                    <a:pt x="152" y="400"/>
                    <a:pt x="152" y="400"/>
                    <a:pt x="152" y="400"/>
                  </a:cubicBezTo>
                  <a:cubicBezTo>
                    <a:pt x="152" y="414"/>
                    <a:pt x="164" y="426"/>
                    <a:pt x="178" y="426"/>
                  </a:cubicBezTo>
                  <a:cubicBezTo>
                    <a:pt x="193" y="426"/>
                    <a:pt x="204" y="414"/>
                    <a:pt x="204" y="400"/>
                  </a:cubicBezTo>
                  <a:cubicBezTo>
                    <a:pt x="204" y="275"/>
                    <a:pt x="204" y="275"/>
                    <a:pt x="204" y="275"/>
                  </a:cubicBezTo>
                  <a:cubicBezTo>
                    <a:pt x="222" y="270"/>
                    <a:pt x="236" y="263"/>
                    <a:pt x="236" y="255"/>
                  </a:cubicBezTo>
                  <a:cubicBezTo>
                    <a:pt x="236" y="207"/>
                    <a:pt x="226" y="137"/>
                    <a:pt x="217" y="85"/>
                  </a:cubicBezTo>
                  <a:cubicBezTo>
                    <a:pt x="228" y="106"/>
                    <a:pt x="240" y="140"/>
                    <a:pt x="246" y="190"/>
                  </a:cubicBezTo>
                  <a:cubicBezTo>
                    <a:pt x="247" y="200"/>
                    <a:pt x="255" y="208"/>
                    <a:pt x="265" y="208"/>
                  </a:cubicBezTo>
                  <a:cubicBezTo>
                    <a:pt x="266" y="208"/>
                    <a:pt x="267" y="208"/>
                    <a:pt x="268" y="208"/>
                  </a:cubicBezTo>
                  <a:cubicBezTo>
                    <a:pt x="279" y="207"/>
                    <a:pt x="287" y="197"/>
                    <a:pt x="285" y="186"/>
                  </a:cubicBezTo>
                  <a:cubicBezTo>
                    <a:pt x="277" y="109"/>
                    <a:pt x="255" y="64"/>
                    <a:pt x="234" y="38"/>
                  </a:cubicBezTo>
                  <a:cubicBezTo>
                    <a:pt x="215" y="15"/>
                    <a:pt x="196" y="8"/>
                    <a:pt x="190" y="6"/>
                  </a:cubicBezTo>
                  <a:cubicBezTo>
                    <a:pt x="185" y="4"/>
                    <a:pt x="178" y="3"/>
                    <a:pt x="169" y="1"/>
                  </a:cubicBezTo>
                  <a:cubicBezTo>
                    <a:pt x="166" y="1"/>
                    <a:pt x="163" y="1"/>
                    <a:pt x="160" y="1"/>
                  </a:cubicBezTo>
                  <a:cubicBezTo>
                    <a:pt x="155" y="0"/>
                    <a:pt x="150" y="0"/>
                    <a:pt x="143" y="0"/>
                  </a:cubicBezTo>
                  <a:cubicBezTo>
                    <a:pt x="121" y="0"/>
                    <a:pt x="106" y="3"/>
                    <a:pt x="97" y="6"/>
                  </a:cubicBezTo>
                  <a:cubicBezTo>
                    <a:pt x="97" y="6"/>
                    <a:pt x="97" y="6"/>
                    <a:pt x="97" y="6"/>
                  </a:cubicBezTo>
                  <a:cubicBezTo>
                    <a:pt x="95" y="6"/>
                    <a:pt x="92" y="7"/>
                    <a:pt x="89" y="9"/>
                  </a:cubicBezTo>
                  <a:cubicBezTo>
                    <a:pt x="80" y="13"/>
                    <a:pt x="67" y="21"/>
                    <a:pt x="53" y="38"/>
                  </a:cubicBezTo>
                  <a:cubicBezTo>
                    <a:pt x="51" y="41"/>
                    <a:pt x="48" y="44"/>
                    <a:pt x="46" y="48"/>
                  </a:cubicBezTo>
                  <a:cubicBezTo>
                    <a:pt x="43" y="52"/>
                    <a:pt x="40" y="56"/>
                    <a:pt x="38" y="60"/>
                  </a:cubicBezTo>
                  <a:cubicBezTo>
                    <a:pt x="22" y="87"/>
                    <a:pt x="8" y="127"/>
                    <a:pt x="1" y="186"/>
                  </a:cubicBezTo>
                  <a:cubicBezTo>
                    <a:pt x="0" y="197"/>
                    <a:pt x="8" y="207"/>
                    <a:pt x="19" y="208"/>
                  </a:cubicBezTo>
                  <a:cubicBezTo>
                    <a:pt x="20" y="208"/>
                    <a:pt x="21" y="208"/>
                    <a:pt x="21" y="208"/>
                  </a:cubicBezTo>
                  <a:cubicBezTo>
                    <a:pt x="28" y="208"/>
                    <a:pt x="34" y="205"/>
                    <a:pt x="38" y="199"/>
                  </a:cubicBezTo>
                  <a:cubicBezTo>
                    <a:pt x="39" y="197"/>
                    <a:pt x="41" y="194"/>
                    <a:pt x="41" y="190"/>
                  </a:cubicBezTo>
                  <a:cubicBezTo>
                    <a:pt x="42" y="179"/>
                    <a:pt x="44" y="169"/>
                    <a:pt x="4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41" name="ZoneTexte 40"/>
          <p:cNvSpPr txBox="1"/>
          <p:nvPr/>
        </p:nvSpPr>
        <p:spPr>
          <a:xfrm>
            <a:off x="2245836" y="1436212"/>
            <a:ext cx="4652329" cy="369332"/>
          </a:xfrm>
          <a:prstGeom prst="rect">
            <a:avLst/>
          </a:prstGeom>
          <a:noFill/>
        </p:spPr>
        <p:txBody>
          <a:bodyPr wrap="square" rtlCol="0">
            <a:spAutoFit/>
          </a:bodyPr>
          <a:lstStyle/>
          <a:p>
            <a:pPr algn="ctr"/>
            <a:r>
              <a:rPr lang="fr-FR" sz="2000" b="1" dirty="0" smtClean="0">
                <a:solidFill>
                  <a:srgbClr val="1F497D"/>
                </a:solidFill>
              </a:rPr>
              <a:t>100% des Français âgés de 15 ans et +</a:t>
            </a:r>
            <a:endParaRPr lang="fr-FR" sz="2000" b="1" dirty="0">
              <a:solidFill>
                <a:srgbClr val="1F497D"/>
              </a:solidFill>
            </a:endParaRPr>
          </a:p>
        </p:txBody>
      </p:sp>
      <p:sp>
        <p:nvSpPr>
          <p:cNvPr id="49" name="ZoneTexte 48"/>
          <p:cNvSpPr txBox="1"/>
          <p:nvPr/>
        </p:nvSpPr>
        <p:spPr>
          <a:xfrm>
            <a:off x="2665836" y="2402740"/>
            <a:ext cx="3866191" cy="923330"/>
          </a:xfrm>
          <a:prstGeom prst="rect">
            <a:avLst/>
          </a:prstGeom>
          <a:noFill/>
        </p:spPr>
        <p:txBody>
          <a:bodyPr wrap="square" rtlCol="0">
            <a:spAutoFit/>
          </a:bodyPr>
          <a:lstStyle/>
          <a:p>
            <a:pPr algn="ctr"/>
            <a:r>
              <a:rPr lang="fr-FR" sz="2000" b="1" dirty="0" smtClean="0">
                <a:solidFill>
                  <a:srgbClr val="FFFFFF"/>
                </a:solidFill>
              </a:rPr>
              <a:t>70% de lecteurs  au format papier ou au format numérique au cours des 12 derniers mois*</a:t>
            </a:r>
            <a:endParaRPr lang="fr-FR" sz="2000" b="1" dirty="0">
              <a:solidFill>
                <a:srgbClr val="FFFFFF"/>
              </a:solidFill>
            </a:endParaRPr>
          </a:p>
        </p:txBody>
      </p:sp>
      <p:sp>
        <p:nvSpPr>
          <p:cNvPr id="61" name="Rectangle à coins arrondis 60"/>
          <p:cNvSpPr/>
          <p:nvPr/>
        </p:nvSpPr>
        <p:spPr bwMode="auto">
          <a:xfrm>
            <a:off x="1726598" y="4029875"/>
            <a:ext cx="2749554" cy="1164432"/>
          </a:xfrm>
          <a:prstGeom prst="roundRect">
            <a:avLst/>
          </a:prstGeom>
          <a:solidFill>
            <a:srgbClr val="326982"/>
          </a:solidFill>
          <a:ln w="38100"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grpSp>
        <p:nvGrpSpPr>
          <p:cNvPr id="6" name="Group 181"/>
          <p:cNvGrpSpPr>
            <a:grpSpLocks noChangeAspect="1"/>
          </p:cNvGrpSpPr>
          <p:nvPr/>
        </p:nvGrpSpPr>
        <p:grpSpPr>
          <a:xfrm>
            <a:off x="1846888" y="4187371"/>
            <a:ext cx="648422" cy="720000"/>
            <a:chOff x="1784350" y="4149725"/>
            <a:chExt cx="977900" cy="1085850"/>
          </a:xfrm>
          <a:solidFill>
            <a:schemeClr val="bg1"/>
          </a:solidFill>
        </p:grpSpPr>
        <p:sp>
          <p:nvSpPr>
            <p:cNvPr id="7"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grp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solidFill>
                <a:srgbClr val="C2DCE8"/>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1"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62" name="ZoneTexte 61"/>
          <p:cNvSpPr txBox="1"/>
          <p:nvPr/>
        </p:nvSpPr>
        <p:spPr>
          <a:xfrm>
            <a:off x="2549100" y="4176092"/>
            <a:ext cx="1959657" cy="923330"/>
          </a:xfrm>
          <a:prstGeom prst="rect">
            <a:avLst/>
          </a:prstGeom>
          <a:noFill/>
        </p:spPr>
        <p:txBody>
          <a:bodyPr wrap="square" lIns="0" rIns="0" rtlCol="0">
            <a:spAutoFit/>
          </a:bodyPr>
          <a:lstStyle/>
          <a:p>
            <a:r>
              <a:rPr lang="fr-FR" sz="2000" b="1" dirty="0" smtClean="0">
                <a:solidFill>
                  <a:srgbClr val="FFFFFF"/>
                </a:solidFill>
              </a:rPr>
              <a:t>69% lecteurs  au format  papier</a:t>
            </a:r>
          </a:p>
          <a:p>
            <a:endParaRPr lang="fr-FR" sz="2000" b="1" dirty="0">
              <a:solidFill>
                <a:srgbClr val="FFFFFF"/>
              </a:solidFill>
            </a:endParaRPr>
          </a:p>
        </p:txBody>
      </p:sp>
      <p:sp>
        <p:nvSpPr>
          <p:cNvPr id="63" name="Rectangle à coins arrondis 62"/>
          <p:cNvSpPr/>
          <p:nvPr/>
        </p:nvSpPr>
        <p:spPr bwMode="auto">
          <a:xfrm>
            <a:off x="4398951" y="4567836"/>
            <a:ext cx="3090420" cy="923906"/>
          </a:xfrm>
          <a:prstGeom prst="roundRect">
            <a:avLst/>
          </a:prstGeom>
          <a:solidFill>
            <a:srgbClr val="7030A0"/>
          </a:solidFill>
          <a:ln w="38100"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64" name="ZoneTexte 63"/>
          <p:cNvSpPr txBox="1"/>
          <p:nvPr/>
        </p:nvSpPr>
        <p:spPr>
          <a:xfrm>
            <a:off x="4955404" y="4603697"/>
            <a:ext cx="2461997" cy="840230"/>
          </a:xfrm>
          <a:prstGeom prst="rect">
            <a:avLst/>
          </a:prstGeom>
          <a:noFill/>
        </p:spPr>
        <p:txBody>
          <a:bodyPr wrap="square" rtlCol="0">
            <a:spAutoFit/>
          </a:bodyPr>
          <a:lstStyle/>
          <a:p>
            <a:pPr algn="ctr"/>
            <a:r>
              <a:rPr lang="fr-FR" b="1" dirty="0" smtClean="0">
                <a:solidFill>
                  <a:srgbClr val="FFFFFF"/>
                </a:solidFill>
              </a:rPr>
              <a:t>11% </a:t>
            </a:r>
            <a:r>
              <a:rPr lang="fr-FR" b="1" dirty="0" smtClean="0">
                <a:solidFill>
                  <a:srgbClr val="FFFFFF"/>
                </a:solidFill>
              </a:rPr>
              <a:t>lecteurs</a:t>
            </a:r>
            <a:br>
              <a:rPr lang="fr-FR" b="1" dirty="0" smtClean="0">
                <a:solidFill>
                  <a:srgbClr val="FFFFFF"/>
                </a:solidFill>
              </a:rPr>
            </a:br>
            <a:r>
              <a:rPr lang="fr-FR" b="1" dirty="0" smtClean="0">
                <a:solidFill>
                  <a:srgbClr val="FFFFFF"/>
                </a:solidFill>
              </a:rPr>
              <a:t>au format</a:t>
            </a:r>
          </a:p>
          <a:p>
            <a:pPr algn="ctr"/>
            <a:r>
              <a:rPr lang="fr-FR" b="1" dirty="0" smtClean="0">
                <a:solidFill>
                  <a:srgbClr val="FFFFFF"/>
                </a:solidFill>
              </a:rPr>
              <a:t>numérique</a:t>
            </a:r>
            <a:endParaRPr lang="fr-FR" b="1" dirty="0">
              <a:solidFill>
                <a:srgbClr val="FFFFFF"/>
              </a:solidFill>
            </a:endParaRPr>
          </a:p>
        </p:txBody>
      </p:sp>
      <p:grpSp>
        <p:nvGrpSpPr>
          <p:cNvPr id="13" name="Groupe 12"/>
          <p:cNvGrpSpPr/>
          <p:nvPr/>
        </p:nvGrpSpPr>
        <p:grpSpPr>
          <a:xfrm>
            <a:off x="4515761" y="4684746"/>
            <a:ext cx="561495" cy="705398"/>
            <a:chOff x="3475329" y="2590956"/>
            <a:chExt cx="2229935" cy="2801434"/>
          </a:xfrm>
          <a:solidFill>
            <a:schemeClr val="bg1"/>
          </a:solidFill>
        </p:grpSpPr>
        <p:sp>
          <p:nvSpPr>
            <p:cNvPr id="14"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5"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7"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8"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51" name="ZoneTexte 50"/>
          <p:cNvSpPr txBox="1"/>
          <p:nvPr/>
        </p:nvSpPr>
        <p:spPr>
          <a:xfrm>
            <a:off x="1516173" y="5796537"/>
            <a:ext cx="2762974" cy="341632"/>
          </a:xfrm>
          <a:prstGeom prst="rect">
            <a:avLst/>
          </a:prstGeom>
          <a:noFill/>
        </p:spPr>
        <p:txBody>
          <a:bodyPr wrap="square" rtlCol="0">
            <a:spAutoFit/>
          </a:bodyPr>
          <a:lstStyle/>
          <a:p>
            <a:pPr algn="ctr"/>
            <a:r>
              <a:rPr lang="fr-FR" b="1" i="1" dirty="0" smtClean="0">
                <a:solidFill>
                  <a:schemeClr val="tx2">
                    <a:lumMod val="75000"/>
                  </a:schemeClr>
                </a:solidFill>
              </a:rPr>
              <a:t>2011 : 74%</a:t>
            </a:r>
          </a:p>
        </p:txBody>
      </p:sp>
      <p:sp>
        <p:nvSpPr>
          <p:cNvPr id="52" name="ZoneTexte 51"/>
          <p:cNvSpPr txBox="1"/>
          <p:nvPr/>
        </p:nvSpPr>
        <p:spPr>
          <a:xfrm>
            <a:off x="4968283" y="5796537"/>
            <a:ext cx="1630355" cy="341632"/>
          </a:xfrm>
          <a:prstGeom prst="rect">
            <a:avLst/>
          </a:prstGeom>
          <a:noFill/>
        </p:spPr>
        <p:txBody>
          <a:bodyPr wrap="square" rtlCol="0">
            <a:spAutoFit/>
          </a:bodyPr>
          <a:lstStyle/>
          <a:p>
            <a:pPr algn="ctr"/>
            <a:r>
              <a:rPr lang="fr-FR" b="1" i="1" dirty="0" smtClean="0">
                <a:solidFill>
                  <a:schemeClr val="tx2">
                    <a:lumMod val="75000"/>
                  </a:schemeClr>
                </a:solidFill>
              </a:rPr>
              <a:t>2011 : 8% </a:t>
            </a:r>
          </a:p>
        </p:txBody>
      </p:sp>
      <p:sp>
        <p:nvSpPr>
          <p:cNvPr id="57" name="Flèche vers le haut 56"/>
          <p:cNvSpPr/>
          <p:nvPr/>
        </p:nvSpPr>
        <p:spPr bwMode="auto">
          <a:xfrm rot="7385259">
            <a:off x="3655403" y="5803215"/>
            <a:ext cx="172186" cy="290456"/>
          </a:xfrm>
          <a:prstGeom prst="upArrow">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rgbClr val="FF0000"/>
              </a:solidFill>
              <a:effectLst/>
              <a:latin typeface="Calibri" pitchFamily="34" charset="0"/>
            </a:endParaRPr>
          </a:p>
        </p:txBody>
      </p:sp>
      <p:sp>
        <p:nvSpPr>
          <p:cNvPr id="54" name="Flèche vers le haut 53"/>
          <p:cNvSpPr/>
          <p:nvPr/>
        </p:nvSpPr>
        <p:spPr bwMode="auto">
          <a:xfrm rot="1985259">
            <a:off x="6443943" y="5791864"/>
            <a:ext cx="176168" cy="292697"/>
          </a:xfrm>
          <a:prstGeom prst="upArrow">
            <a:avLst/>
          </a:prstGeom>
          <a:solidFill>
            <a:srgbClr val="92D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nvGrpSpPr>
          <p:cNvPr id="53" name="Group 181"/>
          <p:cNvGrpSpPr>
            <a:grpSpLocks noChangeAspect="1"/>
          </p:cNvGrpSpPr>
          <p:nvPr/>
        </p:nvGrpSpPr>
        <p:grpSpPr>
          <a:xfrm rot="20580558">
            <a:off x="2012152" y="2489352"/>
            <a:ext cx="648422" cy="720000"/>
            <a:chOff x="1784350" y="4149725"/>
            <a:chExt cx="977900" cy="1085850"/>
          </a:xfrm>
          <a:solidFill>
            <a:schemeClr val="bg1"/>
          </a:solidFill>
        </p:grpSpPr>
        <p:sp>
          <p:nvSpPr>
            <p:cNvPr id="55"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6"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grp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9"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solidFill>
                <a:srgbClr val="C2DCE8"/>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0"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5"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6"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68" name="Groupe 67"/>
          <p:cNvGrpSpPr/>
          <p:nvPr/>
        </p:nvGrpSpPr>
        <p:grpSpPr>
          <a:xfrm rot="1018995">
            <a:off x="6592471" y="2445614"/>
            <a:ext cx="637239" cy="824966"/>
            <a:chOff x="3475329" y="2590956"/>
            <a:chExt cx="2229935" cy="2801434"/>
          </a:xfrm>
          <a:solidFill>
            <a:schemeClr val="bg1"/>
          </a:solidFill>
        </p:grpSpPr>
        <p:sp>
          <p:nvSpPr>
            <p:cNvPr id="69"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0"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1"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2"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3"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3" name="Rectangle 2"/>
          <p:cNvSpPr/>
          <p:nvPr/>
        </p:nvSpPr>
        <p:spPr>
          <a:xfrm>
            <a:off x="131957" y="6094751"/>
            <a:ext cx="6671688" cy="480131"/>
          </a:xfrm>
          <a:prstGeom prst="rect">
            <a:avLst/>
          </a:prstGeom>
        </p:spPr>
        <p:txBody>
          <a:bodyPr wrap="square">
            <a:spAutoFit/>
          </a:bodyPr>
          <a:lstStyle/>
          <a:p>
            <a:r>
              <a:rPr lang="fr-FR" sz="1400" i="1" dirty="0" smtClean="0"/>
              <a:t>* </a:t>
            </a:r>
            <a:r>
              <a:rPr lang="fr-FR" sz="1400" i="1" dirty="0" smtClean="0"/>
              <a:t>Hors lectures professionnelles et livres lus aux enfants  </a:t>
            </a:r>
            <a:r>
              <a:rPr lang="fr-FR" sz="1400" i="1" dirty="0" smtClean="0"/>
              <a:t>y </a:t>
            </a:r>
            <a:r>
              <a:rPr lang="fr-FR" sz="1400" i="1" dirty="0" smtClean="0"/>
              <a:t>compris albums de bandes dessinées, mangas, dictionnaires, encyclopédies…</a:t>
            </a:r>
            <a:endParaRPr lang="fr-FR" sz="1400" i="1" dirty="0"/>
          </a:p>
        </p:txBody>
      </p:sp>
    </p:spTree>
    <p:extLst>
      <p:ext uri="{BB962C8B-B14F-4D97-AF65-F5344CB8AC3E}">
        <p14:creationId xmlns:p14="http://schemas.microsoft.com/office/powerpoint/2010/main" val="1112405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à coins arrondis 57"/>
          <p:cNvSpPr/>
          <p:nvPr/>
        </p:nvSpPr>
        <p:spPr bwMode="auto">
          <a:xfrm>
            <a:off x="5326938" y="5259508"/>
            <a:ext cx="2429616" cy="10763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noAutofit/>
          </a:bodyPr>
          <a:lstStyle/>
          <a:p>
            <a:endParaRPr lang="fr-FR" smtClean="0">
              <a:solidFill>
                <a:schemeClr val="tx1"/>
              </a:solidFill>
            </a:endParaRPr>
          </a:p>
        </p:txBody>
      </p:sp>
      <p:sp>
        <p:nvSpPr>
          <p:cNvPr id="61" name="Rectangle à coins arrondis 60"/>
          <p:cNvSpPr/>
          <p:nvPr/>
        </p:nvSpPr>
        <p:spPr bwMode="auto">
          <a:xfrm>
            <a:off x="4013196" y="4311813"/>
            <a:ext cx="2001256" cy="105973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noAutofit/>
          </a:bodyPr>
          <a:lstStyle/>
          <a:p>
            <a:endParaRPr lang="fr-FR" smtClean="0">
              <a:solidFill>
                <a:schemeClr val="tx1">
                  <a:lumMod val="60000"/>
                  <a:lumOff val="40000"/>
                </a:schemeClr>
              </a:solidFill>
            </a:endParaRPr>
          </a:p>
        </p:txBody>
      </p:sp>
      <p:sp>
        <p:nvSpPr>
          <p:cNvPr id="63" name="Rectangle à coins arrondis 62"/>
          <p:cNvSpPr/>
          <p:nvPr/>
        </p:nvSpPr>
        <p:spPr bwMode="auto">
          <a:xfrm>
            <a:off x="6211206" y="4311813"/>
            <a:ext cx="2350411" cy="1028377"/>
          </a:xfrm>
          <a:prstGeom prst="roundRect">
            <a:avLst/>
          </a:prstGeom>
          <a:ln>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noAutofit/>
          </a:bodyPr>
          <a:lstStyle/>
          <a:p>
            <a:endParaRPr lang="fr-FR" smtClean="0">
              <a:solidFill>
                <a:srgbClr val="7030A0"/>
              </a:solidFill>
            </a:endParaRPr>
          </a:p>
        </p:txBody>
      </p:sp>
      <p:sp>
        <p:nvSpPr>
          <p:cNvPr id="62" name="ZoneTexte 61"/>
          <p:cNvSpPr txBox="1"/>
          <p:nvPr/>
        </p:nvSpPr>
        <p:spPr>
          <a:xfrm>
            <a:off x="4054795" y="4311813"/>
            <a:ext cx="1959657" cy="1200329"/>
          </a:xfrm>
          <a:prstGeom prst="rect">
            <a:avLst/>
          </a:prstGeom>
          <a:noFill/>
        </p:spPr>
        <p:txBody>
          <a:bodyPr wrap="square" lIns="0" rIns="0" rtlCol="0">
            <a:spAutoFit/>
          </a:bodyPr>
          <a:lstStyle/>
          <a:p>
            <a:pPr algn="ctr"/>
            <a:r>
              <a:rPr lang="fr-FR" sz="2000" b="1" dirty="0"/>
              <a:t>5</a:t>
            </a:r>
            <a:r>
              <a:rPr lang="fr-FR" sz="2000" b="1" dirty="0" smtClean="0"/>
              <a:t>9% </a:t>
            </a:r>
            <a:r>
              <a:rPr lang="fr-FR" sz="2000" b="1" dirty="0"/>
              <a:t>lecteurs exclusifs au </a:t>
            </a:r>
            <a:r>
              <a:rPr lang="fr-FR" sz="2000" b="1" dirty="0" smtClean="0"/>
              <a:t>format  papier</a:t>
            </a:r>
          </a:p>
          <a:p>
            <a:pPr algn="ctr"/>
            <a:endParaRPr lang="fr-FR" sz="2000" b="1" dirty="0"/>
          </a:p>
        </p:txBody>
      </p:sp>
      <p:sp>
        <p:nvSpPr>
          <p:cNvPr id="64" name="ZoneTexte 63"/>
          <p:cNvSpPr txBox="1"/>
          <p:nvPr/>
        </p:nvSpPr>
        <p:spPr>
          <a:xfrm>
            <a:off x="6244018" y="4416860"/>
            <a:ext cx="2354042" cy="923330"/>
          </a:xfrm>
          <a:prstGeom prst="rect">
            <a:avLst/>
          </a:prstGeom>
          <a:noFill/>
        </p:spPr>
        <p:txBody>
          <a:bodyPr wrap="none" rtlCol="0">
            <a:spAutoFit/>
          </a:bodyPr>
          <a:lstStyle/>
          <a:p>
            <a:pPr algn="ctr"/>
            <a:r>
              <a:rPr lang="fr-FR" sz="2000" b="1" dirty="0" smtClean="0">
                <a:solidFill>
                  <a:srgbClr val="7030A0"/>
                </a:solidFill>
              </a:rPr>
              <a:t>1% </a:t>
            </a:r>
            <a:r>
              <a:rPr lang="fr-FR" sz="2000" b="1" dirty="0" smtClean="0">
                <a:solidFill>
                  <a:srgbClr val="7030A0"/>
                </a:solidFill>
              </a:rPr>
              <a:t>lecteurs exclusifs</a:t>
            </a:r>
            <a:r>
              <a:rPr lang="fr-FR" sz="2000" b="1" dirty="0" smtClean="0">
                <a:solidFill>
                  <a:srgbClr val="7030A0"/>
                </a:solidFill>
              </a:rPr>
              <a:t/>
            </a:r>
            <a:br>
              <a:rPr lang="fr-FR" sz="2000" b="1" dirty="0" smtClean="0">
                <a:solidFill>
                  <a:srgbClr val="7030A0"/>
                </a:solidFill>
              </a:rPr>
            </a:br>
            <a:r>
              <a:rPr lang="fr-FR" sz="2000" b="1" dirty="0" smtClean="0">
                <a:solidFill>
                  <a:srgbClr val="7030A0"/>
                </a:solidFill>
              </a:rPr>
              <a:t>au format</a:t>
            </a:r>
          </a:p>
          <a:p>
            <a:pPr algn="ctr"/>
            <a:r>
              <a:rPr lang="fr-FR" sz="2000" b="1" dirty="0" smtClean="0">
                <a:solidFill>
                  <a:srgbClr val="7030A0"/>
                </a:solidFill>
              </a:rPr>
              <a:t>numérique</a:t>
            </a:r>
            <a:endParaRPr lang="fr-FR" sz="2000" b="1" dirty="0">
              <a:solidFill>
                <a:srgbClr val="7030A0"/>
              </a:solidFill>
            </a:endParaRPr>
          </a:p>
        </p:txBody>
      </p:sp>
      <p:sp>
        <p:nvSpPr>
          <p:cNvPr id="59" name="ZoneTexte 58"/>
          <p:cNvSpPr txBox="1"/>
          <p:nvPr/>
        </p:nvSpPr>
        <p:spPr>
          <a:xfrm>
            <a:off x="5365944" y="5361107"/>
            <a:ext cx="2275425" cy="1200329"/>
          </a:xfrm>
          <a:prstGeom prst="rect">
            <a:avLst/>
          </a:prstGeom>
          <a:noFill/>
        </p:spPr>
        <p:txBody>
          <a:bodyPr wrap="square" lIns="0" rIns="0" rtlCol="0">
            <a:spAutoFit/>
          </a:bodyPr>
          <a:lstStyle/>
          <a:p>
            <a:pPr algn="ctr"/>
            <a:r>
              <a:rPr lang="fr-FR" sz="2000" b="1" dirty="0" smtClean="0"/>
              <a:t>10% lecteurs  au format  papier </a:t>
            </a:r>
            <a:r>
              <a:rPr lang="fr-FR" sz="2000" b="1" dirty="0" smtClean="0"/>
              <a:t>ET au </a:t>
            </a:r>
            <a:r>
              <a:rPr lang="fr-FR" sz="2000" b="1" dirty="0" smtClean="0"/>
              <a:t>format numérique</a:t>
            </a:r>
          </a:p>
          <a:p>
            <a:pPr algn="ctr"/>
            <a:endParaRPr lang="fr-FR" sz="2000" b="1" dirty="0"/>
          </a:p>
        </p:txBody>
      </p:sp>
      <p:pic>
        <p:nvPicPr>
          <p:cNvPr id="72" name="Picture 6" descr="K:\Ipsos Media-Lieux Communs\Banque d'Images\Illustrations - Photos\Tablette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802" r="19363" b="10447"/>
          <a:stretch/>
        </p:blipFill>
        <p:spPr bwMode="auto">
          <a:xfrm>
            <a:off x="107580" y="1136764"/>
            <a:ext cx="3313352" cy="5371618"/>
          </a:xfrm>
          <a:prstGeom prst="roundRect">
            <a:avLst>
              <a:gd name="adj" fmla="val 722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7" name="Rectangle à coins arrondis 66"/>
          <p:cNvSpPr/>
          <p:nvPr/>
        </p:nvSpPr>
        <p:spPr bwMode="auto">
          <a:xfrm>
            <a:off x="4033995" y="2807278"/>
            <a:ext cx="4527622" cy="1271670"/>
          </a:xfrm>
          <a:prstGeom prst="roundRect">
            <a:avLst/>
          </a:prstGeom>
          <a:solidFill>
            <a:srgbClr val="008E94"/>
          </a:solidFill>
          <a:ln w="38100"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2" name="Titre 1"/>
          <p:cNvSpPr>
            <a:spLocks noGrp="1"/>
          </p:cNvSpPr>
          <p:nvPr>
            <p:ph type="title"/>
          </p:nvPr>
        </p:nvSpPr>
        <p:spPr>
          <a:xfrm>
            <a:off x="700508" y="101827"/>
            <a:ext cx="8158163" cy="611187"/>
          </a:xfrm>
        </p:spPr>
        <p:txBody>
          <a:bodyPr/>
          <a:lstStyle/>
          <a:p>
            <a:r>
              <a:rPr lang="fr-FR" sz="1800" dirty="0" smtClean="0"/>
              <a:t>Pour autant, cette hausse sur le livre numérique ne vient pas accroitre le niveau de lecture en France puisque…</a:t>
            </a:r>
            <a:endParaRPr lang="fr-FR" sz="1800" dirty="0"/>
          </a:p>
        </p:txBody>
      </p:sp>
      <p:sp>
        <p:nvSpPr>
          <p:cNvPr id="5" name="Espace réservé du numéro de diapositive 4"/>
          <p:cNvSpPr>
            <a:spLocks noGrp="1"/>
          </p:cNvSpPr>
          <p:nvPr>
            <p:ph type="sldNum" sz="quarter" idx="11"/>
          </p:nvPr>
        </p:nvSpPr>
        <p:spPr/>
        <p:txBody>
          <a:bodyPr/>
          <a:lstStyle/>
          <a:p>
            <a:pPr>
              <a:defRPr/>
            </a:pPr>
            <a:fld id="{14F7B800-89C3-4AFF-A010-93EB288FD3E8}" type="slidenum">
              <a:rPr lang="en-US" smtClean="0">
                <a:solidFill>
                  <a:srgbClr val="1F497D"/>
                </a:solidFill>
              </a:rPr>
              <a:pPr>
                <a:defRPr/>
              </a:pPr>
              <a:t>14</a:t>
            </a:fld>
            <a:endParaRPr lang="en-US" dirty="0">
              <a:solidFill>
                <a:srgbClr val="1F497D"/>
              </a:solidFill>
            </a:endParaRPr>
          </a:p>
        </p:txBody>
      </p:sp>
      <p:sp>
        <p:nvSpPr>
          <p:cNvPr id="41" name="ZoneTexte 40"/>
          <p:cNvSpPr txBox="1"/>
          <p:nvPr/>
        </p:nvSpPr>
        <p:spPr>
          <a:xfrm>
            <a:off x="4189360" y="2397605"/>
            <a:ext cx="4163103" cy="369332"/>
          </a:xfrm>
          <a:prstGeom prst="rect">
            <a:avLst/>
          </a:prstGeom>
          <a:noFill/>
        </p:spPr>
        <p:txBody>
          <a:bodyPr wrap="square" rtlCol="0">
            <a:spAutoFit/>
          </a:bodyPr>
          <a:lstStyle/>
          <a:p>
            <a:pPr algn="ctr"/>
            <a:r>
              <a:rPr lang="fr-FR" sz="2000" b="1" dirty="0" smtClean="0">
                <a:solidFill>
                  <a:srgbClr val="1F497D"/>
                </a:solidFill>
              </a:rPr>
              <a:t>100% des Français âgés de 15 ans et +</a:t>
            </a:r>
            <a:endParaRPr lang="fr-FR" sz="2000" b="1" dirty="0">
              <a:solidFill>
                <a:srgbClr val="1F497D"/>
              </a:solidFill>
            </a:endParaRPr>
          </a:p>
        </p:txBody>
      </p:sp>
      <p:sp>
        <p:nvSpPr>
          <p:cNvPr id="49" name="ZoneTexte 48"/>
          <p:cNvSpPr txBox="1"/>
          <p:nvPr/>
        </p:nvSpPr>
        <p:spPr>
          <a:xfrm>
            <a:off x="3860797" y="2966936"/>
            <a:ext cx="4700819" cy="923330"/>
          </a:xfrm>
          <a:prstGeom prst="rect">
            <a:avLst/>
          </a:prstGeom>
          <a:noFill/>
        </p:spPr>
        <p:txBody>
          <a:bodyPr wrap="square" rtlCol="0">
            <a:spAutoFit/>
          </a:bodyPr>
          <a:lstStyle/>
          <a:p>
            <a:pPr algn="ctr"/>
            <a:r>
              <a:rPr lang="fr-FR" sz="2000" b="1" dirty="0" smtClean="0">
                <a:solidFill>
                  <a:srgbClr val="FFFFFF"/>
                </a:solidFill>
              </a:rPr>
              <a:t>70% de lecteurs  </a:t>
            </a:r>
            <a:br>
              <a:rPr lang="fr-FR" sz="2000" b="1" dirty="0" smtClean="0">
                <a:solidFill>
                  <a:srgbClr val="FFFFFF"/>
                </a:solidFill>
              </a:rPr>
            </a:br>
            <a:r>
              <a:rPr lang="fr-FR" sz="2000" b="1" dirty="0" smtClean="0">
                <a:solidFill>
                  <a:srgbClr val="FFFFFF"/>
                </a:solidFill>
              </a:rPr>
              <a:t>au format papier </a:t>
            </a:r>
            <a:br>
              <a:rPr lang="fr-FR" sz="2000" b="1" dirty="0" smtClean="0">
                <a:solidFill>
                  <a:srgbClr val="FFFFFF"/>
                </a:solidFill>
              </a:rPr>
            </a:br>
            <a:r>
              <a:rPr lang="fr-FR" sz="2000" b="1" dirty="0" smtClean="0">
                <a:solidFill>
                  <a:srgbClr val="FFFFFF"/>
                </a:solidFill>
              </a:rPr>
              <a:t>ou au format numérique</a:t>
            </a:r>
            <a:endParaRPr lang="fr-FR" sz="2000" b="1" dirty="0">
              <a:solidFill>
                <a:srgbClr val="FFFFFF"/>
              </a:solidFill>
            </a:endParaRPr>
          </a:p>
        </p:txBody>
      </p:sp>
      <p:sp>
        <p:nvSpPr>
          <p:cNvPr id="48" name="Titre 1"/>
          <p:cNvSpPr txBox="1">
            <a:spLocks/>
          </p:cNvSpPr>
          <p:nvPr/>
        </p:nvSpPr>
        <p:spPr bwMode="auto">
          <a:xfrm>
            <a:off x="324211" y="708073"/>
            <a:ext cx="2880089" cy="2099205"/>
          </a:xfrm>
          <a:prstGeom prst="roundRect">
            <a:avLst>
              <a:gd name="adj" fmla="val 9447"/>
            </a:avLst>
          </a:prstGeom>
          <a:solidFill>
            <a:srgbClr val="FFFFFF">
              <a:alpha val="50196"/>
            </a:srgbClr>
          </a:solidFill>
          <a:ln>
            <a:noFill/>
          </a:ln>
          <a:ex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a:lstStyle>
          <a:p>
            <a:pPr algn="ctr">
              <a:buFontTx/>
            </a:pPr>
            <a:r>
              <a:rPr lang="fr-FR" sz="2800" kern="0" dirty="0" smtClean="0"/>
              <a:t>…</a:t>
            </a:r>
            <a:r>
              <a:rPr lang="fr-FR" sz="4000" kern="0" dirty="0" smtClean="0"/>
              <a:t>9</a:t>
            </a:r>
            <a:r>
              <a:rPr lang="fr-FR" sz="2800" kern="0" dirty="0" smtClean="0"/>
              <a:t> lecteurs de livres numériques </a:t>
            </a:r>
            <a:r>
              <a:rPr lang="fr-FR" sz="3600" kern="0" dirty="0" smtClean="0"/>
              <a:t>sur 10 </a:t>
            </a:r>
            <a:r>
              <a:rPr lang="fr-FR" sz="2800" kern="0" dirty="0" smtClean="0"/>
              <a:t>sont aussi lecteurs de livres au format papier. </a:t>
            </a:r>
            <a:endParaRPr lang="fr-FR" sz="2800" kern="0" dirty="0"/>
          </a:p>
        </p:txBody>
      </p:sp>
      <p:grpSp>
        <p:nvGrpSpPr>
          <p:cNvPr id="51" name="Group 181"/>
          <p:cNvGrpSpPr>
            <a:grpSpLocks noChangeAspect="1"/>
          </p:cNvGrpSpPr>
          <p:nvPr/>
        </p:nvGrpSpPr>
        <p:grpSpPr>
          <a:xfrm rot="20580558">
            <a:off x="4175264" y="2978972"/>
            <a:ext cx="648422" cy="720000"/>
            <a:chOff x="1784350" y="4149725"/>
            <a:chExt cx="977900" cy="1085850"/>
          </a:xfrm>
          <a:solidFill>
            <a:schemeClr val="bg1"/>
          </a:solidFill>
        </p:grpSpPr>
        <p:sp>
          <p:nvSpPr>
            <p:cNvPr id="52"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3"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grp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4"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solidFill>
                <a:srgbClr val="C2DCE8"/>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5"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6"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7"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60" name="Groupe 59"/>
          <p:cNvGrpSpPr/>
          <p:nvPr/>
        </p:nvGrpSpPr>
        <p:grpSpPr>
          <a:xfrm rot="1018995">
            <a:off x="7630179" y="2996168"/>
            <a:ext cx="637239" cy="824966"/>
            <a:chOff x="3475329" y="2590956"/>
            <a:chExt cx="2229935" cy="2801434"/>
          </a:xfrm>
          <a:solidFill>
            <a:schemeClr val="bg1"/>
          </a:solidFill>
        </p:grpSpPr>
        <p:sp>
          <p:nvSpPr>
            <p:cNvPr id="65"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6"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8"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9"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0"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Tree>
    <p:extLst>
      <p:ext uri="{BB962C8B-B14F-4D97-AF65-F5344CB8AC3E}">
        <p14:creationId xmlns:p14="http://schemas.microsoft.com/office/powerpoint/2010/main" val="1564394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7"/>
          <p:cNvSpPr>
            <a:spLocks noGrp="1" noChangeArrowheads="1"/>
          </p:cNvSpPr>
          <p:nvPr>
            <p:ph type="title"/>
          </p:nvPr>
        </p:nvSpPr>
        <p:spPr>
          <a:xfrm>
            <a:off x="778201" y="-26894"/>
            <a:ext cx="6767286" cy="899658"/>
          </a:xfrm>
        </p:spPr>
        <p:txBody>
          <a:bodyPr/>
          <a:lstStyle/>
          <a:p>
            <a:pPr eaLnBrk="1" hangingPunct="1"/>
            <a:r>
              <a:rPr lang="fr-FR" altLang="fr-FR" sz="1800" dirty="0" smtClean="0"/>
              <a:t>Début 2014, un </a:t>
            </a:r>
            <a:r>
              <a:rPr lang="fr-FR" altLang="fr-FR" sz="1800" dirty="0" smtClean="0"/>
              <a:t>lecteur sur quatre déclare lire moins qu’avant.</a:t>
            </a:r>
          </a:p>
        </p:txBody>
      </p:sp>
      <p:sp>
        <p:nvSpPr>
          <p:cNvPr id="5" name="Espace réservé du numéro de diapositive 4"/>
          <p:cNvSpPr>
            <a:spLocks noGrp="1"/>
          </p:cNvSpPr>
          <p:nvPr>
            <p:ph type="sldNum" sz="quarter" idx="11"/>
          </p:nvPr>
        </p:nvSpPr>
        <p:spPr/>
        <p:txBody>
          <a:bodyPr/>
          <a:lstStyle/>
          <a:p>
            <a:pPr>
              <a:defRPr/>
            </a:pPr>
            <a:fld id="{14F7B800-89C3-4AFF-A010-93EB288FD3E8}" type="slidenum">
              <a:rPr lang="en-US" smtClean="0">
                <a:solidFill>
                  <a:srgbClr val="1F497D"/>
                </a:solidFill>
              </a:rPr>
              <a:pPr>
                <a:defRPr/>
              </a:pPr>
              <a:t>15</a:t>
            </a:fld>
            <a:endParaRPr lang="en-US">
              <a:solidFill>
                <a:srgbClr val="1F497D"/>
              </a:solidFill>
            </a:endParaRPr>
          </a:p>
        </p:txBody>
      </p:sp>
      <p:sp>
        <p:nvSpPr>
          <p:cNvPr id="69" name="TextBox 149"/>
          <p:cNvSpPr txBox="1"/>
          <p:nvPr/>
        </p:nvSpPr>
        <p:spPr>
          <a:xfrm>
            <a:off x="6161806" y="2743991"/>
            <a:ext cx="1919875" cy="609398"/>
          </a:xfrm>
          <a:prstGeom prst="rect">
            <a:avLst/>
          </a:prstGeom>
          <a:noFill/>
        </p:spPr>
        <p:txBody>
          <a:bodyPr wrap="square" lIns="0" tIns="0" rIns="0" bIns="0" rtlCol="0" anchor="ctr">
            <a:spAutoFit/>
          </a:bodyPr>
          <a:lstStyle/>
          <a:p>
            <a:pPr>
              <a:lnSpc>
                <a:spcPct val="110000"/>
              </a:lnSpc>
              <a:spcBef>
                <a:spcPts val="0"/>
              </a:spcBef>
            </a:pPr>
            <a:r>
              <a:rPr lang="fr-FR" b="1" dirty="0" smtClean="0">
                <a:solidFill>
                  <a:srgbClr val="92D050"/>
                </a:solidFill>
              </a:rPr>
              <a:t>…Plus qu’avant</a:t>
            </a:r>
          </a:p>
          <a:p>
            <a:pPr>
              <a:lnSpc>
                <a:spcPct val="110000"/>
              </a:lnSpc>
              <a:spcBef>
                <a:spcPts val="0"/>
              </a:spcBef>
            </a:pPr>
            <a:r>
              <a:rPr lang="fr-FR" b="1" dirty="0" smtClean="0">
                <a:solidFill>
                  <a:srgbClr val="92D050"/>
                </a:solidFill>
              </a:rPr>
              <a:t>28%</a:t>
            </a:r>
          </a:p>
        </p:txBody>
      </p:sp>
      <p:sp>
        <p:nvSpPr>
          <p:cNvPr id="70" name="TextBox 149"/>
          <p:cNvSpPr txBox="1"/>
          <p:nvPr/>
        </p:nvSpPr>
        <p:spPr>
          <a:xfrm>
            <a:off x="5810514" y="5574750"/>
            <a:ext cx="2015673" cy="541687"/>
          </a:xfrm>
          <a:prstGeom prst="rect">
            <a:avLst/>
          </a:prstGeom>
          <a:noFill/>
        </p:spPr>
        <p:txBody>
          <a:bodyPr wrap="square" lIns="0" tIns="0" rIns="0" bIns="0" rtlCol="0" anchor="ctr">
            <a:spAutoFit/>
          </a:bodyPr>
          <a:lstStyle/>
          <a:p>
            <a:pPr>
              <a:lnSpc>
                <a:spcPct val="110000"/>
              </a:lnSpc>
              <a:spcBef>
                <a:spcPts val="0"/>
              </a:spcBef>
            </a:pPr>
            <a:r>
              <a:rPr lang="fr-FR" sz="1600" b="1" dirty="0" smtClean="0">
                <a:solidFill>
                  <a:srgbClr val="FFC000"/>
                </a:solidFill>
              </a:rPr>
              <a:t>…Autant qu’avant</a:t>
            </a:r>
          </a:p>
          <a:p>
            <a:pPr>
              <a:lnSpc>
                <a:spcPct val="110000"/>
              </a:lnSpc>
              <a:spcBef>
                <a:spcPts val="0"/>
              </a:spcBef>
            </a:pPr>
            <a:r>
              <a:rPr lang="fr-FR" sz="1600" b="1" dirty="0" smtClean="0">
                <a:solidFill>
                  <a:srgbClr val="FFC000"/>
                </a:solidFill>
              </a:rPr>
              <a:t>17%</a:t>
            </a:r>
          </a:p>
        </p:txBody>
      </p:sp>
      <p:sp>
        <p:nvSpPr>
          <p:cNvPr id="71" name="TextBox 149"/>
          <p:cNvSpPr txBox="1"/>
          <p:nvPr/>
        </p:nvSpPr>
        <p:spPr>
          <a:xfrm>
            <a:off x="352081" y="2432064"/>
            <a:ext cx="2827709" cy="2434513"/>
          </a:xfrm>
          <a:prstGeom prst="rect">
            <a:avLst/>
          </a:prstGeom>
          <a:noFill/>
        </p:spPr>
        <p:txBody>
          <a:bodyPr wrap="square" lIns="0" tIns="0" rIns="0" bIns="0" rtlCol="0" anchor="ctr">
            <a:spAutoFit/>
          </a:bodyPr>
          <a:lstStyle/>
          <a:p>
            <a:pPr>
              <a:lnSpc>
                <a:spcPct val="110000"/>
              </a:lnSpc>
              <a:spcBef>
                <a:spcPts val="0"/>
              </a:spcBef>
            </a:pPr>
            <a:r>
              <a:rPr lang="fr-FR" sz="2800" dirty="0" smtClean="0">
                <a:solidFill>
                  <a:srgbClr val="C00000"/>
                </a:solidFill>
              </a:rPr>
              <a:t>… </a:t>
            </a:r>
            <a:r>
              <a:rPr lang="fr-FR" sz="2800" b="1" dirty="0" smtClean="0">
                <a:solidFill>
                  <a:srgbClr val="C00000"/>
                </a:solidFill>
              </a:rPr>
              <a:t>Moins qu’avant</a:t>
            </a:r>
          </a:p>
          <a:p>
            <a:pPr algn="ctr">
              <a:lnSpc>
                <a:spcPct val="110000"/>
              </a:lnSpc>
              <a:spcBef>
                <a:spcPts val="0"/>
              </a:spcBef>
            </a:pPr>
            <a:r>
              <a:rPr lang="fr-FR" sz="2800" b="1" dirty="0" smtClean="0">
                <a:solidFill>
                  <a:srgbClr val="C00000"/>
                </a:solidFill>
              </a:rPr>
              <a:t>38%</a:t>
            </a:r>
          </a:p>
          <a:p>
            <a:pPr>
              <a:lnSpc>
                <a:spcPct val="110000"/>
              </a:lnSpc>
              <a:spcBef>
                <a:spcPts val="0"/>
              </a:spcBef>
            </a:pPr>
            <a:endParaRPr lang="fr-FR" sz="2800" dirty="0" smtClean="0">
              <a:solidFill>
                <a:srgbClr val="C00000"/>
              </a:solidFill>
            </a:endParaRPr>
          </a:p>
          <a:p>
            <a:r>
              <a:rPr lang="fr-FR" sz="1400" dirty="0" smtClean="0">
                <a:solidFill>
                  <a:srgbClr val="C00000"/>
                </a:solidFill>
              </a:rPr>
              <a:t>+++</a:t>
            </a:r>
          </a:p>
          <a:p>
            <a:pPr marL="285750" indent="-285750">
              <a:buFont typeface="Arial" panose="020B0604020202020204" pitchFamily="34" charset="0"/>
              <a:buChar char="•"/>
            </a:pPr>
            <a:r>
              <a:rPr lang="fr-FR" sz="1400" dirty="0" smtClean="0">
                <a:solidFill>
                  <a:srgbClr val="C00000"/>
                </a:solidFill>
              </a:rPr>
              <a:t>CSP</a:t>
            </a:r>
            <a:r>
              <a:rPr lang="fr-FR" sz="1400" dirty="0" smtClean="0">
                <a:solidFill>
                  <a:srgbClr val="C00000"/>
                </a:solidFill>
              </a:rPr>
              <a:t>+ : </a:t>
            </a:r>
            <a:r>
              <a:rPr lang="fr-FR" sz="1400" dirty="0">
                <a:solidFill>
                  <a:srgbClr val="C00000"/>
                </a:solidFill>
              </a:rPr>
              <a:t>46%</a:t>
            </a:r>
          </a:p>
          <a:p>
            <a:pPr marL="285750" indent="-285750">
              <a:buFont typeface="Arial" panose="020B0604020202020204" pitchFamily="34" charset="0"/>
              <a:buChar char="•"/>
            </a:pPr>
            <a:r>
              <a:rPr lang="fr-FR" sz="1400" dirty="0">
                <a:solidFill>
                  <a:srgbClr val="C00000"/>
                </a:solidFill>
              </a:rPr>
              <a:t>Avec </a:t>
            </a:r>
            <a:r>
              <a:rPr lang="fr-FR" sz="1400" dirty="0" smtClean="0">
                <a:solidFill>
                  <a:srgbClr val="C00000"/>
                </a:solidFill>
              </a:rPr>
              <a:t>jeunes enfants : </a:t>
            </a:r>
            <a:r>
              <a:rPr lang="fr-FR" sz="1400" dirty="0">
                <a:solidFill>
                  <a:srgbClr val="C00000"/>
                </a:solidFill>
              </a:rPr>
              <a:t>46%</a:t>
            </a:r>
          </a:p>
          <a:p>
            <a:pPr marL="285750" indent="-285750">
              <a:buFont typeface="Arial" panose="020B0604020202020204" pitchFamily="34" charset="0"/>
              <a:buChar char="•"/>
            </a:pPr>
            <a:r>
              <a:rPr lang="fr-FR" sz="1400" dirty="0">
                <a:solidFill>
                  <a:srgbClr val="C00000"/>
                </a:solidFill>
              </a:rPr>
              <a:t>Moins de 45 ans : 44%</a:t>
            </a:r>
          </a:p>
          <a:p>
            <a:pPr>
              <a:lnSpc>
                <a:spcPct val="110000"/>
              </a:lnSpc>
              <a:spcBef>
                <a:spcPts val="0"/>
              </a:spcBef>
            </a:pPr>
            <a:endParaRPr lang="fr-FR" sz="1400" dirty="0" smtClean="0">
              <a:solidFill>
                <a:srgbClr val="C00000"/>
              </a:solidFill>
            </a:endParaRPr>
          </a:p>
        </p:txBody>
      </p:sp>
      <p:sp>
        <p:nvSpPr>
          <p:cNvPr id="72" name="Textfeld 7"/>
          <p:cNvSpPr txBox="1">
            <a:spLocks noChangeArrowheads="1"/>
          </p:cNvSpPr>
          <p:nvPr/>
        </p:nvSpPr>
        <p:spPr bwMode="auto">
          <a:xfrm>
            <a:off x="2268175" y="2236636"/>
            <a:ext cx="44181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 Lecteurs LN et/ou LP 699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cxnSp>
        <p:nvCxnSpPr>
          <p:cNvPr id="8" name="Connecteur droit 7"/>
          <p:cNvCxnSpPr/>
          <p:nvPr/>
        </p:nvCxnSpPr>
        <p:spPr bwMode="auto">
          <a:xfrm>
            <a:off x="10697029" y="2187221"/>
            <a:ext cx="914400" cy="914400"/>
          </a:xfrm>
          <a:prstGeom prst="line">
            <a:avLst/>
          </a:prstGeom>
          <a:noFill/>
          <a:ln w="9525" cap="flat" cmpd="sng" algn="ctr">
            <a:noFill/>
            <a:prstDash val="solid"/>
            <a:round/>
            <a:headEnd type="none" w="med" len="med"/>
            <a:tailEnd type="none" w="med" len="med"/>
          </a:ln>
          <a:effectLst/>
        </p:spPr>
      </p:cxnSp>
      <p:grpSp>
        <p:nvGrpSpPr>
          <p:cNvPr id="93" name="Group 182"/>
          <p:cNvGrpSpPr/>
          <p:nvPr/>
        </p:nvGrpSpPr>
        <p:grpSpPr>
          <a:xfrm>
            <a:off x="2828208" y="2357993"/>
            <a:ext cx="3468533" cy="3584463"/>
            <a:chOff x="3221890" y="1647834"/>
            <a:chExt cx="3468533" cy="3584463"/>
          </a:xfrm>
        </p:grpSpPr>
        <p:grpSp>
          <p:nvGrpSpPr>
            <p:cNvPr id="94" name="Group 161"/>
            <p:cNvGrpSpPr/>
            <p:nvPr/>
          </p:nvGrpSpPr>
          <p:grpSpPr>
            <a:xfrm>
              <a:off x="3226704" y="1647834"/>
              <a:ext cx="3463719" cy="3584463"/>
              <a:chOff x="3226704" y="1647834"/>
              <a:chExt cx="3463719" cy="3584463"/>
            </a:xfrm>
          </p:grpSpPr>
          <p:sp>
            <p:nvSpPr>
              <p:cNvPr id="126" name="Oval 162"/>
              <p:cNvSpPr>
                <a:spLocks noChangeAspect="1"/>
              </p:cNvSpPr>
              <p:nvPr/>
            </p:nvSpPr>
            <p:spPr bwMode="auto">
              <a:xfrm>
                <a:off x="3365510" y="1914466"/>
                <a:ext cx="3175075" cy="3175074"/>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27" name="Oval 163"/>
              <p:cNvSpPr>
                <a:spLocks noChangeAspect="1"/>
              </p:cNvSpPr>
              <p:nvPr/>
            </p:nvSpPr>
            <p:spPr bwMode="auto">
              <a:xfrm>
                <a:off x="3509831" y="2058788"/>
                <a:ext cx="2886432" cy="2886431"/>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28" name="Oval 164"/>
              <p:cNvSpPr>
                <a:spLocks noChangeAspect="1"/>
              </p:cNvSpPr>
              <p:nvPr/>
            </p:nvSpPr>
            <p:spPr bwMode="auto">
              <a:xfrm>
                <a:off x="3654154" y="2203109"/>
                <a:ext cx="2597788" cy="2597788"/>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29" name="Oval 165"/>
              <p:cNvSpPr>
                <a:spLocks noChangeAspect="1"/>
              </p:cNvSpPr>
              <p:nvPr/>
            </p:nvSpPr>
            <p:spPr bwMode="auto">
              <a:xfrm>
                <a:off x="3798475" y="2347432"/>
                <a:ext cx="2309145" cy="2309146"/>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30" name="Oval 166"/>
              <p:cNvSpPr>
                <a:spLocks noChangeAspect="1"/>
              </p:cNvSpPr>
              <p:nvPr/>
            </p:nvSpPr>
            <p:spPr bwMode="auto">
              <a:xfrm>
                <a:off x="3942796" y="2491753"/>
                <a:ext cx="2020503" cy="2020503"/>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31" name="Oval 168"/>
              <p:cNvSpPr>
                <a:spLocks noChangeAspect="1"/>
              </p:cNvSpPr>
              <p:nvPr/>
            </p:nvSpPr>
            <p:spPr bwMode="auto">
              <a:xfrm>
                <a:off x="4087118" y="2636075"/>
                <a:ext cx="1731859" cy="1731859"/>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32" name="Oval 169"/>
              <p:cNvSpPr>
                <a:spLocks noChangeAspect="1"/>
              </p:cNvSpPr>
              <p:nvPr/>
            </p:nvSpPr>
            <p:spPr bwMode="auto">
              <a:xfrm>
                <a:off x="4231439" y="2780396"/>
                <a:ext cx="1443216" cy="1443216"/>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33" name="Oval 170"/>
              <p:cNvSpPr>
                <a:spLocks noChangeAspect="1"/>
              </p:cNvSpPr>
              <p:nvPr/>
            </p:nvSpPr>
            <p:spPr bwMode="auto">
              <a:xfrm>
                <a:off x="4375762" y="2924717"/>
                <a:ext cx="1154573" cy="1154572"/>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34" name="Oval 171"/>
              <p:cNvSpPr>
                <a:spLocks noChangeAspect="1"/>
              </p:cNvSpPr>
              <p:nvPr/>
            </p:nvSpPr>
            <p:spPr bwMode="auto">
              <a:xfrm>
                <a:off x="4520083" y="3069039"/>
                <a:ext cx="865929" cy="865929"/>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35" name="Oval 172"/>
              <p:cNvSpPr>
                <a:spLocks noChangeAspect="1"/>
              </p:cNvSpPr>
              <p:nvPr/>
            </p:nvSpPr>
            <p:spPr bwMode="auto">
              <a:xfrm>
                <a:off x="3226704" y="1768579"/>
                <a:ext cx="3463719" cy="3463718"/>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136" name="Straight Connector 173"/>
              <p:cNvCxnSpPr/>
              <p:nvPr/>
            </p:nvCxnSpPr>
            <p:spPr bwMode="auto">
              <a:xfrm>
                <a:off x="4952997" y="1647834"/>
                <a:ext cx="3" cy="1852604"/>
              </a:xfrm>
              <a:prstGeom prst="line">
                <a:avLst/>
              </a:prstGeom>
              <a:solidFill>
                <a:schemeClr val="accent2"/>
              </a:solidFill>
              <a:ln w="12700" cap="flat" cmpd="sng" algn="ctr">
                <a:solidFill>
                  <a:schemeClr val="bg1">
                    <a:lumMod val="75000"/>
                  </a:schemeClr>
                </a:solidFill>
                <a:prstDash val="solid"/>
                <a:round/>
                <a:headEnd type="none" w="med" len="med"/>
                <a:tailEnd type="none" w="med" len="med"/>
              </a:ln>
              <a:effectLst/>
            </p:spPr>
          </p:cxnSp>
          <p:cxnSp>
            <p:nvCxnSpPr>
              <p:cNvPr id="137" name="Straight Connector 174"/>
              <p:cNvCxnSpPr/>
              <p:nvPr/>
            </p:nvCxnSpPr>
            <p:spPr bwMode="auto">
              <a:xfrm flipH="1" flipV="1">
                <a:off x="4953000" y="3500438"/>
                <a:ext cx="1612750" cy="921480"/>
              </a:xfrm>
              <a:prstGeom prst="line">
                <a:avLst/>
              </a:prstGeom>
              <a:solidFill>
                <a:schemeClr val="accent2"/>
              </a:solidFill>
              <a:ln w="12700" cap="flat" cmpd="sng" algn="ctr">
                <a:solidFill>
                  <a:schemeClr val="bg1">
                    <a:lumMod val="75000"/>
                  </a:schemeClr>
                </a:solidFill>
                <a:prstDash val="solid"/>
                <a:round/>
                <a:headEnd type="none" w="med" len="med"/>
                <a:tailEnd type="none" w="med" len="med"/>
              </a:ln>
              <a:effectLst/>
            </p:spPr>
          </p:cxnSp>
          <p:cxnSp>
            <p:nvCxnSpPr>
              <p:cNvPr id="138" name="Straight Connector 175"/>
              <p:cNvCxnSpPr/>
              <p:nvPr/>
            </p:nvCxnSpPr>
            <p:spPr bwMode="auto">
              <a:xfrm flipV="1">
                <a:off x="4423261" y="3500438"/>
                <a:ext cx="529739" cy="1728852"/>
              </a:xfrm>
              <a:prstGeom prst="line">
                <a:avLst/>
              </a:prstGeom>
              <a:solidFill>
                <a:schemeClr val="accent2"/>
              </a:solidFill>
              <a:ln w="12700" cap="flat" cmpd="sng" algn="ctr">
                <a:solidFill>
                  <a:schemeClr val="bg1">
                    <a:lumMod val="75000"/>
                  </a:schemeClr>
                </a:solidFill>
                <a:prstDash val="solid"/>
                <a:round/>
                <a:headEnd type="none" w="med" len="med"/>
                <a:tailEnd type="none" w="med" len="med"/>
              </a:ln>
              <a:effectLst/>
            </p:spPr>
          </p:cxnSp>
        </p:grpSp>
        <p:grpSp>
          <p:nvGrpSpPr>
            <p:cNvPr id="95" name="Group 160"/>
            <p:cNvGrpSpPr/>
            <p:nvPr/>
          </p:nvGrpSpPr>
          <p:grpSpPr>
            <a:xfrm>
              <a:off x="3221890" y="1767070"/>
              <a:ext cx="3462220" cy="3462220"/>
              <a:chOff x="3221890" y="1767070"/>
              <a:chExt cx="3462220" cy="3462220"/>
            </a:xfrm>
          </p:grpSpPr>
          <p:sp>
            <p:nvSpPr>
              <p:cNvPr id="96" name="Arc 95"/>
              <p:cNvSpPr>
                <a:spLocks noChangeAspect="1"/>
              </p:cNvSpPr>
              <p:nvPr/>
            </p:nvSpPr>
            <p:spPr bwMode="auto">
              <a:xfrm>
                <a:off x="4516976" y="3067788"/>
                <a:ext cx="862345" cy="865901"/>
              </a:xfrm>
              <a:prstGeom prst="arc">
                <a:avLst>
                  <a:gd name="adj1" fmla="val 16814612"/>
                  <a:gd name="adj2" fmla="val 1158321"/>
                </a:avLst>
              </a:prstGeom>
              <a:noFill/>
              <a:ln w="76200" cap="rnd"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97" name="Arc 96"/>
              <p:cNvSpPr>
                <a:spLocks noChangeAspect="1"/>
              </p:cNvSpPr>
              <p:nvPr/>
            </p:nvSpPr>
            <p:spPr bwMode="auto">
              <a:xfrm>
                <a:off x="4372149" y="2923171"/>
                <a:ext cx="1149794" cy="1154534"/>
              </a:xfrm>
              <a:prstGeom prst="arc">
                <a:avLst>
                  <a:gd name="adj1" fmla="val 16651031"/>
                  <a:gd name="adj2" fmla="val 1310611"/>
                </a:avLst>
              </a:prstGeom>
              <a:noFill/>
              <a:ln w="76200" cap="rnd"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98" name="Arc 97"/>
              <p:cNvSpPr>
                <a:spLocks noChangeAspect="1"/>
              </p:cNvSpPr>
              <p:nvPr/>
            </p:nvSpPr>
            <p:spPr bwMode="auto">
              <a:xfrm>
                <a:off x="4229576" y="2778854"/>
                <a:ext cx="1437242" cy="1443169"/>
              </a:xfrm>
              <a:prstGeom prst="arc">
                <a:avLst>
                  <a:gd name="adj1" fmla="val 16559065"/>
                  <a:gd name="adj2" fmla="val 1403690"/>
                </a:avLst>
              </a:prstGeom>
              <a:noFill/>
              <a:ln w="76200" cap="rnd"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99" name="Arc 98"/>
              <p:cNvSpPr>
                <a:spLocks noChangeAspect="1"/>
              </p:cNvSpPr>
              <p:nvPr/>
            </p:nvSpPr>
            <p:spPr bwMode="auto">
              <a:xfrm>
                <a:off x="4085852" y="2634537"/>
                <a:ext cx="1724690" cy="1731802"/>
              </a:xfrm>
              <a:prstGeom prst="arc">
                <a:avLst>
                  <a:gd name="adj1" fmla="val 16505894"/>
                  <a:gd name="adj2" fmla="val 1473216"/>
                </a:avLst>
              </a:prstGeom>
              <a:noFill/>
              <a:ln w="76200" cap="rnd"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100" name="Arc 99"/>
              <p:cNvSpPr>
                <a:spLocks noChangeAspect="1"/>
              </p:cNvSpPr>
              <p:nvPr/>
            </p:nvSpPr>
            <p:spPr bwMode="auto">
              <a:xfrm>
                <a:off x="3942128" y="2490221"/>
                <a:ext cx="2012139" cy="2020437"/>
              </a:xfrm>
              <a:prstGeom prst="arc">
                <a:avLst>
                  <a:gd name="adj1" fmla="val 16466724"/>
                  <a:gd name="adj2" fmla="val 1508612"/>
                </a:avLst>
              </a:prstGeom>
              <a:noFill/>
              <a:ln w="76200" cap="rnd"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101" name="Arc 100"/>
              <p:cNvSpPr>
                <a:spLocks noChangeAspect="1"/>
              </p:cNvSpPr>
              <p:nvPr/>
            </p:nvSpPr>
            <p:spPr bwMode="auto">
              <a:xfrm>
                <a:off x="3798404" y="2345904"/>
                <a:ext cx="2299587" cy="2309070"/>
              </a:xfrm>
              <a:prstGeom prst="arc">
                <a:avLst>
                  <a:gd name="adj1" fmla="val 16429706"/>
                  <a:gd name="adj2" fmla="val 1549431"/>
                </a:avLst>
              </a:prstGeom>
              <a:noFill/>
              <a:ln w="57150" cap="rnd"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102" name="Arc 101"/>
              <p:cNvSpPr>
                <a:spLocks noChangeAspect="1"/>
              </p:cNvSpPr>
              <p:nvPr/>
            </p:nvSpPr>
            <p:spPr bwMode="auto">
              <a:xfrm>
                <a:off x="3654680" y="2201586"/>
                <a:ext cx="2587035" cy="2597703"/>
              </a:xfrm>
              <a:prstGeom prst="arc">
                <a:avLst>
                  <a:gd name="adj1" fmla="val 16402926"/>
                  <a:gd name="adj2" fmla="val 1576739"/>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03" name="Arc 102"/>
              <p:cNvSpPr>
                <a:spLocks noChangeAspect="1"/>
              </p:cNvSpPr>
              <p:nvPr/>
            </p:nvSpPr>
            <p:spPr bwMode="auto">
              <a:xfrm>
                <a:off x="3510955" y="2057269"/>
                <a:ext cx="2874484" cy="2886337"/>
              </a:xfrm>
              <a:prstGeom prst="arc">
                <a:avLst>
                  <a:gd name="adj1" fmla="val 16381482"/>
                  <a:gd name="adj2" fmla="val 1595483"/>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04" name="Arc 103"/>
              <p:cNvSpPr>
                <a:spLocks noChangeAspect="1"/>
              </p:cNvSpPr>
              <p:nvPr/>
            </p:nvSpPr>
            <p:spPr bwMode="auto">
              <a:xfrm>
                <a:off x="3367231" y="1912953"/>
                <a:ext cx="3161932" cy="3174970"/>
              </a:xfrm>
              <a:prstGeom prst="arc">
                <a:avLst>
                  <a:gd name="adj1" fmla="val 16367207"/>
                  <a:gd name="adj2" fmla="val 1612506"/>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05" name="Arc 104"/>
              <p:cNvSpPr>
                <a:spLocks noChangeAspect="1"/>
              </p:cNvSpPr>
              <p:nvPr/>
            </p:nvSpPr>
            <p:spPr bwMode="auto">
              <a:xfrm>
                <a:off x="3228999" y="1767070"/>
                <a:ext cx="3448002" cy="3462220"/>
              </a:xfrm>
              <a:prstGeom prst="arc">
                <a:avLst>
                  <a:gd name="adj1" fmla="val 16345553"/>
                  <a:gd name="adj2" fmla="val 1636848"/>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06" name="Arc 105"/>
              <p:cNvSpPr>
                <a:spLocks noChangeAspect="1"/>
              </p:cNvSpPr>
              <p:nvPr/>
            </p:nvSpPr>
            <p:spPr bwMode="auto">
              <a:xfrm rot="7200000">
                <a:off x="4522038" y="3059749"/>
                <a:ext cx="862345" cy="865901"/>
              </a:xfrm>
              <a:prstGeom prst="arc">
                <a:avLst>
                  <a:gd name="adj1" fmla="val 16814612"/>
                  <a:gd name="adj2" fmla="val 20352009"/>
                </a:avLst>
              </a:prstGeom>
              <a:noFill/>
              <a:ln w="76200" cap="rnd" cmpd="sng" algn="ctr">
                <a:solidFill>
                  <a:srgbClr val="FFC000"/>
                </a:solidFill>
                <a:prstDash val="solid"/>
                <a:round/>
                <a:headEnd type="none" w="med" len="med"/>
                <a:tailEnd type="none" w="med" len="med"/>
              </a:ln>
              <a:effectLst/>
            </p:spPr>
            <p:txBody>
              <a:bodyPr rtlCol="0" anchor="ctr"/>
              <a:lstStyle/>
              <a:p>
                <a:pPr algn="ctr"/>
                <a:endParaRPr lang="en-GB"/>
              </a:p>
            </p:txBody>
          </p:sp>
          <p:sp>
            <p:nvSpPr>
              <p:cNvPr id="107" name="Arc 106"/>
              <p:cNvSpPr>
                <a:spLocks noChangeAspect="1"/>
              </p:cNvSpPr>
              <p:nvPr/>
            </p:nvSpPr>
            <p:spPr bwMode="auto">
              <a:xfrm rot="7200000">
                <a:off x="4379125" y="2914628"/>
                <a:ext cx="1149794" cy="1154534"/>
              </a:xfrm>
              <a:prstGeom prst="arc">
                <a:avLst>
                  <a:gd name="adj1" fmla="val 16651031"/>
                  <a:gd name="adj2" fmla="val 20476487"/>
                </a:avLst>
              </a:prstGeom>
              <a:noFill/>
              <a:ln w="76200" cap="rnd" cmpd="sng" algn="ctr">
                <a:solidFill>
                  <a:srgbClr val="FFC000"/>
                </a:solidFill>
                <a:prstDash val="solid"/>
                <a:round/>
                <a:headEnd type="none" w="med" len="med"/>
                <a:tailEnd type="none" w="med" len="med"/>
              </a:ln>
              <a:effectLst/>
            </p:spPr>
            <p:txBody>
              <a:bodyPr rtlCol="0" anchor="ctr"/>
              <a:lstStyle/>
              <a:p>
                <a:pPr algn="ctr"/>
                <a:endParaRPr lang="en-GB"/>
              </a:p>
            </p:txBody>
          </p:sp>
          <p:sp>
            <p:nvSpPr>
              <p:cNvPr id="108" name="Arc 107"/>
              <p:cNvSpPr>
                <a:spLocks noChangeAspect="1"/>
              </p:cNvSpPr>
              <p:nvPr/>
            </p:nvSpPr>
            <p:spPr bwMode="auto">
              <a:xfrm rot="7200000">
                <a:off x="4234825" y="2771307"/>
                <a:ext cx="1437242" cy="1443169"/>
              </a:xfrm>
              <a:prstGeom prst="arc">
                <a:avLst>
                  <a:gd name="adj1" fmla="val 16559065"/>
                  <a:gd name="adj2" fmla="val 20493058"/>
                </a:avLst>
              </a:prstGeom>
              <a:noFill/>
              <a:ln w="76200" cap="rnd" cmpd="sng" algn="ctr">
                <a:solidFill>
                  <a:srgbClr val="FFC000"/>
                </a:solidFill>
                <a:prstDash val="solid"/>
                <a:round/>
                <a:headEnd type="none" w="med" len="med"/>
                <a:tailEnd type="none" w="med" len="med"/>
              </a:ln>
              <a:effectLst/>
            </p:spPr>
            <p:txBody>
              <a:bodyPr rtlCol="0" anchor="ctr"/>
              <a:lstStyle/>
              <a:p>
                <a:pPr algn="ctr"/>
                <a:endParaRPr lang="en-GB"/>
              </a:p>
            </p:txBody>
          </p:sp>
          <p:sp>
            <p:nvSpPr>
              <p:cNvPr id="109" name="Arc 108"/>
              <p:cNvSpPr>
                <a:spLocks noChangeAspect="1"/>
              </p:cNvSpPr>
              <p:nvPr/>
            </p:nvSpPr>
            <p:spPr bwMode="auto">
              <a:xfrm rot="7200000">
                <a:off x="4091101" y="2626990"/>
                <a:ext cx="1724690" cy="1731802"/>
              </a:xfrm>
              <a:prstGeom prst="arc">
                <a:avLst>
                  <a:gd name="adj1" fmla="val 16505894"/>
                  <a:gd name="adj2" fmla="val 20529521"/>
                </a:avLst>
              </a:prstGeom>
              <a:noFill/>
              <a:ln w="57150" cap="rnd" cmpd="sng" algn="ctr">
                <a:solidFill>
                  <a:srgbClr val="FFC000"/>
                </a:solidFill>
                <a:prstDash val="solid"/>
                <a:round/>
                <a:headEnd type="none" w="med" len="med"/>
                <a:tailEnd type="none" w="med" len="med"/>
              </a:ln>
              <a:effectLst/>
            </p:spPr>
            <p:txBody>
              <a:bodyPr rtlCol="0" anchor="ctr"/>
              <a:lstStyle/>
              <a:p>
                <a:pPr algn="ctr"/>
                <a:endParaRPr lang="en-GB"/>
              </a:p>
            </p:txBody>
          </p:sp>
          <p:sp>
            <p:nvSpPr>
              <p:cNvPr id="110" name="Arc 109"/>
              <p:cNvSpPr>
                <a:spLocks noChangeAspect="1"/>
              </p:cNvSpPr>
              <p:nvPr/>
            </p:nvSpPr>
            <p:spPr bwMode="auto">
              <a:xfrm rot="7200000">
                <a:off x="3947375" y="2482673"/>
                <a:ext cx="2012139" cy="2020437"/>
              </a:xfrm>
              <a:prstGeom prst="arc">
                <a:avLst>
                  <a:gd name="adj1" fmla="val 16466724"/>
                  <a:gd name="adj2" fmla="val 20514728"/>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11" name="Arc 110"/>
              <p:cNvSpPr>
                <a:spLocks noChangeAspect="1"/>
              </p:cNvSpPr>
              <p:nvPr/>
            </p:nvSpPr>
            <p:spPr bwMode="auto">
              <a:xfrm rot="7200000">
                <a:off x="3803651" y="2338356"/>
                <a:ext cx="2299587" cy="2309070"/>
              </a:xfrm>
              <a:prstGeom prst="arc">
                <a:avLst>
                  <a:gd name="adj1" fmla="val 16429706"/>
                  <a:gd name="adj2" fmla="val 20569298"/>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12" name="Arc 111"/>
              <p:cNvSpPr>
                <a:spLocks noChangeAspect="1"/>
              </p:cNvSpPr>
              <p:nvPr/>
            </p:nvSpPr>
            <p:spPr bwMode="auto">
              <a:xfrm rot="7200000">
                <a:off x="3659929" y="2194041"/>
                <a:ext cx="2587035" cy="2597703"/>
              </a:xfrm>
              <a:prstGeom prst="arc">
                <a:avLst>
                  <a:gd name="adj1" fmla="val 16402926"/>
                  <a:gd name="adj2" fmla="val 20611357"/>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13" name="Arc 112"/>
              <p:cNvSpPr>
                <a:spLocks noChangeAspect="1"/>
              </p:cNvSpPr>
              <p:nvPr/>
            </p:nvSpPr>
            <p:spPr bwMode="auto">
              <a:xfrm rot="7200000">
                <a:off x="3516204" y="2049723"/>
                <a:ext cx="2874484" cy="2886337"/>
              </a:xfrm>
              <a:prstGeom prst="arc">
                <a:avLst>
                  <a:gd name="adj1" fmla="val 16381482"/>
                  <a:gd name="adj2" fmla="val 20619853"/>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14" name="Arc 113"/>
              <p:cNvSpPr>
                <a:spLocks noChangeAspect="1"/>
              </p:cNvSpPr>
              <p:nvPr/>
            </p:nvSpPr>
            <p:spPr bwMode="auto">
              <a:xfrm rot="7200000">
                <a:off x="3372480" y="1905406"/>
                <a:ext cx="3161932" cy="3174970"/>
              </a:xfrm>
              <a:prstGeom prst="arc">
                <a:avLst>
                  <a:gd name="adj1" fmla="val 16367207"/>
                  <a:gd name="adj2" fmla="val 20645528"/>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15" name="Arc 114"/>
              <p:cNvSpPr>
                <a:spLocks noChangeAspect="1"/>
              </p:cNvSpPr>
              <p:nvPr/>
            </p:nvSpPr>
            <p:spPr bwMode="auto">
              <a:xfrm rot="7200000">
                <a:off x="3228999" y="1767070"/>
                <a:ext cx="3448002" cy="3462220"/>
              </a:xfrm>
              <a:prstGeom prst="arc">
                <a:avLst>
                  <a:gd name="adj1" fmla="val 16345553"/>
                  <a:gd name="adj2" fmla="val 20640055"/>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16" name="Arc 115"/>
              <p:cNvSpPr>
                <a:spLocks noChangeAspect="1"/>
              </p:cNvSpPr>
              <p:nvPr/>
            </p:nvSpPr>
            <p:spPr bwMode="auto">
              <a:xfrm rot="14400000">
                <a:off x="4526469" y="3068152"/>
                <a:ext cx="862345" cy="865901"/>
              </a:xfrm>
              <a:prstGeom prst="arc">
                <a:avLst>
                  <a:gd name="adj1" fmla="val 14000201"/>
                  <a:gd name="adj2" fmla="val 1158321"/>
                </a:avLst>
              </a:prstGeom>
              <a:noFill/>
              <a:ln w="76200" cap="rnd" cmpd="sng" algn="ctr">
                <a:solidFill>
                  <a:srgbClr val="C00000"/>
                </a:solidFill>
                <a:prstDash val="solid"/>
                <a:round/>
                <a:headEnd type="none" w="med" len="med"/>
                <a:tailEnd type="none" w="med" len="med"/>
              </a:ln>
              <a:effectLst/>
            </p:spPr>
            <p:txBody>
              <a:bodyPr rtlCol="0" anchor="ctr"/>
              <a:lstStyle/>
              <a:p>
                <a:pPr algn="ctr"/>
                <a:endParaRPr lang="en-GB"/>
              </a:p>
            </p:txBody>
          </p:sp>
          <p:sp>
            <p:nvSpPr>
              <p:cNvPr id="117" name="Arc 116"/>
              <p:cNvSpPr>
                <a:spLocks noChangeAspect="1"/>
              </p:cNvSpPr>
              <p:nvPr/>
            </p:nvSpPr>
            <p:spPr bwMode="auto">
              <a:xfrm rot="14400000">
                <a:off x="4383035" y="2924940"/>
                <a:ext cx="1149794" cy="1154534"/>
              </a:xfrm>
              <a:prstGeom prst="arc">
                <a:avLst>
                  <a:gd name="adj1" fmla="val 13954780"/>
                  <a:gd name="adj2" fmla="val 1310611"/>
                </a:avLst>
              </a:prstGeom>
              <a:noFill/>
              <a:ln w="76200" cap="rnd" cmpd="sng" algn="ctr">
                <a:solidFill>
                  <a:srgbClr val="C00000"/>
                </a:solidFill>
                <a:prstDash val="solid"/>
                <a:round/>
                <a:headEnd type="none" w="med" len="med"/>
                <a:tailEnd type="none" w="med" len="med"/>
              </a:ln>
              <a:effectLst/>
            </p:spPr>
            <p:txBody>
              <a:bodyPr rtlCol="0" anchor="ctr"/>
              <a:lstStyle/>
              <a:p>
                <a:pPr algn="ctr"/>
                <a:endParaRPr lang="en-GB"/>
              </a:p>
            </p:txBody>
          </p:sp>
          <p:sp>
            <p:nvSpPr>
              <p:cNvPr id="118" name="Arc 117"/>
              <p:cNvSpPr>
                <a:spLocks noChangeAspect="1"/>
              </p:cNvSpPr>
              <p:nvPr/>
            </p:nvSpPr>
            <p:spPr bwMode="auto">
              <a:xfrm rot="14400000">
                <a:off x="4238736" y="2779626"/>
                <a:ext cx="1437242" cy="1443169"/>
              </a:xfrm>
              <a:prstGeom prst="arc">
                <a:avLst>
                  <a:gd name="adj1" fmla="val 13971914"/>
                  <a:gd name="adj2" fmla="val 1403690"/>
                </a:avLst>
              </a:prstGeom>
              <a:noFill/>
              <a:ln w="76200" cap="rnd" cmpd="sng" algn="ctr">
                <a:solidFill>
                  <a:srgbClr val="C00000"/>
                </a:solidFill>
                <a:prstDash val="solid"/>
                <a:round/>
                <a:headEnd type="none" w="med" len="med"/>
                <a:tailEnd type="none" w="med" len="med"/>
              </a:ln>
              <a:effectLst/>
            </p:spPr>
            <p:txBody>
              <a:bodyPr rtlCol="0" anchor="ctr"/>
              <a:lstStyle/>
              <a:p>
                <a:pPr algn="ctr"/>
                <a:endParaRPr lang="en-GB"/>
              </a:p>
            </p:txBody>
          </p:sp>
          <p:sp>
            <p:nvSpPr>
              <p:cNvPr id="119" name="Arc 118"/>
              <p:cNvSpPr>
                <a:spLocks noChangeAspect="1"/>
              </p:cNvSpPr>
              <p:nvPr/>
            </p:nvSpPr>
            <p:spPr bwMode="auto">
              <a:xfrm rot="14400000">
                <a:off x="4095012" y="2635310"/>
                <a:ext cx="1724690" cy="1731802"/>
              </a:xfrm>
              <a:prstGeom prst="arc">
                <a:avLst>
                  <a:gd name="adj1" fmla="val 13910302"/>
                  <a:gd name="adj2" fmla="val 1473216"/>
                </a:avLst>
              </a:prstGeom>
              <a:noFill/>
              <a:ln w="76200" cap="rnd" cmpd="sng" algn="ctr">
                <a:solidFill>
                  <a:srgbClr val="C00000"/>
                </a:solidFill>
                <a:prstDash val="solid"/>
                <a:round/>
                <a:headEnd type="none" w="med" len="med"/>
                <a:tailEnd type="none" w="med" len="med"/>
              </a:ln>
              <a:effectLst/>
            </p:spPr>
            <p:txBody>
              <a:bodyPr rtlCol="0" anchor="ctr"/>
              <a:lstStyle/>
              <a:p>
                <a:pPr algn="ctr"/>
                <a:endParaRPr lang="en-GB"/>
              </a:p>
            </p:txBody>
          </p:sp>
          <p:sp>
            <p:nvSpPr>
              <p:cNvPr id="120" name="Arc 119"/>
              <p:cNvSpPr>
                <a:spLocks noChangeAspect="1"/>
              </p:cNvSpPr>
              <p:nvPr/>
            </p:nvSpPr>
            <p:spPr bwMode="auto">
              <a:xfrm rot="14400000">
                <a:off x="3951289" y="2490991"/>
                <a:ext cx="2012139" cy="2020437"/>
              </a:xfrm>
              <a:prstGeom prst="arc">
                <a:avLst>
                  <a:gd name="adj1" fmla="val 13862757"/>
                  <a:gd name="adj2" fmla="val 1508612"/>
                </a:avLst>
              </a:prstGeom>
              <a:noFill/>
              <a:ln w="76200" cap="rnd" cmpd="sng" algn="ctr">
                <a:solidFill>
                  <a:srgbClr val="C00000"/>
                </a:solidFill>
                <a:prstDash val="solid"/>
                <a:round/>
                <a:headEnd type="none" w="med" len="med"/>
                <a:tailEnd type="none" w="med" len="med"/>
              </a:ln>
              <a:effectLst/>
            </p:spPr>
            <p:txBody>
              <a:bodyPr rtlCol="0" anchor="ctr"/>
              <a:lstStyle/>
              <a:p>
                <a:pPr algn="ctr"/>
                <a:endParaRPr lang="en-GB"/>
              </a:p>
            </p:txBody>
          </p:sp>
          <p:sp>
            <p:nvSpPr>
              <p:cNvPr id="121" name="Arc 120"/>
              <p:cNvSpPr>
                <a:spLocks noChangeAspect="1"/>
              </p:cNvSpPr>
              <p:nvPr/>
            </p:nvSpPr>
            <p:spPr bwMode="auto">
              <a:xfrm rot="14400000">
                <a:off x="3807564" y="2346675"/>
                <a:ext cx="2299587" cy="2309070"/>
              </a:xfrm>
              <a:prstGeom prst="arc">
                <a:avLst>
                  <a:gd name="adj1" fmla="val 13839304"/>
                  <a:gd name="adj2" fmla="val 1549431"/>
                </a:avLst>
              </a:prstGeom>
              <a:noFill/>
              <a:ln w="76200" cap="rnd" cmpd="sng" algn="ctr">
                <a:solidFill>
                  <a:srgbClr val="C00000"/>
                </a:solidFill>
                <a:prstDash val="solid"/>
                <a:round/>
                <a:headEnd type="none" w="med" len="med"/>
                <a:tailEnd type="none" w="med" len="med"/>
              </a:ln>
              <a:effectLst/>
            </p:spPr>
            <p:txBody>
              <a:bodyPr rtlCol="0" anchor="ctr"/>
              <a:lstStyle/>
              <a:p>
                <a:pPr algn="ctr"/>
                <a:endParaRPr lang="en-GB"/>
              </a:p>
            </p:txBody>
          </p:sp>
          <p:sp>
            <p:nvSpPr>
              <p:cNvPr id="122" name="Arc 121"/>
              <p:cNvSpPr>
                <a:spLocks noChangeAspect="1"/>
              </p:cNvSpPr>
              <p:nvPr/>
            </p:nvSpPr>
            <p:spPr bwMode="auto">
              <a:xfrm rot="14400000">
                <a:off x="3663839" y="2202359"/>
                <a:ext cx="2587035" cy="2597703"/>
              </a:xfrm>
              <a:prstGeom prst="arc">
                <a:avLst>
                  <a:gd name="adj1" fmla="val 13840721"/>
                  <a:gd name="adj2" fmla="val 1576739"/>
                </a:avLst>
              </a:prstGeom>
              <a:noFill/>
              <a:ln w="76200" cap="rnd" cmpd="sng" algn="ctr">
                <a:solidFill>
                  <a:srgbClr val="C00000"/>
                </a:solidFill>
                <a:prstDash val="solid"/>
                <a:round/>
                <a:headEnd type="none" w="med" len="med"/>
                <a:tailEnd type="none" w="med" len="med"/>
              </a:ln>
              <a:effectLst/>
            </p:spPr>
            <p:txBody>
              <a:bodyPr rtlCol="0" anchor="ctr"/>
              <a:lstStyle/>
              <a:p>
                <a:pPr algn="ctr"/>
                <a:endParaRPr lang="en-GB"/>
              </a:p>
            </p:txBody>
          </p:sp>
          <p:sp>
            <p:nvSpPr>
              <p:cNvPr id="123" name="Arc 122"/>
              <p:cNvSpPr>
                <a:spLocks noChangeAspect="1"/>
              </p:cNvSpPr>
              <p:nvPr/>
            </p:nvSpPr>
            <p:spPr bwMode="auto">
              <a:xfrm rot="14400000">
                <a:off x="3520115" y="2058042"/>
                <a:ext cx="2874484" cy="2886337"/>
              </a:xfrm>
              <a:prstGeom prst="arc">
                <a:avLst>
                  <a:gd name="adj1" fmla="val 13833532"/>
                  <a:gd name="adj2" fmla="val 1595483"/>
                </a:avLst>
              </a:prstGeom>
              <a:noFill/>
              <a:ln w="57150" cap="rnd" cmpd="sng" algn="ctr">
                <a:solidFill>
                  <a:srgbClr val="C00000"/>
                </a:solidFill>
                <a:prstDash val="solid"/>
                <a:round/>
                <a:headEnd type="none" w="med" len="med"/>
                <a:tailEnd type="none" w="med" len="med"/>
              </a:ln>
              <a:effectLst/>
            </p:spPr>
            <p:txBody>
              <a:bodyPr rtlCol="0" anchor="ctr"/>
              <a:lstStyle/>
              <a:p>
                <a:pPr algn="ctr"/>
                <a:endParaRPr lang="en-GB"/>
              </a:p>
            </p:txBody>
          </p:sp>
          <p:sp>
            <p:nvSpPr>
              <p:cNvPr id="124" name="Arc 123"/>
              <p:cNvSpPr>
                <a:spLocks noChangeAspect="1"/>
              </p:cNvSpPr>
              <p:nvPr/>
            </p:nvSpPr>
            <p:spPr bwMode="auto">
              <a:xfrm rot="14400000">
                <a:off x="3376391" y="1913726"/>
                <a:ext cx="3161932" cy="3174970"/>
              </a:xfrm>
              <a:prstGeom prst="arc">
                <a:avLst>
                  <a:gd name="adj1" fmla="val 13805529"/>
                  <a:gd name="adj2" fmla="val 1612506"/>
                </a:avLst>
              </a:prstGeom>
              <a:noFill/>
              <a:ln w="76200" cap="rnd" cmpd="sng" algn="ctr">
                <a:noFill/>
                <a:prstDash val="solid"/>
                <a:round/>
                <a:headEnd type="none" w="med" len="med"/>
                <a:tailEnd type="none" w="med" len="med"/>
              </a:ln>
              <a:effectLst/>
            </p:spPr>
            <p:txBody>
              <a:bodyPr rtlCol="0" anchor="ctr"/>
              <a:lstStyle/>
              <a:p>
                <a:pPr algn="ctr"/>
                <a:endParaRPr lang="en-GB"/>
              </a:p>
            </p:txBody>
          </p:sp>
          <p:sp>
            <p:nvSpPr>
              <p:cNvPr id="125" name="Arc 124"/>
              <p:cNvSpPr>
                <a:spLocks noChangeAspect="1"/>
              </p:cNvSpPr>
              <p:nvPr/>
            </p:nvSpPr>
            <p:spPr bwMode="auto">
              <a:xfrm rot="14400000">
                <a:off x="3228999" y="1767070"/>
                <a:ext cx="3448002" cy="3462220"/>
              </a:xfrm>
              <a:prstGeom prst="arc">
                <a:avLst>
                  <a:gd name="adj1" fmla="val 13819406"/>
                  <a:gd name="adj2" fmla="val 1636848"/>
                </a:avLst>
              </a:prstGeom>
              <a:noFill/>
              <a:ln w="76200" cap="rnd" cmpd="sng" algn="ctr">
                <a:noFill/>
                <a:prstDash val="solid"/>
                <a:round/>
                <a:headEnd type="none" w="med" len="med"/>
                <a:tailEnd type="none" w="med" len="med"/>
              </a:ln>
              <a:effectLst/>
            </p:spPr>
            <p:txBody>
              <a:bodyPr rtlCol="0" anchor="ctr"/>
              <a:lstStyle/>
              <a:p>
                <a:pPr algn="ctr"/>
                <a:endParaRPr lang="en-GB"/>
              </a:p>
            </p:txBody>
          </p:sp>
        </p:grpSp>
      </p:grpSp>
      <p:sp>
        <p:nvSpPr>
          <p:cNvPr id="68" name="Textfeld 7"/>
          <p:cNvSpPr txBox="1">
            <a:spLocks noChangeArrowheads="1"/>
          </p:cNvSpPr>
          <p:nvPr/>
        </p:nvSpPr>
        <p:spPr bwMode="auto">
          <a:xfrm>
            <a:off x="1453730" y="6497673"/>
            <a:ext cx="625812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1000" dirty="0">
                <a:solidFill>
                  <a:srgbClr val="1F497D"/>
                </a:solidFill>
                <a:ea typeface="ヒラギノ角ゴ Pro W3" pitchFamily="-64" charset="-128"/>
              </a:rPr>
              <a:t>Q19. D’une manière générale, diriez-vous que vous lisez </a:t>
            </a:r>
            <a:r>
              <a:rPr lang="fr-FR" altLang="fr-FR" sz="1000" dirty="0" smtClean="0">
                <a:solidFill>
                  <a:srgbClr val="1F497D"/>
                </a:solidFill>
                <a:ea typeface="ヒラギノ角ゴ Pro W3" pitchFamily="-64" charset="-128"/>
              </a:rPr>
              <a:t>?</a:t>
            </a:r>
            <a:endParaRPr lang="fr-FR" altLang="fr-FR" sz="1000" dirty="0">
              <a:solidFill>
                <a:srgbClr val="1F497D"/>
              </a:solidFill>
              <a:ea typeface="ヒラギノ角ゴ Pro W3" pitchFamily="-64" charset="-128"/>
            </a:endParaRPr>
          </a:p>
        </p:txBody>
      </p:sp>
      <p:sp>
        <p:nvSpPr>
          <p:cNvPr id="73" name="ZoneTexte 72"/>
          <p:cNvSpPr txBox="1"/>
          <p:nvPr/>
        </p:nvSpPr>
        <p:spPr>
          <a:xfrm>
            <a:off x="2227199" y="1326475"/>
            <a:ext cx="4652329" cy="369332"/>
          </a:xfrm>
          <a:prstGeom prst="rect">
            <a:avLst/>
          </a:prstGeom>
          <a:noFill/>
        </p:spPr>
        <p:txBody>
          <a:bodyPr wrap="square" rtlCol="0">
            <a:spAutoFit/>
          </a:bodyPr>
          <a:lstStyle/>
          <a:p>
            <a:pPr algn="ctr"/>
            <a:r>
              <a:rPr lang="fr-FR" sz="2000" b="1" dirty="0" smtClean="0">
                <a:solidFill>
                  <a:srgbClr val="1F497D"/>
                </a:solidFill>
              </a:rPr>
              <a:t>Les lecteurs lisent…</a:t>
            </a:r>
            <a:endParaRPr lang="fr-FR" sz="2000" b="1" dirty="0">
              <a:solidFill>
                <a:srgbClr val="1F497D"/>
              </a:solidFill>
            </a:endParaRPr>
          </a:p>
        </p:txBody>
      </p:sp>
      <p:grpSp>
        <p:nvGrpSpPr>
          <p:cNvPr id="74" name="Group 181"/>
          <p:cNvGrpSpPr>
            <a:grpSpLocks noChangeAspect="1"/>
          </p:cNvGrpSpPr>
          <p:nvPr/>
        </p:nvGrpSpPr>
        <p:grpSpPr>
          <a:xfrm>
            <a:off x="414665" y="1214477"/>
            <a:ext cx="528843" cy="587221"/>
            <a:chOff x="1784350" y="4149725"/>
            <a:chExt cx="977900" cy="1085850"/>
          </a:xfrm>
          <a:solidFill>
            <a:schemeClr val="accent4">
              <a:lumMod val="75000"/>
            </a:schemeClr>
          </a:solidFill>
        </p:grpSpPr>
        <p:sp>
          <p:nvSpPr>
            <p:cNvPr id="75"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6"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7"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8"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9"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0"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81" name="Groupe 80"/>
          <p:cNvGrpSpPr/>
          <p:nvPr/>
        </p:nvGrpSpPr>
        <p:grpSpPr>
          <a:xfrm>
            <a:off x="1114464" y="1227133"/>
            <a:ext cx="504897" cy="575312"/>
            <a:chOff x="3475329" y="2590956"/>
            <a:chExt cx="2229935" cy="2801434"/>
          </a:xfrm>
          <a:solidFill>
            <a:srgbClr val="7030A0"/>
          </a:solidFill>
        </p:grpSpPr>
        <p:sp>
          <p:nvSpPr>
            <p:cNvPr id="82"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3"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4"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5"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6"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Tree>
    <p:extLst>
      <p:ext uri="{BB962C8B-B14F-4D97-AF65-F5344CB8AC3E}">
        <p14:creationId xmlns:p14="http://schemas.microsoft.com/office/powerpoint/2010/main" val="3988049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bwMode="auto">
          <a:xfrm>
            <a:off x="291981" y="2487624"/>
            <a:ext cx="8628530" cy="3815947"/>
          </a:xfrm>
          <a:prstGeom prst="roundRect">
            <a:avLst>
              <a:gd name="adj" fmla="val 8444"/>
            </a:avLst>
          </a:prstGeom>
          <a:solidFill>
            <a:schemeClr val="bg1"/>
          </a:solidFill>
          <a:ln w="25400" cap="flat" cmpd="sng" algn="ctr">
            <a:solidFill>
              <a:srgbClr val="C0000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7" name="Rectangle 27"/>
          <p:cNvSpPr>
            <a:spLocks noGrp="1" noChangeArrowheads="1"/>
          </p:cNvSpPr>
          <p:nvPr>
            <p:ph type="title"/>
          </p:nvPr>
        </p:nvSpPr>
        <p:spPr>
          <a:xfrm>
            <a:off x="693060" y="72956"/>
            <a:ext cx="8450940" cy="899658"/>
          </a:xfrm>
        </p:spPr>
        <p:txBody>
          <a:bodyPr/>
          <a:lstStyle/>
          <a:p>
            <a:r>
              <a:rPr lang="fr-FR" altLang="fr-FR" sz="1800" dirty="0"/>
              <a:t>Cette distanciation avec la lecture, s’explique essentiellement  par le manque de temps et </a:t>
            </a:r>
            <a:r>
              <a:rPr lang="fr-FR" altLang="fr-FR" sz="1800" dirty="0" smtClean="0"/>
              <a:t>le contexte </a:t>
            </a:r>
            <a:r>
              <a:rPr lang="fr-FR" altLang="fr-FR" sz="1800" dirty="0"/>
              <a:t>de </a:t>
            </a:r>
            <a:r>
              <a:rPr lang="fr-FR" altLang="fr-FR" sz="1800" dirty="0" smtClean="0"/>
              <a:t>vie des lecteurs ; il ne s’agit pas d’un </a:t>
            </a:r>
            <a:r>
              <a:rPr lang="fr-FR" altLang="fr-FR" sz="1800" dirty="0" smtClean="0"/>
              <a:t>recul lié </a:t>
            </a:r>
            <a:r>
              <a:rPr lang="fr-FR" altLang="fr-FR" sz="1800" dirty="0" smtClean="0"/>
              <a:t>à l’offre de livres </a:t>
            </a:r>
            <a:r>
              <a:rPr lang="fr-FR" altLang="fr-FR" sz="1800" b="0" dirty="0" smtClean="0"/>
              <a:t>(aussi bien en termes de prix que de contenu éditorial).</a:t>
            </a:r>
            <a:endParaRPr lang="fr-FR" altLang="fr-FR" sz="1800" b="0" dirty="0"/>
          </a:p>
        </p:txBody>
      </p:sp>
      <p:sp>
        <p:nvSpPr>
          <p:cNvPr id="5" name="Espace réservé du numéro de diapositive 4"/>
          <p:cNvSpPr>
            <a:spLocks noGrp="1"/>
          </p:cNvSpPr>
          <p:nvPr>
            <p:ph type="sldNum" sz="quarter" idx="11"/>
          </p:nvPr>
        </p:nvSpPr>
        <p:spPr/>
        <p:txBody>
          <a:bodyPr/>
          <a:lstStyle/>
          <a:p>
            <a:pPr>
              <a:defRPr/>
            </a:pPr>
            <a:fld id="{14F7B800-89C3-4AFF-A010-93EB288FD3E8}" type="slidenum">
              <a:rPr lang="en-US" smtClean="0">
                <a:solidFill>
                  <a:srgbClr val="1F497D"/>
                </a:solidFill>
              </a:rPr>
              <a:pPr>
                <a:defRPr/>
              </a:pPr>
              <a:t>16</a:t>
            </a:fld>
            <a:endParaRPr lang="en-US">
              <a:solidFill>
                <a:srgbClr val="1F497D"/>
              </a:solidFill>
            </a:endParaRPr>
          </a:p>
        </p:txBody>
      </p:sp>
      <p:sp>
        <p:nvSpPr>
          <p:cNvPr id="72" name="Textfeld 7"/>
          <p:cNvSpPr txBox="1">
            <a:spLocks noChangeArrowheads="1"/>
          </p:cNvSpPr>
          <p:nvPr/>
        </p:nvSpPr>
        <p:spPr bwMode="auto">
          <a:xfrm>
            <a:off x="2337915" y="6566426"/>
            <a:ext cx="442534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a:solidFill>
                  <a:srgbClr val="1F497D"/>
                </a:solidFill>
                <a:ea typeface="ヒラギノ角ゴ Pro W3" pitchFamily="-64" charset="-128"/>
              </a:rPr>
              <a:t>Q19b. Pour quelles raisons parmi les suivantes, lisez-vous moins qu’avant </a:t>
            </a:r>
            <a:r>
              <a:rPr lang="fr-FR" altLang="fr-FR" sz="1000" dirty="0" smtClean="0">
                <a:solidFill>
                  <a:srgbClr val="1F497D"/>
                </a:solidFill>
                <a:ea typeface="ヒラギノ角ゴ Pro W3" pitchFamily="-64" charset="-128"/>
              </a:rPr>
              <a:t>?</a:t>
            </a:r>
            <a:endParaRPr lang="fr-FR" altLang="fr-FR" sz="1000" dirty="0">
              <a:solidFill>
                <a:srgbClr val="1F497D"/>
              </a:solidFill>
              <a:ea typeface="ヒラギノ角ゴ Pro W3" pitchFamily="-64" charset="-128"/>
            </a:endParaRPr>
          </a:p>
        </p:txBody>
      </p:sp>
      <p:cxnSp>
        <p:nvCxnSpPr>
          <p:cNvPr id="8" name="Connecteur droit 7"/>
          <p:cNvCxnSpPr/>
          <p:nvPr/>
        </p:nvCxnSpPr>
        <p:spPr bwMode="auto">
          <a:xfrm>
            <a:off x="10697029" y="2187221"/>
            <a:ext cx="914400" cy="914400"/>
          </a:xfrm>
          <a:prstGeom prst="line">
            <a:avLst/>
          </a:prstGeom>
          <a:noFill/>
          <a:ln w="9525" cap="flat" cmpd="sng" algn="ctr">
            <a:noFill/>
            <a:prstDash val="solid"/>
            <a:round/>
            <a:headEnd type="none" w="med" len="med"/>
            <a:tailEnd type="none" w="med" len="med"/>
          </a:ln>
          <a:effectLst/>
        </p:spPr>
      </p:cxnSp>
      <p:grpSp>
        <p:nvGrpSpPr>
          <p:cNvPr id="37" name="Group 181"/>
          <p:cNvGrpSpPr>
            <a:grpSpLocks noChangeAspect="1"/>
          </p:cNvGrpSpPr>
          <p:nvPr/>
        </p:nvGrpSpPr>
        <p:grpSpPr>
          <a:xfrm>
            <a:off x="414665" y="1214477"/>
            <a:ext cx="528843" cy="587221"/>
            <a:chOff x="1784350" y="4149725"/>
            <a:chExt cx="977900" cy="1085850"/>
          </a:xfrm>
          <a:solidFill>
            <a:schemeClr val="accent4">
              <a:lumMod val="75000"/>
            </a:schemeClr>
          </a:solidFill>
        </p:grpSpPr>
        <p:sp>
          <p:nvSpPr>
            <p:cNvPr id="38"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9"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0"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1"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2"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3"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44" name="Groupe 43"/>
          <p:cNvGrpSpPr/>
          <p:nvPr/>
        </p:nvGrpSpPr>
        <p:grpSpPr>
          <a:xfrm>
            <a:off x="1114464" y="1227133"/>
            <a:ext cx="504897" cy="575312"/>
            <a:chOff x="3475329" y="2590956"/>
            <a:chExt cx="2229935" cy="2801434"/>
          </a:xfrm>
          <a:solidFill>
            <a:srgbClr val="7030A0"/>
          </a:solidFill>
        </p:grpSpPr>
        <p:sp>
          <p:nvSpPr>
            <p:cNvPr id="46"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7"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8"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59" name="Groupe 58"/>
          <p:cNvGrpSpPr/>
          <p:nvPr/>
        </p:nvGrpSpPr>
        <p:grpSpPr>
          <a:xfrm>
            <a:off x="304153" y="2487624"/>
            <a:ext cx="8617137" cy="3672285"/>
            <a:chOff x="510987" y="2680914"/>
            <a:chExt cx="8617137" cy="3672285"/>
          </a:xfrm>
        </p:grpSpPr>
        <p:sp>
          <p:nvSpPr>
            <p:cNvPr id="60" name="ZoneTexte 59"/>
            <p:cNvSpPr txBox="1"/>
            <p:nvPr/>
          </p:nvSpPr>
          <p:spPr>
            <a:xfrm>
              <a:off x="6924906" y="3516017"/>
              <a:ext cx="2096203" cy="1421928"/>
            </a:xfrm>
            <a:prstGeom prst="rect">
              <a:avLst/>
            </a:prstGeom>
            <a:noFill/>
          </p:spPr>
          <p:txBody>
            <a:bodyPr wrap="square" rtlCol="0">
              <a:spAutoFit/>
            </a:bodyPr>
            <a:lstStyle/>
            <a:p>
              <a:r>
                <a:rPr lang="fr-FR" sz="3200" dirty="0" smtClean="0">
                  <a:solidFill>
                    <a:srgbClr val="FF6969"/>
                  </a:solidFill>
                </a:rPr>
                <a:t>Les </a:t>
              </a:r>
              <a:r>
                <a:rPr lang="fr-FR" sz="3200" dirty="0">
                  <a:solidFill>
                    <a:srgbClr val="FF6969"/>
                  </a:solidFill>
                </a:rPr>
                <a:t>livres sont trop </a:t>
              </a:r>
              <a:r>
                <a:rPr lang="fr-FR" sz="3200" dirty="0" smtClean="0">
                  <a:solidFill>
                    <a:srgbClr val="FF6969"/>
                  </a:solidFill>
                </a:rPr>
                <a:t/>
              </a:r>
              <a:br>
                <a:rPr lang="fr-FR" sz="3200" dirty="0" smtClean="0">
                  <a:solidFill>
                    <a:srgbClr val="FF6969"/>
                  </a:solidFill>
                </a:rPr>
              </a:br>
              <a:r>
                <a:rPr lang="fr-FR" sz="3200" dirty="0" smtClean="0">
                  <a:solidFill>
                    <a:srgbClr val="FF6969"/>
                  </a:solidFill>
                </a:rPr>
                <a:t>chers : 9%</a:t>
              </a:r>
              <a:endParaRPr lang="fr-FR" sz="3200" dirty="0">
                <a:solidFill>
                  <a:srgbClr val="FF6969"/>
                </a:solidFill>
              </a:endParaRPr>
            </a:p>
          </p:txBody>
        </p:sp>
        <p:sp>
          <p:nvSpPr>
            <p:cNvPr id="61" name="ZoneTexte 60"/>
            <p:cNvSpPr txBox="1"/>
            <p:nvPr/>
          </p:nvSpPr>
          <p:spPr>
            <a:xfrm>
              <a:off x="766482" y="2680914"/>
              <a:ext cx="6998820" cy="1754326"/>
            </a:xfrm>
            <a:prstGeom prst="rect">
              <a:avLst/>
            </a:prstGeom>
            <a:noFill/>
          </p:spPr>
          <p:txBody>
            <a:bodyPr wrap="square" rtlCol="0">
              <a:spAutoFit/>
            </a:bodyPr>
            <a:lstStyle/>
            <a:p>
              <a:r>
                <a:rPr lang="fr-FR" sz="6000" dirty="0">
                  <a:solidFill>
                    <a:srgbClr val="C00000"/>
                  </a:solidFill>
                </a:rPr>
                <a:t>Plus assez de temps libre pour </a:t>
              </a:r>
              <a:r>
                <a:rPr lang="fr-FR" sz="6000" dirty="0" smtClean="0">
                  <a:solidFill>
                    <a:srgbClr val="C00000"/>
                  </a:solidFill>
                </a:rPr>
                <a:t>lire</a:t>
              </a:r>
              <a:endParaRPr lang="fr-FR" sz="1600" dirty="0">
                <a:solidFill>
                  <a:srgbClr val="C00000"/>
                </a:solidFill>
              </a:endParaRPr>
            </a:p>
          </p:txBody>
        </p:sp>
        <p:sp>
          <p:nvSpPr>
            <p:cNvPr id="62" name="ZoneTexte 61"/>
            <p:cNvSpPr txBox="1"/>
            <p:nvPr/>
          </p:nvSpPr>
          <p:spPr>
            <a:xfrm>
              <a:off x="510987" y="4775004"/>
              <a:ext cx="8617137" cy="1311128"/>
            </a:xfrm>
            <a:prstGeom prst="rect">
              <a:avLst/>
            </a:prstGeom>
            <a:noFill/>
          </p:spPr>
          <p:txBody>
            <a:bodyPr wrap="square" rtlCol="0">
              <a:spAutoFit/>
            </a:bodyPr>
            <a:lstStyle/>
            <a:p>
              <a:r>
                <a:rPr lang="fr-FR" sz="4400" dirty="0" smtClean="0">
                  <a:solidFill>
                    <a:srgbClr val="FF0000"/>
                  </a:solidFill>
                </a:rPr>
                <a:t>Consacre </a:t>
              </a:r>
              <a:r>
                <a:rPr lang="fr-FR" sz="4400" dirty="0">
                  <a:solidFill>
                    <a:srgbClr val="FF0000"/>
                  </a:solidFill>
                </a:rPr>
                <a:t>mon temps libre </a:t>
              </a:r>
              <a:r>
                <a:rPr lang="fr-FR" sz="4400" dirty="0" smtClean="0">
                  <a:solidFill>
                    <a:srgbClr val="FF0000"/>
                  </a:solidFill>
                </a:rPr>
                <a:t>à d'autres </a:t>
              </a:r>
              <a:r>
                <a:rPr lang="fr-FR" sz="4400" dirty="0">
                  <a:solidFill>
                    <a:srgbClr val="FF0000"/>
                  </a:solidFill>
                </a:rPr>
                <a:t>loisirs que la </a:t>
              </a:r>
              <a:r>
                <a:rPr lang="fr-FR" sz="4400" dirty="0" smtClean="0">
                  <a:solidFill>
                    <a:srgbClr val="FF0000"/>
                  </a:solidFill>
                </a:rPr>
                <a:t>lecture</a:t>
              </a:r>
              <a:endParaRPr lang="fr-FR" sz="1600" dirty="0">
                <a:solidFill>
                  <a:srgbClr val="FF0000"/>
                </a:solidFill>
              </a:endParaRPr>
            </a:p>
          </p:txBody>
        </p:sp>
        <p:sp>
          <p:nvSpPr>
            <p:cNvPr id="63" name="ZoneTexte 62"/>
            <p:cNvSpPr txBox="1"/>
            <p:nvPr/>
          </p:nvSpPr>
          <p:spPr>
            <a:xfrm>
              <a:off x="7552578" y="5963092"/>
              <a:ext cx="1433417" cy="390107"/>
            </a:xfrm>
            <a:prstGeom prst="rect">
              <a:avLst/>
            </a:prstGeom>
            <a:noFill/>
          </p:spPr>
          <p:txBody>
            <a:bodyPr wrap="square" rtlCol="0">
              <a:spAutoFit/>
            </a:bodyPr>
            <a:lstStyle/>
            <a:p>
              <a:r>
                <a:rPr lang="fr-FR" sz="1100" dirty="0" smtClean="0">
                  <a:solidFill>
                    <a:srgbClr val="FF6969"/>
                  </a:solidFill>
                </a:rPr>
                <a:t>Autre : 2%</a:t>
              </a:r>
              <a:endParaRPr lang="fr-FR" sz="1100" dirty="0">
                <a:solidFill>
                  <a:srgbClr val="FF6969"/>
                </a:solidFill>
              </a:endParaRPr>
            </a:p>
            <a:p>
              <a:r>
                <a:rPr lang="fr-FR" sz="1050" dirty="0" smtClean="0">
                  <a:solidFill>
                    <a:srgbClr val="FF6969"/>
                  </a:solidFill>
                </a:rPr>
                <a:t>Ne sait pas : 1%</a:t>
              </a:r>
              <a:endParaRPr lang="fr-FR" sz="2400" dirty="0">
                <a:solidFill>
                  <a:srgbClr val="FF6969"/>
                </a:solidFill>
              </a:endParaRPr>
            </a:p>
          </p:txBody>
        </p:sp>
        <p:sp>
          <p:nvSpPr>
            <p:cNvPr id="65" name="ZoneTexte 64"/>
            <p:cNvSpPr txBox="1"/>
            <p:nvPr/>
          </p:nvSpPr>
          <p:spPr>
            <a:xfrm>
              <a:off x="760609" y="4618038"/>
              <a:ext cx="4512000" cy="313932"/>
            </a:xfrm>
            <a:prstGeom prst="rect">
              <a:avLst/>
            </a:prstGeom>
            <a:noFill/>
          </p:spPr>
          <p:txBody>
            <a:bodyPr wrap="square" rtlCol="0">
              <a:spAutoFit/>
            </a:bodyPr>
            <a:lstStyle/>
            <a:p>
              <a:r>
                <a:rPr lang="fr-FR" sz="1600" dirty="0" smtClean="0">
                  <a:solidFill>
                    <a:srgbClr val="FF6969"/>
                  </a:solidFill>
                </a:rPr>
                <a:t>Nouveautés </a:t>
              </a:r>
              <a:r>
                <a:rPr lang="fr-FR" sz="1600" dirty="0">
                  <a:solidFill>
                    <a:srgbClr val="FF6969"/>
                  </a:solidFill>
                </a:rPr>
                <a:t>littéraires ne m'intéressent </a:t>
              </a:r>
              <a:r>
                <a:rPr lang="fr-FR" sz="1600" dirty="0" smtClean="0">
                  <a:solidFill>
                    <a:srgbClr val="FF6969"/>
                  </a:solidFill>
                </a:rPr>
                <a:t>pas : 4%</a:t>
              </a:r>
              <a:endParaRPr lang="fr-FR" sz="2800" dirty="0">
                <a:solidFill>
                  <a:srgbClr val="FF6969"/>
                </a:solidFill>
              </a:endParaRPr>
            </a:p>
          </p:txBody>
        </p:sp>
        <p:sp>
          <p:nvSpPr>
            <p:cNvPr id="66" name="ZoneTexte 65"/>
            <p:cNvSpPr txBox="1"/>
            <p:nvPr/>
          </p:nvSpPr>
          <p:spPr>
            <a:xfrm>
              <a:off x="3873362" y="4316362"/>
              <a:ext cx="1802839" cy="258532"/>
            </a:xfrm>
            <a:prstGeom prst="rect">
              <a:avLst/>
            </a:prstGeom>
            <a:noFill/>
          </p:spPr>
          <p:txBody>
            <a:bodyPr wrap="square" rtlCol="0">
              <a:spAutoFit/>
            </a:bodyPr>
            <a:lstStyle/>
            <a:p>
              <a:r>
                <a:rPr lang="fr-FR" sz="1200" dirty="0" smtClean="0">
                  <a:solidFill>
                    <a:srgbClr val="FF6969"/>
                  </a:solidFill>
                </a:rPr>
                <a:t>Problèmes </a:t>
              </a:r>
              <a:r>
                <a:rPr lang="fr-FR" sz="1200" dirty="0">
                  <a:solidFill>
                    <a:srgbClr val="FF6969"/>
                  </a:solidFill>
                </a:rPr>
                <a:t>de </a:t>
              </a:r>
              <a:r>
                <a:rPr lang="fr-FR" sz="1200" dirty="0" smtClean="0">
                  <a:solidFill>
                    <a:srgbClr val="FF6969"/>
                  </a:solidFill>
                </a:rPr>
                <a:t>vue : 3%</a:t>
              </a:r>
              <a:endParaRPr lang="fr-FR" sz="2400" dirty="0">
                <a:solidFill>
                  <a:srgbClr val="FF6969"/>
                </a:solidFill>
              </a:endParaRPr>
            </a:p>
          </p:txBody>
        </p:sp>
        <p:sp>
          <p:nvSpPr>
            <p:cNvPr id="67" name="ZoneTexte 66"/>
            <p:cNvSpPr txBox="1"/>
            <p:nvPr/>
          </p:nvSpPr>
          <p:spPr>
            <a:xfrm>
              <a:off x="1613466" y="6102200"/>
              <a:ext cx="3313572" cy="244682"/>
            </a:xfrm>
            <a:prstGeom prst="rect">
              <a:avLst/>
            </a:prstGeom>
            <a:noFill/>
          </p:spPr>
          <p:txBody>
            <a:bodyPr wrap="square" rtlCol="0">
              <a:spAutoFit/>
            </a:bodyPr>
            <a:lstStyle/>
            <a:p>
              <a:r>
                <a:rPr lang="fr-FR" sz="1100" dirty="0" smtClean="0">
                  <a:solidFill>
                    <a:srgbClr val="FF6969"/>
                  </a:solidFill>
                </a:rPr>
                <a:t>Nouveautés </a:t>
              </a:r>
              <a:r>
                <a:rPr lang="fr-FR" sz="1100" dirty="0">
                  <a:solidFill>
                    <a:srgbClr val="FF6969"/>
                  </a:solidFill>
                </a:rPr>
                <a:t>littéraires ne sont pas </a:t>
              </a:r>
              <a:r>
                <a:rPr lang="fr-FR" sz="1100" dirty="0" smtClean="0">
                  <a:solidFill>
                    <a:srgbClr val="FF6969"/>
                  </a:solidFill>
                </a:rPr>
                <a:t>distrayantes : 2%</a:t>
              </a:r>
              <a:endParaRPr lang="fr-FR" sz="2400" dirty="0">
                <a:solidFill>
                  <a:srgbClr val="FF6969"/>
                </a:solidFill>
              </a:endParaRPr>
            </a:p>
          </p:txBody>
        </p:sp>
      </p:grpSp>
      <p:grpSp>
        <p:nvGrpSpPr>
          <p:cNvPr id="68" name="Groupe 67"/>
          <p:cNvGrpSpPr/>
          <p:nvPr/>
        </p:nvGrpSpPr>
        <p:grpSpPr>
          <a:xfrm>
            <a:off x="5111143" y="3009003"/>
            <a:ext cx="1571662" cy="1332562"/>
            <a:chOff x="5832477" y="3202293"/>
            <a:chExt cx="1571662" cy="1332562"/>
          </a:xfrm>
        </p:grpSpPr>
        <p:grpSp>
          <p:nvGrpSpPr>
            <p:cNvPr id="74" name="Groupe 73"/>
            <p:cNvGrpSpPr/>
            <p:nvPr/>
          </p:nvGrpSpPr>
          <p:grpSpPr>
            <a:xfrm flipH="1">
              <a:off x="5832477" y="3202293"/>
              <a:ext cx="1571662" cy="1275271"/>
              <a:chOff x="6091518" y="3301421"/>
              <a:chExt cx="1255125" cy="1018428"/>
            </a:xfrm>
          </p:grpSpPr>
          <p:grpSp>
            <p:nvGrpSpPr>
              <p:cNvPr id="76" name="Group 462"/>
              <p:cNvGrpSpPr>
                <a:grpSpLocks noChangeAspect="1"/>
              </p:cNvGrpSpPr>
              <p:nvPr/>
            </p:nvGrpSpPr>
            <p:grpSpPr>
              <a:xfrm>
                <a:off x="6091518" y="3301421"/>
                <a:ext cx="1255125" cy="1018428"/>
                <a:chOff x="4141798" y="1296990"/>
                <a:chExt cx="639764" cy="519114"/>
              </a:xfrm>
              <a:solidFill>
                <a:srgbClr val="C00000"/>
              </a:solidFill>
            </p:grpSpPr>
            <p:sp>
              <p:nvSpPr>
                <p:cNvPr id="78" name="Freeform 88"/>
                <p:cNvSpPr>
                  <a:spLocks/>
                </p:cNvSpPr>
                <p:nvPr/>
              </p:nvSpPr>
              <p:spPr bwMode="auto">
                <a:xfrm>
                  <a:off x="4391038" y="1577978"/>
                  <a:ext cx="58738" cy="61913"/>
                </a:xfrm>
                <a:custGeom>
                  <a:avLst/>
                  <a:gdLst/>
                  <a:ahLst/>
                  <a:cxnLst>
                    <a:cxn ang="0">
                      <a:pos x="17" y="4"/>
                    </a:cxn>
                    <a:cxn ang="0">
                      <a:pos x="0" y="10"/>
                    </a:cxn>
                    <a:cxn ang="0">
                      <a:pos x="12" y="66"/>
                    </a:cxn>
                    <a:cxn ang="0">
                      <a:pos x="28" y="64"/>
                    </a:cxn>
                    <a:cxn ang="0">
                      <a:pos x="57" y="25"/>
                    </a:cxn>
                    <a:cxn ang="0">
                      <a:pos x="17" y="4"/>
                    </a:cxn>
                  </a:cxnLst>
                  <a:rect l="0" t="0" r="r" b="b"/>
                  <a:pathLst>
                    <a:path w="61" h="66">
                      <a:moveTo>
                        <a:pt x="17" y="4"/>
                      </a:moveTo>
                      <a:cubicBezTo>
                        <a:pt x="9" y="6"/>
                        <a:pt x="3" y="8"/>
                        <a:pt x="0" y="10"/>
                      </a:cubicBezTo>
                      <a:cubicBezTo>
                        <a:pt x="12" y="66"/>
                        <a:pt x="12" y="66"/>
                        <a:pt x="12" y="66"/>
                      </a:cubicBezTo>
                      <a:cubicBezTo>
                        <a:pt x="16" y="66"/>
                        <a:pt x="22" y="65"/>
                        <a:pt x="28" y="64"/>
                      </a:cubicBezTo>
                      <a:cubicBezTo>
                        <a:pt x="50" y="59"/>
                        <a:pt x="61" y="45"/>
                        <a:pt x="57" y="25"/>
                      </a:cubicBezTo>
                      <a:cubicBezTo>
                        <a:pt x="53" y="6"/>
                        <a:pt x="37" y="0"/>
                        <a:pt x="17"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89"/>
                <p:cNvSpPr>
                  <a:spLocks noEditPoints="1"/>
                </p:cNvSpPr>
                <p:nvPr/>
              </p:nvSpPr>
              <p:spPr bwMode="auto">
                <a:xfrm>
                  <a:off x="4141798" y="1296990"/>
                  <a:ext cx="639764" cy="519114"/>
                </a:xfrm>
                <a:custGeom>
                  <a:avLst/>
                  <a:gdLst/>
                  <a:ahLst/>
                  <a:cxnLst>
                    <a:cxn ang="0">
                      <a:pos x="591" y="157"/>
                    </a:cxn>
                    <a:cxn ang="0">
                      <a:pos x="324" y="36"/>
                    </a:cxn>
                    <a:cxn ang="0">
                      <a:pos x="284" y="3"/>
                    </a:cxn>
                    <a:cxn ang="0">
                      <a:pos x="255" y="46"/>
                    </a:cxn>
                    <a:cxn ang="0">
                      <a:pos x="23" y="282"/>
                    </a:cxn>
                    <a:cxn ang="0">
                      <a:pos x="48" y="520"/>
                    </a:cxn>
                    <a:cxn ang="0">
                      <a:pos x="647" y="416"/>
                    </a:cxn>
                    <a:cxn ang="0">
                      <a:pos x="623" y="178"/>
                    </a:cxn>
                    <a:cxn ang="0">
                      <a:pos x="293" y="73"/>
                    </a:cxn>
                    <a:cxn ang="0">
                      <a:pos x="527" y="171"/>
                    </a:cxn>
                    <a:cxn ang="0">
                      <a:pos x="258" y="54"/>
                    </a:cxn>
                    <a:cxn ang="0">
                      <a:pos x="100" y="400"/>
                    </a:cxn>
                    <a:cxn ang="0">
                      <a:pos x="231" y="368"/>
                    </a:cxn>
                    <a:cxn ang="0">
                      <a:pos x="333" y="347"/>
                    </a:cxn>
                    <a:cxn ang="0">
                      <a:pos x="277" y="375"/>
                    </a:cxn>
                    <a:cxn ang="0">
                      <a:pos x="271" y="437"/>
                    </a:cxn>
                    <a:cxn ang="0">
                      <a:pos x="275" y="284"/>
                    </a:cxn>
                    <a:cxn ang="0">
                      <a:pos x="338" y="314"/>
                    </a:cxn>
                    <a:cxn ang="0">
                      <a:pos x="466" y="394"/>
                    </a:cxn>
                    <a:cxn ang="0">
                      <a:pos x="353" y="268"/>
                    </a:cxn>
                    <a:cxn ang="0">
                      <a:pos x="435" y="266"/>
                    </a:cxn>
                    <a:cxn ang="0">
                      <a:pos x="386" y="325"/>
                    </a:cxn>
                    <a:cxn ang="0">
                      <a:pos x="445" y="328"/>
                    </a:cxn>
                    <a:cxn ang="0">
                      <a:pos x="400" y="392"/>
                    </a:cxn>
                    <a:cxn ang="0">
                      <a:pos x="466" y="394"/>
                    </a:cxn>
                    <a:cxn ang="0">
                      <a:pos x="580" y="369"/>
                    </a:cxn>
                    <a:cxn ang="0">
                      <a:pos x="481" y="264"/>
                    </a:cxn>
                    <a:cxn ang="0">
                      <a:pos x="494" y="323"/>
                    </a:cxn>
                    <a:cxn ang="0">
                      <a:pos x="490" y="389"/>
                    </a:cxn>
                    <a:cxn ang="0">
                      <a:pos x="479" y="240"/>
                    </a:cxn>
                    <a:cxn ang="0">
                      <a:pos x="577" y="344"/>
                    </a:cxn>
                    <a:cxn ang="0">
                      <a:pos x="563" y="285"/>
                    </a:cxn>
                    <a:cxn ang="0">
                      <a:pos x="567" y="221"/>
                    </a:cxn>
                  </a:cxnLst>
                  <a:rect l="0" t="0" r="r" b="b"/>
                  <a:pathLst>
                    <a:path w="671" h="544">
                      <a:moveTo>
                        <a:pt x="623" y="178"/>
                      </a:moveTo>
                      <a:cubicBezTo>
                        <a:pt x="620" y="163"/>
                        <a:pt x="605" y="154"/>
                        <a:pt x="591" y="157"/>
                      </a:cubicBezTo>
                      <a:cubicBezTo>
                        <a:pt x="538" y="169"/>
                        <a:pt x="538" y="169"/>
                        <a:pt x="538" y="169"/>
                      </a:cubicBezTo>
                      <a:cubicBezTo>
                        <a:pt x="324" y="36"/>
                        <a:pt x="324" y="36"/>
                        <a:pt x="324" y="36"/>
                      </a:cubicBezTo>
                      <a:cubicBezTo>
                        <a:pt x="324" y="35"/>
                        <a:pt x="324" y="34"/>
                        <a:pt x="324" y="33"/>
                      </a:cubicBezTo>
                      <a:cubicBezTo>
                        <a:pt x="322" y="14"/>
                        <a:pt x="304" y="0"/>
                        <a:pt x="284" y="3"/>
                      </a:cubicBezTo>
                      <a:cubicBezTo>
                        <a:pt x="265" y="5"/>
                        <a:pt x="251" y="23"/>
                        <a:pt x="254" y="42"/>
                      </a:cubicBezTo>
                      <a:cubicBezTo>
                        <a:pt x="254" y="44"/>
                        <a:pt x="254" y="45"/>
                        <a:pt x="255" y="46"/>
                      </a:cubicBezTo>
                      <a:cubicBezTo>
                        <a:pt x="43" y="278"/>
                        <a:pt x="43" y="278"/>
                        <a:pt x="43" y="278"/>
                      </a:cubicBezTo>
                      <a:cubicBezTo>
                        <a:pt x="23" y="282"/>
                        <a:pt x="23" y="282"/>
                        <a:pt x="23" y="282"/>
                      </a:cubicBezTo>
                      <a:cubicBezTo>
                        <a:pt x="9" y="285"/>
                        <a:pt x="0" y="300"/>
                        <a:pt x="3" y="314"/>
                      </a:cubicBezTo>
                      <a:cubicBezTo>
                        <a:pt x="48" y="520"/>
                        <a:pt x="48" y="520"/>
                        <a:pt x="48" y="520"/>
                      </a:cubicBezTo>
                      <a:cubicBezTo>
                        <a:pt x="51" y="535"/>
                        <a:pt x="66" y="544"/>
                        <a:pt x="80" y="541"/>
                      </a:cubicBezTo>
                      <a:cubicBezTo>
                        <a:pt x="647" y="416"/>
                        <a:pt x="647" y="416"/>
                        <a:pt x="647" y="416"/>
                      </a:cubicBezTo>
                      <a:cubicBezTo>
                        <a:pt x="662" y="413"/>
                        <a:pt x="671" y="398"/>
                        <a:pt x="668" y="384"/>
                      </a:cubicBezTo>
                      <a:lnTo>
                        <a:pt x="623" y="178"/>
                      </a:lnTo>
                      <a:close/>
                      <a:moveTo>
                        <a:pt x="258" y="54"/>
                      </a:moveTo>
                      <a:cubicBezTo>
                        <a:pt x="265" y="67"/>
                        <a:pt x="278" y="75"/>
                        <a:pt x="293" y="73"/>
                      </a:cubicBezTo>
                      <a:cubicBezTo>
                        <a:pt x="309" y="71"/>
                        <a:pt x="321" y="59"/>
                        <a:pt x="324" y="45"/>
                      </a:cubicBezTo>
                      <a:cubicBezTo>
                        <a:pt x="527" y="171"/>
                        <a:pt x="527" y="171"/>
                        <a:pt x="527" y="171"/>
                      </a:cubicBezTo>
                      <a:cubicBezTo>
                        <a:pt x="56" y="275"/>
                        <a:pt x="56" y="275"/>
                        <a:pt x="56" y="275"/>
                      </a:cubicBezTo>
                      <a:lnTo>
                        <a:pt x="258" y="54"/>
                      </a:lnTo>
                      <a:close/>
                      <a:moveTo>
                        <a:pt x="181" y="459"/>
                      </a:moveTo>
                      <a:cubicBezTo>
                        <a:pt x="143" y="467"/>
                        <a:pt x="110" y="444"/>
                        <a:pt x="100" y="400"/>
                      </a:cubicBezTo>
                      <a:cubicBezTo>
                        <a:pt x="90" y="354"/>
                        <a:pt x="112" y="318"/>
                        <a:pt x="150" y="310"/>
                      </a:cubicBezTo>
                      <a:cubicBezTo>
                        <a:pt x="190" y="301"/>
                        <a:pt x="222" y="325"/>
                        <a:pt x="231" y="368"/>
                      </a:cubicBezTo>
                      <a:cubicBezTo>
                        <a:pt x="242" y="418"/>
                        <a:pt x="218" y="451"/>
                        <a:pt x="181" y="459"/>
                      </a:cubicBezTo>
                      <a:close/>
                      <a:moveTo>
                        <a:pt x="333" y="347"/>
                      </a:moveTo>
                      <a:cubicBezTo>
                        <a:pt x="325" y="360"/>
                        <a:pt x="311" y="369"/>
                        <a:pt x="293" y="373"/>
                      </a:cubicBezTo>
                      <a:cubicBezTo>
                        <a:pt x="287" y="374"/>
                        <a:pt x="282" y="375"/>
                        <a:pt x="277" y="375"/>
                      </a:cubicBezTo>
                      <a:cubicBezTo>
                        <a:pt x="290" y="433"/>
                        <a:pt x="290" y="433"/>
                        <a:pt x="290" y="433"/>
                      </a:cubicBezTo>
                      <a:cubicBezTo>
                        <a:pt x="271" y="437"/>
                        <a:pt x="271" y="437"/>
                        <a:pt x="271" y="437"/>
                      </a:cubicBezTo>
                      <a:cubicBezTo>
                        <a:pt x="240" y="294"/>
                        <a:pt x="240" y="294"/>
                        <a:pt x="240" y="294"/>
                      </a:cubicBezTo>
                      <a:cubicBezTo>
                        <a:pt x="249" y="291"/>
                        <a:pt x="260" y="287"/>
                        <a:pt x="275" y="284"/>
                      </a:cubicBezTo>
                      <a:cubicBezTo>
                        <a:pt x="294" y="280"/>
                        <a:pt x="308" y="281"/>
                        <a:pt x="318" y="287"/>
                      </a:cubicBezTo>
                      <a:cubicBezTo>
                        <a:pt x="328" y="292"/>
                        <a:pt x="335" y="301"/>
                        <a:pt x="338" y="314"/>
                      </a:cubicBezTo>
                      <a:cubicBezTo>
                        <a:pt x="340" y="327"/>
                        <a:pt x="339" y="338"/>
                        <a:pt x="333" y="347"/>
                      </a:cubicBezTo>
                      <a:close/>
                      <a:moveTo>
                        <a:pt x="466" y="394"/>
                      </a:moveTo>
                      <a:cubicBezTo>
                        <a:pt x="385" y="412"/>
                        <a:pt x="385" y="412"/>
                        <a:pt x="385" y="412"/>
                      </a:cubicBezTo>
                      <a:cubicBezTo>
                        <a:pt x="353" y="268"/>
                        <a:pt x="353" y="268"/>
                        <a:pt x="353" y="268"/>
                      </a:cubicBezTo>
                      <a:cubicBezTo>
                        <a:pt x="431" y="251"/>
                        <a:pt x="431" y="251"/>
                        <a:pt x="431" y="251"/>
                      </a:cubicBezTo>
                      <a:cubicBezTo>
                        <a:pt x="435" y="266"/>
                        <a:pt x="435" y="266"/>
                        <a:pt x="435" y="266"/>
                      </a:cubicBezTo>
                      <a:cubicBezTo>
                        <a:pt x="376" y="279"/>
                        <a:pt x="376" y="279"/>
                        <a:pt x="376" y="279"/>
                      </a:cubicBezTo>
                      <a:cubicBezTo>
                        <a:pt x="386" y="325"/>
                        <a:pt x="386" y="325"/>
                        <a:pt x="386" y="325"/>
                      </a:cubicBezTo>
                      <a:cubicBezTo>
                        <a:pt x="441" y="312"/>
                        <a:pt x="441" y="312"/>
                        <a:pt x="441" y="312"/>
                      </a:cubicBezTo>
                      <a:cubicBezTo>
                        <a:pt x="445" y="328"/>
                        <a:pt x="445" y="328"/>
                        <a:pt x="445" y="328"/>
                      </a:cubicBezTo>
                      <a:cubicBezTo>
                        <a:pt x="389" y="340"/>
                        <a:pt x="389" y="340"/>
                        <a:pt x="389" y="340"/>
                      </a:cubicBezTo>
                      <a:cubicBezTo>
                        <a:pt x="400" y="392"/>
                        <a:pt x="400" y="392"/>
                        <a:pt x="400" y="392"/>
                      </a:cubicBezTo>
                      <a:cubicBezTo>
                        <a:pt x="463" y="378"/>
                        <a:pt x="463" y="378"/>
                        <a:pt x="463" y="378"/>
                      </a:cubicBezTo>
                      <a:lnTo>
                        <a:pt x="466" y="394"/>
                      </a:lnTo>
                      <a:close/>
                      <a:moveTo>
                        <a:pt x="599" y="365"/>
                      </a:moveTo>
                      <a:cubicBezTo>
                        <a:pt x="580" y="369"/>
                        <a:pt x="580" y="369"/>
                        <a:pt x="580" y="369"/>
                      </a:cubicBezTo>
                      <a:cubicBezTo>
                        <a:pt x="518" y="306"/>
                        <a:pt x="518" y="306"/>
                        <a:pt x="518" y="306"/>
                      </a:cubicBezTo>
                      <a:cubicBezTo>
                        <a:pt x="504" y="292"/>
                        <a:pt x="491" y="278"/>
                        <a:pt x="481" y="264"/>
                      </a:cubicBezTo>
                      <a:cubicBezTo>
                        <a:pt x="480" y="264"/>
                        <a:pt x="480" y="264"/>
                        <a:pt x="480" y="264"/>
                      </a:cubicBezTo>
                      <a:cubicBezTo>
                        <a:pt x="485" y="282"/>
                        <a:pt x="489" y="299"/>
                        <a:pt x="494" y="323"/>
                      </a:cubicBezTo>
                      <a:cubicBezTo>
                        <a:pt x="508" y="385"/>
                        <a:pt x="508" y="385"/>
                        <a:pt x="508" y="385"/>
                      </a:cubicBezTo>
                      <a:cubicBezTo>
                        <a:pt x="490" y="389"/>
                        <a:pt x="490" y="389"/>
                        <a:pt x="490" y="389"/>
                      </a:cubicBezTo>
                      <a:cubicBezTo>
                        <a:pt x="459" y="245"/>
                        <a:pt x="459" y="245"/>
                        <a:pt x="459" y="245"/>
                      </a:cubicBezTo>
                      <a:cubicBezTo>
                        <a:pt x="479" y="240"/>
                        <a:pt x="479" y="240"/>
                        <a:pt x="479" y="240"/>
                      </a:cubicBezTo>
                      <a:cubicBezTo>
                        <a:pt x="541" y="303"/>
                        <a:pt x="541" y="303"/>
                        <a:pt x="541" y="303"/>
                      </a:cubicBezTo>
                      <a:cubicBezTo>
                        <a:pt x="555" y="318"/>
                        <a:pt x="567" y="331"/>
                        <a:pt x="577" y="344"/>
                      </a:cubicBezTo>
                      <a:cubicBezTo>
                        <a:pt x="578" y="344"/>
                        <a:pt x="578" y="344"/>
                        <a:pt x="578" y="344"/>
                      </a:cubicBezTo>
                      <a:cubicBezTo>
                        <a:pt x="572" y="325"/>
                        <a:pt x="568" y="307"/>
                        <a:pt x="563" y="285"/>
                      </a:cubicBezTo>
                      <a:cubicBezTo>
                        <a:pt x="549" y="225"/>
                        <a:pt x="549" y="225"/>
                        <a:pt x="549" y="225"/>
                      </a:cubicBezTo>
                      <a:cubicBezTo>
                        <a:pt x="567" y="221"/>
                        <a:pt x="567" y="221"/>
                        <a:pt x="567" y="221"/>
                      </a:cubicBezTo>
                      <a:lnTo>
                        <a:pt x="599" y="3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90"/>
                <p:cNvSpPr>
                  <a:spLocks/>
                </p:cNvSpPr>
                <p:nvPr/>
              </p:nvSpPr>
              <p:spPr bwMode="auto">
                <a:xfrm>
                  <a:off x="4249748" y="1600204"/>
                  <a:ext cx="100013" cy="127001"/>
                </a:xfrm>
                <a:custGeom>
                  <a:avLst/>
                  <a:gdLst/>
                  <a:ahLst/>
                  <a:cxnLst>
                    <a:cxn ang="0">
                      <a:pos x="40" y="7"/>
                    </a:cxn>
                    <a:cxn ang="0">
                      <a:pos x="7" y="77"/>
                    </a:cxn>
                    <a:cxn ang="0">
                      <a:pos x="66" y="126"/>
                    </a:cxn>
                    <a:cxn ang="0">
                      <a:pos x="99" y="56"/>
                    </a:cxn>
                    <a:cxn ang="0">
                      <a:pos x="40" y="7"/>
                    </a:cxn>
                  </a:cxnLst>
                  <a:rect l="0" t="0" r="r" b="b"/>
                  <a:pathLst>
                    <a:path w="106" h="132">
                      <a:moveTo>
                        <a:pt x="40" y="7"/>
                      </a:moveTo>
                      <a:cubicBezTo>
                        <a:pt x="9" y="14"/>
                        <a:pt x="0" y="46"/>
                        <a:pt x="7" y="77"/>
                      </a:cubicBezTo>
                      <a:cubicBezTo>
                        <a:pt x="13" y="108"/>
                        <a:pt x="36" y="132"/>
                        <a:pt x="66" y="126"/>
                      </a:cubicBezTo>
                      <a:cubicBezTo>
                        <a:pt x="95" y="119"/>
                        <a:pt x="106" y="88"/>
                        <a:pt x="99" y="56"/>
                      </a:cubicBezTo>
                      <a:cubicBezTo>
                        <a:pt x="92" y="27"/>
                        <a:pt x="71" y="0"/>
                        <a:pt x="40"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1"/>
                <p:cNvSpPr>
                  <a:spLocks noEditPoints="1"/>
                </p:cNvSpPr>
                <p:nvPr/>
              </p:nvSpPr>
              <p:spPr bwMode="auto">
                <a:xfrm>
                  <a:off x="4227521" y="1584327"/>
                  <a:ext cx="144463" cy="158750"/>
                </a:xfrm>
                <a:custGeom>
                  <a:avLst/>
                  <a:gdLst/>
                  <a:ahLst/>
                  <a:cxnLst>
                    <a:cxn ang="0">
                      <a:pos x="60" y="9"/>
                    </a:cxn>
                    <a:cxn ang="0">
                      <a:pos x="10" y="99"/>
                    </a:cxn>
                    <a:cxn ang="0">
                      <a:pos x="91" y="158"/>
                    </a:cxn>
                    <a:cxn ang="0">
                      <a:pos x="141" y="67"/>
                    </a:cxn>
                    <a:cxn ang="0">
                      <a:pos x="60" y="9"/>
                    </a:cxn>
                    <a:cxn ang="0">
                      <a:pos x="89" y="143"/>
                    </a:cxn>
                    <a:cxn ang="0">
                      <a:pos x="30" y="94"/>
                    </a:cxn>
                    <a:cxn ang="0">
                      <a:pos x="63" y="24"/>
                    </a:cxn>
                    <a:cxn ang="0">
                      <a:pos x="122" y="73"/>
                    </a:cxn>
                    <a:cxn ang="0">
                      <a:pos x="89" y="143"/>
                    </a:cxn>
                  </a:cxnLst>
                  <a:rect l="0" t="0" r="r" b="b"/>
                  <a:pathLst>
                    <a:path w="152" h="166">
                      <a:moveTo>
                        <a:pt x="60" y="9"/>
                      </a:moveTo>
                      <a:cubicBezTo>
                        <a:pt x="22" y="17"/>
                        <a:pt x="0" y="53"/>
                        <a:pt x="10" y="99"/>
                      </a:cubicBezTo>
                      <a:cubicBezTo>
                        <a:pt x="20" y="143"/>
                        <a:pt x="53" y="166"/>
                        <a:pt x="91" y="158"/>
                      </a:cubicBezTo>
                      <a:cubicBezTo>
                        <a:pt x="128" y="150"/>
                        <a:pt x="152" y="117"/>
                        <a:pt x="141" y="67"/>
                      </a:cubicBezTo>
                      <a:cubicBezTo>
                        <a:pt x="132" y="24"/>
                        <a:pt x="100" y="0"/>
                        <a:pt x="60" y="9"/>
                      </a:cubicBezTo>
                      <a:close/>
                      <a:moveTo>
                        <a:pt x="89" y="143"/>
                      </a:moveTo>
                      <a:cubicBezTo>
                        <a:pt x="59" y="149"/>
                        <a:pt x="36" y="125"/>
                        <a:pt x="30" y="94"/>
                      </a:cubicBezTo>
                      <a:cubicBezTo>
                        <a:pt x="23" y="63"/>
                        <a:pt x="32" y="31"/>
                        <a:pt x="63" y="24"/>
                      </a:cubicBezTo>
                      <a:cubicBezTo>
                        <a:pt x="94" y="17"/>
                        <a:pt x="115" y="44"/>
                        <a:pt x="122" y="73"/>
                      </a:cubicBezTo>
                      <a:cubicBezTo>
                        <a:pt x="129" y="105"/>
                        <a:pt x="118" y="136"/>
                        <a:pt x="89"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92"/>
                <p:cNvSpPr>
                  <a:spLocks noEditPoints="1"/>
                </p:cNvSpPr>
                <p:nvPr/>
              </p:nvSpPr>
              <p:spPr bwMode="auto">
                <a:xfrm>
                  <a:off x="4370393" y="1563688"/>
                  <a:ext cx="95250" cy="150813"/>
                </a:xfrm>
                <a:custGeom>
                  <a:avLst/>
                  <a:gdLst/>
                  <a:ahLst/>
                  <a:cxnLst>
                    <a:cxn ang="0">
                      <a:pos x="78" y="7"/>
                    </a:cxn>
                    <a:cxn ang="0">
                      <a:pos x="35" y="4"/>
                    </a:cxn>
                    <a:cxn ang="0">
                      <a:pos x="0" y="14"/>
                    </a:cxn>
                    <a:cxn ang="0">
                      <a:pos x="31" y="157"/>
                    </a:cxn>
                    <a:cxn ang="0">
                      <a:pos x="50" y="153"/>
                    </a:cxn>
                    <a:cxn ang="0">
                      <a:pos x="37" y="95"/>
                    </a:cxn>
                    <a:cxn ang="0">
                      <a:pos x="53" y="93"/>
                    </a:cxn>
                    <a:cxn ang="0">
                      <a:pos x="93" y="67"/>
                    </a:cxn>
                    <a:cxn ang="0">
                      <a:pos x="98" y="34"/>
                    </a:cxn>
                    <a:cxn ang="0">
                      <a:pos x="78" y="7"/>
                    </a:cxn>
                    <a:cxn ang="0">
                      <a:pos x="50" y="78"/>
                    </a:cxn>
                    <a:cxn ang="0">
                      <a:pos x="34" y="80"/>
                    </a:cxn>
                    <a:cxn ang="0">
                      <a:pos x="22" y="24"/>
                    </a:cxn>
                    <a:cxn ang="0">
                      <a:pos x="39" y="18"/>
                    </a:cxn>
                    <a:cxn ang="0">
                      <a:pos x="79" y="39"/>
                    </a:cxn>
                    <a:cxn ang="0">
                      <a:pos x="50" y="78"/>
                    </a:cxn>
                  </a:cxnLst>
                  <a:rect l="0" t="0" r="r" b="b"/>
                  <a:pathLst>
                    <a:path w="100" h="157">
                      <a:moveTo>
                        <a:pt x="78" y="7"/>
                      </a:moveTo>
                      <a:cubicBezTo>
                        <a:pt x="68" y="1"/>
                        <a:pt x="54" y="0"/>
                        <a:pt x="35" y="4"/>
                      </a:cubicBezTo>
                      <a:cubicBezTo>
                        <a:pt x="20" y="7"/>
                        <a:pt x="9" y="11"/>
                        <a:pt x="0" y="14"/>
                      </a:cubicBezTo>
                      <a:cubicBezTo>
                        <a:pt x="31" y="157"/>
                        <a:pt x="31" y="157"/>
                        <a:pt x="31" y="157"/>
                      </a:cubicBezTo>
                      <a:cubicBezTo>
                        <a:pt x="50" y="153"/>
                        <a:pt x="50" y="153"/>
                        <a:pt x="50" y="153"/>
                      </a:cubicBezTo>
                      <a:cubicBezTo>
                        <a:pt x="37" y="95"/>
                        <a:pt x="37" y="95"/>
                        <a:pt x="37" y="95"/>
                      </a:cubicBezTo>
                      <a:cubicBezTo>
                        <a:pt x="42" y="95"/>
                        <a:pt x="47" y="94"/>
                        <a:pt x="53" y="93"/>
                      </a:cubicBezTo>
                      <a:cubicBezTo>
                        <a:pt x="71" y="89"/>
                        <a:pt x="85" y="80"/>
                        <a:pt x="93" y="67"/>
                      </a:cubicBezTo>
                      <a:cubicBezTo>
                        <a:pt x="99" y="58"/>
                        <a:pt x="100" y="47"/>
                        <a:pt x="98" y="34"/>
                      </a:cubicBezTo>
                      <a:cubicBezTo>
                        <a:pt x="95" y="21"/>
                        <a:pt x="88" y="12"/>
                        <a:pt x="78" y="7"/>
                      </a:cubicBezTo>
                      <a:close/>
                      <a:moveTo>
                        <a:pt x="50" y="78"/>
                      </a:moveTo>
                      <a:cubicBezTo>
                        <a:pt x="44" y="79"/>
                        <a:pt x="38" y="80"/>
                        <a:pt x="34" y="80"/>
                      </a:cubicBezTo>
                      <a:cubicBezTo>
                        <a:pt x="22" y="24"/>
                        <a:pt x="22" y="24"/>
                        <a:pt x="22" y="24"/>
                      </a:cubicBezTo>
                      <a:cubicBezTo>
                        <a:pt x="25" y="22"/>
                        <a:pt x="31" y="20"/>
                        <a:pt x="39" y="18"/>
                      </a:cubicBezTo>
                      <a:cubicBezTo>
                        <a:pt x="59" y="14"/>
                        <a:pt x="75" y="20"/>
                        <a:pt x="79" y="39"/>
                      </a:cubicBezTo>
                      <a:cubicBezTo>
                        <a:pt x="83" y="59"/>
                        <a:pt x="72" y="73"/>
                        <a:pt x="50"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93"/>
                <p:cNvSpPr>
                  <a:spLocks/>
                </p:cNvSpPr>
                <p:nvPr/>
              </p:nvSpPr>
              <p:spPr bwMode="auto">
                <a:xfrm>
                  <a:off x="4478335" y="1536700"/>
                  <a:ext cx="107950" cy="153988"/>
                </a:xfrm>
                <a:custGeom>
                  <a:avLst/>
                  <a:gdLst/>
                  <a:ahLst/>
                  <a:cxnLst>
                    <a:cxn ang="0">
                      <a:pos x="22" y="53"/>
                    </a:cxn>
                    <a:cxn ang="0">
                      <a:pos x="55" y="46"/>
                    </a:cxn>
                    <a:cxn ang="0">
                      <a:pos x="53" y="37"/>
                    </a:cxn>
                    <a:cxn ang="0">
                      <a:pos x="20" y="44"/>
                    </a:cxn>
                    <a:cxn ang="0">
                      <a:pos x="14" y="17"/>
                    </a:cxn>
                    <a:cxn ang="0">
                      <a:pos x="49" y="9"/>
                    </a:cxn>
                    <a:cxn ang="0">
                      <a:pos x="47" y="0"/>
                    </a:cxn>
                    <a:cxn ang="0">
                      <a:pos x="0" y="10"/>
                    </a:cxn>
                    <a:cxn ang="0">
                      <a:pos x="19" y="97"/>
                    </a:cxn>
                    <a:cxn ang="0">
                      <a:pos x="68" y="86"/>
                    </a:cxn>
                    <a:cxn ang="0">
                      <a:pos x="66" y="76"/>
                    </a:cxn>
                    <a:cxn ang="0">
                      <a:pos x="28" y="85"/>
                    </a:cxn>
                    <a:cxn ang="0">
                      <a:pos x="22" y="53"/>
                    </a:cxn>
                  </a:cxnLst>
                  <a:rect l="0" t="0" r="r" b="b"/>
                  <a:pathLst>
                    <a:path w="68" h="97">
                      <a:moveTo>
                        <a:pt x="22" y="53"/>
                      </a:moveTo>
                      <a:lnTo>
                        <a:pt x="55" y="46"/>
                      </a:lnTo>
                      <a:lnTo>
                        <a:pt x="53" y="37"/>
                      </a:lnTo>
                      <a:lnTo>
                        <a:pt x="20" y="44"/>
                      </a:lnTo>
                      <a:lnTo>
                        <a:pt x="14" y="17"/>
                      </a:lnTo>
                      <a:lnTo>
                        <a:pt x="49" y="9"/>
                      </a:lnTo>
                      <a:lnTo>
                        <a:pt x="47" y="0"/>
                      </a:lnTo>
                      <a:lnTo>
                        <a:pt x="0" y="10"/>
                      </a:lnTo>
                      <a:lnTo>
                        <a:pt x="19" y="97"/>
                      </a:lnTo>
                      <a:lnTo>
                        <a:pt x="68" y="86"/>
                      </a:lnTo>
                      <a:lnTo>
                        <a:pt x="66" y="76"/>
                      </a:lnTo>
                      <a:lnTo>
                        <a:pt x="28" y="85"/>
                      </a:lnTo>
                      <a:lnTo>
                        <a:pt x="22"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94"/>
                <p:cNvSpPr>
                  <a:spLocks/>
                </p:cNvSpPr>
                <p:nvPr/>
              </p:nvSpPr>
              <p:spPr bwMode="auto">
                <a:xfrm>
                  <a:off x="4579938" y="1508126"/>
                  <a:ext cx="133350" cy="160338"/>
                </a:xfrm>
                <a:custGeom>
                  <a:avLst/>
                  <a:gdLst/>
                  <a:ahLst/>
                  <a:cxnLst>
                    <a:cxn ang="0">
                      <a:pos x="104" y="64"/>
                    </a:cxn>
                    <a:cxn ang="0">
                      <a:pos x="119" y="123"/>
                    </a:cxn>
                    <a:cxn ang="0">
                      <a:pos x="118" y="123"/>
                    </a:cxn>
                    <a:cxn ang="0">
                      <a:pos x="82" y="82"/>
                    </a:cxn>
                    <a:cxn ang="0">
                      <a:pos x="20" y="19"/>
                    </a:cxn>
                    <a:cxn ang="0">
                      <a:pos x="0" y="24"/>
                    </a:cxn>
                    <a:cxn ang="0">
                      <a:pos x="31" y="168"/>
                    </a:cxn>
                    <a:cxn ang="0">
                      <a:pos x="49" y="164"/>
                    </a:cxn>
                    <a:cxn ang="0">
                      <a:pos x="35" y="102"/>
                    </a:cxn>
                    <a:cxn ang="0">
                      <a:pos x="21" y="43"/>
                    </a:cxn>
                    <a:cxn ang="0">
                      <a:pos x="22" y="43"/>
                    </a:cxn>
                    <a:cxn ang="0">
                      <a:pos x="59" y="85"/>
                    </a:cxn>
                    <a:cxn ang="0">
                      <a:pos x="121" y="148"/>
                    </a:cxn>
                    <a:cxn ang="0">
                      <a:pos x="140" y="144"/>
                    </a:cxn>
                    <a:cxn ang="0">
                      <a:pos x="108" y="0"/>
                    </a:cxn>
                    <a:cxn ang="0">
                      <a:pos x="90" y="4"/>
                    </a:cxn>
                    <a:cxn ang="0">
                      <a:pos x="104" y="64"/>
                    </a:cxn>
                  </a:cxnLst>
                  <a:rect l="0" t="0" r="r" b="b"/>
                  <a:pathLst>
                    <a:path w="140" h="168">
                      <a:moveTo>
                        <a:pt x="104" y="64"/>
                      </a:moveTo>
                      <a:cubicBezTo>
                        <a:pt x="109" y="86"/>
                        <a:pt x="113" y="104"/>
                        <a:pt x="119" y="123"/>
                      </a:cubicBezTo>
                      <a:cubicBezTo>
                        <a:pt x="118" y="123"/>
                        <a:pt x="118" y="123"/>
                        <a:pt x="118" y="123"/>
                      </a:cubicBezTo>
                      <a:cubicBezTo>
                        <a:pt x="108" y="110"/>
                        <a:pt x="96" y="97"/>
                        <a:pt x="82" y="82"/>
                      </a:cubicBezTo>
                      <a:cubicBezTo>
                        <a:pt x="20" y="19"/>
                        <a:pt x="20" y="19"/>
                        <a:pt x="20" y="19"/>
                      </a:cubicBezTo>
                      <a:cubicBezTo>
                        <a:pt x="0" y="24"/>
                        <a:pt x="0" y="24"/>
                        <a:pt x="0" y="24"/>
                      </a:cubicBezTo>
                      <a:cubicBezTo>
                        <a:pt x="31" y="168"/>
                        <a:pt x="31" y="168"/>
                        <a:pt x="31" y="168"/>
                      </a:cubicBezTo>
                      <a:cubicBezTo>
                        <a:pt x="49" y="164"/>
                        <a:pt x="49" y="164"/>
                        <a:pt x="49" y="164"/>
                      </a:cubicBezTo>
                      <a:cubicBezTo>
                        <a:pt x="35" y="102"/>
                        <a:pt x="35" y="102"/>
                        <a:pt x="35" y="102"/>
                      </a:cubicBezTo>
                      <a:cubicBezTo>
                        <a:pt x="30" y="78"/>
                        <a:pt x="26" y="61"/>
                        <a:pt x="21" y="43"/>
                      </a:cubicBezTo>
                      <a:cubicBezTo>
                        <a:pt x="22" y="43"/>
                        <a:pt x="22" y="43"/>
                        <a:pt x="22" y="43"/>
                      </a:cubicBezTo>
                      <a:cubicBezTo>
                        <a:pt x="32" y="57"/>
                        <a:pt x="45" y="71"/>
                        <a:pt x="59" y="85"/>
                      </a:cubicBezTo>
                      <a:cubicBezTo>
                        <a:pt x="121" y="148"/>
                        <a:pt x="121" y="148"/>
                        <a:pt x="121" y="148"/>
                      </a:cubicBezTo>
                      <a:cubicBezTo>
                        <a:pt x="140" y="144"/>
                        <a:pt x="140" y="144"/>
                        <a:pt x="140" y="144"/>
                      </a:cubicBezTo>
                      <a:cubicBezTo>
                        <a:pt x="108" y="0"/>
                        <a:pt x="108" y="0"/>
                        <a:pt x="108" y="0"/>
                      </a:cubicBezTo>
                      <a:cubicBezTo>
                        <a:pt x="90" y="4"/>
                        <a:pt x="90" y="4"/>
                        <a:pt x="90" y="4"/>
                      </a:cubicBezTo>
                      <a:lnTo>
                        <a:pt x="104"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7" name="Rectangle à coins arrondis 76"/>
              <p:cNvSpPr/>
              <p:nvPr/>
            </p:nvSpPr>
            <p:spPr bwMode="auto">
              <a:xfrm rot="20897816">
                <a:off x="6220312" y="3771877"/>
                <a:ext cx="1029517" cy="328793"/>
              </a:xfrm>
              <a:prstGeom prst="roundRect">
                <a:avLst/>
              </a:prstGeom>
              <a:solidFill>
                <a:srgbClr val="C0000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sp>
          <p:nvSpPr>
            <p:cNvPr id="75" name="Rectangle 74"/>
            <p:cNvSpPr/>
            <p:nvPr/>
          </p:nvSpPr>
          <p:spPr>
            <a:xfrm rot="756421">
              <a:off x="5869628" y="3611525"/>
              <a:ext cx="1513556" cy="923330"/>
            </a:xfrm>
            <a:prstGeom prst="rect">
              <a:avLst/>
            </a:prstGeom>
          </p:spPr>
          <p:txBody>
            <a:bodyPr wrap="none">
              <a:spAutoFit/>
            </a:bodyPr>
            <a:lstStyle/>
            <a:p>
              <a:r>
                <a:rPr lang="fr-FR" sz="6000" dirty="0">
                  <a:solidFill>
                    <a:schemeClr val="bg1"/>
                  </a:solidFill>
                </a:rPr>
                <a:t>63%</a:t>
              </a:r>
            </a:p>
          </p:txBody>
        </p:sp>
      </p:grpSp>
      <p:grpSp>
        <p:nvGrpSpPr>
          <p:cNvPr id="85" name="Groupe 84"/>
          <p:cNvGrpSpPr/>
          <p:nvPr/>
        </p:nvGrpSpPr>
        <p:grpSpPr>
          <a:xfrm flipH="1">
            <a:off x="5071648" y="4929378"/>
            <a:ext cx="1571662" cy="1275271"/>
            <a:chOff x="5832477" y="3202293"/>
            <a:chExt cx="1571662" cy="1275271"/>
          </a:xfrm>
          <a:solidFill>
            <a:srgbClr val="FF0000"/>
          </a:solidFill>
        </p:grpSpPr>
        <p:grpSp>
          <p:nvGrpSpPr>
            <p:cNvPr id="86" name="Groupe 85"/>
            <p:cNvGrpSpPr/>
            <p:nvPr/>
          </p:nvGrpSpPr>
          <p:grpSpPr>
            <a:xfrm flipH="1">
              <a:off x="5832477" y="3202293"/>
              <a:ext cx="1571662" cy="1275271"/>
              <a:chOff x="6091518" y="3301421"/>
              <a:chExt cx="1255125" cy="1018428"/>
            </a:xfrm>
            <a:grpFill/>
          </p:grpSpPr>
          <p:grpSp>
            <p:nvGrpSpPr>
              <p:cNvPr id="88" name="Group 462"/>
              <p:cNvGrpSpPr>
                <a:grpSpLocks noChangeAspect="1"/>
              </p:cNvGrpSpPr>
              <p:nvPr/>
            </p:nvGrpSpPr>
            <p:grpSpPr>
              <a:xfrm>
                <a:off x="6091518" y="3301421"/>
                <a:ext cx="1255125" cy="1018428"/>
                <a:chOff x="4141798" y="1296990"/>
                <a:chExt cx="639764" cy="519114"/>
              </a:xfrm>
              <a:grpFill/>
            </p:grpSpPr>
            <p:sp>
              <p:nvSpPr>
                <p:cNvPr id="90" name="Freeform 88"/>
                <p:cNvSpPr>
                  <a:spLocks/>
                </p:cNvSpPr>
                <p:nvPr/>
              </p:nvSpPr>
              <p:spPr bwMode="auto">
                <a:xfrm>
                  <a:off x="4391038" y="1577978"/>
                  <a:ext cx="58738" cy="61913"/>
                </a:xfrm>
                <a:custGeom>
                  <a:avLst/>
                  <a:gdLst/>
                  <a:ahLst/>
                  <a:cxnLst>
                    <a:cxn ang="0">
                      <a:pos x="17" y="4"/>
                    </a:cxn>
                    <a:cxn ang="0">
                      <a:pos x="0" y="10"/>
                    </a:cxn>
                    <a:cxn ang="0">
                      <a:pos x="12" y="66"/>
                    </a:cxn>
                    <a:cxn ang="0">
                      <a:pos x="28" y="64"/>
                    </a:cxn>
                    <a:cxn ang="0">
                      <a:pos x="57" y="25"/>
                    </a:cxn>
                    <a:cxn ang="0">
                      <a:pos x="17" y="4"/>
                    </a:cxn>
                  </a:cxnLst>
                  <a:rect l="0" t="0" r="r" b="b"/>
                  <a:pathLst>
                    <a:path w="61" h="66">
                      <a:moveTo>
                        <a:pt x="17" y="4"/>
                      </a:moveTo>
                      <a:cubicBezTo>
                        <a:pt x="9" y="6"/>
                        <a:pt x="3" y="8"/>
                        <a:pt x="0" y="10"/>
                      </a:cubicBezTo>
                      <a:cubicBezTo>
                        <a:pt x="12" y="66"/>
                        <a:pt x="12" y="66"/>
                        <a:pt x="12" y="66"/>
                      </a:cubicBezTo>
                      <a:cubicBezTo>
                        <a:pt x="16" y="66"/>
                        <a:pt x="22" y="65"/>
                        <a:pt x="28" y="64"/>
                      </a:cubicBezTo>
                      <a:cubicBezTo>
                        <a:pt x="50" y="59"/>
                        <a:pt x="61" y="45"/>
                        <a:pt x="57" y="25"/>
                      </a:cubicBezTo>
                      <a:cubicBezTo>
                        <a:pt x="53" y="6"/>
                        <a:pt x="37" y="0"/>
                        <a:pt x="17"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89"/>
                <p:cNvSpPr>
                  <a:spLocks noEditPoints="1"/>
                </p:cNvSpPr>
                <p:nvPr/>
              </p:nvSpPr>
              <p:spPr bwMode="auto">
                <a:xfrm>
                  <a:off x="4141798" y="1296990"/>
                  <a:ext cx="639764" cy="519114"/>
                </a:xfrm>
                <a:custGeom>
                  <a:avLst/>
                  <a:gdLst/>
                  <a:ahLst/>
                  <a:cxnLst>
                    <a:cxn ang="0">
                      <a:pos x="591" y="157"/>
                    </a:cxn>
                    <a:cxn ang="0">
                      <a:pos x="324" y="36"/>
                    </a:cxn>
                    <a:cxn ang="0">
                      <a:pos x="284" y="3"/>
                    </a:cxn>
                    <a:cxn ang="0">
                      <a:pos x="255" y="46"/>
                    </a:cxn>
                    <a:cxn ang="0">
                      <a:pos x="23" y="282"/>
                    </a:cxn>
                    <a:cxn ang="0">
                      <a:pos x="48" y="520"/>
                    </a:cxn>
                    <a:cxn ang="0">
                      <a:pos x="647" y="416"/>
                    </a:cxn>
                    <a:cxn ang="0">
                      <a:pos x="623" y="178"/>
                    </a:cxn>
                    <a:cxn ang="0">
                      <a:pos x="293" y="73"/>
                    </a:cxn>
                    <a:cxn ang="0">
                      <a:pos x="527" y="171"/>
                    </a:cxn>
                    <a:cxn ang="0">
                      <a:pos x="258" y="54"/>
                    </a:cxn>
                    <a:cxn ang="0">
                      <a:pos x="100" y="400"/>
                    </a:cxn>
                    <a:cxn ang="0">
                      <a:pos x="231" y="368"/>
                    </a:cxn>
                    <a:cxn ang="0">
                      <a:pos x="333" y="347"/>
                    </a:cxn>
                    <a:cxn ang="0">
                      <a:pos x="277" y="375"/>
                    </a:cxn>
                    <a:cxn ang="0">
                      <a:pos x="271" y="437"/>
                    </a:cxn>
                    <a:cxn ang="0">
                      <a:pos x="275" y="284"/>
                    </a:cxn>
                    <a:cxn ang="0">
                      <a:pos x="338" y="314"/>
                    </a:cxn>
                    <a:cxn ang="0">
                      <a:pos x="466" y="394"/>
                    </a:cxn>
                    <a:cxn ang="0">
                      <a:pos x="353" y="268"/>
                    </a:cxn>
                    <a:cxn ang="0">
                      <a:pos x="435" y="266"/>
                    </a:cxn>
                    <a:cxn ang="0">
                      <a:pos x="386" y="325"/>
                    </a:cxn>
                    <a:cxn ang="0">
                      <a:pos x="445" y="328"/>
                    </a:cxn>
                    <a:cxn ang="0">
                      <a:pos x="400" y="392"/>
                    </a:cxn>
                    <a:cxn ang="0">
                      <a:pos x="466" y="394"/>
                    </a:cxn>
                    <a:cxn ang="0">
                      <a:pos x="580" y="369"/>
                    </a:cxn>
                    <a:cxn ang="0">
                      <a:pos x="481" y="264"/>
                    </a:cxn>
                    <a:cxn ang="0">
                      <a:pos x="494" y="323"/>
                    </a:cxn>
                    <a:cxn ang="0">
                      <a:pos x="490" y="389"/>
                    </a:cxn>
                    <a:cxn ang="0">
                      <a:pos x="479" y="240"/>
                    </a:cxn>
                    <a:cxn ang="0">
                      <a:pos x="577" y="344"/>
                    </a:cxn>
                    <a:cxn ang="0">
                      <a:pos x="563" y="285"/>
                    </a:cxn>
                    <a:cxn ang="0">
                      <a:pos x="567" y="221"/>
                    </a:cxn>
                  </a:cxnLst>
                  <a:rect l="0" t="0" r="r" b="b"/>
                  <a:pathLst>
                    <a:path w="671" h="544">
                      <a:moveTo>
                        <a:pt x="623" y="178"/>
                      </a:moveTo>
                      <a:cubicBezTo>
                        <a:pt x="620" y="163"/>
                        <a:pt x="605" y="154"/>
                        <a:pt x="591" y="157"/>
                      </a:cubicBezTo>
                      <a:cubicBezTo>
                        <a:pt x="538" y="169"/>
                        <a:pt x="538" y="169"/>
                        <a:pt x="538" y="169"/>
                      </a:cubicBezTo>
                      <a:cubicBezTo>
                        <a:pt x="324" y="36"/>
                        <a:pt x="324" y="36"/>
                        <a:pt x="324" y="36"/>
                      </a:cubicBezTo>
                      <a:cubicBezTo>
                        <a:pt x="324" y="35"/>
                        <a:pt x="324" y="34"/>
                        <a:pt x="324" y="33"/>
                      </a:cubicBezTo>
                      <a:cubicBezTo>
                        <a:pt x="322" y="14"/>
                        <a:pt x="304" y="0"/>
                        <a:pt x="284" y="3"/>
                      </a:cubicBezTo>
                      <a:cubicBezTo>
                        <a:pt x="265" y="5"/>
                        <a:pt x="251" y="23"/>
                        <a:pt x="254" y="42"/>
                      </a:cubicBezTo>
                      <a:cubicBezTo>
                        <a:pt x="254" y="44"/>
                        <a:pt x="254" y="45"/>
                        <a:pt x="255" y="46"/>
                      </a:cubicBezTo>
                      <a:cubicBezTo>
                        <a:pt x="43" y="278"/>
                        <a:pt x="43" y="278"/>
                        <a:pt x="43" y="278"/>
                      </a:cubicBezTo>
                      <a:cubicBezTo>
                        <a:pt x="23" y="282"/>
                        <a:pt x="23" y="282"/>
                        <a:pt x="23" y="282"/>
                      </a:cubicBezTo>
                      <a:cubicBezTo>
                        <a:pt x="9" y="285"/>
                        <a:pt x="0" y="300"/>
                        <a:pt x="3" y="314"/>
                      </a:cubicBezTo>
                      <a:cubicBezTo>
                        <a:pt x="48" y="520"/>
                        <a:pt x="48" y="520"/>
                        <a:pt x="48" y="520"/>
                      </a:cubicBezTo>
                      <a:cubicBezTo>
                        <a:pt x="51" y="535"/>
                        <a:pt x="66" y="544"/>
                        <a:pt x="80" y="541"/>
                      </a:cubicBezTo>
                      <a:cubicBezTo>
                        <a:pt x="647" y="416"/>
                        <a:pt x="647" y="416"/>
                        <a:pt x="647" y="416"/>
                      </a:cubicBezTo>
                      <a:cubicBezTo>
                        <a:pt x="662" y="413"/>
                        <a:pt x="671" y="398"/>
                        <a:pt x="668" y="384"/>
                      </a:cubicBezTo>
                      <a:lnTo>
                        <a:pt x="623" y="178"/>
                      </a:lnTo>
                      <a:close/>
                      <a:moveTo>
                        <a:pt x="258" y="54"/>
                      </a:moveTo>
                      <a:cubicBezTo>
                        <a:pt x="265" y="67"/>
                        <a:pt x="278" y="75"/>
                        <a:pt x="293" y="73"/>
                      </a:cubicBezTo>
                      <a:cubicBezTo>
                        <a:pt x="309" y="71"/>
                        <a:pt x="321" y="59"/>
                        <a:pt x="324" y="45"/>
                      </a:cubicBezTo>
                      <a:cubicBezTo>
                        <a:pt x="527" y="171"/>
                        <a:pt x="527" y="171"/>
                        <a:pt x="527" y="171"/>
                      </a:cubicBezTo>
                      <a:cubicBezTo>
                        <a:pt x="56" y="275"/>
                        <a:pt x="56" y="275"/>
                        <a:pt x="56" y="275"/>
                      </a:cubicBezTo>
                      <a:lnTo>
                        <a:pt x="258" y="54"/>
                      </a:lnTo>
                      <a:close/>
                      <a:moveTo>
                        <a:pt x="181" y="459"/>
                      </a:moveTo>
                      <a:cubicBezTo>
                        <a:pt x="143" y="467"/>
                        <a:pt x="110" y="444"/>
                        <a:pt x="100" y="400"/>
                      </a:cubicBezTo>
                      <a:cubicBezTo>
                        <a:pt x="90" y="354"/>
                        <a:pt x="112" y="318"/>
                        <a:pt x="150" y="310"/>
                      </a:cubicBezTo>
                      <a:cubicBezTo>
                        <a:pt x="190" y="301"/>
                        <a:pt x="222" y="325"/>
                        <a:pt x="231" y="368"/>
                      </a:cubicBezTo>
                      <a:cubicBezTo>
                        <a:pt x="242" y="418"/>
                        <a:pt x="218" y="451"/>
                        <a:pt x="181" y="459"/>
                      </a:cubicBezTo>
                      <a:close/>
                      <a:moveTo>
                        <a:pt x="333" y="347"/>
                      </a:moveTo>
                      <a:cubicBezTo>
                        <a:pt x="325" y="360"/>
                        <a:pt x="311" y="369"/>
                        <a:pt x="293" y="373"/>
                      </a:cubicBezTo>
                      <a:cubicBezTo>
                        <a:pt x="287" y="374"/>
                        <a:pt x="282" y="375"/>
                        <a:pt x="277" y="375"/>
                      </a:cubicBezTo>
                      <a:cubicBezTo>
                        <a:pt x="290" y="433"/>
                        <a:pt x="290" y="433"/>
                        <a:pt x="290" y="433"/>
                      </a:cubicBezTo>
                      <a:cubicBezTo>
                        <a:pt x="271" y="437"/>
                        <a:pt x="271" y="437"/>
                        <a:pt x="271" y="437"/>
                      </a:cubicBezTo>
                      <a:cubicBezTo>
                        <a:pt x="240" y="294"/>
                        <a:pt x="240" y="294"/>
                        <a:pt x="240" y="294"/>
                      </a:cubicBezTo>
                      <a:cubicBezTo>
                        <a:pt x="249" y="291"/>
                        <a:pt x="260" y="287"/>
                        <a:pt x="275" y="284"/>
                      </a:cubicBezTo>
                      <a:cubicBezTo>
                        <a:pt x="294" y="280"/>
                        <a:pt x="308" y="281"/>
                        <a:pt x="318" y="287"/>
                      </a:cubicBezTo>
                      <a:cubicBezTo>
                        <a:pt x="328" y="292"/>
                        <a:pt x="335" y="301"/>
                        <a:pt x="338" y="314"/>
                      </a:cubicBezTo>
                      <a:cubicBezTo>
                        <a:pt x="340" y="327"/>
                        <a:pt x="339" y="338"/>
                        <a:pt x="333" y="347"/>
                      </a:cubicBezTo>
                      <a:close/>
                      <a:moveTo>
                        <a:pt x="466" y="394"/>
                      </a:moveTo>
                      <a:cubicBezTo>
                        <a:pt x="385" y="412"/>
                        <a:pt x="385" y="412"/>
                        <a:pt x="385" y="412"/>
                      </a:cubicBezTo>
                      <a:cubicBezTo>
                        <a:pt x="353" y="268"/>
                        <a:pt x="353" y="268"/>
                        <a:pt x="353" y="268"/>
                      </a:cubicBezTo>
                      <a:cubicBezTo>
                        <a:pt x="431" y="251"/>
                        <a:pt x="431" y="251"/>
                        <a:pt x="431" y="251"/>
                      </a:cubicBezTo>
                      <a:cubicBezTo>
                        <a:pt x="435" y="266"/>
                        <a:pt x="435" y="266"/>
                        <a:pt x="435" y="266"/>
                      </a:cubicBezTo>
                      <a:cubicBezTo>
                        <a:pt x="376" y="279"/>
                        <a:pt x="376" y="279"/>
                        <a:pt x="376" y="279"/>
                      </a:cubicBezTo>
                      <a:cubicBezTo>
                        <a:pt x="386" y="325"/>
                        <a:pt x="386" y="325"/>
                        <a:pt x="386" y="325"/>
                      </a:cubicBezTo>
                      <a:cubicBezTo>
                        <a:pt x="441" y="312"/>
                        <a:pt x="441" y="312"/>
                        <a:pt x="441" y="312"/>
                      </a:cubicBezTo>
                      <a:cubicBezTo>
                        <a:pt x="445" y="328"/>
                        <a:pt x="445" y="328"/>
                        <a:pt x="445" y="328"/>
                      </a:cubicBezTo>
                      <a:cubicBezTo>
                        <a:pt x="389" y="340"/>
                        <a:pt x="389" y="340"/>
                        <a:pt x="389" y="340"/>
                      </a:cubicBezTo>
                      <a:cubicBezTo>
                        <a:pt x="400" y="392"/>
                        <a:pt x="400" y="392"/>
                        <a:pt x="400" y="392"/>
                      </a:cubicBezTo>
                      <a:cubicBezTo>
                        <a:pt x="463" y="378"/>
                        <a:pt x="463" y="378"/>
                        <a:pt x="463" y="378"/>
                      </a:cubicBezTo>
                      <a:lnTo>
                        <a:pt x="466" y="394"/>
                      </a:lnTo>
                      <a:close/>
                      <a:moveTo>
                        <a:pt x="599" y="365"/>
                      </a:moveTo>
                      <a:cubicBezTo>
                        <a:pt x="580" y="369"/>
                        <a:pt x="580" y="369"/>
                        <a:pt x="580" y="369"/>
                      </a:cubicBezTo>
                      <a:cubicBezTo>
                        <a:pt x="518" y="306"/>
                        <a:pt x="518" y="306"/>
                        <a:pt x="518" y="306"/>
                      </a:cubicBezTo>
                      <a:cubicBezTo>
                        <a:pt x="504" y="292"/>
                        <a:pt x="491" y="278"/>
                        <a:pt x="481" y="264"/>
                      </a:cubicBezTo>
                      <a:cubicBezTo>
                        <a:pt x="480" y="264"/>
                        <a:pt x="480" y="264"/>
                        <a:pt x="480" y="264"/>
                      </a:cubicBezTo>
                      <a:cubicBezTo>
                        <a:pt x="485" y="282"/>
                        <a:pt x="489" y="299"/>
                        <a:pt x="494" y="323"/>
                      </a:cubicBezTo>
                      <a:cubicBezTo>
                        <a:pt x="508" y="385"/>
                        <a:pt x="508" y="385"/>
                        <a:pt x="508" y="385"/>
                      </a:cubicBezTo>
                      <a:cubicBezTo>
                        <a:pt x="490" y="389"/>
                        <a:pt x="490" y="389"/>
                        <a:pt x="490" y="389"/>
                      </a:cubicBezTo>
                      <a:cubicBezTo>
                        <a:pt x="459" y="245"/>
                        <a:pt x="459" y="245"/>
                        <a:pt x="459" y="245"/>
                      </a:cubicBezTo>
                      <a:cubicBezTo>
                        <a:pt x="479" y="240"/>
                        <a:pt x="479" y="240"/>
                        <a:pt x="479" y="240"/>
                      </a:cubicBezTo>
                      <a:cubicBezTo>
                        <a:pt x="541" y="303"/>
                        <a:pt x="541" y="303"/>
                        <a:pt x="541" y="303"/>
                      </a:cubicBezTo>
                      <a:cubicBezTo>
                        <a:pt x="555" y="318"/>
                        <a:pt x="567" y="331"/>
                        <a:pt x="577" y="344"/>
                      </a:cubicBezTo>
                      <a:cubicBezTo>
                        <a:pt x="578" y="344"/>
                        <a:pt x="578" y="344"/>
                        <a:pt x="578" y="344"/>
                      </a:cubicBezTo>
                      <a:cubicBezTo>
                        <a:pt x="572" y="325"/>
                        <a:pt x="568" y="307"/>
                        <a:pt x="563" y="285"/>
                      </a:cubicBezTo>
                      <a:cubicBezTo>
                        <a:pt x="549" y="225"/>
                        <a:pt x="549" y="225"/>
                        <a:pt x="549" y="225"/>
                      </a:cubicBezTo>
                      <a:cubicBezTo>
                        <a:pt x="567" y="221"/>
                        <a:pt x="567" y="221"/>
                        <a:pt x="567" y="221"/>
                      </a:cubicBezTo>
                      <a:lnTo>
                        <a:pt x="599" y="3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90"/>
                <p:cNvSpPr>
                  <a:spLocks/>
                </p:cNvSpPr>
                <p:nvPr/>
              </p:nvSpPr>
              <p:spPr bwMode="auto">
                <a:xfrm>
                  <a:off x="4249748" y="1600204"/>
                  <a:ext cx="100013" cy="127001"/>
                </a:xfrm>
                <a:custGeom>
                  <a:avLst/>
                  <a:gdLst/>
                  <a:ahLst/>
                  <a:cxnLst>
                    <a:cxn ang="0">
                      <a:pos x="40" y="7"/>
                    </a:cxn>
                    <a:cxn ang="0">
                      <a:pos x="7" y="77"/>
                    </a:cxn>
                    <a:cxn ang="0">
                      <a:pos x="66" y="126"/>
                    </a:cxn>
                    <a:cxn ang="0">
                      <a:pos x="99" y="56"/>
                    </a:cxn>
                    <a:cxn ang="0">
                      <a:pos x="40" y="7"/>
                    </a:cxn>
                  </a:cxnLst>
                  <a:rect l="0" t="0" r="r" b="b"/>
                  <a:pathLst>
                    <a:path w="106" h="132">
                      <a:moveTo>
                        <a:pt x="40" y="7"/>
                      </a:moveTo>
                      <a:cubicBezTo>
                        <a:pt x="9" y="14"/>
                        <a:pt x="0" y="46"/>
                        <a:pt x="7" y="77"/>
                      </a:cubicBezTo>
                      <a:cubicBezTo>
                        <a:pt x="13" y="108"/>
                        <a:pt x="36" y="132"/>
                        <a:pt x="66" y="126"/>
                      </a:cubicBezTo>
                      <a:cubicBezTo>
                        <a:pt x="95" y="119"/>
                        <a:pt x="106" y="88"/>
                        <a:pt x="99" y="56"/>
                      </a:cubicBezTo>
                      <a:cubicBezTo>
                        <a:pt x="92" y="27"/>
                        <a:pt x="71" y="0"/>
                        <a:pt x="40"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91"/>
                <p:cNvSpPr>
                  <a:spLocks noEditPoints="1"/>
                </p:cNvSpPr>
                <p:nvPr/>
              </p:nvSpPr>
              <p:spPr bwMode="auto">
                <a:xfrm>
                  <a:off x="4227521" y="1584327"/>
                  <a:ext cx="144463" cy="158750"/>
                </a:xfrm>
                <a:custGeom>
                  <a:avLst/>
                  <a:gdLst/>
                  <a:ahLst/>
                  <a:cxnLst>
                    <a:cxn ang="0">
                      <a:pos x="60" y="9"/>
                    </a:cxn>
                    <a:cxn ang="0">
                      <a:pos x="10" y="99"/>
                    </a:cxn>
                    <a:cxn ang="0">
                      <a:pos x="91" y="158"/>
                    </a:cxn>
                    <a:cxn ang="0">
                      <a:pos x="141" y="67"/>
                    </a:cxn>
                    <a:cxn ang="0">
                      <a:pos x="60" y="9"/>
                    </a:cxn>
                    <a:cxn ang="0">
                      <a:pos x="89" y="143"/>
                    </a:cxn>
                    <a:cxn ang="0">
                      <a:pos x="30" y="94"/>
                    </a:cxn>
                    <a:cxn ang="0">
                      <a:pos x="63" y="24"/>
                    </a:cxn>
                    <a:cxn ang="0">
                      <a:pos x="122" y="73"/>
                    </a:cxn>
                    <a:cxn ang="0">
                      <a:pos x="89" y="143"/>
                    </a:cxn>
                  </a:cxnLst>
                  <a:rect l="0" t="0" r="r" b="b"/>
                  <a:pathLst>
                    <a:path w="152" h="166">
                      <a:moveTo>
                        <a:pt x="60" y="9"/>
                      </a:moveTo>
                      <a:cubicBezTo>
                        <a:pt x="22" y="17"/>
                        <a:pt x="0" y="53"/>
                        <a:pt x="10" y="99"/>
                      </a:cubicBezTo>
                      <a:cubicBezTo>
                        <a:pt x="20" y="143"/>
                        <a:pt x="53" y="166"/>
                        <a:pt x="91" y="158"/>
                      </a:cubicBezTo>
                      <a:cubicBezTo>
                        <a:pt x="128" y="150"/>
                        <a:pt x="152" y="117"/>
                        <a:pt x="141" y="67"/>
                      </a:cubicBezTo>
                      <a:cubicBezTo>
                        <a:pt x="132" y="24"/>
                        <a:pt x="100" y="0"/>
                        <a:pt x="60" y="9"/>
                      </a:cubicBezTo>
                      <a:close/>
                      <a:moveTo>
                        <a:pt x="89" y="143"/>
                      </a:moveTo>
                      <a:cubicBezTo>
                        <a:pt x="59" y="149"/>
                        <a:pt x="36" y="125"/>
                        <a:pt x="30" y="94"/>
                      </a:cubicBezTo>
                      <a:cubicBezTo>
                        <a:pt x="23" y="63"/>
                        <a:pt x="32" y="31"/>
                        <a:pt x="63" y="24"/>
                      </a:cubicBezTo>
                      <a:cubicBezTo>
                        <a:pt x="94" y="17"/>
                        <a:pt x="115" y="44"/>
                        <a:pt x="122" y="73"/>
                      </a:cubicBezTo>
                      <a:cubicBezTo>
                        <a:pt x="129" y="105"/>
                        <a:pt x="118" y="136"/>
                        <a:pt x="89"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92"/>
                <p:cNvSpPr>
                  <a:spLocks noEditPoints="1"/>
                </p:cNvSpPr>
                <p:nvPr/>
              </p:nvSpPr>
              <p:spPr bwMode="auto">
                <a:xfrm>
                  <a:off x="4370393" y="1563688"/>
                  <a:ext cx="95250" cy="150813"/>
                </a:xfrm>
                <a:custGeom>
                  <a:avLst/>
                  <a:gdLst/>
                  <a:ahLst/>
                  <a:cxnLst>
                    <a:cxn ang="0">
                      <a:pos x="78" y="7"/>
                    </a:cxn>
                    <a:cxn ang="0">
                      <a:pos x="35" y="4"/>
                    </a:cxn>
                    <a:cxn ang="0">
                      <a:pos x="0" y="14"/>
                    </a:cxn>
                    <a:cxn ang="0">
                      <a:pos x="31" y="157"/>
                    </a:cxn>
                    <a:cxn ang="0">
                      <a:pos x="50" y="153"/>
                    </a:cxn>
                    <a:cxn ang="0">
                      <a:pos x="37" y="95"/>
                    </a:cxn>
                    <a:cxn ang="0">
                      <a:pos x="53" y="93"/>
                    </a:cxn>
                    <a:cxn ang="0">
                      <a:pos x="93" y="67"/>
                    </a:cxn>
                    <a:cxn ang="0">
                      <a:pos x="98" y="34"/>
                    </a:cxn>
                    <a:cxn ang="0">
                      <a:pos x="78" y="7"/>
                    </a:cxn>
                    <a:cxn ang="0">
                      <a:pos x="50" y="78"/>
                    </a:cxn>
                    <a:cxn ang="0">
                      <a:pos x="34" y="80"/>
                    </a:cxn>
                    <a:cxn ang="0">
                      <a:pos x="22" y="24"/>
                    </a:cxn>
                    <a:cxn ang="0">
                      <a:pos x="39" y="18"/>
                    </a:cxn>
                    <a:cxn ang="0">
                      <a:pos x="79" y="39"/>
                    </a:cxn>
                    <a:cxn ang="0">
                      <a:pos x="50" y="78"/>
                    </a:cxn>
                  </a:cxnLst>
                  <a:rect l="0" t="0" r="r" b="b"/>
                  <a:pathLst>
                    <a:path w="100" h="157">
                      <a:moveTo>
                        <a:pt x="78" y="7"/>
                      </a:moveTo>
                      <a:cubicBezTo>
                        <a:pt x="68" y="1"/>
                        <a:pt x="54" y="0"/>
                        <a:pt x="35" y="4"/>
                      </a:cubicBezTo>
                      <a:cubicBezTo>
                        <a:pt x="20" y="7"/>
                        <a:pt x="9" y="11"/>
                        <a:pt x="0" y="14"/>
                      </a:cubicBezTo>
                      <a:cubicBezTo>
                        <a:pt x="31" y="157"/>
                        <a:pt x="31" y="157"/>
                        <a:pt x="31" y="157"/>
                      </a:cubicBezTo>
                      <a:cubicBezTo>
                        <a:pt x="50" y="153"/>
                        <a:pt x="50" y="153"/>
                        <a:pt x="50" y="153"/>
                      </a:cubicBezTo>
                      <a:cubicBezTo>
                        <a:pt x="37" y="95"/>
                        <a:pt x="37" y="95"/>
                        <a:pt x="37" y="95"/>
                      </a:cubicBezTo>
                      <a:cubicBezTo>
                        <a:pt x="42" y="95"/>
                        <a:pt x="47" y="94"/>
                        <a:pt x="53" y="93"/>
                      </a:cubicBezTo>
                      <a:cubicBezTo>
                        <a:pt x="71" y="89"/>
                        <a:pt x="85" y="80"/>
                        <a:pt x="93" y="67"/>
                      </a:cubicBezTo>
                      <a:cubicBezTo>
                        <a:pt x="99" y="58"/>
                        <a:pt x="100" y="47"/>
                        <a:pt x="98" y="34"/>
                      </a:cubicBezTo>
                      <a:cubicBezTo>
                        <a:pt x="95" y="21"/>
                        <a:pt x="88" y="12"/>
                        <a:pt x="78" y="7"/>
                      </a:cubicBezTo>
                      <a:close/>
                      <a:moveTo>
                        <a:pt x="50" y="78"/>
                      </a:moveTo>
                      <a:cubicBezTo>
                        <a:pt x="44" y="79"/>
                        <a:pt x="38" y="80"/>
                        <a:pt x="34" y="80"/>
                      </a:cubicBezTo>
                      <a:cubicBezTo>
                        <a:pt x="22" y="24"/>
                        <a:pt x="22" y="24"/>
                        <a:pt x="22" y="24"/>
                      </a:cubicBezTo>
                      <a:cubicBezTo>
                        <a:pt x="25" y="22"/>
                        <a:pt x="31" y="20"/>
                        <a:pt x="39" y="18"/>
                      </a:cubicBezTo>
                      <a:cubicBezTo>
                        <a:pt x="59" y="14"/>
                        <a:pt x="75" y="20"/>
                        <a:pt x="79" y="39"/>
                      </a:cubicBezTo>
                      <a:cubicBezTo>
                        <a:pt x="83" y="59"/>
                        <a:pt x="72" y="73"/>
                        <a:pt x="50"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93"/>
                <p:cNvSpPr>
                  <a:spLocks/>
                </p:cNvSpPr>
                <p:nvPr/>
              </p:nvSpPr>
              <p:spPr bwMode="auto">
                <a:xfrm>
                  <a:off x="4478335" y="1536700"/>
                  <a:ext cx="107950" cy="153988"/>
                </a:xfrm>
                <a:custGeom>
                  <a:avLst/>
                  <a:gdLst/>
                  <a:ahLst/>
                  <a:cxnLst>
                    <a:cxn ang="0">
                      <a:pos x="22" y="53"/>
                    </a:cxn>
                    <a:cxn ang="0">
                      <a:pos x="55" y="46"/>
                    </a:cxn>
                    <a:cxn ang="0">
                      <a:pos x="53" y="37"/>
                    </a:cxn>
                    <a:cxn ang="0">
                      <a:pos x="20" y="44"/>
                    </a:cxn>
                    <a:cxn ang="0">
                      <a:pos x="14" y="17"/>
                    </a:cxn>
                    <a:cxn ang="0">
                      <a:pos x="49" y="9"/>
                    </a:cxn>
                    <a:cxn ang="0">
                      <a:pos x="47" y="0"/>
                    </a:cxn>
                    <a:cxn ang="0">
                      <a:pos x="0" y="10"/>
                    </a:cxn>
                    <a:cxn ang="0">
                      <a:pos x="19" y="97"/>
                    </a:cxn>
                    <a:cxn ang="0">
                      <a:pos x="68" y="86"/>
                    </a:cxn>
                    <a:cxn ang="0">
                      <a:pos x="66" y="76"/>
                    </a:cxn>
                    <a:cxn ang="0">
                      <a:pos x="28" y="85"/>
                    </a:cxn>
                    <a:cxn ang="0">
                      <a:pos x="22" y="53"/>
                    </a:cxn>
                  </a:cxnLst>
                  <a:rect l="0" t="0" r="r" b="b"/>
                  <a:pathLst>
                    <a:path w="68" h="97">
                      <a:moveTo>
                        <a:pt x="22" y="53"/>
                      </a:moveTo>
                      <a:lnTo>
                        <a:pt x="55" y="46"/>
                      </a:lnTo>
                      <a:lnTo>
                        <a:pt x="53" y="37"/>
                      </a:lnTo>
                      <a:lnTo>
                        <a:pt x="20" y="44"/>
                      </a:lnTo>
                      <a:lnTo>
                        <a:pt x="14" y="17"/>
                      </a:lnTo>
                      <a:lnTo>
                        <a:pt x="49" y="9"/>
                      </a:lnTo>
                      <a:lnTo>
                        <a:pt x="47" y="0"/>
                      </a:lnTo>
                      <a:lnTo>
                        <a:pt x="0" y="10"/>
                      </a:lnTo>
                      <a:lnTo>
                        <a:pt x="19" y="97"/>
                      </a:lnTo>
                      <a:lnTo>
                        <a:pt x="68" y="86"/>
                      </a:lnTo>
                      <a:lnTo>
                        <a:pt x="66" y="76"/>
                      </a:lnTo>
                      <a:lnTo>
                        <a:pt x="28" y="85"/>
                      </a:lnTo>
                      <a:lnTo>
                        <a:pt x="22"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94"/>
                <p:cNvSpPr>
                  <a:spLocks/>
                </p:cNvSpPr>
                <p:nvPr/>
              </p:nvSpPr>
              <p:spPr bwMode="auto">
                <a:xfrm>
                  <a:off x="4579938" y="1508126"/>
                  <a:ext cx="133350" cy="160338"/>
                </a:xfrm>
                <a:custGeom>
                  <a:avLst/>
                  <a:gdLst/>
                  <a:ahLst/>
                  <a:cxnLst>
                    <a:cxn ang="0">
                      <a:pos x="104" y="64"/>
                    </a:cxn>
                    <a:cxn ang="0">
                      <a:pos x="119" y="123"/>
                    </a:cxn>
                    <a:cxn ang="0">
                      <a:pos x="118" y="123"/>
                    </a:cxn>
                    <a:cxn ang="0">
                      <a:pos x="82" y="82"/>
                    </a:cxn>
                    <a:cxn ang="0">
                      <a:pos x="20" y="19"/>
                    </a:cxn>
                    <a:cxn ang="0">
                      <a:pos x="0" y="24"/>
                    </a:cxn>
                    <a:cxn ang="0">
                      <a:pos x="31" y="168"/>
                    </a:cxn>
                    <a:cxn ang="0">
                      <a:pos x="49" y="164"/>
                    </a:cxn>
                    <a:cxn ang="0">
                      <a:pos x="35" y="102"/>
                    </a:cxn>
                    <a:cxn ang="0">
                      <a:pos x="21" y="43"/>
                    </a:cxn>
                    <a:cxn ang="0">
                      <a:pos x="22" y="43"/>
                    </a:cxn>
                    <a:cxn ang="0">
                      <a:pos x="59" y="85"/>
                    </a:cxn>
                    <a:cxn ang="0">
                      <a:pos x="121" y="148"/>
                    </a:cxn>
                    <a:cxn ang="0">
                      <a:pos x="140" y="144"/>
                    </a:cxn>
                    <a:cxn ang="0">
                      <a:pos x="108" y="0"/>
                    </a:cxn>
                    <a:cxn ang="0">
                      <a:pos x="90" y="4"/>
                    </a:cxn>
                    <a:cxn ang="0">
                      <a:pos x="104" y="64"/>
                    </a:cxn>
                  </a:cxnLst>
                  <a:rect l="0" t="0" r="r" b="b"/>
                  <a:pathLst>
                    <a:path w="140" h="168">
                      <a:moveTo>
                        <a:pt x="104" y="64"/>
                      </a:moveTo>
                      <a:cubicBezTo>
                        <a:pt x="109" y="86"/>
                        <a:pt x="113" y="104"/>
                        <a:pt x="119" y="123"/>
                      </a:cubicBezTo>
                      <a:cubicBezTo>
                        <a:pt x="118" y="123"/>
                        <a:pt x="118" y="123"/>
                        <a:pt x="118" y="123"/>
                      </a:cubicBezTo>
                      <a:cubicBezTo>
                        <a:pt x="108" y="110"/>
                        <a:pt x="96" y="97"/>
                        <a:pt x="82" y="82"/>
                      </a:cubicBezTo>
                      <a:cubicBezTo>
                        <a:pt x="20" y="19"/>
                        <a:pt x="20" y="19"/>
                        <a:pt x="20" y="19"/>
                      </a:cubicBezTo>
                      <a:cubicBezTo>
                        <a:pt x="0" y="24"/>
                        <a:pt x="0" y="24"/>
                        <a:pt x="0" y="24"/>
                      </a:cubicBezTo>
                      <a:cubicBezTo>
                        <a:pt x="31" y="168"/>
                        <a:pt x="31" y="168"/>
                        <a:pt x="31" y="168"/>
                      </a:cubicBezTo>
                      <a:cubicBezTo>
                        <a:pt x="49" y="164"/>
                        <a:pt x="49" y="164"/>
                        <a:pt x="49" y="164"/>
                      </a:cubicBezTo>
                      <a:cubicBezTo>
                        <a:pt x="35" y="102"/>
                        <a:pt x="35" y="102"/>
                        <a:pt x="35" y="102"/>
                      </a:cubicBezTo>
                      <a:cubicBezTo>
                        <a:pt x="30" y="78"/>
                        <a:pt x="26" y="61"/>
                        <a:pt x="21" y="43"/>
                      </a:cubicBezTo>
                      <a:cubicBezTo>
                        <a:pt x="22" y="43"/>
                        <a:pt x="22" y="43"/>
                        <a:pt x="22" y="43"/>
                      </a:cubicBezTo>
                      <a:cubicBezTo>
                        <a:pt x="32" y="57"/>
                        <a:pt x="45" y="71"/>
                        <a:pt x="59" y="85"/>
                      </a:cubicBezTo>
                      <a:cubicBezTo>
                        <a:pt x="121" y="148"/>
                        <a:pt x="121" y="148"/>
                        <a:pt x="121" y="148"/>
                      </a:cubicBezTo>
                      <a:cubicBezTo>
                        <a:pt x="140" y="144"/>
                        <a:pt x="140" y="144"/>
                        <a:pt x="140" y="144"/>
                      </a:cubicBezTo>
                      <a:cubicBezTo>
                        <a:pt x="108" y="0"/>
                        <a:pt x="108" y="0"/>
                        <a:pt x="108" y="0"/>
                      </a:cubicBezTo>
                      <a:cubicBezTo>
                        <a:pt x="90" y="4"/>
                        <a:pt x="90" y="4"/>
                        <a:pt x="90" y="4"/>
                      </a:cubicBezTo>
                      <a:lnTo>
                        <a:pt x="104"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9" name="Rectangle à coins arrondis 88"/>
              <p:cNvSpPr/>
              <p:nvPr/>
            </p:nvSpPr>
            <p:spPr bwMode="auto">
              <a:xfrm rot="20897816">
                <a:off x="6220312" y="3771877"/>
                <a:ext cx="1029517" cy="328793"/>
              </a:xfrm>
              <a:prstGeom prst="roundRect">
                <a:avLst/>
              </a:prstGeom>
              <a:grp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sp>
          <p:nvSpPr>
            <p:cNvPr id="87" name="Rectangle 86"/>
            <p:cNvSpPr/>
            <p:nvPr/>
          </p:nvSpPr>
          <p:spPr>
            <a:xfrm rot="756421">
              <a:off x="6046760" y="3722324"/>
              <a:ext cx="1159292" cy="701731"/>
            </a:xfrm>
            <a:prstGeom prst="rect">
              <a:avLst/>
            </a:prstGeom>
            <a:noFill/>
          </p:spPr>
          <p:txBody>
            <a:bodyPr wrap="none">
              <a:spAutoFit/>
            </a:bodyPr>
            <a:lstStyle/>
            <a:p>
              <a:r>
                <a:rPr lang="fr-FR" sz="4400" dirty="0" smtClean="0">
                  <a:solidFill>
                    <a:schemeClr val="bg1"/>
                  </a:solidFill>
                </a:rPr>
                <a:t>45%</a:t>
              </a:r>
              <a:endParaRPr lang="fr-FR" sz="4400" dirty="0">
                <a:solidFill>
                  <a:schemeClr val="bg1"/>
                </a:solidFill>
              </a:endParaRPr>
            </a:p>
          </p:txBody>
        </p:sp>
      </p:grpSp>
      <p:sp>
        <p:nvSpPr>
          <p:cNvPr id="52" name="ZoneTexte 51"/>
          <p:cNvSpPr txBox="1"/>
          <p:nvPr/>
        </p:nvSpPr>
        <p:spPr>
          <a:xfrm>
            <a:off x="2499445" y="1335485"/>
            <a:ext cx="4652329" cy="369332"/>
          </a:xfrm>
          <a:prstGeom prst="rect">
            <a:avLst/>
          </a:prstGeom>
          <a:noFill/>
        </p:spPr>
        <p:txBody>
          <a:bodyPr wrap="square" rtlCol="0">
            <a:spAutoFit/>
          </a:bodyPr>
          <a:lstStyle/>
          <a:p>
            <a:pPr algn="ctr"/>
            <a:r>
              <a:rPr lang="fr-FR" sz="2000" b="1" dirty="0" smtClean="0">
                <a:solidFill>
                  <a:srgbClr val="1F497D"/>
                </a:solidFill>
              </a:rPr>
              <a:t>Les lecteurs lisent moins parce que…</a:t>
            </a:r>
            <a:endParaRPr lang="fr-FR" sz="2000" b="1" dirty="0">
              <a:solidFill>
                <a:srgbClr val="1F497D"/>
              </a:solidFill>
            </a:endParaRPr>
          </a:p>
        </p:txBody>
      </p:sp>
      <p:sp>
        <p:nvSpPr>
          <p:cNvPr id="53" name="Textfeld 7"/>
          <p:cNvSpPr txBox="1">
            <a:spLocks noChangeArrowheads="1"/>
          </p:cNvSpPr>
          <p:nvPr/>
        </p:nvSpPr>
        <p:spPr bwMode="auto">
          <a:xfrm>
            <a:off x="2546313" y="1704817"/>
            <a:ext cx="442534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a:t>
            </a:r>
            <a:r>
              <a:rPr lang="fr-FR" altLang="fr-FR" sz="1000" dirty="0">
                <a:solidFill>
                  <a:srgbClr val="1F497D"/>
                </a:solidFill>
                <a:ea typeface="ヒラギノ角ゴ Pro W3" pitchFamily="-64" charset="-128"/>
              </a:rPr>
              <a:t>: Dynamique de lecture : Moins qu'avant 265 </a:t>
            </a:r>
            <a:r>
              <a:rPr lang="fr-FR" altLang="fr-FR" sz="1000" dirty="0" err="1">
                <a:solidFill>
                  <a:srgbClr val="1F497D"/>
                </a:solidFill>
                <a:ea typeface="ヒラギノ角ゴ Pro W3" pitchFamily="-64" charset="-128"/>
              </a:rPr>
              <a:t>int</a:t>
            </a:r>
            <a:r>
              <a:rPr lang="fr-FR" altLang="fr-FR" sz="1000" dirty="0">
                <a:solidFill>
                  <a:srgbClr val="1F497D"/>
                </a:solidFill>
                <a:ea typeface="ヒラギノ角ゴ Pro W3" pitchFamily="-64" charset="-128"/>
              </a:rPr>
              <a:t>. / %</a:t>
            </a:r>
          </a:p>
        </p:txBody>
      </p:sp>
    </p:spTree>
    <p:extLst>
      <p:ext uri="{BB962C8B-B14F-4D97-AF65-F5344CB8AC3E}">
        <p14:creationId xmlns:p14="http://schemas.microsoft.com/office/powerpoint/2010/main" val="4022946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sand.petitberghien\Bureau\Multi Livres\Images\shutterstock_61732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1939"/>
            <a:ext cx="9143999" cy="33694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261" name="Rectangle 27"/>
          <p:cNvSpPr>
            <a:spLocks noGrp="1" noChangeArrowheads="1"/>
          </p:cNvSpPr>
          <p:nvPr>
            <p:ph type="title"/>
          </p:nvPr>
        </p:nvSpPr>
        <p:spPr>
          <a:xfrm>
            <a:off x="753250" y="157749"/>
            <a:ext cx="7705940" cy="611187"/>
          </a:xfrm>
        </p:spPr>
        <p:txBody>
          <a:bodyPr/>
          <a:lstStyle/>
          <a:p>
            <a:pPr eaLnBrk="1" hangingPunct="1"/>
            <a:r>
              <a:rPr lang="fr-FR" altLang="fr-FR" sz="1800" dirty="0" smtClean="0"/>
              <a:t>Les lecteurs de livres au format </a:t>
            </a:r>
            <a:r>
              <a:rPr lang="fr-FR" altLang="fr-FR" sz="1800" dirty="0" smtClean="0"/>
              <a:t>papier </a:t>
            </a:r>
            <a:r>
              <a:rPr lang="fr-FR" altLang="fr-FR" sz="1800" dirty="0" smtClean="0"/>
              <a:t>lisent 15 livres en moyenne (1 livre en moins depuis 2011). Les lecteurs de livres numériques </a:t>
            </a:r>
            <a:r>
              <a:rPr lang="fr-FR" altLang="fr-FR" sz="1800" dirty="0" smtClean="0"/>
              <a:t>lisent </a:t>
            </a:r>
            <a:r>
              <a:rPr lang="fr-FR" altLang="fr-FR" sz="1800" dirty="0" smtClean="0"/>
              <a:t>de plus en plus les livres en </a:t>
            </a:r>
            <a:r>
              <a:rPr lang="fr-FR" altLang="fr-FR" sz="1800" dirty="0" smtClean="0"/>
              <a:t>entier,  </a:t>
            </a:r>
            <a:r>
              <a:rPr lang="fr-FR" altLang="fr-FR" sz="1800" dirty="0" smtClean="0"/>
              <a:t>avec 10 livres </a:t>
            </a:r>
            <a:r>
              <a:rPr lang="fr-FR" altLang="fr-FR" sz="1800" dirty="0" smtClean="0"/>
              <a:t>lus en </a:t>
            </a:r>
            <a:r>
              <a:rPr lang="fr-FR" altLang="fr-FR" sz="1800" dirty="0" smtClean="0"/>
              <a:t>moyenne. </a:t>
            </a:r>
          </a:p>
        </p:txBody>
      </p:sp>
      <p:sp>
        <p:nvSpPr>
          <p:cNvPr id="9523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17</a:t>
            </a:fld>
            <a:endParaRPr lang="en-US" altLang="fr-FR" smtClean="0">
              <a:solidFill>
                <a:srgbClr val="1F497D"/>
              </a:solidFill>
            </a:endParaRPr>
          </a:p>
        </p:txBody>
      </p:sp>
      <p:sp>
        <p:nvSpPr>
          <p:cNvPr id="18" name="Textfeld 7"/>
          <p:cNvSpPr txBox="1">
            <a:spLocks noChangeArrowheads="1"/>
          </p:cNvSpPr>
          <p:nvPr/>
        </p:nvSpPr>
        <p:spPr bwMode="auto">
          <a:xfrm>
            <a:off x="13141" y="1889458"/>
            <a:ext cx="4526863" cy="1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a:t>
            </a:r>
            <a:r>
              <a:rPr lang="fr-FR" altLang="fr-FR" sz="1000" dirty="0">
                <a:solidFill>
                  <a:srgbClr val="1F497D"/>
                </a:solidFill>
                <a:ea typeface="ヒラギノ角ゴ Pro W3" pitchFamily="-64" charset="-128"/>
              </a:rPr>
              <a:t>: </a:t>
            </a:r>
            <a:r>
              <a:rPr lang="fr-FR" altLang="fr-FR" sz="1000" dirty="0" smtClean="0">
                <a:solidFill>
                  <a:srgbClr val="1F497D"/>
                </a:solidFill>
                <a:ea typeface="ヒラギノ角ゴ Pro W3" pitchFamily="-64" charset="-128"/>
              </a:rPr>
              <a:t>Lecteurs LP 687 </a:t>
            </a:r>
            <a:r>
              <a:rPr lang="fr-FR" altLang="fr-FR" sz="1000" dirty="0" err="1" smtClean="0">
                <a:solidFill>
                  <a:srgbClr val="1F497D"/>
                </a:solidFill>
                <a:ea typeface="ヒラギノ角ゴ Pro W3" pitchFamily="-64" charset="-128"/>
              </a:rPr>
              <a:t>int</a:t>
            </a:r>
            <a:r>
              <a:rPr lang="fr-FR" altLang="fr-FR" sz="1000" dirty="0">
                <a:solidFill>
                  <a:srgbClr val="1F497D"/>
                </a:solidFill>
                <a:ea typeface="ヒラギノ角ゴ Pro W3" pitchFamily="-64" charset="-128"/>
              </a:rPr>
              <a:t>. / %</a:t>
            </a:r>
          </a:p>
        </p:txBody>
      </p:sp>
      <p:grpSp>
        <p:nvGrpSpPr>
          <p:cNvPr id="19" name="Group 181"/>
          <p:cNvGrpSpPr>
            <a:grpSpLocks noChangeAspect="1"/>
          </p:cNvGrpSpPr>
          <p:nvPr/>
        </p:nvGrpSpPr>
        <p:grpSpPr>
          <a:xfrm>
            <a:off x="1869881" y="1084025"/>
            <a:ext cx="681371" cy="756585"/>
            <a:chOff x="1784350" y="4149725"/>
            <a:chExt cx="977900" cy="1085850"/>
          </a:xfrm>
          <a:solidFill>
            <a:schemeClr val="accent4">
              <a:lumMod val="75000"/>
            </a:schemeClr>
          </a:solidFill>
        </p:grpSpPr>
        <p:sp>
          <p:nvSpPr>
            <p:cNvPr id="20"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2"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8"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9"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30" name="Textfeld 7"/>
          <p:cNvSpPr txBox="1">
            <a:spLocks noChangeArrowheads="1"/>
          </p:cNvSpPr>
          <p:nvPr/>
        </p:nvSpPr>
        <p:spPr bwMode="auto">
          <a:xfrm>
            <a:off x="820267" y="2196409"/>
            <a:ext cx="27700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2000" b="1" dirty="0" smtClean="0">
                <a:solidFill>
                  <a:srgbClr val="1F497D"/>
                </a:solidFill>
                <a:ea typeface="ヒラギノ角ゴ Pro W3" pitchFamily="-64" charset="-128"/>
              </a:rPr>
              <a:t>Les lecteurs </a:t>
            </a:r>
            <a:r>
              <a:rPr lang="fr-FR" altLang="fr-FR" sz="2000" b="1" dirty="0" smtClean="0">
                <a:solidFill>
                  <a:srgbClr val="1F497D"/>
                </a:solidFill>
                <a:ea typeface="ヒラギノ角ゴ Pro W3" pitchFamily="-64" charset="-128"/>
              </a:rPr>
              <a:t>de livres au format papier</a:t>
            </a:r>
          </a:p>
        </p:txBody>
      </p:sp>
      <p:sp>
        <p:nvSpPr>
          <p:cNvPr id="31" name="Triangle isocèle 30"/>
          <p:cNvSpPr/>
          <p:nvPr/>
        </p:nvSpPr>
        <p:spPr bwMode="auto">
          <a:xfrm flipV="1">
            <a:off x="1954839" y="4279608"/>
            <a:ext cx="643467" cy="298640"/>
          </a:xfrm>
          <a:prstGeom prst="triangle">
            <a:avLst/>
          </a:prstGeom>
          <a:solidFill>
            <a:srgbClr val="69A9C5"/>
          </a:solidFill>
          <a:ln w="9525" cap="flat" cmpd="sng" algn="ctr">
            <a:noFill/>
            <a:prstDash val="solid"/>
            <a:round/>
            <a:headEnd type="none" w="med" len="med"/>
            <a:tailEnd type="none" w="med" len="med"/>
          </a:ln>
          <a:effectLst>
            <a:reflection blurRad="6350" stA="50000" endA="300" endPos="55000" dir="5400000" sy="-100000" algn="bl" rotWithShape="0"/>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32" name="Textfeld 7"/>
          <p:cNvSpPr txBox="1">
            <a:spLocks noChangeArrowheads="1"/>
          </p:cNvSpPr>
          <p:nvPr/>
        </p:nvSpPr>
        <p:spPr bwMode="auto">
          <a:xfrm>
            <a:off x="548640" y="4730088"/>
            <a:ext cx="3356386" cy="1317808"/>
          </a:xfrm>
          <a:prstGeom prst="roundRect">
            <a:avLst/>
          </a:prstGeom>
          <a:solidFill>
            <a:schemeClr val="bg1"/>
          </a:solidFill>
          <a:ln>
            <a:noFill/>
          </a:ln>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lvl="0" algn="ctr" eaLnBrk="1" hangingPunct="1">
              <a:spcBef>
                <a:spcPct val="0"/>
              </a:spcBef>
              <a:buNone/>
            </a:pPr>
            <a:r>
              <a:rPr lang="fr-FR" altLang="fr-FR" sz="2000" b="1" dirty="0" smtClean="0">
                <a:ea typeface="ヒラギノ角ゴ Pro W3" pitchFamily="-64" charset="-128"/>
              </a:rPr>
              <a:t>En moyenne </a:t>
            </a:r>
            <a:r>
              <a:rPr lang="fr-FR" altLang="fr-FR" sz="2000" dirty="0" smtClean="0">
                <a:ea typeface="ヒラギノ角ゴ Pro W3" pitchFamily="-64" charset="-128"/>
              </a:rPr>
              <a:t/>
            </a:r>
            <a:br>
              <a:rPr lang="fr-FR" altLang="fr-FR" sz="2000" dirty="0" smtClean="0">
                <a:ea typeface="ヒラギノ角ゴ Pro W3" pitchFamily="-64" charset="-128"/>
              </a:rPr>
            </a:br>
            <a:r>
              <a:rPr lang="fr-FR" altLang="fr-FR" sz="3200" b="1" dirty="0" smtClean="0">
                <a:ea typeface="ヒラギノ角ゴ Pro W3" pitchFamily="-64" charset="-128"/>
              </a:rPr>
              <a:t>15 livres </a:t>
            </a:r>
            <a:r>
              <a:rPr lang="fr-FR" altLang="fr-FR" sz="2000" b="1" dirty="0" smtClean="0">
                <a:ea typeface="ヒラギノ角ゴ Pro W3" pitchFamily="-64" charset="-128"/>
              </a:rPr>
              <a:t/>
            </a:r>
            <a:br>
              <a:rPr lang="fr-FR" altLang="fr-FR" sz="2000" b="1" dirty="0" smtClean="0">
                <a:ea typeface="ヒラギノ角ゴ Pro W3" pitchFamily="-64" charset="-128"/>
              </a:rPr>
            </a:br>
            <a:r>
              <a:rPr lang="fr-FR" altLang="fr-FR" sz="1400" dirty="0">
                <a:solidFill>
                  <a:srgbClr val="FF0000"/>
                </a:solidFill>
                <a:ea typeface="ヒラギノ角ゴ Pro W3" pitchFamily="-64" charset="-128"/>
              </a:rPr>
              <a:t>- 1 livre vs 2011</a:t>
            </a:r>
            <a:endParaRPr lang="fr-FR" sz="1400" dirty="0">
              <a:solidFill>
                <a:srgbClr val="FF0000"/>
              </a:solidFill>
            </a:endParaRPr>
          </a:p>
          <a:p>
            <a:pPr algn="ctr" eaLnBrk="1" hangingPunct="1">
              <a:spcBef>
                <a:spcPct val="0"/>
              </a:spcBef>
              <a:buFontTx/>
              <a:buNone/>
            </a:pPr>
            <a:r>
              <a:rPr lang="fr-FR" altLang="fr-FR" sz="2000" dirty="0" smtClean="0">
                <a:ea typeface="ヒラギノ角ゴ Pro W3" pitchFamily="-64" charset="-128"/>
              </a:rPr>
              <a:t>au cours des 12 derniers mois</a:t>
            </a:r>
            <a:endParaRPr lang="fr-FR" altLang="fr-FR" sz="2000" dirty="0">
              <a:ea typeface="ヒラギノ角ゴ Pro W3" pitchFamily="-64" charset="-128"/>
            </a:endParaRPr>
          </a:p>
        </p:txBody>
      </p:sp>
      <p:sp>
        <p:nvSpPr>
          <p:cNvPr id="49" name="Textfeld 7"/>
          <p:cNvSpPr txBox="1">
            <a:spLocks noChangeArrowheads="1"/>
          </p:cNvSpPr>
          <p:nvPr/>
        </p:nvSpPr>
        <p:spPr bwMode="auto">
          <a:xfrm>
            <a:off x="4903018" y="2142621"/>
            <a:ext cx="3810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indent="1588" algn="ctr" eaLnBrk="1" hangingPunct="1">
              <a:spcBef>
                <a:spcPct val="0"/>
              </a:spcBef>
              <a:buFontTx/>
              <a:buNone/>
            </a:pPr>
            <a:r>
              <a:rPr lang="fr-FR" altLang="fr-FR" sz="2000" b="1" dirty="0" smtClean="0">
                <a:solidFill>
                  <a:srgbClr val="1F497D"/>
                </a:solidFill>
                <a:ea typeface="ヒラギノ角ゴ Pro W3" pitchFamily="-64" charset="-128"/>
              </a:rPr>
              <a:t> Les lecteurs </a:t>
            </a:r>
            <a:r>
              <a:rPr lang="fr-FR" altLang="fr-FR" sz="2000" b="1" dirty="0">
                <a:solidFill>
                  <a:srgbClr val="1F497D"/>
                </a:solidFill>
                <a:ea typeface="ヒラギノ角ゴ Pro W3" pitchFamily="-64" charset="-128"/>
              </a:rPr>
              <a:t>de livres </a:t>
            </a:r>
            <a:r>
              <a:rPr lang="fr-FR" altLang="fr-FR" sz="2000" b="1" dirty="0" smtClean="0">
                <a:solidFill>
                  <a:srgbClr val="1F497D"/>
                </a:solidFill>
                <a:ea typeface="ヒラギノ角ゴ Pro W3" pitchFamily="-64" charset="-128"/>
              </a:rPr>
              <a:t>numériques </a:t>
            </a:r>
            <a:r>
              <a:rPr lang="fr-FR" altLang="fr-FR" sz="2000" b="1" dirty="0" smtClean="0">
                <a:solidFill>
                  <a:srgbClr val="1F497D"/>
                </a:solidFill>
                <a:ea typeface="ヒラギノ角ゴ Pro W3" pitchFamily="-64" charset="-128"/>
              </a:rPr>
              <a:t>au </a:t>
            </a:r>
            <a:r>
              <a:rPr lang="fr-FR" altLang="fr-FR" sz="2000" b="1" dirty="0" smtClean="0">
                <a:solidFill>
                  <a:srgbClr val="1F497D"/>
                </a:solidFill>
                <a:ea typeface="ヒラギノ角ゴ Pro W3" pitchFamily="-64" charset="-128"/>
              </a:rPr>
              <a:t>cours des 12 derniers </a:t>
            </a:r>
            <a:r>
              <a:rPr lang="fr-FR" altLang="fr-FR" sz="2000" b="1" dirty="0" smtClean="0">
                <a:solidFill>
                  <a:srgbClr val="1F497D"/>
                </a:solidFill>
                <a:ea typeface="ヒラギノ角ゴ Pro W3" pitchFamily="-64" charset="-128"/>
              </a:rPr>
              <a:t>mois</a:t>
            </a:r>
          </a:p>
        </p:txBody>
      </p:sp>
      <p:sp>
        <p:nvSpPr>
          <p:cNvPr id="50" name="Textfeld 7"/>
          <p:cNvSpPr txBox="1">
            <a:spLocks noChangeArrowheads="1"/>
          </p:cNvSpPr>
          <p:nvPr/>
        </p:nvSpPr>
        <p:spPr bwMode="auto">
          <a:xfrm>
            <a:off x="4560098" y="1889456"/>
            <a:ext cx="45839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grpSp>
        <p:nvGrpSpPr>
          <p:cNvPr id="51" name="Groupe 50"/>
          <p:cNvGrpSpPr/>
          <p:nvPr/>
        </p:nvGrpSpPr>
        <p:grpSpPr>
          <a:xfrm>
            <a:off x="6462837" y="1142840"/>
            <a:ext cx="710945" cy="690536"/>
            <a:chOff x="3475329" y="2590956"/>
            <a:chExt cx="2229935" cy="2801434"/>
          </a:xfrm>
          <a:solidFill>
            <a:srgbClr val="7030A0"/>
          </a:solidFill>
        </p:grpSpPr>
        <p:sp>
          <p:nvSpPr>
            <p:cNvPr id="52"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3"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4"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5"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6"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58" name="Triangle isocèle 57"/>
          <p:cNvSpPr/>
          <p:nvPr/>
        </p:nvSpPr>
        <p:spPr bwMode="auto">
          <a:xfrm flipV="1">
            <a:off x="6530315" y="4279608"/>
            <a:ext cx="643467" cy="298640"/>
          </a:xfrm>
          <a:prstGeom prst="triangle">
            <a:avLst/>
          </a:prstGeom>
          <a:solidFill>
            <a:srgbClr val="AE78D6"/>
          </a:solidFill>
          <a:ln w="9525" cap="flat" cmpd="sng" algn="ctr">
            <a:noFill/>
            <a:prstDash val="solid"/>
            <a:round/>
            <a:headEnd type="none" w="med" len="med"/>
            <a:tailEnd type="none" w="med" len="med"/>
          </a:ln>
          <a:effectLst>
            <a:reflection blurRad="6350" stA="50000" endA="300" endPos="55000" dir="5400000" sy="-100000" algn="bl" rotWithShape="0"/>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59" name="Textfeld 7"/>
          <p:cNvSpPr txBox="1">
            <a:spLocks noChangeArrowheads="1"/>
          </p:cNvSpPr>
          <p:nvPr/>
        </p:nvSpPr>
        <p:spPr bwMode="auto">
          <a:xfrm>
            <a:off x="5118194" y="4638148"/>
            <a:ext cx="3367890" cy="1409748"/>
          </a:xfrm>
          <a:prstGeom prst="roundRect">
            <a:avLst/>
          </a:prstGeom>
          <a:solidFill>
            <a:schemeClr val="bg1"/>
          </a:solidFill>
          <a:ln>
            <a:noFill/>
          </a:ln>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000" b="1" dirty="0" smtClean="0">
                <a:ea typeface="ヒラギノ角ゴ Pro W3" pitchFamily="-64" charset="-128"/>
              </a:rPr>
              <a:t>En moyenne</a:t>
            </a:r>
            <a:r>
              <a:rPr lang="fr-FR" altLang="fr-FR" sz="2000" dirty="0" smtClean="0">
                <a:ea typeface="ヒラギノ角ゴ Pro W3" pitchFamily="-64" charset="-128"/>
              </a:rPr>
              <a:t/>
            </a:r>
            <a:br>
              <a:rPr lang="fr-FR" altLang="fr-FR" sz="2000" dirty="0" smtClean="0">
                <a:ea typeface="ヒラギノ角ゴ Pro W3" pitchFamily="-64" charset="-128"/>
              </a:rPr>
            </a:br>
            <a:r>
              <a:rPr lang="fr-FR" altLang="fr-FR" sz="3200" b="1" dirty="0" smtClean="0">
                <a:ea typeface="ヒラギノ角ゴ Pro W3" pitchFamily="-64" charset="-128"/>
              </a:rPr>
              <a:t>10 livres </a:t>
            </a:r>
          </a:p>
          <a:p>
            <a:pPr algn="ctr" eaLnBrk="1" hangingPunct="1">
              <a:spcBef>
                <a:spcPct val="0"/>
              </a:spcBef>
              <a:buFontTx/>
              <a:buNone/>
            </a:pPr>
            <a:r>
              <a:rPr lang="fr-FR" altLang="fr-FR" sz="2000" b="1" dirty="0" smtClean="0">
                <a:ea typeface="ヒラギノ角ゴ Pro W3" pitchFamily="-64" charset="-128"/>
              </a:rPr>
              <a:t>lus en entier </a:t>
            </a:r>
            <a:r>
              <a:rPr lang="fr-FR" altLang="fr-FR" sz="2000" dirty="0" smtClean="0">
                <a:ea typeface="ヒラギノ角ゴ Pro W3" pitchFamily="-64" charset="-128"/>
              </a:rPr>
              <a:t>au cours des 12 derniers mois</a:t>
            </a:r>
          </a:p>
        </p:txBody>
      </p:sp>
      <p:sp>
        <p:nvSpPr>
          <p:cNvPr id="60" name="Textfeld 7"/>
          <p:cNvSpPr txBox="1">
            <a:spLocks noChangeArrowheads="1"/>
          </p:cNvSpPr>
          <p:nvPr/>
        </p:nvSpPr>
        <p:spPr bwMode="auto">
          <a:xfrm>
            <a:off x="4689150" y="3268145"/>
            <a:ext cx="4132119" cy="827461"/>
          </a:xfrm>
          <a:prstGeom prst="roundRect">
            <a:avLst/>
          </a:prstGeom>
          <a:solidFill>
            <a:schemeClr val="tx2">
              <a:lumMod val="40000"/>
              <a:lumOff val="60000"/>
            </a:schemeClr>
          </a:solidFill>
          <a:ln w="9525">
            <a:noFill/>
            <a:miter lim="800000"/>
            <a:headEnd/>
            <a:tailEnd/>
          </a:ln>
          <a:scene3d>
            <a:camera prst="orthographicFront"/>
            <a:lightRig rig="threePt" dir="t"/>
          </a:scene3d>
          <a:sp3d>
            <a:bevelT/>
          </a:sp3d>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b="1" dirty="0" smtClean="0">
                <a:solidFill>
                  <a:srgbClr val="1F497D"/>
                </a:solidFill>
                <a:ea typeface="ヒラギノ角ゴ Pro W3" pitchFamily="-64" charset="-128"/>
              </a:rPr>
              <a:t>39% </a:t>
            </a:r>
            <a:r>
              <a:rPr lang="fr-FR" altLang="fr-FR" dirty="0" smtClean="0">
                <a:solidFill>
                  <a:srgbClr val="1F497D"/>
                </a:solidFill>
                <a:ea typeface="ヒラギノ角ゴ Pro W3" pitchFamily="-64" charset="-128"/>
              </a:rPr>
              <a:t>seulement en partie</a:t>
            </a:r>
            <a:r>
              <a:rPr lang="fr-FR" altLang="fr-FR" b="1" dirty="0">
                <a:solidFill>
                  <a:srgbClr val="FFFFFF">
                    <a:lumMod val="50000"/>
                  </a:srgbClr>
                </a:solidFill>
                <a:ea typeface="ヒラギノ角ゴ Pro W3" pitchFamily="-64" charset="-128"/>
              </a:rPr>
              <a:t> </a:t>
            </a:r>
            <a:r>
              <a:rPr lang="fr-FR" altLang="fr-FR" sz="1600" dirty="0" smtClean="0">
                <a:solidFill>
                  <a:srgbClr val="FF0000"/>
                </a:solidFill>
                <a:ea typeface="ヒラギノ角ゴ Pro W3" pitchFamily="-64" charset="-128"/>
              </a:rPr>
              <a:t>(</a:t>
            </a:r>
            <a:r>
              <a:rPr lang="fr-FR" altLang="fr-FR" sz="1400" dirty="0" smtClean="0">
                <a:solidFill>
                  <a:srgbClr val="FF0000"/>
                </a:solidFill>
                <a:ea typeface="ヒラギノ角ゴ Pro W3" pitchFamily="-64" charset="-128"/>
              </a:rPr>
              <a:t>-</a:t>
            </a:r>
            <a:r>
              <a:rPr lang="fr-FR" altLang="fr-FR" sz="1400" dirty="0" smtClean="0">
                <a:solidFill>
                  <a:srgbClr val="FF0000"/>
                </a:solidFill>
                <a:ea typeface="ヒラギノ角ゴ Pro W3" pitchFamily="-64" charset="-128"/>
              </a:rPr>
              <a:t>11 pts </a:t>
            </a:r>
            <a:r>
              <a:rPr lang="fr-FR" altLang="fr-FR" sz="1400" dirty="0">
                <a:solidFill>
                  <a:srgbClr val="FF0000"/>
                </a:solidFill>
                <a:ea typeface="ヒラギノ角ゴ Pro W3" pitchFamily="-64" charset="-128"/>
              </a:rPr>
              <a:t>vs. </a:t>
            </a:r>
            <a:r>
              <a:rPr lang="fr-FR" altLang="fr-FR" sz="1400" dirty="0" smtClean="0">
                <a:solidFill>
                  <a:srgbClr val="FF0000"/>
                </a:solidFill>
                <a:ea typeface="ヒラギノ角ゴ Pro W3" pitchFamily="-64" charset="-128"/>
              </a:rPr>
              <a:t>2011</a:t>
            </a:r>
            <a:r>
              <a:rPr lang="fr-FR" altLang="fr-FR" sz="1400" dirty="0" smtClean="0">
                <a:solidFill>
                  <a:srgbClr val="FF0000"/>
                </a:solidFill>
                <a:ea typeface="ヒラギノ角ゴ Pro W3" pitchFamily="-64" charset="-128"/>
              </a:rPr>
              <a:t>)</a:t>
            </a:r>
            <a:endParaRPr lang="fr-FR" altLang="fr-FR" sz="2000" dirty="0" smtClean="0">
              <a:solidFill>
                <a:srgbClr val="FF0000"/>
              </a:solidFill>
              <a:ea typeface="ヒラギノ角ゴ Pro W3" pitchFamily="-64" charset="-128"/>
            </a:endParaRPr>
          </a:p>
          <a:p>
            <a:pPr algn="ctr" eaLnBrk="1" hangingPunct="1">
              <a:spcBef>
                <a:spcPct val="0"/>
              </a:spcBef>
              <a:buFontTx/>
              <a:buNone/>
            </a:pPr>
            <a:r>
              <a:rPr lang="fr-FR" altLang="fr-FR" b="1" dirty="0" smtClean="0">
                <a:solidFill>
                  <a:srgbClr val="1F497D"/>
                </a:solidFill>
                <a:ea typeface="ヒラギノ角ゴ Pro W3" pitchFamily="-64" charset="-128"/>
              </a:rPr>
              <a:t>14% </a:t>
            </a:r>
            <a:r>
              <a:rPr lang="fr-FR" altLang="fr-FR" dirty="0" smtClean="0">
                <a:solidFill>
                  <a:srgbClr val="1F497D"/>
                </a:solidFill>
                <a:ea typeface="ヒラギノ角ゴ Pro W3" pitchFamily="-64" charset="-128"/>
              </a:rPr>
              <a:t>seulement en entier </a:t>
            </a:r>
            <a:r>
              <a:rPr lang="fr-FR" altLang="fr-FR" sz="1400" dirty="0" smtClean="0">
                <a:solidFill>
                  <a:srgbClr val="00B050"/>
                </a:solidFill>
                <a:ea typeface="ヒラギノ角ゴ Pro W3" pitchFamily="-64" charset="-128"/>
              </a:rPr>
              <a:t> </a:t>
            </a:r>
            <a:r>
              <a:rPr lang="fr-FR" altLang="fr-FR" sz="1400" dirty="0" smtClean="0">
                <a:solidFill>
                  <a:srgbClr val="00B050"/>
                </a:solidFill>
                <a:ea typeface="ヒラギノ角ゴ Pro W3" pitchFamily="-64" charset="-128"/>
              </a:rPr>
              <a:t>(</a:t>
            </a:r>
            <a:r>
              <a:rPr lang="fr-FR" altLang="fr-FR" sz="1600" dirty="0" smtClean="0">
                <a:solidFill>
                  <a:srgbClr val="00B050"/>
                </a:solidFill>
                <a:ea typeface="ヒラギノ角ゴ Pro W3" pitchFamily="-64" charset="-128"/>
              </a:rPr>
              <a:t>+</a:t>
            </a:r>
            <a:r>
              <a:rPr lang="fr-FR" altLang="fr-FR" sz="1600" dirty="0" smtClean="0">
                <a:solidFill>
                  <a:srgbClr val="00B050"/>
                </a:solidFill>
                <a:ea typeface="ヒラギノ角ゴ Pro W3" pitchFamily="-64" charset="-128"/>
              </a:rPr>
              <a:t>2 pts </a:t>
            </a:r>
            <a:r>
              <a:rPr lang="fr-FR" altLang="fr-FR" sz="1600" dirty="0">
                <a:solidFill>
                  <a:srgbClr val="00B050"/>
                </a:solidFill>
                <a:ea typeface="ヒラギノ角ゴ Pro W3" pitchFamily="-64" charset="-128"/>
              </a:rPr>
              <a:t>vs. </a:t>
            </a:r>
            <a:r>
              <a:rPr lang="fr-FR" altLang="fr-FR" sz="1600" dirty="0" smtClean="0">
                <a:solidFill>
                  <a:srgbClr val="00B050"/>
                </a:solidFill>
                <a:ea typeface="ヒラギノ角ゴ Pro W3" pitchFamily="-64" charset="-128"/>
              </a:rPr>
              <a:t>2011)</a:t>
            </a:r>
            <a:endParaRPr lang="fr-FR" altLang="fr-FR" sz="2000" dirty="0" smtClean="0">
              <a:solidFill>
                <a:srgbClr val="00B050"/>
              </a:solidFill>
              <a:ea typeface="ヒラギノ角ゴ Pro W3" pitchFamily="-64" charset="-128"/>
            </a:endParaRPr>
          </a:p>
          <a:p>
            <a:pPr algn="ctr" eaLnBrk="1" hangingPunct="1">
              <a:spcBef>
                <a:spcPct val="0"/>
              </a:spcBef>
              <a:buFontTx/>
              <a:buNone/>
            </a:pPr>
            <a:r>
              <a:rPr lang="fr-FR" altLang="fr-FR" b="1" dirty="0" smtClean="0">
                <a:solidFill>
                  <a:srgbClr val="1F497D"/>
                </a:solidFill>
                <a:ea typeface="ヒラギノ角ゴ Pro W3" pitchFamily="-64" charset="-128"/>
              </a:rPr>
              <a:t>47% </a:t>
            </a:r>
            <a:r>
              <a:rPr lang="fr-FR" altLang="fr-FR" dirty="0" smtClean="0">
                <a:solidFill>
                  <a:srgbClr val="1F497D"/>
                </a:solidFill>
                <a:ea typeface="ヒラギノ角ゴ Pro W3" pitchFamily="-64" charset="-128"/>
              </a:rPr>
              <a:t>plusieurs </a:t>
            </a:r>
            <a:r>
              <a:rPr lang="fr-FR" altLang="fr-FR" sz="1600" dirty="0">
                <a:solidFill>
                  <a:srgbClr val="00B050"/>
                </a:solidFill>
                <a:ea typeface="ヒラギノ角ゴ Pro W3" pitchFamily="-64" charset="-128"/>
              </a:rPr>
              <a:t>(+ 9 pts </a:t>
            </a:r>
            <a:r>
              <a:rPr lang="fr-FR" altLang="fr-FR" sz="1600" dirty="0">
                <a:solidFill>
                  <a:srgbClr val="00B050"/>
                </a:solidFill>
                <a:ea typeface="ヒラギノ角ゴ Pro W3" pitchFamily="-64" charset="-128"/>
              </a:rPr>
              <a:t>vs. </a:t>
            </a:r>
            <a:r>
              <a:rPr lang="fr-FR" altLang="fr-FR" sz="1600" dirty="0">
                <a:solidFill>
                  <a:srgbClr val="00B050"/>
                </a:solidFill>
                <a:ea typeface="ヒラギノ角ゴ Pro W3" pitchFamily="-64" charset="-128"/>
              </a:rPr>
              <a:t>2011)</a:t>
            </a:r>
            <a:endParaRPr lang="fr-FR" altLang="fr-FR" sz="1600" dirty="0">
              <a:solidFill>
                <a:srgbClr val="00B050"/>
              </a:solidFill>
              <a:ea typeface="ヒラギノ角ゴ Pro W3" pitchFamily="-64" charset="-128"/>
            </a:endParaRPr>
          </a:p>
        </p:txBody>
      </p:sp>
    </p:spTree>
    <p:extLst>
      <p:ext uri="{BB962C8B-B14F-4D97-AF65-F5344CB8AC3E}">
        <p14:creationId xmlns:p14="http://schemas.microsoft.com/office/powerpoint/2010/main" val="126220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bwMode="auto">
          <a:xfrm>
            <a:off x="4631438" y="1055945"/>
            <a:ext cx="4162938" cy="3441611"/>
          </a:xfrm>
          <a:prstGeom prst="roundRect">
            <a:avLst>
              <a:gd name="adj" fmla="val 7028"/>
            </a:avLst>
          </a:prstGeom>
          <a:ln>
            <a:solidFill>
              <a:srgbClr val="69A9C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dirty="0" smtClean="0">
              <a:ln>
                <a:noFill/>
              </a:ln>
              <a:solidFill>
                <a:schemeClr val="tx1"/>
              </a:solidFill>
              <a:effectLst/>
              <a:latin typeface="Calibri" pitchFamily="34" charset="0"/>
            </a:endParaRPr>
          </a:p>
        </p:txBody>
      </p:sp>
      <p:graphicFrame>
        <p:nvGraphicFramePr>
          <p:cNvPr id="20" name="Graphique 19"/>
          <p:cNvGraphicFramePr/>
          <p:nvPr>
            <p:extLst>
              <p:ext uri="{D42A27DB-BD31-4B8C-83A1-F6EECF244321}">
                <p14:modId xmlns:p14="http://schemas.microsoft.com/office/powerpoint/2010/main" val="1278501918"/>
              </p:ext>
            </p:extLst>
          </p:nvPr>
        </p:nvGraphicFramePr>
        <p:xfrm>
          <a:off x="-13447" y="2290420"/>
          <a:ext cx="4598827" cy="3851238"/>
        </p:xfrm>
        <a:graphic>
          <a:graphicData uri="http://schemas.openxmlformats.org/drawingml/2006/chart">
            <c:chart xmlns:c="http://schemas.openxmlformats.org/drawingml/2006/chart" xmlns:r="http://schemas.openxmlformats.org/officeDocument/2006/relationships" r:id="rId2"/>
          </a:graphicData>
        </a:graphic>
      </p:graphicFrame>
      <p:sp>
        <p:nvSpPr>
          <p:cNvPr id="95261" name="Rectangle 27"/>
          <p:cNvSpPr>
            <a:spLocks noGrp="1" noChangeArrowheads="1"/>
          </p:cNvSpPr>
          <p:nvPr>
            <p:ph type="title"/>
          </p:nvPr>
        </p:nvSpPr>
        <p:spPr>
          <a:xfrm>
            <a:off x="722088" y="169062"/>
            <a:ext cx="7449457" cy="611187"/>
          </a:xfrm>
        </p:spPr>
        <p:txBody>
          <a:bodyPr/>
          <a:lstStyle/>
          <a:p>
            <a:pPr eaLnBrk="1" hangingPunct="1"/>
            <a:r>
              <a:rPr lang="fr-FR" altLang="fr-FR" sz="1800" dirty="0" smtClean="0"/>
              <a:t>1 lecteur sur 4 appartient à la catégorie « Grands Lecteurs ». Il s’agit significativement plus </a:t>
            </a:r>
            <a:r>
              <a:rPr lang="fr-FR" altLang="fr-FR" sz="1800" dirty="0" smtClean="0"/>
              <a:t>des </a:t>
            </a:r>
            <a:r>
              <a:rPr lang="fr-FR" altLang="fr-FR" sz="1800" dirty="0" smtClean="0"/>
              <a:t>femmes, </a:t>
            </a:r>
            <a:r>
              <a:rPr lang="fr-FR" altLang="fr-FR" sz="1800" dirty="0" smtClean="0"/>
              <a:t>des personnes plus âgées et des foyers sans jeunes enfants.</a:t>
            </a:r>
            <a:endParaRPr lang="fr-FR" altLang="fr-FR" sz="1800" dirty="0" smtClean="0"/>
          </a:p>
        </p:txBody>
      </p:sp>
      <p:sp>
        <p:nvSpPr>
          <p:cNvPr id="9523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18</a:t>
            </a:fld>
            <a:endParaRPr lang="en-US" altLang="fr-FR" smtClean="0">
              <a:solidFill>
                <a:srgbClr val="1F497D"/>
              </a:solidFill>
            </a:endParaRPr>
          </a:p>
        </p:txBody>
      </p:sp>
      <p:sp>
        <p:nvSpPr>
          <p:cNvPr id="95263" name="Textfeld 7"/>
          <p:cNvSpPr txBox="1">
            <a:spLocks noChangeArrowheads="1"/>
          </p:cNvSpPr>
          <p:nvPr/>
        </p:nvSpPr>
        <p:spPr bwMode="auto">
          <a:xfrm>
            <a:off x="98446" y="6255319"/>
            <a:ext cx="4689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Q10. Au cours des 12 derniers mois, combien de livre au format papier avez-vous lu env. ?</a:t>
            </a:r>
          </a:p>
          <a:p>
            <a:pPr eaLnBrk="1" hangingPunct="1">
              <a:spcBef>
                <a:spcPct val="0"/>
              </a:spcBef>
              <a:buNone/>
            </a:pPr>
            <a:endParaRPr lang="fr-FR" altLang="fr-FR" sz="1000" dirty="0">
              <a:solidFill>
                <a:srgbClr val="1F497D"/>
              </a:solidFill>
              <a:ea typeface="ヒラギノ角ゴ Pro W3" pitchFamily="-64" charset="-128"/>
            </a:endParaRPr>
          </a:p>
        </p:txBody>
      </p:sp>
      <p:sp>
        <p:nvSpPr>
          <p:cNvPr id="15" name="Textfeld 7"/>
          <p:cNvSpPr txBox="1">
            <a:spLocks noChangeArrowheads="1"/>
          </p:cNvSpPr>
          <p:nvPr/>
        </p:nvSpPr>
        <p:spPr bwMode="auto">
          <a:xfrm>
            <a:off x="2143656" y="1058747"/>
            <a:ext cx="264445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 typeface="Wingdings" pitchFamily="2" charset="2"/>
              <a:buNone/>
              <a:tabLst>
                <a:tab pos="2246313" algn="ctr"/>
                <a:tab pos="4572000" algn="ctr"/>
                <a:tab pos="6818313" algn="ctr"/>
              </a:tabLst>
            </a:pPr>
            <a:r>
              <a:rPr lang="fr-FR" altLang="fr-FR" sz="3000" b="1" dirty="0" smtClean="0">
                <a:solidFill>
                  <a:srgbClr val="69A9C5"/>
                </a:solidFill>
                <a:ea typeface="ヒラギノ角ゴ Pro W3" pitchFamily="-64" charset="-128"/>
              </a:rPr>
              <a:t>15 livres</a:t>
            </a:r>
          </a:p>
          <a:p>
            <a:pPr algn="ctr" eaLnBrk="1" hangingPunct="1">
              <a:spcBef>
                <a:spcPct val="0"/>
              </a:spcBef>
              <a:buFont typeface="Wingdings" pitchFamily="2" charset="2"/>
              <a:buNone/>
              <a:tabLst>
                <a:tab pos="2246313" algn="ctr"/>
                <a:tab pos="4572000" algn="ctr"/>
                <a:tab pos="6818313" algn="ctr"/>
              </a:tabLst>
            </a:pPr>
            <a:r>
              <a:rPr lang="fr-FR" altLang="fr-FR" sz="1400" dirty="0" smtClean="0">
                <a:solidFill>
                  <a:srgbClr val="C00000"/>
                </a:solidFill>
                <a:ea typeface="ヒラギノ角ゴ Pro W3" pitchFamily="-64" charset="-128"/>
              </a:rPr>
              <a:t>- 1 livre vs 2011</a:t>
            </a:r>
            <a:endParaRPr lang="fr-FR" sz="1400" dirty="0">
              <a:solidFill>
                <a:srgbClr val="69A9C5"/>
              </a:solidFill>
            </a:endParaRPr>
          </a:p>
        </p:txBody>
      </p:sp>
      <p:sp>
        <p:nvSpPr>
          <p:cNvPr id="16" name="Textfeld 7"/>
          <p:cNvSpPr txBox="1">
            <a:spLocks noChangeArrowheads="1"/>
          </p:cNvSpPr>
          <p:nvPr/>
        </p:nvSpPr>
        <p:spPr bwMode="auto">
          <a:xfrm>
            <a:off x="1179883" y="1748237"/>
            <a:ext cx="457199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 Lecteurs LP 687</a:t>
            </a:r>
            <a:endParaRPr lang="fr-FR" altLang="fr-FR" sz="1000" dirty="0">
              <a:solidFill>
                <a:srgbClr val="1F497D"/>
              </a:solidFill>
              <a:ea typeface="ヒラギノ角ゴ Pro W3" pitchFamily="-64" charset="-128"/>
            </a:endParaRPr>
          </a:p>
        </p:txBody>
      </p:sp>
      <p:sp>
        <p:nvSpPr>
          <p:cNvPr id="17" name="Triangle isocèle 16"/>
          <p:cNvSpPr/>
          <p:nvPr/>
        </p:nvSpPr>
        <p:spPr bwMode="auto">
          <a:xfrm flipV="1">
            <a:off x="3144149" y="1991780"/>
            <a:ext cx="643467" cy="298640"/>
          </a:xfrm>
          <a:prstGeom prst="triangle">
            <a:avLst/>
          </a:prstGeom>
          <a:solidFill>
            <a:srgbClr val="69A9C5"/>
          </a:solidFill>
          <a:ln w="9525" cap="flat" cmpd="sng" algn="ctr">
            <a:noFill/>
            <a:prstDash val="solid"/>
            <a:round/>
            <a:headEnd type="none" w="med" len="med"/>
            <a:tailEnd type="none" w="med" len="med"/>
          </a:ln>
          <a:effectLst>
            <a:reflection blurRad="6350" stA="50000" endA="300" endPos="55000" dir="5400000" sy="-100000" algn="bl" rotWithShape="0"/>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grpSp>
        <p:nvGrpSpPr>
          <p:cNvPr id="13" name="Group 181"/>
          <p:cNvGrpSpPr>
            <a:grpSpLocks noChangeAspect="1"/>
          </p:cNvGrpSpPr>
          <p:nvPr/>
        </p:nvGrpSpPr>
        <p:grpSpPr>
          <a:xfrm>
            <a:off x="630767" y="1244398"/>
            <a:ext cx="648422" cy="720000"/>
            <a:chOff x="1784350" y="4149725"/>
            <a:chExt cx="977900" cy="1085850"/>
          </a:xfrm>
          <a:solidFill>
            <a:schemeClr val="accent4">
              <a:lumMod val="75000"/>
            </a:schemeClr>
          </a:solidFill>
        </p:grpSpPr>
        <p:sp>
          <p:nvSpPr>
            <p:cNvPr id="14"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8"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9"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1"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2"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24" name="Rectangle à coins arrondis 23"/>
          <p:cNvSpPr/>
          <p:nvPr/>
        </p:nvSpPr>
        <p:spPr bwMode="auto">
          <a:xfrm>
            <a:off x="4631438" y="1074619"/>
            <a:ext cx="4162938" cy="327919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Tx/>
              <a:buNone/>
            </a:pPr>
            <a:r>
              <a:rPr lang="fr-FR" b="1" dirty="0">
                <a:solidFill>
                  <a:srgbClr val="1F497D"/>
                </a:solidFill>
                <a:ea typeface="ヒラギノ角ゴ Pro W3" pitchFamily="-64" charset="-128"/>
              </a:rPr>
              <a:t>Q</a:t>
            </a:r>
            <a:r>
              <a:rPr lang="fr-FR" sz="2000" b="1" dirty="0">
                <a:solidFill>
                  <a:srgbClr val="1F497D"/>
                </a:solidFill>
                <a:ea typeface="ヒラギノ角ゴ Pro W3" pitchFamily="-64" charset="-128"/>
              </a:rPr>
              <a:t>ui </a:t>
            </a:r>
            <a:r>
              <a:rPr lang="fr-FR" b="1" dirty="0">
                <a:solidFill>
                  <a:srgbClr val="1F497D"/>
                </a:solidFill>
                <a:ea typeface="ヒラギノ角ゴ Pro W3" pitchFamily="-64" charset="-128"/>
              </a:rPr>
              <a:t>sont </a:t>
            </a:r>
            <a:endParaRPr lang="fr-FR" b="1" dirty="0" smtClean="0">
              <a:solidFill>
                <a:srgbClr val="1F497D"/>
              </a:solidFill>
              <a:ea typeface="ヒラギノ角ゴ Pro W3" pitchFamily="-64" charset="-128"/>
            </a:endParaRPr>
          </a:p>
          <a:p>
            <a:pPr algn="ctr">
              <a:buFontTx/>
              <a:buNone/>
            </a:pPr>
            <a:r>
              <a:rPr lang="fr-FR" b="1" dirty="0" smtClean="0">
                <a:solidFill>
                  <a:srgbClr val="1F497D"/>
                </a:solidFill>
                <a:ea typeface="ヒラギノ角ゴ Pro W3" pitchFamily="-64" charset="-128"/>
              </a:rPr>
              <a:t>les </a:t>
            </a:r>
            <a:r>
              <a:rPr lang="fr-FR" b="1" dirty="0" smtClean="0">
                <a:solidFill>
                  <a:srgbClr val="1F497D"/>
                </a:solidFill>
                <a:ea typeface="ヒラギノ角ゴ Pro W3" pitchFamily="-64" charset="-128"/>
              </a:rPr>
              <a:t>Grands </a:t>
            </a:r>
            <a:r>
              <a:rPr lang="fr-FR" b="1" dirty="0">
                <a:ea typeface="ヒラギノ角ゴ Pro W3" pitchFamily="-64" charset="-128"/>
              </a:rPr>
              <a:t>L</a:t>
            </a:r>
            <a:r>
              <a:rPr lang="fr-FR" b="1" dirty="0" smtClean="0">
                <a:ea typeface="ヒラギノ角ゴ Pro W3" pitchFamily="-64" charset="-128"/>
              </a:rPr>
              <a:t>ecteurs </a:t>
            </a:r>
            <a:r>
              <a:rPr lang="fr-FR" b="1" dirty="0" smtClean="0">
                <a:ea typeface="ヒラギノ角ゴ Pro W3" pitchFamily="-64" charset="-128"/>
              </a:rPr>
              <a:t>?</a:t>
            </a:r>
          </a:p>
          <a:p>
            <a:pPr marL="533400" indent="-103188" algn="just">
              <a:buFont typeface="Arial" panose="020B0604020202020204" pitchFamily="34" charset="0"/>
              <a:buChar char="•"/>
            </a:pPr>
            <a:endParaRPr lang="fr-FR" sz="1600" b="1" dirty="0">
              <a:solidFill>
                <a:srgbClr val="1F497D"/>
              </a:solidFill>
              <a:ea typeface="ヒラギノ角ゴ Pro W3" pitchFamily="-64" charset="-128"/>
            </a:endParaRPr>
          </a:p>
          <a:p>
            <a:pPr marL="533400" indent="-103188" algn="just">
              <a:buFont typeface="Arial" panose="020B0604020202020204" pitchFamily="34" charset="0"/>
              <a:buChar char="•"/>
            </a:pPr>
            <a:r>
              <a:rPr lang="fr-FR" sz="1600" dirty="0">
                <a:solidFill>
                  <a:srgbClr val="1F497D"/>
                </a:solidFill>
                <a:ea typeface="ヒラギノ角ゴ Pro W3" pitchFamily="-64" charset="-128"/>
              </a:rPr>
              <a:t>Des </a:t>
            </a:r>
            <a:r>
              <a:rPr lang="fr-FR" sz="1600" b="1" dirty="0">
                <a:solidFill>
                  <a:srgbClr val="1F497D"/>
                </a:solidFill>
                <a:ea typeface="ヒラギノ角ゴ Pro W3" pitchFamily="-64" charset="-128"/>
              </a:rPr>
              <a:t>femmes</a:t>
            </a:r>
            <a:r>
              <a:rPr lang="fr-FR" sz="1600" dirty="0">
                <a:solidFill>
                  <a:srgbClr val="1F497D"/>
                </a:solidFill>
                <a:ea typeface="ヒラギノ角ゴ Pro W3" pitchFamily="-64" charset="-128"/>
              </a:rPr>
              <a:t> </a:t>
            </a:r>
            <a:r>
              <a:rPr lang="fr-FR" sz="1600" dirty="0" smtClean="0">
                <a:solidFill>
                  <a:srgbClr val="1F497D"/>
                </a:solidFill>
                <a:ea typeface="ヒラギノ角ゴ Pro W3" pitchFamily="-64" charset="-128"/>
              </a:rPr>
              <a:t>(</a:t>
            </a:r>
            <a:r>
              <a:rPr lang="fr-FR" sz="1600" dirty="0">
                <a:solidFill>
                  <a:srgbClr val="1F497D"/>
                </a:solidFill>
                <a:ea typeface="ヒラギノ角ゴ Pro W3" pitchFamily="-64" charset="-128"/>
              </a:rPr>
              <a:t>61% vs </a:t>
            </a:r>
            <a:r>
              <a:rPr lang="fr-FR" sz="1600" dirty="0" smtClean="0">
                <a:solidFill>
                  <a:srgbClr val="1F497D"/>
                </a:solidFill>
                <a:ea typeface="ヒラギノ角ゴ Pro W3" pitchFamily="-64" charset="-128"/>
              </a:rPr>
              <a:t>52% </a:t>
            </a:r>
            <a:r>
              <a:rPr lang="fr-FR" sz="1600" dirty="0">
                <a:solidFill>
                  <a:srgbClr val="1F497D"/>
                </a:solidFill>
                <a:ea typeface="ヒラギノ角ゴ Pro W3" pitchFamily="-64" charset="-128"/>
              </a:rPr>
              <a:t>sur l’ensemble </a:t>
            </a:r>
            <a:r>
              <a:rPr lang="fr-FR" sz="1600" dirty="0" smtClean="0">
                <a:solidFill>
                  <a:srgbClr val="1F497D"/>
                </a:solidFill>
                <a:ea typeface="ヒラギノ角ゴ Pro W3" pitchFamily="-64" charset="-128"/>
              </a:rPr>
              <a:t>des </a:t>
            </a:r>
            <a:r>
              <a:rPr lang="fr-FR" sz="1600" dirty="0" smtClean="0">
                <a:solidFill>
                  <a:srgbClr val="1F497D"/>
                </a:solidFill>
                <a:ea typeface="ヒラギノ角ゴ Pro W3" pitchFamily="-64" charset="-128"/>
              </a:rPr>
              <a:t>15 ans et +)</a:t>
            </a:r>
            <a:endParaRPr lang="fr-FR" sz="1600" dirty="0">
              <a:solidFill>
                <a:srgbClr val="1F497D"/>
              </a:solidFill>
              <a:ea typeface="ヒラギノ角ゴ Pro W3" pitchFamily="-64" charset="-128"/>
            </a:endParaRPr>
          </a:p>
          <a:p>
            <a:pPr marL="533400" indent="-103188" algn="just">
              <a:buFont typeface="Arial" panose="020B0604020202020204" pitchFamily="34" charset="0"/>
              <a:buChar char="•"/>
            </a:pPr>
            <a:r>
              <a:rPr lang="fr-FR" sz="1600" b="1" dirty="0" smtClean="0">
                <a:solidFill>
                  <a:srgbClr val="1F497D"/>
                </a:solidFill>
                <a:ea typeface="ヒラギノ角ゴ Pro W3" pitchFamily="-64" charset="-128"/>
              </a:rPr>
              <a:t>50 ans </a:t>
            </a:r>
            <a:r>
              <a:rPr lang="fr-FR" sz="1600" dirty="0">
                <a:solidFill>
                  <a:srgbClr val="1F497D"/>
                </a:solidFill>
                <a:ea typeface="ヒラギノ角ゴ Pro W3" pitchFamily="-64" charset="-128"/>
              </a:rPr>
              <a:t>en moyenne </a:t>
            </a:r>
            <a:r>
              <a:rPr lang="fr-FR" sz="1600" dirty="0" smtClean="0">
                <a:solidFill>
                  <a:srgbClr val="1F497D"/>
                </a:solidFill>
                <a:ea typeface="ヒラギノ角ゴ Pro W3" pitchFamily="-64" charset="-128"/>
              </a:rPr>
              <a:t>(vs </a:t>
            </a:r>
            <a:r>
              <a:rPr lang="fr-FR" sz="1600" dirty="0" smtClean="0">
                <a:solidFill>
                  <a:srgbClr val="1F497D"/>
                </a:solidFill>
                <a:ea typeface="ヒラギノ角ゴ Pro W3" pitchFamily="-64" charset="-128"/>
              </a:rPr>
              <a:t>46 ans sur </a:t>
            </a:r>
            <a:r>
              <a:rPr lang="fr-FR" sz="1600" dirty="0" smtClean="0">
                <a:solidFill>
                  <a:srgbClr val="1F497D"/>
                </a:solidFill>
                <a:ea typeface="ヒラギノ角ゴ Pro W3" pitchFamily="-64" charset="-128"/>
              </a:rPr>
              <a:t>l’ensemble des </a:t>
            </a:r>
            <a:r>
              <a:rPr lang="fr-FR" sz="1600" dirty="0" smtClean="0">
                <a:solidFill>
                  <a:srgbClr val="1F497D"/>
                </a:solidFill>
                <a:ea typeface="ヒラギノ角ゴ Pro W3" pitchFamily="-64" charset="-128"/>
              </a:rPr>
              <a:t>lecteurs au format papier)</a:t>
            </a:r>
            <a:endParaRPr lang="fr-FR" sz="1600" dirty="0">
              <a:solidFill>
                <a:srgbClr val="1F497D"/>
              </a:solidFill>
              <a:ea typeface="ヒラギノ角ゴ Pro W3" pitchFamily="-64" charset="-128"/>
            </a:endParaRPr>
          </a:p>
          <a:p>
            <a:pPr marL="533400" indent="-103188" algn="just">
              <a:buFont typeface="Arial" panose="020B0604020202020204" pitchFamily="34" charset="0"/>
              <a:buChar char="•"/>
            </a:pPr>
            <a:r>
              <a:rPr lang="fr-FR" sz="1600" b="1" dirty="0">
                <a:solidFill>
                  <a:srgbClr val="1F497D"/>
                </a:solidFill>
                <a:ea typeface="ヒラギノ角ゴ Pro W3" pitchFamily="-64" charset="-128"/>
              </a:rPr>
              <a:t>Sans </a:t>
            </a:r>
            <a:r>
              <a:rPr lang="fr-FR" sz="1600" b="1" dirty="0" smtClean="0">
                <a:solidFill>
                  <a:srgbClr val="1F497D"/>
                </a:solidFill>
                <a:ea typeface="ヒラギノ角ゴ Pro W3" pitchFamily="-64" charset="-128"/>
              </a:rPr>
              <a:t>enfant de -15 ans</a:t>
            </a:r>
            <a:r>
              <a:rPr lang="fr-FR" sz="1600" dirty="0" smtClean="0">
                <a:solidFill>
                  <a:srgbClr val="1F497D"/>
                </a:solidFill>
                <a:ea typeface="ヒラギノ角ゴ Pro W3" pitchFamily="-64" charset="-128"/>
              </a:rPr>
              <a:t> (74</a:t>
            </a:r>
            <a:r>
              <a:rPr lang="fr-FR" sz="1600" dirty="0">
                <a:solidFill>
                  <a:srgbClr val="1F497D"/>
                </a:solidFill>
                <a:ea typeface="ヒラギノ角ゴ Pro W3" pitchFamily="-64" charset="-128"/>
              </a:rPr>
              <a:t>% vs </a:t>
            </a:r>
            <a:r>
              <a:rPr lang="fr-FR" sz="1600" dirty="0" smtClean="0">
                <a:solidFill>
                  <a:srgbClr val="1F497D"/>
                </a:solidFill>
                <a:ea typeface="ヒラギノ角ゴ Pro W3" pitchFamily="-64" charset="-128"/>
              </a:rPr>
              <a:t>66</a:t>
            </a:r>
            <a:r>
              <a:rPr lang="fr-FR" sz="1600" dirty="0">
                <a:solidFill>
                  <a:srgbClr val="1F497D"/>
                </a:solidFill>
                <a:ea typeface="ヒラギノ角ゴ Pro W3" pitchFamily="-64" charset="-128"/>
              </a:rPr>
              <a:t>% sur l’ensemble des 15 ans et </a:t>
            </a:r>
            <a:r>
              <a:rPr lang="fr-FR" sz="1600" dirty="0" smtClean="0">
                <a:solidFill>
                  <a:srgbClr val="1F497D"/>
                </a:solidFill>
                <a:ea typeface="ヒラギノ角ゴ Pro W3" pitchFamily="-64" charset="-128"/>
              </a:rPr>
              <a:t>+)</a:t>
            </a:r>
            <a:endParaRPr lang="fr-FR" sz="1600" dirty="0">
              <a:solidFill>
                <a:srgbClr val="1F497D"/>
              </a:solidFill>
              <a:ea typeface="ヒラギノ角ゴ Pro W3" pitchFamily="-64" charset="-128"/>
            </a:endParaRPr>
          </a:p>
          <a:p>
            <a:pPr marL="533400" indent="-103188" algn="just">
              <a:buFont typeface="Arial" panose="020B0604020202020204" pitchFamily="34" charset="0"/>
              <a:buChar char="•"/>
            </a:pPr>
            <a:r>
              <a:rPr lang="fr-FR" sz="1600" b="1" dirty="0">
                <a:solidFill>
                  <a:srgbClr val="1F497D"/>
                </a:solidFill>
                <a:ea typeface="ヒラギノ角ゴ Pro W3" pitchFamily="-64" charset="-128"/>
              </a:rPr>
              <a:t>CSP+ </a:t>
            </a:r>
            <a:r>
              <a:rPr lang="fr-FR" sz="1600" dirty="0">
                <a:solidFill>
                  <a:srgbClr val="1F497D"/>
                </a:solidFill>
                <a:ea typeface="ヒラギノ角ゴ Pro W3" pitchFamily="-64" charset="-128"/>
              </a:rPr>
              <a:t>(</a:t>
            </a:r>
            <a:r>
              <a:rPr lang="fr-FR" sz="1600" dirty="0" smtClean="0">
                <a:solidFill>
                  <a:srgbClr val="1F497D"/>
                </a:solidFill>
                <a:ea typeface="ヒラギノ角ゴ Pro W3" pitchFamily="-64" charset="-128"/>
              </a:rPr>
              <a:t>35</a:t>
            </a:r>
            <a:r>
              <a:rPr lang="fr-FR" sz="1600" dirty="0">
                <a:solidFill>
                  <a:srgbClr val="1F497D"/>
                </a:solidFill>
                <a:ea typeface="ヒラギノ角ゴ Pro W3" pitchFamily="-64" charset="-128"/>
              </a:rPr>
              <a:t>% vs 26</a:t>
            </a:r>
            <a:r>
              <a:rPr lang="fr-FR" sz="1600" dirty="0" smtClean="0">
                <a:solidFill>
                  <a:srgbClr val="1F497D"/>
                </a:solidFill>
                <a:ea typeface="ヒラギノ角ゴ Pro W3" pitchFamily="-64" charset="-128"/>
              </a:rPr>
              <a:t>%)</a:t>
            </a:r>
            <a:endParaRPr lang="fr-FR" sz="1600" dirty="0">
              <a:solidFill>
                <a:srgbClr val="1F497D"/>
              </a:solidFill>
              <a:ea typeface="ヒラギノ角ゴ Pro W3" pitchFamily="-64" charset="-128"/>
            </a:endParaRPr>
          </a:p>
          <a:p>
            <a:pPr marL="533400" indent="-103188" algn="just">
              <a:buFont typeface="Arial" panose="020B0604020202020204" pitchFamily="34" charset="0"/>
              <a:buChar char="•"/>
            </a:pPr>
            <a:r>
              <a:rPr lang="fr-FR" sz="1600" b="1" dirty="0">
                <a:solidFill>
                  <a:srgbClr val="1F497D"/>
                </a:solidFill>
                <a:ea typeface="ヒラギノ角ゴ Pro W3" pitchFamily="-64" charset="-128"/>
              </a:rPr>
              <a:t>Diplôme universitaire  </a:t>
            </a:r>
            <a:r>
              <a:rPr lang="fr-FR" sz="1600" dirty="0" smtClean="0">
                <a:solidFill>
                  <a:srgbClr val="1F497D"/>
                </a:solidFill>
                <a:ea typeface="ヒラギノ角ゴ Pro W3" pitchFamily="-64" charset="-128"/>
              </a:rPr>
              <a:t>(47</a:t>
            </a:r>
            <a:r>
              <a:rPr lang="fr-FR" sz="1600" dirty="0">
                <a:solidFill>
                  <a:srgbClr val="1F497D"/>
                </a:solidFill>
                <a:ea typeface="ヒラギノ角ゴ Pro W3" pitchFamily="-64" charset="-128"/>
              </a:rPr>
              <a:t>% vs 28</a:t>
            </a:r>
            <a:r>
              <a:rPr lang="fr-FR" sz="1600" dirty="0" smtClean="0">
                <a:solidFill>
                  <a:srgbClr val="1F497D"/>
                </a:solidFill>
                <a:ea typeface="ヒラギノ角ゴ Pro W3" pitchFamily="-64" charset="-128"/>
              </a:rPr>
              <a:t>%)</a:t>
            </a:r>
            <a:endParaRPr lang="fr-FR" sz="1600" dirty="0">
              <a:solidFill>
                <a:srgbClr val="1F497D"/>
              </a:solidFill>
              <a:ea typeface="ヒラギノ角ゴ Pro W3" pitchFamily="-64" charset="-128"/>
            </a:endParaRPr>
          </a:p>
          <a:p>
            <a:pPr marL="533400" indent="-103188" algn="just">
              <a:buFont typeface="Arial" panose="020B0604020202020204" pitchFamily="34" charset="0"/>
              <a:buChar char="•"/>
            </a:pPr>
            <a:r>
              <a:rPr lang="fr-FR" sz="1600" b="1" dirty="0" smtClean="0">
                <a:solidFill>
                  <a:srgbClr val="1F497D"/>
                </a:solidFill>
                <a:ea typeface="ヒラギノ角ゴ Pro W3" pitchFamily="-64" charset="-128"/>
              </a:rPr>
              <a:t>Habitants IDF  </a:t>
            </a:r>
            <a:r>
              <a:rPr lang="fr-FR" sz="1600" dirty="0" smtClean="0">
                <a:solidFill>
                  <a:srgbClr val="1F497D"/>
                </a:solidFill>
                <a:ea typeface="ヒラギノ角ゴ Pro W3" pitchFamily="-64" charset="-128"/>
              </a:rPr>
              <a:t>(25</a:t>
            </a:r>
            <a:r>
              <a:rPr lang="fr-FR" sz="1600" dirty="0">
                <a:solidFill>
                  <a:srgbClr val="1F497D"/>
                </a:solidFill>
                <a:ea typeface="ヒラギノ角ゴ Pro W3" pitchFamily="-64" charset="-128"/>
              </a:rPr>
              <a:t>% vs </a:t>
            </a:r>
            <a:r>
              <a:rPr lang="fr-FR" sz="1600" dirty="0" smtClean="0">
                <a:solidFill>
                  <a:srgbClr val="1F497D"/>
                </a:solidFill>
                <a:ea typeface="ヒラギノ角ゴ Pro W3" pitchFamily="-64" charset="-128"/>
              </a:rPr>
              <a:t>18</a:t>
            </a:r>
            <a:r>
              <a:rPr lang="fr-FR" sz="1600" dirty="0" smtClean="0">
                <a:solidFill>
                  <a:srgbClr val="1F497D"/>
                </a:solidFill>
                <a:ea typeface="ヒラギノ角ゴ Pro W3" pitchFamily="-64" charset="-128"/>
              </a:rPr>
              <a:t>%)</a:t>
            </a:r>
            <a:endParaRPr lang="fr-FR" sz="1600" dirty="0">
              <a:solidFill>
                <a:srgbClr val="1F497D"/>
              </a:solidFill>
              <a:ea typeface="ヒラギノ角ゴ Pro W3" pitchFamily="-64" charset="-128"/>
            </a:endParaRPr>
          </a:p>
        </p:txBody>
      </p:sp>
      <p:sp>
        <p:nvSpPr>
          <p:cNvPr id="26" name="Textfeld 7"/>
          <p:cNvSpPr txBox="1">
            <a:spLocks noChangeArrowheads="1"/>
          </p:cNvSpPr>
          <p:nvPr/>
        </p:nvSpPr>
        <p:spPr bwMode="auto">
          <a:xfrm>
            <a:off x="512162" y="3492610"/>
            <a:ext cx="155764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200" dirty="0" smtClean="0">
                <a:solidFill>
                  <a:srgbClr val="1F497D"/>
                </a:solidFill>
                <a:ea typeface="ヒラギノ角ゴ Pro W3" pitchFamily="-64" charset="-128"/>
              </a:rPr>
              <a:t>1 à 4 livres </a:t>
            </a:r>
            <a:endParaRPr lang="fr-FR" altLang="fr-FR" sz="1200" dirty="0">
              <a:solidFill>
                <a:srgbClr val="1F497D"/>
              </a:solidFill>
              <a:ea typeface="ヒラギノ角ゴ Pro W3" pitchFamily="-64" charset="-128"/>
            </a:endParaRPr>
          </a:p>
        </p:txBody>
      </p:sp>
      <p:sp>
        <p:nvSpPr>
          <p:cNvPr id="27" name="Textfeld 7"/>
          <p:cNvSpPr txBox="1">
            <a:spLocks noChangeArrowheads="1"/>
          </p:cNvSpPr>
          <p:nvPr/>
        </p:nvSpPr>
        <p:spPr bwMode="auto">
          <a:xfrm>
            <a:off x="512162" y="4599459"/>
            <a:ext cx="155764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200" dirty="0" smtClean="0">
                <a:solidFill>
                  <a:srgbClr val="1F497D"/>
                </a:solidFill>
                <a:ea typeface="ヒラギノ角ゴ Pro W3" pitchFamily="-64" charset="-128"/>
              </a:rPr>
              <a:t>5 à 19 livres </a:t>
            </a:r>
            <a:endParaRPr lang="fr-FR" altLang="fr-FR" sz="1200" dirty="0">
              <a:solidFill>
                <a:srgbClr val="1F497D"/>
              </a:solidFill>
              <a:ea typeface="ヒラギノ角ゴ Pro W3" pitchFamily="-64" charset="-128"/>
            </a:endParaRPr>
          </a:p>
        </p:txBody>
      </p:sp>
      <p:sp>
        <p:nvSpPr>
          <p:cNvPr id="28" name="Textfeld 7"/>
          <p:cNvSpPr txBox="1">
            <a:spLocks noChangeArrowheads="1"/>
          </p:cNvSpPr>
          <p:nvPr/>
        </p:nvSpPr>
        <p:spPr bwMode="auto">
          <a:xfrm>
            <a:off x="512162" y="5741013"/>
            <a:ext cx="155764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200" dirty="0" smtClean="0">
                <a:solidFill>
                  <a:srgbClr val="1F497D"/>
                </a:solidFill>
                <a:ea typeface="ヒラギノ角ゴ Pro W3" pitchFamily="-64" charset="-128"/>
              </a:rPr>
              <a:t>20 livres et + </a:t>
            </a:r>
            <a:endParaRPr lang="fr-FR" altLang="fr-FR" sz="1200" dirty="0">
              <a:solidFill>
                <a:srgbClr val="1F497D"/>
              </a:solidFill>
              <a:ea typeface="ヒラギノ角ゴ Pro W3" pitchFamily="-64" charset="-128"/>
            </a:endParaRPr>
          </a:p>
        </p:txBody>
      </p:sp>
      <p:sp>
        <p:nvSpPr>
          <p:cNvPr id="30" name="Freeform 6"/>
          <p:cNvSpPr>
            <a:spLocks noEditPoints="1"/>
          </p:cNvSpPr>
          <p:nvPr/>
        </p:nvSpPr>
        <p:spPr bwMode="auto">
          <a:xfrm>
            <a:off x="4839056" y="1223801"/>
            <a:ext cx="406807" cy="898333"/>
          </a:xfrm>
          <a:custGeom>
            <a:avLst/>
            <a:gdLst>
              <a:gd name="T0" fmla="*/ 6817 w 6817"/>
              <a:gd name="T1" fmla="*/ 3616 h 13067"/>
              <a:gd name="T2" fmla="*/ 6581 w 6817"/>
              <a:gd name="T3" fmla="*/ 5089 h 13067"/>
              <a:gd name="T4" fmla="*/ 5920 w 6817"/>
              <a:gd name="T5" fmla="*/ 6184 h 13067"/>
              <a:gd name="T6" fmla="*/ 4900 w 6817"/>
              <a:gd name="T7" fmla="*/ 6893 h 13067"/>
              <a:gd name="T8" fmla="*/ 3578 w 6817"/>
              <a:gd name="T9" fmla="*/ 7195 h 13067"/>
              <a:gd name="T10" fmla="*/ 3512 w 6817"/>
              <a:gd name="T11" fmla="*/ 9470 h 13067"/>
              <a:gd name="T12" fmla="*/ 3347 w 6817"/>
              <a:gd name="T13" fmla="*/ 9683 h 13067"/>
              <a:gd name="T14" fmla="*/ 2813 w 6817"/>
              <a:gd name="T15" fmla="*/ 9753 h 13067"/>
              <a:gd name="T16" fmla="*/ 2473 w 6817"/>
              <a:gd name="T17" fmla="*/ 9739 h 13067"/>
              <a:gd name="T18" fmla="*/ 2247 w 6817"/>
              <a:gd name="T19" fmla="*/ 9692 h 13067"/>
              <a:gd name="T20" fmla="*/ 2124 w 6817"/>
              <a:gd name="T21" fmla="*/ 9602 h 13067"/>
              <a:gd name="T22" fmla="*/ 2086 w 6817"/>
              <a:gd name="T23" fmla="*/ 9470 h 13067"/>
              <a:gd name="T24" fmla="*/ 2030 w 6817"/>
              <a:gd name="T25" fmla="*/ 6855 h 13067"/>
              <a:gd name="T26" fmla="*/ 2063 w 6817"/>
              <a:gd name="T27" fmla="*/ 6501 h 13067"/>
              <a:gd name="T28" fmla="*/ 2190 w 6817"/>
              <a:gd name="T29" fmla="*/ 6274 h 13067"/>
              <a:gd name="T30" fmla="*/ 2407 w 6817"/>
              <a:gd name="T31" fmla="*/ 6151 h 13067"/>
              <a:gd name="T32" fmla="*/ 2710 w 6817"/>
              <a:gd name="T33" fmla="*/ 6118 h 13067"/>
              <a:gd name="T34" fmla="*/ 2917 w 6817"/>
              <a:gd name="T35" fmla="*/ 6118 h 13067"/>
              <a:gd name="T36" fmla="*/ 3965 w 6817"/>
              <a:gd name="T37" fmla="*/ 5925 h 13067"/>
              <a:gd name="T38" fmla="*/ 4669 w 6817"/>
              <a:gd name="T39" fmla="*/ 5410 h 13067"/>
              <a:gd name="T40" fmla="*/ 5060 w 6817"/>
              <a:gd name="T41" fmla="*/ 4655 h 13067"/>
              <a:gd name="T42" fmla="*/ 5183 w 6817"/>
              <a:gd name="T43" fmla="*/ 3749 h 13067"/>
              <a:gd name="T44" fmla="*/ 5032 w 6817"/>
              <a:gd name="T45" fmla="*/ 2762 h 13067"/>
              <a:gd name="T46" fmla="*/ 4579 w 6817"/>
              <a:gd name="T47" fmla="*/ 1988 h 13067"/>
              <a:gd name="T48" fmla="*/ 3819 w 6817"/>
              <a:gd name="T49" fmla="*/ 1483 h 13067"/>
              <a:gd name="T50" fmla="*/ 2738 w 6817"/>
              <a:gd name="T51" fmla="*/ 1303 h 13067"/>
              <a:gd name="T52" fmla="*/ 1780 w 6817"/>
              <a:gd name="T53" fmla="*/ 1421 h 13067"/>
              <a:gd name="T54" fmla="*/ 1067 w 6817"/>
              <a:gd name="T55" fmla="*/ 1681 h 13067"/>
              <a:gd name="T56" fmla="*/ 571 w 6817"/>
              <a:gd name="T57" fmla="*/ 1936 h 13067"/>
              <a:gd name="T58" fmla="*/ 283 w 6817"/>
              <a:gd name="T59" fmla="*/ 2049 h 13067"/>
              <a:gd name="T60" fmla="*/ 165 w 6817"/>
              <a:gd name="T61" fmla="*/ 2021 h 13067"/>
              <a:gd name="T62" fmla="*/ 75 w 6817"/>
              <a:gd name="T63" fmla="*/ 1912 h 13067"/>
              <a:gd name="T64" fmla="*/ 19 w 6817"/>
              <a:gd name="T65" fmla="*/ 1695 h 13067"/>
              <a:gd name="T66" fmla="*/ 0 w 6817"/>
              <a:gd name="T67" fmla="*/ 1350 h 13067"/>
              <a:gd name="T68" fmla="*/ 28 w 6817"/>
              <a:gd name="T69" fmla="*/ 1006 h 13067"/>
              <a:gd name="T70" fmla="*/ 151 w 6817"/>
              <a:gd name="T71" fmla="*/ 798 h 13067"/>
              <a:gd name="T72" fmla="*/ 514 w 6817"/>
              <a:gd name="T73" fmla="*/ 562 h 13067"/>
              <a:gd name="T74" fmla="*/ 1166 w 6817"/>
              <a:gd name="T75" fmla="*/ 293 h 13067"/>
              <a:gd name="T76" fmla="*/ 2006 w 6817"/>
              <a:gd name="T77" fmla="*/ 85 h 13067"/>
              <a:gd name="T78" fmla="*/ 2955 w 6817"/>
              <a:gd name="T79" fmla="*/ 0 h 13067"/>
              <a:gd name="T80" fmla="*/ 4692 w 6817"/>
              <a:gd name="T81" fmla="*/ 288 h 13067"/>
              <a:gd name="T82" fmla="*/ 5891 w 6817"/>
              <a:gd name="T83" fmla="*/ 1067 h 13067"/>
              <a:gd name="T84" fmla="*/ 6590 w 6817"/>
              <a:gd name="T85" fmla="*/ 2219 h 13067"/>
              <a:gd name="T86" fmla="*/ 6817 w 6817"/>
              <a:gd name="T87" fmla="*/ 3616 h 13067"/>
              <a:gd name="T88" fmla="*/ 3833 w 6817"/>
              <a:gd name="T89" fmla="*/ 11991 h 13067"/>
              <a:gd name="T90" fmla="*/ 3791 w 6817"/>
              <a:gd name="T91" fmla="*/ 12505 h 13067"/>
              <a:gd name="T92" fmla="*/ 3635 w 6817"/>
              <a:gd name="T93" fmla="*/ 12836 h 13067"/>
              <a:gd name="T94" fmla="*/ 3328 w 6817"/>
              <a:gd name="T95" fmla="*/ 13015 h 13067"/>
              <a:gd name="T96" fmla="*/ 2851 w 6817"/>
              <a:gd name="T97" fmla="*/ 13067 h 13067"/>
              <a:gd name="T98" fmla="*/ 2360 w 6817"/>
              <a:gd name="T99" fmla="*/ 13015 h 13067"/>
              <a:gd name="T100" fmla="*/ 2053 w 6817"/>
              <a:gd name="T101" fmla="*/ 12836 h 13067"/>
              <a:gd name="T102" fmla="*/ 1893 w 6817"/>
              <a:gd name="T103" fmla="*/ 12505 h 13067"/>
              <a:gd name="T104" fmla="*/ 1850 w 6817"/>
              <a:gd name="T105" fmla="*/ 11991 h 13067"/>
              <a:gd name="T106" fmla="*/ 1893 w 6817"/>
              <a:gd name="T107" fmla="*/ 11467 h 13067"/>
              <a:gd name="T108" fmla="*/ 2053 w 6817"/>
              <a:gd name="T109" fmla="*/ 11136 h 13067"/>
              <a:gd name="T110" fmla="*/ 2360 w 6817"/>
              <a:gd name="T111" fmla="*/ 10967 h 13067"/>
              <a:gd name="T112" fmla="*/ 2851 w 6817"/>
              <a:gd name="T113" fmla="*/ 10915 h 13067"/>
              <a:gd name="T114" fmla="*/ 3328 w 6817"/>
              <a:gd name="T115" fmla="*/ 10967 h 13067"/>
              <a:gd name="T116" fmla="*/ 3635 w 6817"/>
              <a:gd name="T117" fmla="*/ 11136 h 13067"/>
              <a:gd name="T118" fmla="*/ 3791 w 6817"/>
              <a:gd name="T119" fmla="*/ 11467 h 13067"/>
              <a:gd name="T120" fmla="*/ 3833 w 6817"/>
              <a:gd name="T121" fmla="*/ 11991 h 1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17" h="13067">
                <a:moveTo>
                  <a:pt x="6817" y="3616"/>
                </a:moveTo>
                <a:cubicBezTo>
                  <a:pt x="6817" y="4170"/>
                  <a:pt x="6738" y="4661"/>
                  <a:pt x="6581" y="5089"/>
                </a:cubicBezTo>
                <a:cubicBezTo>
                  <a:pt x="6423" y="5517"/>
                  <a:pt x="6203" y="5882"/>
                  <a:pt x="5920" y="6184"/>
                </a:cubicBezTo>
                <a:cubicBezTo>
                  <a:pt x="5636" y="6487"/>
                  <a:pt x="5296" y="6723"/>
                  <a:pt x="4900" y="6893"/>
                </a:cubicBezTo>
                <a:cubicBezTo>
                  <a:pt x="4503" y="7063"/>
                  <a:pt x="4063" y="7163"/>
                  <a:pt x="3578" y="7195"/>
                </a:cubicBezTo>
                <a:lnTo>
                  <a:pt x="3512" y="9470"/>
                </a:lnTo>
                <a:cubicBezTo>
                  <a:pt x="3512" y="9564"/>
                  <a:pt x="3457" y="9635"/>
                  <a:pt x="3347" y="9683"/>
                </a:cubicBezTo>
                <a:cubicBezTo>
                  <a:pt x="3237" y="9730"/>
                  <a:pt x="3059" y="9753"/>
                  <a:pt x="2813" y="9753"/>
                </a:cubicBezTo>
                <a:cubicBezTo>
                  <a:pt x="2681" y="9753"/>
                  <a:pt x="2568" y="9749"/>
                  <a:pt x="2473" y="9739"/>
                </a:cubicBezTo>
                <a:cubicBezTo>
                  <a:pt x="2379" y="9730"/>
                  <a:pt x="2304" y="9714"/>
                  <a:pt x="2247" y="9692"/>
                </a:cubicBezTo>
                <a:cubicBezTo>
                  <a:pt x="2190" y="9670"/>
                  <a:pt x="2149" y="9640"/>
                  <a:pt x="2124" y="9602"/>
                </a:cubicBezTo>
                <a:cubicBezTo>
                  <a:pt x="2099" y="9564"/>
                  <a:pt x="2086" y="9520"/>
                  <a:pt x="2086" y="9470"/>
                </a:cubicBezTo>
                <a:lnTo>
                  <a:pt x="2030" y="6855"/>
                </a:lnTo>
                <a:cubicBezTo>
                  <a:pt x="2023" y="6710"/>
                  <a:pt x="2034" y="6592"/>
                  <a:pt x="2063" y="6501"/>
                </a:cubicBezTo>
                <a:cubicBezTo>
                  <a:pt x="2091" y="6409"/>
                  <a:pt x="2134" y="6334"/>
                  <a:pt x="2190" y="6274"/>
                </a:cubicBezTo>
                <a:cubicBezTo>
                  <a:pt x="2247" y="6214"/>
                  <a:pt x="2319" y="6173"/>
                  <a:pt x="2407" y="6151"/>
                </a:cubicBezTo>
                <a:cubicBezTo>
                  <a:pt x="2496" y="6129"/>
                  <a:pt x="2596" y="6118"/>
                  <a:pt x="2710" y="6118"/>
                </a:cubicBezTo>
                <a:lnTo>
                  <a:pt x="2917" y="6118"/>
                </a:lnTo>
                <a:cubicBezTo>
                  <a:pt x="3326" y="6118"/>
                  <a:pt x="3676" y="6054"/>
                  <a:pt x="3965" y="5925"/>
                </a:cubicBezTo>
                <a:cubicBezTo>
                  <a:pt x="4255" y="5796"/>
                  <a:pt x="4489" y="5624"/>
                  <a:pt x="4669" y="5410"/>
                </a:cubicBezTo>
                <a:cubicBezTo>
                  <a:pt x="4848" y="5196"/>
                  <a:pt x="4979" y="4944"/>
                  <a:pt x="5060" y="4655"/>
                </a:cubicBezTo>
                <a:cubicBezTo>
                  <a:pt x="5142" y="4365"/>
                  <a:pt x="5183" y="4063"/>
                  <a:pt x="5183" y="3749"/>
                </a:cubicBezTo>
                <a:cubicBezTo>
                  <a:pt x="5183" y="3390"/>
                  <a:pt x="5133" y="3061"/>
                  <a:pt x="5032" y="2762"/>
                </a:cubicBezTo>
                <a:cubicBezTo>
                  <a:pt x="4931" y="2463"/>
                  <a:pt x="4780" y="2205"/>
                  <a:pt x="4579" y="1988"/>
                </a:cubicBezTo>
                <a:cubicBezTo>
                  <a:pt x="4378" y="1771"/>
                  <a:pt x="4124" y="1602"/>
                  <a:pt x="3819" y="1483"/>
                </a:cubicBezTo>
                <a:cubicBezTo>
                  <a:pt x="3514" y="1363"/>
                  <a:pt x="3153" y="1303"/>
                  <a:pt x="2738" y="1303"/>
                </a:cubicBezTo>
                <a:cubicBezTo>
                  <a:pt x="2373" y="1303"/>
                  <a:pt x="2053" y="1343"/>
                  <a:pt x="1780" y="1421"/>
                </a:cubicBezTo>
                <a:cubicBezTo>
                  <a:pt x="1506" y="1500"/>
                  <a:pt x="1268" y="1587"/>
                  <a:pt x="1067" y="1681"/>
                </a:cubicBezTo>
                <a:cubicBezTo>
                  <a:pt x="865" y="1775"/>
                  <a:pt x="700" y="1860"/>
                  <a:pt x="571" y="1936"/>
                </a:cubicBezTo>
                <a:cubicBezTo>
                  <a:pt x="442" y="2011"/>
                  <a:pt x="346" y="2049"/>
                  <a:pt x="283" y="2049"/>
                </a:cubicBezTo>
                <a:cubicBezTo>
                  <a:pt x="239" y="2049"/>
                  <a:pt x="200" y="2040"/>
                  <a:pt x="165" y="2021"/>
                </a:cubicBezTo>
                <a:cubicBezTo>
                  <a:pt x="130" y="2002"/>
                  <a:pt x="101" y="1966"/>
                  <a:pt x="75" y="1912"/>
                </a:cubicBezTo>
                <a:cubicBezTo>
                  <a:pt x="50" y="1859"/>
                  <a:pt x="31" y="1786"/>
                  <a:pt x="19" y="1695"/>
                </a:cubicBezTo>
                <a:cubicBezTo>
                  <a:pt x="6" y="1604"/>
                  <a:pt x="0" y="1489"/>
                  <a:pt x="0" y="1350"/>
                </a:cubicBezTo>
                <a:cubicBezTo>
                  <a:pt x="0" y="1199"/>
                  <a:pt x="9" y="1085"/>
                  <a:pt x="28" y="1006"/>
                </a:cubicBezTo>
                <a:cubicBezTo>
                  <a:pt x="47" y="927"/>
                  <a:pt x="88" y="858"/>
                  <a:pt x="151" y="798"/>
                </a:cubicBezTo>
                <a:cubicBezTo>
                  <a:pt x="214" y="738"/>
                  <a:pt x="335" y="660"/>
                  <a:pt x="514" y="562"/>
                </a:cubicBezTo>
                <a:cubicBezTo>
                  <a:pt x="694" y="465"/>
                  <a:pt x="911" y="375"/>
                  <a:pt x="1166" y="293"/>
                </a:cubicBezTo>
                <a:cubicBezTo>
                  <a:pt x="1421" y="211"/>
                  <a:pt x="1701" y="142"/>
                  <a:pt x="2006" y="85"/>
                </a:cubicBezTo>
                <a:cubicBezTo>
                  <a:pt x="2311" y="29"/>
                  <a:pt x="2628" y="0"/>
                  <a:pt x="2955" y="0"/>
                </a:cubicBezTo>
                <a:cubicBezTo>
                  <a:pt x="3628" y="0"/>
                  <a:pt x="4208" y="96"/>
                  <a:pt x="4692" y="288"/>
                </a:cubicBezTo>
                <a:cubicBezTo>
                  <a:pt x="5177" y="480"/>
                  <a:pt x="5577" y="740"/>
                  <a:pt x="5891" y="1067"/>
                </a:cubicBezTo>
                <a:cubicBezTo>
                  <a:pt x="6206" y="1395"/>
                  <a:pt x="6439" y="1778"/>
                  <a:pt x="6590" y="2219"/>
                </a:cubicBezTo>
                <a:cubicBezTo>
                  <a:pt x="6741" y="2660"/>
                  <a:pt x="6817" y="3125"/>
                  <a:pt x="6817" y="3616"/>
                </a:cubicBezTo>
                <a:close/>
                <a:moveTo>
                  <a:pt x="3833" y="11991"/>
                </a:moveTo>
                <a:cubicBezTo>
                  <a:pt x="3833" y="12199"/>
                  <a:pt x="3819" y="12370"/>
                  <a:pt x="3791" y="12505"/>
                </a:cubicBezTo>
                <a:cubicBezTo>
                  <a:pt x="3762" y="12641"/>
                  <a:pt x="3710" y="12751"/>
                  <a:pt x="3635" y="12836"/>
                </a:cubicBezTo>
                <a:cubicBezTo>
                  <a:pt x="3559" y="12921"/>
                  <a:pt x="3457" y="12981"/>
                  <a:pt x="3328" y="13015"/>
                </a:cubicBezTo>
                <a:cubicBezTo>
                  <a:pt x="3199" y="13050"/>
                  <a:pt x="3040" y="13067"/>
                  <a:pt x="2851" y="13067"/>
                </a:cubicBezTo>
                <a:cubicBezTo>
                  <a:pt x="2650" y="13067"/>
                  <a:pt x="2486" y="13050"/>
                  <a:pt x="2360" y="13015"/>
                </a:cubicBezTo>
                <a:cubicBezTo>
                  <a:pt x="2234" y="12981"/>
                  <a:pt x="2132" y="12921"/>
                  <a:pt x="2053" y="12836"/>
                </a:cubicBezTo>
                <a:cubicBezTo>
                  <a:pt x="1975" y="12751"/>
                  <a:pt x="1921" y="12641"/>
                  <a:pt x="1893" y="12505"/>
                </a:cubicBezTo>
                <a:cubicBezTo>
                  <a:pt x="1865" y="12370"/>
                  <a:pt x="1850" y="12199"/>
                  <a:pt x="1850" y="11991"/>
                </a:cubicBezTo>
                <a:cubicBezTo>
                  <a:pt x="1850" y="11783"/>
                  <a:pt x="1865" y="11609"/>
                  <a:pt x="1893" y="11467"/>
                </a:cubicBezTo>
                <a:cubicBezTo>
                  <a:pt x="1921" y="11325"/>
                  <a:pt x="1975" y="11215"/>
                  <a:pt x="2053" y="11136"/>
                </a:cubicBezTo>
                <a:cubicBezTo>
                  <a:pt x="2132" y="11058"/>
                  <a:pt x="2234" y="11001"/>
                  <a:pt x="2360" y="10967"/>
                </a:cubicBezTo>
                <a:cubicBezTo>
                  <a:pt x="2486" y="10932"/>
                  <a:pt x="2650" y="10915"/>
                  <a:pt x="2851" y="10915"/>
                </a:cubicBezTo>
                <a:cubicBezTo>
                  <a:pt x="3040" y="10915"/>
                  <a:pt x="3199" y="10932"/>
                  <a:pt x="3328" y="10967"/>
                </a:cubicBezTo>
                <a:cubicBezTo>
                  <a:pt x="3457" y="11001"/>
                  <a:pt x="3559" y="11058"/>
                  <a:pt x="3635" y="11136"/>
                </a:cubicBezTo>
                <a:cubicBezTo>
                  <a:pt x="3710" y="11215"/>
                  <a:pt x="3762" y="11325"/>
                  <a:pt x="3791" y="11467"/>
                </a:cubicBezTo>
                <a:cubicBezTo>
                  <a:pt x="3819" y="11609"/>
                  <a:pt x="3833" y="11783"/>
                  <a:pt x="3833" y="11991"/>
                </a:cubicBezTo>
                <a:close/>
              </a:path>
            </a:pathLst>
          </a:custGeom>
          <a:solidFill>
            <a:srgbClr val="69A9C5"/>
          </a:solidFill>
          <a:ln w="0">
            <a:solidFill>
              <a:srgbClr val="69A9C5"/>
            </a:solidFill>
            <a:prstDash val="solid"/>
            <a:round/>
            <a:headEnd/>
            <a:tailEnd/>
          </a:ln>
          <a:effectLst>
            <a:reflection blurRad="6350" stA="52000" endA="300" endPos="35000" dir="5400000" sy="-100000" algn="bl" rotWithShape="0"/>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597" y="4311960"/>
            <a:ext cx="3084697" cy="19433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283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61" name="Rectangle 27"/>
          <p:cNvSpPr>
            <a:spLocks noGrp="1" noChangeArrowheads="1"/>
          </p:cNvSpPr>
          <p:nvPr>
            <p:ph type="title"/>
          </p:nvPr>
        </p:nvSpPr>
        <p:spPr>
          <a:xfrm>
            <a:off x="691963" y="114207"/>
            <a:ext cx="8305800" cy="611187"/>
          </a:xfrm>
        </p:spPr>
        <p:txBody>
          <a:bodyPr/>
          <a:lstStyle/>
          <a:p>
            <a:pPr eaLnBrk="1" hangingPunct="1"/>
            <a:r>
              <a:rPr lang="fr-FR" altLang="fr-FR" sz="1800" dirty="0" smtClean="0"/>
              <a:t>2/3 des lecteurs lisent des livres au format poche, soit près d’un français sur deux.</a:t>
            </a:r>
            <a:endParaRPr lang="fr-FR" altLang="fr-FR" sz="1800" dirty="0" smtClean="0"/>
          </a:p>
        </p:txBody>
      </p:sp>
      <p:sp>
        <p:nvSpPr>
          <p:cNvPr id="9523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19</a:t>
            </a:fld>
            <a:endParaRPr lang="en-US" altLang="fr-FR" smtClean="0">
              <a:solidFill>
                <a:srgbClr val="1F497D"/>
              </a:solidFill>
            </a:endParaRPr>
          </a:p>
        </p:txBody>
      </p:sp>
      <p:graphicFrame>
        <p:nvGraphicFramePr>
          <p:cNvPr id="26" name="Diagramme 25"/>
          <p:cNvGraphicFramePr/>
          <p:nvPr>
            <p:extLst>
              <p:ext uri="{D42A27DB-BD31-4B8C-83A1-F6EECF244321}">
                <p14:modId xmlns:p14="http://schemas.microsoft.com/office/powerpoint/2010/main" val="1242254184"/>
              </p:ext>
            </p:extLst>
          </p:nvPr>
        </p:nvGraphicFramePr>
        <p:xfrm>
          <a:off x="2042020" y="1078806"/>
          <a:ext cx="4923117" cy="390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oup 181"/>
          <p:cNvGrpSpPr>
            <a:grpSpLocks noChangeAspect="1"/>
          </p:cNvGrpSpPr>
          <p:nvPr/>
        </p:nvGrpSpPr>
        <p:grpSpPr>
          <a:xfrm>
            <a:off x="2949736" y="2501373"/>
            <a:ext cx="648422" cy="720000"/>
            <a:chOff x="1784350" y="4149725"/>
            <a:chExt cx="977900" cy="1085850"/>
          </a:xfrm>
          <a:solidFill>
            <a:schemeClr val="accent4">
              <a:lumMod val="75000"/>
            </a:schemeClr>
          </a:solidFill>
        </p:grpSpPr>
        <p:sp>
          <p:nvSpPr>
            <p:cNvPr id="28"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9"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0"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1"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2"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3"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34" name="Freeform 135"/>
          <p:cNvSpPr>
            <a:spLocks/>
          </p:cNvSpPr>
          <p:nvPr/>
        </p:nvSpPr>
        <p:spPr bwMode="auto">
          <a:xfrm rot="313948" flipV="1">
            <a:off x="2986442" y="3263549"/>
            <a:ext cx="885845" cy="923028"/>
          </a:xfrm>
          <a:custGeom>
            <a:avLst/>
            <a:gdLst/>
            <a:ahLst/>
            <a:cxnLst>
              <a:cxn ang="0">
                <a:pos x="111" y="568"/>
              </a:cxn>
              <a:cxn ang="0">
                <a:pos x="533" y="275"/>
              </a:cxn>
              <a:cxn ang="0">
                <a:pos x="508" y="403"/>
              </a:cxn>
              <a:cxn ang="0">
                <a:pos x="863" y="263"/>
              </a:cxn>
              <a:cxn ang="0">
                <a:pos x="587" y="0"/>
              </a:cxn>
              <a:cxn ang="0">
                <a:pos x="562" y="127"/>
              </a:cxn>
              <a:cxn ang="0">
                <a:pos x="42" y="540"/>
              </a:cxn>
              <a:cxn ang="0">
                <a:pos x="27" y="874"/>
              </a:cxn>
              <a:cxn ang="0">
                <a:pos x="189" y="1155"/>
              </a:cxn>
              <a:cxn ang="0">
                <a:pos x="111" y="568"/>
              </a:cxn>
            </a:cxnLst>
            <a:rect l="0" t="0" r="r" b="b"/>
            <a:pathLst>
              <a:path w="863" h="1155">
                <a:moveTo>
                  <a:pt x="111" y="568"/>
                </a:moveTo>
                <a:cubicBezTo>
                  <a:pt x="189" y="398"/>
                  <a:pt x="360" y="287"/>
                  <a:pt x="533" y="275"/>
                </a:cubicBezTo>
                <a:cubicBezTo>
                  <a:pt x="522" y="332"/>
                  <a:pt x="508" y="403"/>
                  <a:pt x="508" y="403"/>
                </a:cubicBezTo>
                <a:cubicBezTo>
                  <a:pt x="863" y="263"/>
                  <a:pt x="863" y="263"/>
                  <a:pt x="863" y="263"/>
                </a:cubicBezTo>
                <a:cubicBezTo>
                  <a:pt x="587" y="0"/>
                  <a:pt x="587" y="0"/>
                  <a:pt x="587" y="0"/>
                </a:cubicBezTo>
                <a:cubicBezTo>
                  <a:pt x="562" y="127"/>
                  <a:pt x="562" y="127"/>
                  <a:pt x="562" y="127"/>
                </a:cubicBezTo>
                <a:cubicBezTo>
                  <a:pt x="321" y="152"/>
                  <a:pt x="113" y="324"/>
                  <a:pt x="42" y="540"/>
                </a:cubicBezTo>
                <a:cubicBezTo>
                  <a:pt x="5" y="649"/>
                  <a:pt x="0" y="766"/>
                  <a:pt x="27" y="874"/>
                </a:cubicBezTo>
                <a:cubicBezTo>
                  <a:pt x="53" y="982"/>
                  <a:pt x="111" y="1080"/>
                  <a:pt x="189" y="1155"/>
                </a:cubicBezTo>
                <a:cubicBezTo>
                  <a:pt x="48" y="989"/>
                  <a:pt x="22" y="749"/>
                  <a:pt x="111" y="568"/>
                </a:cubicBezTo>
                <a:close/>
              </a:path>
            </a:pathLst>
          </a:custGeom>
          <a:solidFill>
            <a:srgbClr val="C2DCE8"/>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5" name="Rectangle à coins arrondis 34"/>
          <p:cNvSpPr/>
          <p:nvPr/>
        </p:nvSpPr>
        <p:spPr bwMode="auto">
          <a:xfrm>
            <a:off x="1411941" y="3384791"/>
            <a:ext cx="1457979" cy="1415809"/>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algn="ctr"/>
            <a:r>
              <a:rPr lang="fr-FR" sz="1600" b="1" dirty="0" smtClean="0">
                <a:solidFill>
                  <a:srgbClr val="326982"/>
                </a:solidFill>
              </a:rPr>
              <a:t>68% des lecteurs au format papier lisent des livres au format </a:t>
            </a:r>
            <a:r>
              <a:rPr lang="fr-FR" sz="1600" b="1" dirty="0" smtClean="0">
                <a:solidFill>
                  <a:srgbClr val="326982"/>
                </a:solidFill>
              </a:rPr>
              <a:t>poche</a:t>
            </a:r>
            <a:endParaRPr lang="fr-FR" sz="1600" b="1" dirty="0" smtClean="0">
              <a:solidFill>
                <a:srgbClr val="326982"/>
              </a:solidFill>
            </a:endParaRPr>
          </a:p>
        </p:txBody>
      </p:sp>
      <p:sp>
        <p:nvSpPr>
          <p:cNvPr id="38" name="Rectangle à coins arrondis 37"/>
          <p:cNvSpPr/>
          <p:nvPr/>
        </p:nvSpPr>
        <p:spPr bwMode="auto">
          <a:xfrm>
            <a:off x="3702287" y="5299419"/>
            <a:ext cx="1742602" cy="494545"/>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algn="ctr"/>
            <a:r>
              <a:rPr lang="fr-FR" sz="1400" b="1" dirty="0" smtClean="0">
                <a:solidFill>
                  <a:srgbClr val="326982"/>
                </a:solidFill>
              </a:rPr>
              <a:t>9 livres en format poche lus en moyenne</a:t>
            </a:r>
          </a:p>
        </p:txBody>
      </p:sp>
      <p:sp>
        <p:nvSpPr>
          <p:cNvPr id="18" name="Textfeld 7"/>
          <p:cNvSpPr txBox="1">
            <a:spLocks noChangeArrowheads="1"/>
          </p:cNvSpPr>
          <p:nvPr/>
        </p:nvSpPr>
        <p:spPr bwMode="auto">
          <a:xfrm>
            <a:off x="2310697" y="6311407"/>
            <a:ext cx="46817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Q10. Au cours des 12 derniers mois, combien de livre au format papier avez-vous lu env. ?</a:t>
            </a:r>
          </a:p>
          <a:p>
            <a:pPr eaLnBrk="1" hangingPunct="1">
              <a:spcBef>
                <a:spcPct val="0"/>
              </a:spcBef>
              <a:buNone/>
            </a:pPr>
            <a:r>
              <a:rPr lang="fr-FR" altLang="fr-FR" sz="1000" dirty="0">
                <a:solidFill>
                  <a:srgbClr val="1F497D"/>
                </a:solidFill>
                <a:ea typeface="ヒラギノ角ゴ Pro W3" pitchFamily="-64" charset="-128"/>
              </a:rPr>
              <a:t>Q10b. Au cours des 12 derniers mois, combien de livre au format papier (dont en format poche) avez-vous lu environ </a:t>
            </a:r>
            <a:r>
              <a:rPr lang="fr-FR" altLang="fr-FR" sz="1000" dirty="0" smtClean="0">
                <a:solidFill>
                  <a:srgbClr val="1F497D"/>
                </a:solidFill>
                <a:ea typeface="ヒラギノ角ゴ Pro W3" pitchFamily="-64" charset="-128"/>
              </a:rPr>
              <a:t>?</a:t>
            </a:r>
            <a:endParaRPr lang="fr-FR" altLang="fr-FR" sz="1000" dirty="0">
              <a:solidFill>
                <a:srgbClr val="1F497D"/>
              </a:solidFill>
              <a:ea typeface="ヒラギノ角ゴ Pro W3" pitchFamily="-64" charset="-128"/>
            </a:endParaRPr>
          </a:p>
        </p:txBody>
      </p:sp>
      <p:sp>
        <p:nvSpPr>
          <p:cNvPr id="19" name="Rectangle à coins arrondis 18"/>
          <p:cNvSpPr/>
          <p:nvPr/>
        </p:nvSpPr>
        <p:spPr>
          <a:xfrm>
            <a:off x="5997575" y="4225047"/>
            <a:ext cx="2946400" cy="1849017"/>
          </a:xfrm>
          <a:prstGeom prst="wedgeRoundRectCallout">
            <a:avLst>
              <a:gd name="adj1" fmla="val -63277"/>
              <a:gd name="adj2" fmla="val -51679"/>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3600" b="1" dirty="0" smtClean="0">
                <a:solidFill>
                  <a:schemeClr val="accent1"/>
                </a:solidFill>
              </a:rPr>
              <a:t>28%</a:t>
            </a:r>
            <a:r>
              <a:rPr lang="fr-FR" sz="2800" b="1" dirty="0" smtClean="0">
                <a:solidFill>
                  <a:schemeClr val="accent1"/>
                </a:solidFill>
              </a:rPr>
              <a:t> </a:t>
            </a:r>
            <a:r>
              <a:rPr lang="fr-FR" sz="2000" b="1" dirty="0" smtClean="0">
                <a:solidFill>
                  <a:schemeClr val="accent1"/>
                </a:solidFill>
              </a:rPr>
              <a:t>des lecteurs </a:t>
            </a:r>
            <a:r>
              <a:rPr lang="fr-FR" sz="2000" dirty="0" smtClean="0">
                <a:solidFill>
                  <a:schemeClr val="accent1"/>
                </a:solidFill>
              </a:rPr>
              <a:t>«Attendent qu’un livre sorte en poche avant de l’acheter » </a:t>
            </a:r>
            <a:r>
              <a:rPr lang="fr-FR" sz="2000" dirty="0">
                <a:solidFill>
                  <a:schemeClr val="accent1"/>
                </a:solidFill>
              </a:rPr>
              <a:t> </a:t>
            </a:r>
            <a:endParaRPr lang="fr-FR" sz="2000" dirty="0" smtClean="0">
              <a:solidFill>
                <a:schemeClr val="accent1"/>
              </a:solidFill>
            </a:endParaRPr>
          </a:p>
          <a:p>
            <a:r>
              <a:rPr lang="fr-FR" dirty="0" smtClean="0"/>
              <a:t>&gt; 10% </a:t>
            </a:r>
            <a:r>
              <a:rPr lang="fr-FR" dirty="0"/>
              <a:t>tout à fait</a:t>
            </a:r>
            <a:r>
              <a:rPr lang="fr-FR" sz="1600" dirty="0"/>
              <a:t> </a:t>
            </a:r>
            <a:r>
              <a:rPr lang="fr-FR" sz="1600" dirty="0" smtClean="0"/>
              <a:t>d'accord</a:t>
            </a:r>
          </a:p>
        </p:txBody>
      </p:sp>
    </p:spTree>
    <p:extLst>
      <p:ext uri="{BB962C8B-B14F-4D97-AF65-F5344CB8AC3E}">
        <p14:creationId xmlns:p14="http://schemas.microsoft.com/office/powerpoint/2010/main" val="1451627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Freeform 23"/>
          <p:cNvSpPr>
            <a:spLocks/>
          </p:cNvSpPr>
          <p:nvPr/>
        </p:nvSpPr>
        <p:spPr bwMode="auto">
          <a:xfrm>
            <a:off x="3583722" y="5909732"/>
            <a:ext cx="3009883" cy="948268"/>
          </a:xfrm>
          <a:custGeom>
            <a:avLst/>
            <a:gdLst>
              <a:gd name="T0" fmla="*/ 1432 w 1432"/>
              <a:gd name="T1" fmla="*/ 496 h 496"/>
              <a:gd name="T2" fmla="*/ 716 w 1432"/>
              <a:gd name="T3" fmla="*/ 0 h 496"/>
              <a:gd name="T4" fmla="*/ 0 w 1432"/>
              <a:gd name="T5" fmla="*/ 496 h 496"/>
              <a:gd name="T6" fmla="*/ 1432 w 1432"/>
              <a:gd name="T7" fmla="*/ 496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sp>
        <p:nvSpPr>
          <p:cNvPr id="29" name="Freeform 24"/>
          <p:cNvSpPr>
            <a:spLocks/>
          </p:cNvSpPr>
          <p:nvPr/>
        </p:nvSpPr>
        <p:spPr bwMode="auto">
          <a:xfrm>
            <a:off x="8551862" y="3687548"/>
            <a:ext cx="601663" cy="1368425"/>
          </a:xfrm>
          <a:custGeom>
            <a:avLst/>
            <a:gdLst>
              <a:gd name="T0" fmla="*/ 184 w 184"/>
              <a:gd name="T1" fmla="*/ 0 h 420"/>
              <a:gd name="T2" fmla="*/ 0 w 184"/>
              <a:gd name="T3" fmla="*/ 210 h 420"/>
              <a:gd name="T4" fmla="*/ 184 w 184"/>
              <a:gd name="T5" fmla="*/ 420 h 420"/>
              <a:gd name="T6" fmla="*/ 184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1F497D"/>
              </a:solidFill>
            </a:endParaRPr>
          </a:p>
        </p:txBody>
      </p:sp>
      <p:grpSp>
        <p:nvGrpSpPr>
          <p:cNvPr id="37" name="Group 21"/>
          <p:cNvGrpSpPr>
            <a:grpSpLocks noChangeAspect="1"/>
          </p:cNvGrpSpPr>
          <p:nvPr/>
        </p:nvGrpSpPr>
        <p:grpSpPr bwMode="auto">
          <a:xfrm>
            <a:off x="150813" y="150813"/>
            <a:ext cx="522287" cy="468312"/>
            <a:chOff x="1352" y="681"/>
            <a:chExt cx="3519" cy="3153"/>
          </a:xfrm>
        </p:grpSpPr>
        <p:sp>
          <p:nvSpPr>
            <p:cNvPr id="38"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39"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0"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1"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2"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3"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4"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5"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6"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7"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8"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49"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0"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1"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2"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54" name="ZoneTexte 53"/>
          <p:cNvSpPr txBox="1"/>
          <p:nvPr/>
        </p:nvSpPr>
        <p:spPr>
          <a:xfrm>
            <a:off x="1076175" y="5104141"/>
            <a:ext cx="6650658" cy="840230"/>
          </a:xfrm>
          <a:prstGeom prst="rect">
            <a:avLst/>
          </a:prstGeom>
          <a:noFill/>
          <a:scene3d>
            <a:camera prst="orthographicFront"/>
            <a:lightRig rig="threePt" dir="t"/>
          </a:scene3d>
          <a:sp3d>
            <a:bevelT/>
          </a:sp3d>
        </p:spPr>
        <p:txBody>
          <a:bodyPr wrap="square" rtlCol="0">
            <a:spAutoFit/>
            <a:sp3d extrusionH="57150">
              <a:bevelT w="38100" h="38100"/>
            </a:sp3d>
          </a:bodyPr>
          <a:lstStyle/>
          <a:p>
            <a:pPr marL="900113" indent="-900113"/>
            <a:r>
              <a:rPr lang="fr-FR" sz="5400" dirty="0" smtClean="0">
                <a:solidFill>
                  <a:srgbClr val="C00000"/>
                </a:solidFill>
                <a:sym typeface="Wingdings"/>
              </a:rPr>
              <a:t></a:t>
            </a:r>
            <a:r>
              <a:rPr lang="fr-FR" sz="5400" dirty="0">
                <a:solidFill>
                  <a:srgbClr val="002060"/>
                </a:solidFill>
                <a:sym typeface="Wingdings"/>
              </a:rPr>
              <a:t>	</a:t>
            </a:r>
            <a:endParaRPr lang="fr-FR" sz="2000" dirty="0">
              <a:solidFill>
                <a:srgbClr val="000000"/>
              </a:solidFill>
            </a:endParaRPr>
          </a:p>
        </p:txBody>
      </p:sp>
      <p:sp>
        <p:nvSpPr>
          <p:cNvPr id="55" name="ZoneTexte 54"/>
          <p:cNvSpPr txBox="1"/>
          <p:nvPr/>
        </p:nvSpPr>
        <p:spPr>
          <a:xfrm>
            <a:off x="1076175" y="2995762"/>
            <a:ext cx="6610970" cy="840230"/>
          </a:xfrm>
          <a:prstGeom prst="rect">
            <a:avLst/>
          </a:prstGeom>
          <a:noFill/>
          <a:scene3d>
            <a:camera prst="orthographicFront"/>
            <a:lightRig rig="threePt" dir="t"/>
          </a:scene3d>
          <a:sp3d>
            <a:bevelT/>
          </a:sp3d>
        </p:spPr>
        <p:txBody>
          <a:bodyPr wrap="square" rtlCol="0">
            <a:spAutoFit/>
            <a:sp3d extrusionH="57150">
              <a:bevelT w="38100" h="38100"/>
            </a:sp3d>
          </a:bodyPr>
          <a:lstStyle/>
          <a:p>
            <a:pPr marL="900113" indent="-900113"/>
            <a:r>
              <a:rPr lang="fr-FR" sz="5400" dirty="0" smtClean="0">
                <a:solidFill>
                  <a:srgbClr val="C00000"/>
                </a:solidFill>
                <a:sym typeface="Wingdings"/>
              </a:rPr>
              <a:t></a:t>
            </a:r>
            <a:r>
              <a:rPr lang="fr-FR" sz="5400" dirty="0" smtClean="0">
                <a:solidFill>
                  <a:schemeClr val="accent2">
                    <a:lumMod val="75000"/>
                  </a:schemeClr>
                </a:solidFill>
                <a:sym typeface="Wingdings"/>
              </a:rPr>
              <a:t>	</a:t>
            </a:r>
            <a:endParaRPr lang="fr-FR" sz="2000" dirty="0">
              <a:solidFill>
                <a:srgbClr val="000000"/>
              </a:solidFill>
            </a:endParaRPr>
          </a:p>
        </p:txBody>
      </p:sp>
      <p:sp>
        <p:nvSpPr>
          <p:cNvPr id="56" name="ZoneTexte 55"/>
          <p:cNvSpPr txBox="1"/>
          <p:nvPr/>
        </p:nvSpPr>
        <p:spPr>
          <a:xfrm>
            <a:off x="1076174" y="2022255"/>
            <a:ext cx="6610971" cy="840230"/>
          </a:xfrm>
          <a:prstGeom prst="rect">
            <a:avLst/>
          </a:prstGeom>
          <a:noFill/>
          <a:scene3d>
            <a:camera prst="orthographicFront"/>
            <a:lightRig rig="threePt" dir="t"/>
          </a:scene3d>
          <a:sp3d>
            <a:bevelT/>
          </a:sp3d>
        </p:spPr>
        <p:txBody>
          <a:bodyPr wrap="square" rtlCol="0">
            <a:spAutoFit/>
            <a:sp3d extrusionH="57150">
              <a:bevelT w="38100" h="38100"/>
            </a:sp3d>
          </a:bodyPr>
          <a:lstStyle/>
          <a:p>
            <a:pPr marL="900113" indent="-900113"/>
            <a:r>
              <a:rPr lang="fr-FR" sz="5400" dirty="0" smtClean="0">
                <a:solidFill>
                  <a:srgbClr val="C00000"/>
                </a:solidFill>
                <a:sym typeface="Wingdings"/>
              </a:rPr>
              <a:t></a:t>
            </a:r>
            <a:r>
              <a:rPr lang="fr-FR" sz="5400" dirty="0" smtClean="0">
                <a:solidFill>
                  <a:srgbClr val="7030A0"/>
                </a:solidFill>
                <a:sym typeface="Wingdings"/>
              </a:rPr>
              <a:t>	</a:t>
            </a:r>
            <a:endParaRPr lang="fr-FR" sz="2000" dirty="0">
              <a:solidFill>
                <a:srgbClr val="000000"/>
              </a:solidFill>
            </a:endParaRPr>
          </a:p>
        </p:txBody>
      </p:sp>
      <p:sp>
        <p:nvSpPr>
          <p:cNvPr id="58" name="ZoneTexte 57"/>
          <p:cNvSpPr txBox="1"/>
          <p:nvPr/>
        </p:nvSpPr>
        <p:spPr>
          <a:xfrm>
            <a:off x="1076175" y="4049951"/>
            <a:ext cx="6650658" cy="840230"/>
          </a:xfrm>
          <a:prstGeom prst="rect">
            <a:avLst/>
          </a:prstGeom>
          <a:noFill/>
          <a:scene3d>
            <a:camera prst="orthographicFront"/>
            <a:lightRig rig="threePt" dir="t"/>
          </a:scene3d>
          <a:sp3d>
            <a:bevelT/>
          </a:sp3d>
        </p:spPr>
        <p:txBody>
          <a:bodyPr wrap="square" rtlCol="0">
            <a:spAutoFit/>
            <a:sp3d extrusionH="57150">
              <a:bevelT w="38100" h="38100"/>
            </a:sp3d>
          </a:bodyPr>
          <a:lstStyle/>
          <a:p>
            <a:pPr marL="900113" indent="-900113"/>
            <a:r>
              <a:rPr lang="fr-FR" sz="5400" dirty="0" smtClean="0">
                <a:solidFill>
                  <a:srgbClr val="C00000"/>
                </a:solidFill>
                <a:sym typeface="Wingdings"/>
              </a:rPr>
              <a:t></a:t>
            </a:r>
            <a:r>
              <a:rPr lang="fr-FR" sz="5400" dirty="0" smtClean="0">
                <a:solidFill>
                  <a:srgbClr val="92D050"/>
                </a:solidFill>
                <a:sym typeface="Wingdings"/>
              </a:rPr>
              <a:t>	</a:t>
            </a:r>
            <a:endParaRPr lang="fr-FR" sz="2000" dirty="0">
              <a:solidFill>
                <a:srgbClr val="000000"/>
              </a:solidFill>
            </a:endParaRPr>
          </a:p>
        </p:txBody>
      </p:sp>
      <p:pic>
        <p:nvPicPr>
          <p:cNvPr id="59"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2"/>
          <p:cNvSpPr txBox="1">
            <a:spLocks noChangeArrowheads="1"/>
          </p:cNvSpPr>
          <p:nvPr/>
        </p:nvSpPr>
        <p:spPr bwMode="auto">
          <a:xfrm>
            <a:off x="368615" y="2323097"/>
            <a:ext cx="78547"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lnSpc>
                <a:spcPct val="100000"/>
              </a:lnSpc>
              <a:spcBef>
                <a:spcPct val="50000"/>
              </a:spcBef>
              <a:spcAft>
                <a:spcPct val="0"/>
              </a:spcAft>
              <a:buFontTx/>
              <a:buChar char="§"/>
              <a:defRPr sz="1200" kern="1200">
                <a:solidFill>
                  <a:schemeClr val="tx1"/>
                </a:solidFill>
                <a:latin typeface="Calibri" pitchFamily="34" charset="0"/>
                <a:ea typeface="+mn-ea"/>
                <a:cs typeface="+mn-cs"/>
              </a:defRPr>
            </a:lvl1pPr>
            <a:lvl2pPr marL="742950" indent="-285750" algn="l" rtl="0" eaLnBrk="0" fontAlgn="base" hangingPunct="0">
              <a:lnSpc>
                <a:spcPct val="90000"/>
              </a:lnSpc>
              <a:spcBef>
                <a:spcPct val="50000"/>
              </a:spcBef>
              <a:spcAft>
                <a:spcPct val="0"/>
              </a:spcAft>
              <a:buFont typeface="Wingdings" pitchFamily="2" charset="2"/>
              <a:buChar char="ð"/>
              <a:defRPr sz="16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50000"/>
              </a:spcBef>
              <a:spcAft>
                <a:spcPct val="0"/>
              </a:spcAft>
              <a:buFont typeface="Calibri" pitchFamily="34" charset="0"/>
              <a:buChar char="̶"/>
              <a:defRPr sz="14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50000"/>
              </a:spcBef>
              <a:spcAft>
                <a:spcPct val="0"/>
              </a:spcAft>
              <a:buFont typeface="Wingdings" pitchFamily="2" charset="2"/>
              <a:buChar char="§"/>
              <a:defRPr sz="1200" kern="1200">
                <a:solidFill>
                  <a:schemeClr val="tx1"/>
                </a:solidFill>
                <a:latin typeface="Calibri" pitchFamily="34" charset="0"/>
                <a:ea typeface="+mn-ea"/>
                <a:cs typeface="+mn-cs"/>
              </a:defRPr>
            </a:lvl4pPr>
            <a:lvl5pPr marL="2057400" indent="-228600" algn="l" rtl="0" eaLnBrk="0" fontAlgn="base"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5pPr>
            <a:lvl6pPr marL="25146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9pPr>
          </a:lstStyle>
          <a:p>
            <a:pPr eaLnBrk="1" hangingPunct="1">
              <a:spcBef>
                <a:spcPct val="0"/>
              </a:spcBef>
              <a:buFontTx/>
              <a:buNone/>
            </a:pPr>
            <a:fld id="{E16BA3D2-57DB-46C3-933D-578F0802164C}" type="slidenum">
              <a:rPr lang="en-US" altLang="fr-FR" smtClean="0">
                <a:solidFill>
                  <a:srgbClr val="FFFFFF"/>
                </a:solidFill>
              </a:rPr>
              <a:pPr eaLnBrk="1" hangingPunct="1">
                <a:spcBef>
                  <a:spcPct val="0"/>
                </a:spcBef>
                <a:buFontTx/>
                <a:buNone/>
              </a:pPr>
              <a:t>2</a:t>
            </a:fld>
            <a:endParaRPr lang="en-US" altLang="fr-FR" dirty="0" smtClean="0">
              <a:solidFill>
                <a:srgbClr val="FFFFFF"/>
              </a:solidFill>
            </a:endParaRPr>
          </a:p>
        </p:txBody>
      </p:sp>
      <p:sp>
        <p:nvSpPr>
          <p:cNvPr id="30" name="ZoneTexte 29"/>
          <p:cNvSpPr txBox="1"/>
          <p:nvPr/>
        </p:nvSpPr>
        <p:spPr>
          <a:xfrm>
            <a:off x="1887465" y="2158275"/>
            <a:ext cx="7790521" cy="424732"/>
          </a:xfrm>
          <a:prstGeom prst="rect">
            <a:avLst/>
          </a:prstGeom>
          <a:noFill/>
          <a:scene3d>
            <a:camera prst="orthographicFront"/>
            <a:lightRig rig="threePt" dir="t"/>
          </a:scene3d>
          <a:sp3d>
            <a:bevelT/>
          </a:sp3d>
        </p:spPr>
        <p:txBody>
          <a:bodyPr wrap="square" rtlCol="0">
            <a:spAutoFit/>
            <a:sp3d extrusionH="57150">
              <a:bevelT w="38100" h="38100"/>
            </a:sp3d>
          </a:bodyPr>
          <a:lstStyle/>
          <a:p>
            <a:pPr marL="900113" indent="-900113"/>
            <a:r>
              <a:rPr lang="fr-FR" sz="2400" b="1" dirty="0">
                <a:sym typeface="Wingdings"/>
              </a:rPr>
              <a:t>La </a:t>
            </a:r>
            <a:r>
              <a:rPr lang="fr-FR" sz="2400" b="1" dirty="0" smtClean="0">
                <a:sym typeface="Wingdings"/>
              </a:rPr>
              <a:t>lecture : </a:t>
            </a:r>
            <a:r>
              <a:rPr lang="fr-FR" sz="2400" b="1" dirty="0">
                <a:sym typeface="Wingdings"/>
              </a:rPr>
              <a:t>où en sommes nous en </a:t>
            </a:r>
            <a:r>
              <a:rPr lang="fr-FR" sz="2400" b="1" dirty="0" smtClean="0">
                <a:sym typeface="Wingdings"/>
              </a:rPr>
              <a:t>2014 ?</a:t>
            </a:r>
            <a:endParaRPr lang="fr-FR" sz="2400" b="1" dirty="0"/>
          </a:p>
        </p:txBody>
      </p:sp>
      <p:sp>
        <p:nvSpPr>
          <p:cNvPr id="31" name="ZoneTexte 30"/>
          <p:cNvSpPr txBox="1"/>
          <p:nvPr/>
        </p:nvSpPr>
        <p:spPr>
          <a:xfrm>
            <a:off x="1887465" y="3165349"/>
            <a:ext cx="7790521" cy="424732"/>
          </a:xfrm>
          <a:prstGeom prst="rect">
            <a:avLst/>
          </a:prstGeom>
          <a:noFill/>
          <a:scene3d>
            <a:camera prst="orthographicFront"/>
            <a:lightRig rig="threePt" dir="t"/>
          </a:scene3d>
          <a:sp3d>
            <a:bevelT/>
          </a:sp3d>
        </p:spPr>
        <p:txBody>
          <a:bodyPr wrap="square" rtlCol="0">
            <a:spAutoFit/>
            <a:sp3d extrusionH="57150">
              <a:bevelT w="38100" h="38100"/>
            </a:sp3d>
          </a:bodyPr>
          <a:lstStyle/>
          <a:p>
            <a:pPr marL="900113" indent="-900113"/>
            <a:r>
              <a:rPr lang="fr-FR" sz="2400" b="1" dirty="0">
                <a:sym typeface="Wingdings"/>
              </a:rPr>
              <a:t>Qui sont les </a:t>
            </a:r>
            <a:r>
              <a:rPr lang="fr-FR" sz="2400" b="1" dirty="0" smtClean="0">
                <a:sym typeface="Wingdings"/>
              </a:rPr>
              <a:t>lecteurs, leur profil </a:t>
            </a:r>
            <a:r>
              <a:rPr lang="fr-FR" sz="2400" b="1" dirty="0" err="1" smtClean="0">
                <a:sym typeface="Wingdings"/>
              </a:rPr>
              <a:t>a-t-il</a:t>
            </a:r>
            <a:r>
              <a:rPr lang="fr-FR" sz="2400" b="1" dirty="0" smtClean="0">
                <a:sym typeface="Wingdings"/>
              </a:rPr>
              <a:t> évolué ?</a:t>
            </a:r>
            <a:endParaRPr lang="fr-FR" sz="2400" b="1" dirty="0"/>
          </a:p>
        </p:txBody>
      </p:sp>
      <p:sp>
        <p:nvSpPr>
          <p:cNvPr id="32" name="ZoneTexte 31"/>
          <p:cNvSpPr txBox="1"/>
          <p:nvPr/>
        </p:nvSpPr>
        <p:spPr>
          <a:xfrm>
            <a:off x="1887465" y="4051891"/>
            <a:ext cx="5669769" cy="757130"/>
          </a:xfrm>
          <a:prstGeom prst="rect">
            <a:avLst/>
          </a:prstGeom>
          <a:noFill/>
          <a:scene3d>
            <a:camera prst="orthographicFront"/>
            <a:lightRig rig="threePt" dir="t"/>
          </a:scene3d>
          <a:sp3d>
            <a:bevelT/>
          </a:sp3d>
        </p:spPr>
        <p:txBody>
          <a:bodyPr wrap="square" rtlCol="0">
            <a:spAutoFit/>
            <a:sp3d extrusionH="57150">
              <a:bevelT w="38100" h="38100"/>
            </a:sp3d>
          </a:bodyPr>
          <a:lstStyle/>
          <a:p>
            <a:r>
              <a:rPr lang="fr-FR" sz="2400" b="1" dirty="0">
                <a:sym typeface="Wingdings"/>
              </a:rPr>
              <a:t>Comment se procurent-ils leurs livres ? Quels genres lisent-ils ?</a:t>
            </a:r>
            <a:endParaRPr lang="fr-FR" sz="2400" b="1" dirty="0"/>
          </a:p>
        </p:txBody>
      </p:sp>
      <p:sp>
        <p:nvSpPr>
          <p:cNvPr id="33" name="ZoneTexte 32"/>
          <p:cNvSpPr txBox="1"/>
          <p:nvPr/>
        </p:nvSpPr>
        <p:spPr>
          <a:xfrm>
            <a:off x="1887465" y="5295219"/>
            <a:ext cx="5839367" cy="424732"/>
          </a:xfrm>
          <a:prstGeom prst="rect">
            <a:avLst/>
          </a:prstGeom>
          <a:noFill/>
          <a:scene3d>
            <a:camera prst="orthographicFront"/>
            <a:lightRig rig="threePt" dir="t"/>
          </a:scene3d>
          <a:sp3d>
            <a:bevelT/>
          </a:sp3d>
        </p:spPr>
        <p:txBody>
          <a:bodyPr wrap="square" rtlCol="0">
            <a:spAutoFit/>
            <a:sp3d extrusionH="57150">
              <a:bevelT w="38100" h="38100"/>
            </a:sp3d>
          </a:bodyPr>
          <a:lstStyle/>
          <a:p>
            <a:r>
              <a:rPr lang="fr-FR" sz="2400" b="1" dirty="0">
                <a:sym typeface="Wingdings"/>
              </a:rPr>
              <a:t>Le livre numérique, quel bilan début 2014 ? </a:t>
            </a:r>
            <a:endParaRPr lang="fr-FR" sz="2400" b="1" dirty="0"/>
          </a:p>
        </p:txBody>
      </p:sp>
      <p:pic>
        <p:nvPicPr>
          <p:cNvPr id="35" name="Picture 2" descr="K:\Ipsos Media-Les Etudes\Etudes en Cours\CULT 14004191-01 - Nouvelles pratiques de lecture - Livres Hebdo - 2014\Remise des resultats\image livres hebdo\Logo livres hebdo bis.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0937" y="6568340"/>
            <a:ext cx="1245704" cy="2627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4" name="Text Box 20"/>
          <p:cNvSpPr txBox="1">
            <a:spLocks noChangeArrowheads="1"/>
          </p:cNvSpPr>
          <p:nvPr/>
        </p:nvSpPr>
        <p:spPr bwMode="auto">
          <a:xfrm>
            <a:off x="0" y="773639"/>
            <a:ext cx="9153525" cy="498598"/>
          </a:xfrm>
          <a:prstGeom prst="rect">
            <a:avLst/>
          </a:prstGeom>
          <a:noFill/>
          <a:ln>
            <a:noFill/>
          </a:ln>
          <a:extLst/>
        </p:spPr>
        <p:txBody>
          <a:bodyPr wrap="square" lIns="0" tIns="0" rIns="0" bIns="0" anchor="b">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3600" b="1" dirty="0" smtClean="0"/>
              <a:t>Les Nouveaux Lecteurs</a:t>
            </a:r>
            <a:endParaRPr lang="fr-FR" altLang="fr-FR" sz="3600" b="1" dirty="0"/>
          </a:p>
        </p:txBody>
      </p:sp>
      <p:grpSp>
        <p:nvGrpSpPr>
          <p:cNvPr id="36" name="Group 29"/>
          <p:cNvGrpSpPr>
            <a:grpSpLocks noChangeAspect="1"/>
          </p:cNvGrpSpPr>
          <p:nvPr/>
        </p:nvGrpSpPr>
        <p:grpSpPr bwMode="auto">
          <a:xfrm rot="10800000">
            <a:off x="6978532" y="655092"/>
            <a:ext cx="758525" cy="550140"/>
            <a:chOff x="3901" y="1758"/>
            <a:chExt cx="390" cy="306"/>
          </a:xfrm>
          <a:solidFill>
            <a:schemeClr val="tx1"/>
          </a:solidFill>
        </p:grpSpPr>
        <p:sp>
          <p:nvSpPr>
            <p:cNvPr id="53" name="Freeform 63"/>
            <p:cNvSpPr>
              <a:spLocks/>
            </p:cNvSpPr>
            <p:nvPr/>
          </p:nvSpPr>
          <p:spPr bwMode="auto">
            <a:xfrm>
              <a:off x="3901" y="1758"/>
              <a:ext cx="186" cy="306"/>
            </a:xfrm>
            <a:custGeom>
              <a:avLst/>
              <a:gdLst/>
              <a:ahLst/>
              <a:cxnLst>
                <a:cxn ang="0">
                  <a:pos x="17" y="23"/>
                </a:cxn>
                <a:cxn ang="0">
                  <a:pos x="27" y="27"/>
                </a:cxn>
                <a:cxn ang="0">
                  <a:pos x="31" y="36"/>
                </a:cxn>
                <a:cxn ang="0">
                  <a:pos x="27" y="47"/>
                </a:cxn>
                <a:cxn ang="0">
                  <a:pos x="17" y="51"/>
                </a:cxn>
                <a:cxn ang="0">
                  <a:pos x="5" y="45"/>
                </a:cxn>
                <a:cxn ang="0">
                  <a:pos x="0" y="31"/>
                </a:cxn>
                <a:cxn ang="0">
                  <a:pos x="2" y="21"/>
                </a:cxn>
                <a:cxn ang="0">
                  <a:pos x="6" y="12"/>
                </a:cxn>
                <a:cxn ang="0">
                  <a:pos x="15" y="4"/>
                </a:cxn>
                <a:cxn ang="0">
                  <a:pos x="25" y="0"/>
                </a:cxn>
                <a:cxn ang="0">
                  <a:pos x="29" y="2"/>
                </a:cxn>
                <a:cxn ang="0">
                  <a:pos x="30" y="6"/>
                </a:cxn>
                <a:cxn ang="0">
                  <a:pos x="29" y="9"/>
                </a:cxn>
                <a:cxn ang="0">
                  <a:pos x="25" y="13"/>
                </a:cxn>
                <a:cxn ang="0">
                  <a:pos x="19" y="17"/>
                </a:cxn>
                <a:cxn ang="0">
                  <a:pos x="17" y="23"/>
                </a:cxn>
              </a:cxnLst>
              <a:rect l="0" t="0" r="r" b="b"/>
              <a:pathLst>
                <a:path w="31" h="51">
                  <a:moveTo>
                    <a:pt x="17" y="23"/>
                  </a:moveTo>
                  <a:cubicBezTo>
                    <a:pt x="21" y="23"/>
                    <a:pt x="25" y="24"/>
                    <a:pt x="27" y="27"/>
                  </a:cubicBezTo>
                  <a:cubicBezTo>
                    <a:pt x="30" y="29"/>
                    <a:pt x="31" y="32"/>
                    <a:pt x="31" y="36"/>
                  </a:cubicBezTo>
                  <a:cubicBezTo>
                    <a:pt x="31" y="40"/>
                    <a:pt x="30" y="44"/>
                    <a:pt x="27" y="47"/>
                  </a:cubicBezTo>
                  <a:cubicBezTo>
                    <a:pt x="24" y="49"/>
                    <a:pt x="21" y="51"/>
                    <a:pt x="17" y="51"/>
                  </a:cubicBezTo>
                  <a:cubicBezTo>
                    <a:pt x="12" y="51"/>
                    <a:pt x="8" y="49"/>
                    <a:pt x="5" y="45"/>
                  </a:cubicBezTo>
                  <a:cubicBezTo>
                    <a:pt x="2" y="42"/>
                    <a:pt x="0" y="37"/>
                    <a:pt x="0" y="31"/>
                  </a:cubicBezTo>
                  <a:cubicBezTo>
                    <a:pt x="0" y="28"/>
                    <a:pt x="1" y="24"/>
                    <a:pt x="2" y="21"/>
                  </a:cubicBezTo>
                  <a:cubicBezTo>
                    <a:pt x="3" y="17"/>
                    <a:pt x="4" y="14"/>
                    <a:pt x="6" y="12"/>
                  </a:cubicBezTo>
                  <a:cubicBezTo>
                    <a:pt x="9" y="8"/>
                    <a:pt x="12" y="6"/>
                    <a:pt x="15" y="4"/>
                  </a:cubicBezTo>
                  <a:cubicBezTo>
                    <a:pt x="19" y="1"/>
                    <a:pt x="22" y="0"/>
                    <a:pt x="25" y="0"/>
                  </a:cubicBezTo>
                  <a:cubicBezTo>
                    <a:pt x="26" y="0"/>
                    <a:pt x="28" y="1"/>
                    <a:pt x="29" y="2"/>
                  </a:cubicBezTo>
                  <a:cubicBezTo>
                    <a:pt x="30" y="3"/>
                    <a:pt x="30" y="4"/>
                    <a:pt x="30" y="6"/>
                  </a:cubicBezTo>
                  <a:cubicBezTo>
                    <a:pt x="30" y="7"/>
                    <a:pt x="30" y="8"/>
                    <a:pt x="29" y="9"/>
                  </a:cubicBezTo>
                  <a:cubicBezTo>
                    <a:pt x="29" y="10"/>
                    <a:pt x="27" y="11"/>
                    <a:pt x="25" y="13"/>
                  </a:cubicBezTo>
                  <a:cubicBezTo>
                    <a:pt x="22" y="14"/>
                    <a:pt x="20" y="16"/>
                    <a:pt x="19" y="17"/>
                  </a:cubicBezTo>
                  <a:cubicBezTo>
                    <a:pt x="18" y="19"/>
                    <a:pt x="17" y="20"/>
                    <a:pt x="17"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sp>
          <p:nvSpPr>
            <p:cNvPr id="57" name="Freeform 64"/>
            <p:cNvSpPr>
              <a:spLocks/>
            </p:cNvSpPr>
            <p:nvPr/>
          </p:nvSpPr>
          <p:spPr bwMode="auto">
            <a:xfrm>
              <a:off x="4105" y="1758"/>
              <a:ext cx="186" cy="306"/>
            </a:xfrm>
            <a:custGeom>
              <a:avLst/>
              <a:gdLst/>
              <a:ahLst/>
              <a:cxnLst>
                <a:cxn ang="0">
                  <a:pos x="16" y="23"/>
                </a:cxn>
                <a:cxn ang="0">
                  <a:pos x="27" y="27"/>
                </a:cxn>
                <a:cxn ang="0">
                  <a:pos x="31" y="36"/>
                </a:cxn>
                <a:cxn ang="0">
                  <a:pos x="26" y="47"/>
                </a:cxn>
                <a:cxn ang="0">
                  <a:pos x="16" y="51"/>
                </a:cxn>
                <a:cxn ang="0">
                  <a:pos x="4" y="45"/>
                </a:cxn>
                <a:cxn ang="0">
                  <a:pos x="0" y="31"/>
                </a:cxn>
                <a:cxn ang="0">
                  <a:pos x="1" y="21"/>
                </a:cxn>
                <a:cxn ang="0">
                  <a:pos x="6" y="12"/>
                </a:cxn>
                <a:cxn ang="0">
                  <a:pos x="15" y="4"/>
                </a:cxn>
                <a:cxn ang="0">
                  <a:pos x="24" y="0"/>
                </a:cxn>
                <a:cxn ang="0">
                  <a:pos x="28" y="2"/>
                </a:cxn>
                <a:cxn ang="0">
                  <a:pos x="30" y="6"/>
                </a:cxn>
                <a:cxn ang="0">
                  <a:pos x="29" y="9"/>
                </a:cxn>
                <a:cxn ang="0">
                  <a:pos x="24" y="13"/>
                </a:cxn>
                <a:cxn ang="0">
                  <a:pos x="18" y="17"/>
                </a:cxn>
                <a:cxn ang="0">
                  <a:pos x="16" y="23"/>
                </a:cxn>
              </a:cxnLst>
              <a:rect l="0" t="0" r="r" b="b"/>
              <a:pathLst>
                <a:path w="31" h="51">
                  <a:moveTo>
                    <a:pt x="16" y="23"/>
                  </a:moveTo>
                  <a:cubicBezTo>
                    <a:pt x="21" y="23"/>
                    <a:pt x="24" y="24"/>
                    <a:pt x="27" y="27"/>
                  </a:cubicBezTo>
                  <a:cubicBezTo>
                    <a:pt x="29" y="29"/>
                    <a:pt x="31" y="32"/>
                    <a:pt x="31" y="36"/>
                  </a:cubicBezTo>
                  <a:cubicBezTo>
                    <a:pt x="31" y="40"/>
                    <a:pt x="29" y="44"/>
                    <a:pt x="26" y="47"/>
                  </a:cubicBezTo>
                  <a:cubicBezTo>
                    <a:pt x="24" y="49"/>
                    <a:pt x="20" y="51"/>
                    <a:pt x="16" y="51"/>
                  </a:cubicBezTo>
                  <a:cubicBezTo>
                    <a:pt x="11" y="51"/>
                    <a:pt x="7" y="49"/>
                    <a:pt x="4" y="45"/>
                  </a:cubicBezTo>
                  <a:cubicBezTo>
                    <a:pt x="1" y="42"/>
                    <a:pt x="0" y="37"/>
                    <a:pt x="0" y="31"/>
                  </a:cubicBezTo>
                  <a:cubicBezTo>
                    <a:pt x="0" y="28"/>
                    <a:pt x="0" y="24"/>
                    <a:pt x="1" y="21"/>
                  </a:cubicBezTo>
                  <a:cubicBezTo>
                    <a:pt x="3" y="17"/>
                    <a:pt x="4" y="14"/>
                    <a:pt x="6" y="12"/>
                  </a:cubicBezTo>
                  <a:cubicBezTo>
                    <a:pt x="8" y="8"/>
                    <a:pt x="11" y="6"/>
                    <a:pt x="15" y="4"/>
                  </a:cubicBezTo>
                  <a:cubicBezTo>
                    <a:pt x="18" y="1"/>
                    <a:pt x="22" y="0"/>
                    <a:pt x="24" y="0"/>
                  </a:cubicBezTo>
                  <a:cubicBezTo>
                    <a:pt x="26" y="0"/>
                    <a:pt x="27" y="1"/>
                    <a:pt x="28" y="2"/>
                  </a:cubicBezTo>
                  <a:cubicBezTo>
                    <a:pt x="29" y="3"/>
                    <a:pt x="30" y="4"/>
                    <a:pt x="30" y="6"/>
                  </a:cubicBezTo>
                  <a:cubicBezTo>
                    <a:pt x="30" y="7"/>
                    <a:pt x="29" y="8"/>
                    <a:pt x="29" y="9"/>
                  </a:cubicBezTo>
                  <a:cubicBezTo>
                    <a:pt x="28" y="10"/>
                    <a:pt x="27" y="11"/>
                    <a:pt x="24" y="13"/>
                  </a:cubicBezTo>
                  <a:cubicBezTo>
                    <a:pt x="21" y="14"/>
                    <a:pt x="19" y="16"/>
                    <a:pt x="18" y="17"/>
                  </a:cubicBezTo>
                  <a:cubicBezTo>
                    <a:pt x="17" y="19"/>
                    <a:pt x="16" y="21"/>
                    <a:pt x="16"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grpSp>
      <p:grpSp>
        <p:nvGrpSpPr>
          <p:cNvPr id="61" name="Group 30"/>
          <p:cNvGrpSpPr>
            <a:grpSpLocks noChangeAspect="1"/>
          </p:cNvGrpSpPr>
          <p:nvPr/>
        </p:nvGrpSpPr>
        <p:grpSpPr bwMode="auto">
          <a:xfrm>
            <a:off x="1586787" y="575903"/>
            <a:ext cx="758525" cy="550140"/>
            <a:chOff x="3901" y="1758"/>
            <a:chExt cx="390" cy="306"/>
          </a:xfrm>
          <a:solidFill>
            <a:schemeClr val="tx1"/>
          </a:solidFill>
        </p:grpSpPr>
        <p:sp>
          <p:nvSpPr>
            <p:cNvPr id="62" name="Freeform 61"/>
            <p:cNvSpPr>
              <a:spLocks/>
            </p:cNvSpPr>
            <p:nvPr/>
          </p:nvSpPr>
          <p:spPr bwMode="auto">
            <a:xfrm>
              <a:off x="3901" y="1758"/>
              <a:ext cx="186" cy="306"/>
            </a:xfrm>
            <a:custGeom>
              <a:avLst/>
              <a:gdLst/>
              <a:ahLst/>
              <a:cxnLst>
                <a:cxn ang="0">
                  <a:pos x="17" y="23"/>
                </a:cxn>
                <a:cxn ang="0">
                  <a:pos x="27" y="27"/>
                </a:cxn>
                <a:cxn ang="0">
                  <a:pos x="31" y="36"/>
                </a:cxn>
                <a:cxn ang="0">
                  <a:pos x="27" y="47"/>
                </a:cxn>
                <a:cxn ang="0">
                  <a:pos x="17" y="51"/>
                </a:cxn>
                <a:cxn ang="0">
                  <a:pos x="5" y="45"/>
                </a:cxn>
                <a:cxn ang="0">
                  <a:pos x="0" y="31"/>
                </a:cxn>
                <a:cxn ang="0">
                  <a:pos x="2" y="21"/>
                </a:cxn>
                <a:cxn ang="0">
                  <a:pos x="6" y="12"/>
                </a:cxn>
                <a:cxn ang="0">
                  <a:pos x="15" y="4"/>
                </a:cxn>
                <a:cxn ang="0">
                  <a:pos x="25" y="0"/>
                </a:cxn>
                <a:cxn ang="0">
                  <a:pos x="29" y="2"/>
                </a:cxn>
                <a:cxn ang="0">
                  <a:pos x="30" y="6"/>
                </a:cxn>
                <a:cxn ang="0">
                  <a:pos x="29" y="9"/>
                </a:cxn>
                <a:cxn ang="0">
                  <a:pos x="25" y="13"/>
                </a:cxn>
                <a:cxn ang="0">
                  <a:pos x="19" y="17"/>
                </a:cxn>
                <a:cxn ang="0">
                  <a:pos x="17" y="23"/>
                </a:cxn>
              </a:cxnLst>
              <a:rect l="0" t="0" r="r" b="b"/>
              <a:pathLst>
                <a:path w="31" h="51">
                  <a:moveTo>
                    <a:pt x="17" y="23"/>
                  </a:moveTo>
                  <a:cubicBezTo>
                    <a:pt x="21" y="23"/>
                    <a:pt x="25" y="24"/>
                    <a:pt x="27" y="27"/>
                  </a:cubicBezTo>
                  <a:cubicBezTo>
                    <a:pt x="30" y="29"/>
                    <a:pt x="31" y="32"/>
                    <a:pt x="31" y="36"/>
                  </a:cubicBezTo>
                  <a:cubicBezTo>
                    <a:pt x="31" y="40"/>
                    <a:pt x="30" y="44"/>
                    <a:pt x="27" y="47"/>
                  </a:cubicBezTo>
                  <a:cubicBezTo>
                    <a:pt x="24" y="49"/>
                    <a:pt x="21" y="51"/>
                    <a:pt x="17" y="51"/>
                  </a:cubicBezTo>
                  <a:cubicBezTo>
                    <a:pt x="12" y="51"/>
                    <a:pt x="8" y="49"/>
                    <a:pt x="5" y="45"/>
                  </a:cubicBezTo>
                  <a:cubicBezTo>
                    <a:pt x="2" y="42"/>
                    <a:pt x="0" y="37"/>
                    <a:pt x="0" y="31"/>
                  </a:cubicBezTo>
                  <a:cubicBezTo>
                    <a:pt x="0" y="28"/>
                    <a:pt x="1" y="24"/>
                    <a:pt x="2" y="21"/>
                  </a:cubicBezTo>
                  <a:cubicBezTo>
                    <a:pt x="3" y="17"/>
                    <a:pt x="4" y="14"/>
                    <a:pt x="6" y="12"/>
                  </a:cubicBezTo>
                  <a:cubicBezTo>
                    <a:pt x="9" y="8"/>
                    <a:pt x="12" y="6"/>
                    <a:pt x="15" y="4"/>
                  </a:cubicBezTo>
                  <a:cubicBezTo>
                    <a:pt x="19" y="1"/>
                    <a:pt x="22" y="0"/>
                    <a:pt x="25" y="0"/>
                  </a:cubicBezTo>
                  <a:cubicBezTo>
                    <a:pt x="26" y="0"/>
                    <a:pt x="28" y="1"/>
                    <a:pt x="29" y="2"/>
                  </a:cubicBezTo>
                  <a:cubicBezTo>
                    <a:pt x="30" y="3"/>
                    <a:pt x="30" y="4"/>
                    <a:pt x="30" y="6"/>
                  </a:cubicBezTo>
                  <a:cubicBezTo>
                    <a:pt x="30" y="7"/>
                    <a:pt x="30" y="8"/>
                    <a:pt x="29" y="9"/>
                  </a:cubicBezTo>
                  <a:cubicBezTo>
                    <a:pt x="29" y="10"/>
                    <a:pt x="27" y="11"/>
                    <a:pt x="25" y="13"/>
                  </a:cubicBezTo>
                  <a:cubicBezTo>
                    <a:pt x="22" y="14"/>
                    <a:pt x="20" y="16"/>
                    <a:pt x="19" y="17"/>
                  </a:cubicBezTo>
                  <a:cubicBezTo>
                    <a:pt x="18" y="19"/>
                    <a:pt x="17" y="20"/>
                    <a:pt x="17"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sp>
          <p:nvSpPr>
            <p:cNvPr id="63" name="Freeform 62"/>
            <p:cNvSpPr>
              <a:spLocks/>
            </p:cNvSpPr>
            <p:nvPr/>
          </p:nvSpPr>
          <p:spPr bwMode="auto">
            <a:xfrm>
              <a:off x="4105" y="1758"/>
              <a:ext cx="186" cy="306"/>
            </a:xfrm>
            <a:custGeom>
              <a:avLst/>
              <a:gdLst/>
              <a:ahLst/>
              <a:cxnLst>
                <a:cxn ang="0">
                  <a:pos x="16" y="23"/>
                </a:cxn>
                <a:cxn ang="0">
                  <a:pos x="27" y="27"/>
                </a:cxn>
                <a:cxn ang="0">
                  <a:pos x="31" y="36"/>
                </a:cxn>
                <a:cxn ang="0">
                  <a:pos x="26" y="47"/>
                </a:cxn>
                <a:cxn ang="0">
                  <a:pos x="16" y="51"/>
                </a:cxn>
                <a:cxn ang="0">
                  <a:pos x="4" y="45"/>
                </a:cxn>
                <a:cxn ang="0">
                  <a:pos x="0" y="31"/>
                </a:cxn>
                <a:cxn ang="0">
                  <a:pos x="1" y="21"/>
                </a:cxn>
                <a:cxn ang="0">
                  <a:pos x="6" y="12"/>
                </a:cxn>
                <a:cxn ang="0">
                  <a:pos x="15" y="4"/>
                </a:cxn>
                <a:cxn ang="0">
                  <a:pos x="24" y="0"/>
                </a:cxn>
                <a:cxn ang="0">
                  <a:pos x="28" y="2"/>
                </a:cxn>
                <a:cxn ang="0">
                  <a:pos x="30" y="6"/>
                </a:cxn>
                <a:cxn ang="0">
                  <a:pos x="29" y="9"/>
                </a:cxn>
                <a:cxn ang="0">
                  <a:pos x="24" y="13"/>
                </a:cxn>
                <a:cxn ang="0">
                  <a:pos x="18" y="17"/>
                </a:cxn>
                <a:cxn ang="0">
                  <a:pos x="16" y="23"/>
                </a:cxn>
              </a:cxnLst>
              <a:rect l="0" t="0" r="r" b="b"/>
              <a:pathLst>
                <a:path w="31" h="51">
                  <a:moveTo>
                    <a:pt x="16" y="23"/>
                  </a:moveTo>
                  <a:cubicBezTo>
                    <a:pt x="21" y="23"/>
                    <a:pt x="24" y="24"/>
                    <a:pt x="27" y="27"/>
                  </a:cubicBezTo>
                  <a:cubicBezTo>
                    <a:pt x="29" y="29"/>
                    <a:pt x="31" y="32"/>
                    <a:pt x="31" y="36"/>
                  </a:cubicBezTo>
                  <a:cubicBezTo>
                    <a:pt x="31" y="40"/>
                    <a:pt x="29" y="44"/>
                    <a:pt x="26" y="47"/>
                  </a:cubicBezTo>
                  <a:cubicBezTo>
                    <a:pt x="24" y="49"/>
                    <a:pt x="20" y="51"/>
                    <a:pt x="16" y="51"/>
                  </a:cubicBezTo>
                  <a:cubicBezTo>
                    <a:pt x="11" y="51"/>
                    <a:pt x="7" y="49"/>
                    <a:pt x="4" y="45"/>
                  </a:cubicBezTo>
                  <a:cubicBezTo>
                    <a:pt x="1" y="42"/>
                    <a:pt x="0" y="37"/>
                    <a:pt x="0" y="31"/>
                  </a:cubicBezTo>
                  <a:cubicBezTo>
                    <a:pt x="0" y="28"/>
                    <a:pt x="0" y="24"/>
                    <a:pt x="1" y="21"/>
                  </a:cubicBezTo>
                  <a:cubicBezTo>
                    <a:pt x="3" y="17"/>
                    <a:pt x="4" y="14"/>
                    <a:pt x="6" y="12"/>
                  </a:cubicBezTo>
                  <a:cubicBezTo>
                    <a:pt x="8" y="8"/>
                    <a:pt x="11" y="6"/>
                    <a:pt x="15" y="4"/>
                  </a:cubicBezTo>
                  <a:cubicBezTo>
                    <a:pt x="18" y="1"/>
                    <a:pt x="22" y="0"/>
                    <a:pt x="24" y="0"/>
                  </a:cubicBezTo>
                  <a:cubicBezTo>
                    <a:pt x="26" y="0"/>
                    <a:pt x="27" y="1"/>
                    <a:pt x="28" y="2"/>
                  </a:cubicBezTo>
                  <a:cubicBezTo>
                    <a:pt x="29" y="3"/>
                    <a:pt x="30" y="4"/>
                    <a:pt x="30" y="6"/>
                  </a:cubicBezTo>
                  <a:cubicBezTo>
                    <a:pt x="30" y="7"/>
                    <a:pt x="29" y="8"/>
                    <a:pt x="29" y="9"/>
                  </a:cubicBezTo>
                  <a:cubicBezTo>
                    <a:pt x="28" y="10"/>
                    <a:pt x="27" y="11"/>
                    <a:pt x="24" y="13"/>
                  </a:cubicBezTo>
                  <a:cubicBezTo>
                    <a:pt x="21" y="14"/>
                    <a:pt x="19" y="16"/>
                    <a:pt x="18" y="17"/>
                  </a:cubicBezTo>
                  <a:cubicBezTo>
                    <a:pt x="17" y="19"/>
                    <a:pt x="16" y="21"/>
                    <a:pt x="16"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grpSp>
    </p:spTree>
    <p:extLst>
      <p:ext uri="{BB962C8B-B14F-4D97-AF65-F5344CB8AC3E}">
        <p14:creationId xmlns:p14="http://schemas.microsoft.com/office/powerpoint/2010/main" val="506298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ChangeArrowheads="1"/>
          </p:cNvSpPr>
          <p:nvPr>
            <p:ph type="title"/>
          </p:nvPr>
        </p:nvSpPr>
        <p:spPr>
          <a:xfrm>
            <a:off x="707574" y="87313"/>
            <a:ext cx="6854367" cy="611187"/>
          </a:xfrm>
        </p:spPr>
        <p:txBody>
          <a:bodyPr/>
          <a:lstStyle/>
          <a:p>
            <a:pPr eaLnBrk="1" hangingPunct="1"/>
            <a:r>
              <a:rPr lang="fr-FR" altLang="fr-FR" sz="1800" dirty="0" smtClean="0"/>
              <a:t>La fréquence de lecture est élevée.</a:t>
            </a:r>
            <a:endParaRPr lang="fr-FR" altLang="fr-FR" sz="1800" dirty="0" smtClean="0"/>
          </a:p>
        </p:txBody>
      </p:sp>
      <p:grpSp>
        <p:nvGrpSpPr>
          <p:cNvPr id="30" name="Groupe 29"/>
          <p:cNvGrpSpPr/>
          <p:nvPr/>
        </p:nvGrpSpPr>
        <p:grpSpPr>
          <a:xfrm>
            <a:off x="778874" y="1842300"/>
            <a:ext cx="3400392" cy="3400391"/>
            <a:chOff x="3019911" y="1561786"/>
            <a:chExt cx="3877306" cy="3877304"/>
          </a:xfrm>
        </p:grpSpPr>
        <p:grpSp>
          <p:nvGrpSpPr>
            <p:cNvPr id="6" name="Group 180"/>
            <p:cNvGrpSpPr/>
            <p:nvPr/>
          </p:nvGrpSpPr>
          <p:grpSpPr>
            <a:xfrm>
              <a:off x="3019911" y="1561786"/>
              <a:ext cx="3877306" cy="3877304"/>
              <a:chOff x="3019911" y="1561786"/>
              <a:chExt cx="3877306" cy="3877304"/>
            </a:xfrm>
          </p:grpSpPr>
          <p:sp>
            <p:nvSpPr>
              <p:cNvPr id="7" name="Oval 137"/>
              <p:cNvSpPr>
                <a:spLocks noChangeAspect="1"/>
              </p:cNvSpPr>
              <p:nvPr/>
            </p:nvSpPr>
            <p:spPr bwMode="auto">
              <a:xfrm>
                <a:off x="3365510" y="1914466"/>
                <a:ext cx="3175075" cy="3175074"/>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8" name="Oval 138"/>
              <p:cNvSpPr>
                <a:spLocks noChangeAspect="1"/>
              </p:cNvSpPr>
              <p:nvPr/>
            </p:nvSpPr>
            <p:spPr bwMode="auto">
              <a:xfrm>
                <a:off x="3509831" y="2058788"/>
                <a:ext cx="2886432" cy="2886431"/>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9" name="Oval 139"/>
              <p:cNvSpPr>
                <a:spLocks noChangeAspect="1"/>
              </p:cNvSpPr>
              <p:nvPr/>
            </p:nvSpPr>
            <p:spPr bwMode="auto">
              <a:xfrm>
                <a:off x="3654154" y="2203109"/>
                <a:ext cx="2597788" cy="2597788"/>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0" name="Oval 140"/>
              <p:cNvSpPr>
                <a:spLocks noChangeAspect="1"/>
              </p:cNvSpPr>
              <p:nvPr/>
            </p:nvSpPr>
            <p:spPr bwMode="auto">
              <a:xfrm>
                <a:off x="3798475" y="2347432"/>
                <a:ext cx="2309145" cy="2309146"/>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1" name="Oval 141"/>
              <p:cNvSpPr>
                <a:spLocks noChangeAspect="1"/>
              </p:cNvSpPr>
              <p:nvPr/>
            </p:nvSpPr>
            <p:spPr bwMode="auto">
              <a:xfrm>
                <a:off x="3942796" y="2491753"/>
                <a:ext cx="2020503" cy="2020503"/>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2" name="Oval 142"/>
              <p:cNvSpPr>
                <a:spLocks noChangeAspect="1"/>
              </p:cNvSpPr>
              <p:nvPr/>
            </p:nvSpPr>
            <p:spPr bwMode="auto">
              <a:xfrm>
                <a:off x="4087118" y="2636075"/>
                <a:ext cx="1731859" cy="1731859"/>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3" name="Oval 143"/>
              <p:cNvSpPr>
                <a:spLocks noChangeAspect="1"/>
              </p:cNvSpPr>
              <p:nvPr/>
            </p:nvSpPr>
            <p:spPr bwMode="auto">
              <a:xfrm>
                <a:off x="4231439" y="2780396"/>
                <a:ext cx="1443216" cy="1443216"/>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Oval 144"/>
              <p:cNvSpPr>
                <a:spLocks noChangeAspect="1"/>
              </p:cNvSpPr>
              <p:nvPr/>
            </p:nvSpPr>
            <p:spPr bwMode="auto">
              <a:xfrm>
                <a:off x="4375762" y="2924717"/>
                <a:ext cx="1154573" cy="1154572"/>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5" name="Oval 145"/>
              <p:cNvSpPr>
                <a:spLocks noChangeAspect="1"/>
              </p:cNvSpPr>
              <p:nvPr/>
            </p:nvSpPr>
            <p:spPr bwMode="auto">
              <a:xfrm>
                <a:off x="4520083" y="3069039"/>
                <a:ext cx="865929" cy="865929"/>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Oval 146"/>
              <p:cNvSpPr>
                <a:spLocks noChangeAspect="1"/>
              </p:cNvSpPr>
              <p:nvPr/>
            </p:nvSpPr>
            <p:spPr bwMode="auto">
              <a:xfrm>
                <a:off x="3226704" y="1768579"/>
                <a:ext cx="3463719" cy="3463718"/>
              </a:xfrm>
              <a:prstGeom prst="ellipse">
                <a:avLst/>
              </a:prstGeom>
              <a:noFill/>
              <a:ln w="12700" cap="flat" cmpd="sng" algn="ctr">
                <a:solidFill>
                  <a:schemeClr val="bg1">
                    <a:lumMod val="75000"/>
                  </a:schemeClr>
                </a:solidFill>
                <a:prstDash val="sysDot"/>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7" name="Oval 147"/>
              <p:cNvSpPr>
                <a:spLocks noChangeAspect="1"/>
              </p:cNvSpPr>
              <p:nvPr/>
            </p:nvSpPr>
            <p:spPr bwMode="auto">
              <a:xfrm>
                <a:off x="3019911" y="1561786"/>
                <a:ext cx="3877306" cy="3877304"/>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pSp>
        <p:grpSp>
          <p:nvGrpSpPr>
            <p:cNvPr id="18" name="Group 33"/>
            <p:cNvGrpSpPr/>
            <p:nvPr/>
          </p:nvGrpSpPr>
          <p:grpSpPr>
            <a:xfrm>
              <a:off x="3356946" y="1647834"/>
              <a:ext cx="3208804" cy="2783728"/>
              <a:chOff x="3356946" y="1647834"/>
              <a:chExt cx="3208804" cy="2783728"/>
            </a:xfrm>
          </p:grpSpPr>
          <p:cxnSp>
            <p:nvCxnSpPr>
              <p:cNvPr id="19" name="Straight Connector 30"/>
              <p:cNvCxnSpPr/>
              <p:nvPr/>
            </p:nvCxnSpPr>
            <p:spPr bwMode="auto">
              <a:xfrm>
                <a:off x="4952997" y="1647834"/>
                <a:ext cx="3" cy="1852604"/>
              </a:xfrm>
              <a:prstGeom prst="line">
                <a:avLst/>
              </a:prstGeom>
              <a:solidFill>
                <a:schemeClr val="accent2"/>
              </a:solidFill>
              <a:ln w="12700" cap="flat" cmpd="sng" algn="ctr">
                <a:solidFill>
                  <a:schemeClr val="bg1">
                    <a:lumMod val="75000"/>
                  </a:schemeClr>
                </a:solidFill>
                <a:prstDash val="solid"/>
                <a:round/>
                <a:headEnd type="none" w="med" len="med"/>
                <a:tailEnd type="none" w="med" len="med"/>
              </a:ln>
              <a:effectLst/>
            </p:spPr>
          </p:cxnSp>
          <p:cxnSp>
            <p:nvCxnSpPr>
              <p:cNvPr id="20" name="Straight Connector 31"/>
              <p:cNvCxnSpPr/>
              <p:nvPr/>
            </p:nvCxnSpPr>
            <p:spPr bwMode="auto">
              <a:xfrm flipH="1" flipV="1">
                <a:off x="4953000" y="3500438"/>
                <a:ext cx="1612750" cy="921480"/>
              </a:xfrm>
              <a:prstGeom prst="line">
                <a:avLst/>
              </a:prstGeom>
              <a:solidFill>
                <a:schemeClr val="accent2"/>
              </a:solidFill>
              <a:ln w="12700" cap="flat" cmpd="sng" algn="ctr">
                <a:solidFill>
                  <a:schemeClr val="bg1">
                    <a:lumMod val="75000"/>
                  </a:schemeClr>
                </a:solidFill>
                <a:prstDash val="solid"/>
                <a:round/>
                <a:headEnd type="none" w="med" len="med"/>
                <a:tailEnd type="none" w="med" len="med"/>
              </a:ln>
              <a:effectLst/>
            </p:spPr>
          </p:cxnSp>
          <p:cxnSp>
            <p:nvCxnSpPr>
              <p:cNvPr id="21" name="Straight Connector 32"/>
              <p:cNvCxnSpPr/>
              <p:nvPr/>
            </p:nvCxnSpPr>
            <p:spPr bwMode="auto">
              <a:xfrm flipV="1">
                <a:off x="3356946" y="3500438"/>
                <a:ext cx="1596054" cy="931124"/>
              </a:xfrm>
              <a:prstGeom prst="line">
                <a:avLst/>
              </a:prstGeom>
              <a:solidFill>
                <a:schemeClr val="accent2"/>
              </a:solidFill>
              <a:ln w="12700" cap="flat" cmpd="sng" algn="ctr">
                <a:solidFill>
                  <a:schemeClr val="bg1">
                    <a:lumMod val="75000"/>
                  </a:schemeClr>
                </a:solidFill>
                <a:prstDash val="solid"/>
                <a:round/>
                <a:headEnd type="none" w="med" len="med"/>
                <a:tailEnd type="none" w="med" len="med"/>
              </a:ln>
              <a:effectLst/>
            </p:spPr>
          </p:cxnSp>
        </p:grpSp>
        <p:sp>
          <p:nvSpPr>
            <p:cNvPr id="22" name="Arc 21"/>
            <p:cNvSpPr>
              <a:spLocks noChangeAspect="1"/>
            </p:cNvSpPr>
            <p:nvPr/>
          </p:nvSpPr>
          <p:spPr bwMode="auto">
            <a:xfrm>
              <a:off x="3913356" y="2416901"/>
              <a:ext cx="2164824" cy="2173752"/>
            </a:xfrm>
            <a:prstGeom prst="arc">
              <a:avLst>
                <a:gd name="adj1" fmla="val 16203649"/>
                <a:gd name="adj2" fmla="val 1788136"/>
              </a:avLst>
            </a:prstGeom>
            <a:solidFill>
              <a:srgbClr val="003F42"/>
            </a:solidFill>
            <a:ln w="76200" cap="rnd" cmpd="sng" algn="ctr">
              <a:noFill/>
              <a:prstDash val="solid"/>
              <a:round/>
              <a:headEnd type="none" w="med" len="med"/>
              <a:tailEnd type="none" w="med" len="med"/>
            </a:ln>
            <a:effectLst/>
          </p:spPr>
          <p:txBody>
            <a:bodyPr rtlCol="0" anchor="ctr"/>
            <a:lstStyle/>
            <a:p>
              <a:pPr algn="ctr"/>
              <a:endParaRPr lang="en-GB"/>
            </a:p>
          </p:txBody>
        </p:sp>
        <p:sp>
          <p:nvSpPr>
            <p:cNvPr id="23" name="Arc 22"/>
            <p:cNvSpPr>
              <a:spLocks noChangeAspect="1"/>
            </p:cNvSpPr>
            <p:nvPr/>
          </p:nvSpPr>
          <p:spPr bwMode="auto">
            <a:xfrm>
              <a:off x="3820466" y="2392861"/>
              <a:ext cx="2282016" cy="2291427"/>
            </a:xfrm>
            <a:prstGeom prst="arc">
              <a:avLst>
                <a:gd name="adj1" fmla="val 1785848"/>
                <a:gd name="adj2" fmla="val 8970982"/>
              </a:avLst>
            </a:prstGeom>
            <a:solidFill>
              <a:schemeClr val="accent1"/>
            </a:solidFill>
            <a:ln w="76200" cap="rnd" cmpd="sng" algn="ctr">
              <a:noFill/>
              <a:prstDash val="solid"/>
              <a:round/>
              <a:headEnd type="none" w="med" len="med"/>
              <a:tailEnd type="none" w="med" len="med"/>
            </a:ln>
            <a:effectLst/>
          </p:spPr>
          <p:txBody>
            <a:bodyPr rtlCol="0" anchor="ctr"/>
            <a:lstStyle/>
            <a:p>
              <a:pPr algn="ctr"/>
              <a:endParaRPr lang="en-GB"/>
            </a:p>
          </p:txBody>
        </p:sp>
        <p:sp>
          <p:nvSpPr>
            <p:cNvPr id="24" name="Arc 23"/>
            <p:cNvSpPr>
              <a:spLocks noChangeAspect="1"/>
            </p:cNvSpPr>
            <p:nvPr/>
          </p:nvSpPr>
          <p:spPr bwMode="auto">
            <a:xfrm>
              <a:off x="4406918" y="2983097"/>
              <a:ext cx="1008981" cy="1013141"/>
            </a:xfrm>
            <a:prstGeom prst="arc">
              <a:avLst>
                <a:gd name="adj1" fmla="val 8974903"/>
                <a:gd name="adj2" fmla="val 16199843"/>
              </a:avLst>
            </a:prstGeom>
            <a:solidFill>
              <a:srgbClr val="3BF6FF"/>
            </a:solidFill>
            <a:ln w="76200" cap="rnd" cmpd="sng" algn="ctr">
              <a:noFill/>
              <a:prstDash val="solid"/>
              <a:round/>
              <a:headEnd type="none" w="med" len="med"/>
              <a:tailEnd type="none" w="med" len="med"/>
            </a:ln>
            <a:effectLst/>
          </p:spPr>
          <p:txBody>
            <a:bodyPr rtlCol="0" anchor="ctr"/>
            <a:lstStyle/>
            <a:p>
              <a:pPr algn="ctr"/>
              <a:endParaRPr lang="en-GB"/>
            </a:p>
          </p:txBody>
        </p:sp>
      </p:grpSp>
      <p:sp>
        <p:nvSpPr>
          <p:cNvPr id="25" name="TextBox 149"/>
          <p:cNvSpPr txBox="1"/>
          <p:nvPr/>
        </p:nvSpPr>
        <p:spPr>
          <a:xfrm>
            <a:off x="3460972" y="2052095"/>
            <a:ext cx="1275524" cy="1083374"/>
          </a:xfrm>
          <a:prstGeom prst="rect">
            <a:avLst/>
          </a:prstGeom>
          <a:noFill/>
        </p:spPr>
        <p:txBody>
          <a:bodyPr wrap="square" lIns="0" tIns="0" rIns="0" bIns="0" rtlCol="0" anchor="ctr">
            <a:spAutoFit/>
          </a:bodyPr>
          <a:lstStyle/>
          <a:p>
            <a:pPr>
              <a:lnSpc>
                <a:spcPct val="110000"/>
              </a:lnSpc>
              <a:spcBef>
                <a:spcPts val="0"/>
              </a:spcBef>
            </a:pPr>
            <a:r>
              <a:rPr lang="fr-FR" sz="3200" b="1" dirty="0" smtClean="0">
                <a:solidFill>
                  <a:srgbClr val="003F42"/>
                </a:solidFill>
              </a:rPr>
              <a:t>45%</a:t>
            </a:r>
          </a:p>
          <a:p>
            <a:pPr>
              <a:lnSpc>
                <a:spcPct val="110000"/>
              </a:lnSpc>
              <a:spcBef>
                <a:spcPts val="0"/>
              </a:spcBef>
            </a:pPr>
            <a:r>
              <a:rPr lang="fr-FR" sz="1600" b="1" dirty="0" smtClean="0">
                <a:solidFill>
                  <a:schemeClr val="bg2"/>
                </a:solidFill>
              </a:rPr>
              <a:t>Tous les jours ou presque</a:t>
            </a:r>
          </a:p>
        </p:txBody>
      </p:sp>
      <p:sp>
        <p:nvSpPr>
          <p:cNvPr id="27" name="TextBox 43"/>
          <p:cNvSpPr txBox="1"/>
          <p:nvPr/>
        </p:nvSpPr>
        <p:spPr>
          <a:xfrm>
            <a:off x="1430368" y="4548588"/>
            <a:ext cx="2164824" cy="744819"/>
          </a:xfrm>
          <a:prstGeom prst="rect">
            <a:avLst/>
          </a:prstGeom>
          <a:noFill/>
        </p:spPr>
        <p:txBody>
          <a:bodyPr wrap="square" lIns="0" tIns="0" rIns="0" bIns="0" rtlCol="0" anchor="ctr">
            <a:spAutoFit/>
          </a:bodyPr>
          <a:lstStyle/>
          <a:p>
            <a:pPr algn="ctr">
              <a:lnSpc>
                <a:spcPct val="110000"/>
              </a:lnSpc>
              <a:spcBef>
                <a:spcPts val="0"/>
              </a:spcBef>
            </a:pPr>
            <a:r>
              <a:rPr lang="fr-FR" sz="2800" b="1" dirty="0" smtClean="0">
                <a:solidFill>
                  <a:srgbClr val="008E94"/>
                </a:solidFill>
              </a:rPr>
              <a:t>50%</a:t>
            </a:r>
          </a:p>
          <a:p>
            <a:pPr algn="ctr">
              <a:lnSpc>
                <a:spcPct val="110000"/>
              </a:lnSpc>
              <a:spcBef>
                <a:spcPts val="0"/>
              </a:spcBef>
            </a:pPr>
            <a:r>
              <a:rPr lang="fr-FR" sz="1600" b="1" dirty="0" smtClean="0">
                <a:solidFill>
                  <a:schemeClr val="bg2"/>
                </a:solidFill>
              </a:rPr>
              <a:t>Occasionnellement</a:t>
            </a:r>
          </a:p>
        </p:txBody>
      </p:sp>
      <p:sp>
        <p:nvSpPr>
          <p:cNvPr id="29" name="Textfeld 7"/>
          <p:cNvSpPr txBox="1">
            <a:spLocks noChangeArrowheads="1"/>
          </p:cNvSpPr>
          <p:nvPr/>
        </p:nvSpPr>
        <p:spPr bwMode="auto">
          <a:xfrm>
            <a:off x="176818" y="944563"/>
            <a:ext cx="4425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Q18. Avec quelle fréquence lisez-vous des livres … ?</a:t>
            </a:r>
          </a:p>
          <a:p>
            <a:pPr eaLnBrk="1" hangingPunct="1">
              <a:spcBef>
                <a:spcPct val="0"/>
              </a:spcBef>
              <a:buFontTx/>
              <a:buNone/>
            </a:pPr>
            <a:r>
              <a:rPr lang="fr-FR" altLang="fr-FR" sz="1000" dirty="0" smtClean="0">
                <a:solidFill>
                  <a:srgbClr val="1F497D"/>
                </a:solidFill>
                <a:ea typeface="ヒラギノ角ゴ Pro W3" pitchFamily="-64" charset="-128"/>
              </a:rPr>
              <a:t>Base : Lecteurs LN et/ou LP 699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
        <p:nvSpPr>
          <p:cNvPr id="26" name="TextBox 160"/>
          <p:cNvSpPr txBox="1"/>
          <p:nvPr/>
        </p:nvSpPr>
        <p:spPr>
          <a:xfrm>
            <a:off x="133856" y="2082973"/>
            <a:ext cx="1924483" cy="1286506"/>
          </a:xfrm>
          <a:prstGeom prst="rect">
            <a:avLst/>
          </a:prstGeom>
          <a:noFill/>
        </p:spPr>
        <p:txBody>
          <a:bodyPr wrap="square" lIns="0" tIns="0" rIns="0" bIns="0" rtlCol="0" anchor="ctr">
            <a:spAutoFit/>
          </a:bodyPr>
          <a:lstStyle/>
          <a:p>
            <a:pPr algn="r">
              <a:lnSpc>
                <a:spcPct val="110000"/>
              </a:lnSpc>
              <a:spcBef>
                <a:spcPts val="0"/>
              </a:spcBef>
            </a:pPr>
            <a:r>
              <a:rPr lang="fr-FR" sz="2800" b="1" dirty="0" smtClean="0">
                <a:solidFill>
                  <a:srgbClr val="3BF6FF"/>
                </a:solidFill>
              </a:rPr>
              <a:t>4%</a:t>
            </a:r>
          </a:p>
          <a:p>
            <a:pPr algn="r">
              <a:lnSpc>
                <a:spcPct val="110000"/>
              </a:lnSpc>
              <a:spcBef>
                <a:spcPts val="0"/>
              </a:spcBef>
            </a:pPr>
            <a:r>
              <a:rPr lang="fr-FR" sz="1600" dirty="0" smtClean="0">
                <a:solidFill>
                  <a:schemeClr val="bg2"/>
                </a:solidFill>
              </a:rPr>
              <a:t>Uniquement </a:t>
            </a:r>
            <a:br>
              <a:rPr lang="fr-FR" sz="1600" dirty="0" smtClean="0">
                <a:solidFill>
                  <a:schemeClr val="bg2"/>
                </a:solidFill>
              </a:rPr>
            </a:br>
            <a:r>
              <a:rPr lang="fr-FR" sz="1600" dirty="0" smtClean="0">
                <a:solidFill>
                  <a:schemeClr val="bg2"/>
                </a:solidFill>
              </a:rPr>
              <a:t>pendant </a:t>
            </a:r>
            <a:r>
              <a:rPr lang="fr-FR" sz="1600" dirty="0" smtClean="0">
                <a:solidFill>
                  <a:schemeClr val="bg2"/>
                </a:solidFill>
              </a:rPr>
              <a:t/>
            </a:r>
            <a:br>
              <a:rPr lang="fr-FR" sz="1600" dirty="0" smtClean="0">
                <a:solidFill>
                  <a:schemeClr val="bg2"/>
                </a:solidFill>
              </a:rPr>
            </a:br>
            <a:r>
              <a:rPr lang="fr-FR" sz="1600" dirty="0" smtClean="0">
                <a:solidFill>
                  <a:schemeClr val="bg2"/>
                </a:solidFill>
              </a:rPr>
              <a:t>les vacances</a:t>
            </a:r>
          </a:p>
        </p:txBody>
      </p:sp>
      <p:sp>
        <p:nvSpPr>
          <p:cNvPr id="31" name="Légende à une bordure 1 30"/>
          <p:cNvSpPr/>
          <p:nvPr/>
        </p:nvSpPr>
        <p:spPr bwMode="auto">
          <a:xfrm>
            <a:off x="4756115" y="3713501"/>
            <a:ext cx="4024324" cy="1938992"/>
          </a:xfrm>
          <a:prstGeom prst="accentCallout1">
            <a:avLst>
              <a:gd name="adj1" fmla="val 18750"/>
              <a:gd name="adj2" fmla="val -8333"/>
              <a:gd name="adj3" fmla="val -30547"/>
              <a:gd name="adj4" fmla="val -13111"/>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r>
              <a:rPr lang="fr-FR" sz="1400" b="1" dirty="0" smtClean="0"/>
              <a:t>Une fréquence encore plus prononcée chez …</a:t>
            </a:r>
            <a:endParaRPr kumimoji="0" lang="fr-FR" sz="1400" b="1" i="0" u="none" strike="noStrike" cap="none" normalizeH="0" baseline="0" dirty="0" smtClean="0">
              <a:ln>
                <a:noFill/>
              </a:ln>
              <a:solidFill>
                <a:schemeClr val="tx1"/>
              </a:solidFill>
              <a:effectLst/>
            </a:endParaRPr>
          </a:p>
          <a:p>
            <a:pPr marL="285750" indent="-285750">
              <a:buFont typeface="Arial" panose="020B0604020202020204" pitchFamily="34" charset="0"/>
              <a:buChar char="•"/>
            </a:pPr>
            <a:r>
              <a:rPr lang="fr-FR" sz="1400" dirty="0" smtClean="0"/>
              <a:t>Les CSP+ : 51%</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smtClean="0"/>
              <a:t>Les Femmes : 50</a:t>
            </a:r>
            <a:r>
              <a:rPr lang="fr-FR" sz="1400" dirty="0"/>
              <a:t>%</a:t>
            </a:r>
          </a:p>
          <a:p>
            <a:pPr marL="285750" indent="-285750">
              <a:buFont typeface="Arial" panose="020B0604020202020204" pitchFamily="34" charset="0"/>
              <a:buChar char="•"/>
            </a:pPr>
            <a:r>
              <a:rPr lang="fr-FR" sz="1400" dirty="0"/>
              <a:t>45 ans et plus: 52%</a:t>
            </a:r>
          </a:p>
          <a:p>
            <a:pPr marL="285750" indent="-285750">
              <a:buFont typeface="Arial" panose="020B0604020202020204" pitchFamily="34" charset="0"/>
              <a:buChar char="•"/>
            </a:pPr>
            <a:endParaRPr lang="fr-FR" sz="1400" i="1" dirty="0" smtClean="0"/>
          </a:p>
          <a:p>
            <a:pPr marL="285750" indent="-285750">
              <a:buFont typeface="Arial" panose="020B0604020202020204" pitchFamily="34" charset="0"/>
              <a:buChar char="•"/>
            </a:pPr>
            <a:r>
              <a:rPr lang="fr-FR" sz="1400" dirty="0" smtClean="0"/>
              <a:t>Les foyers sans </a:t>
            </a:r>
            <a:r>
              <a:rPr lang="fr-FR" sz="1400" dirty="0" smtClean="0"/>
              <a:t>enfants de moins de 15 ans  </a:t>
            </a:r>
            <a:r>
              <a:rPr lang="fr-FR" sz="1400" dirty="0" smtClean="0"/>
              <a:t>: </a:t>
            </a:r>
            <a:r>
              <a:rPr lang="fr-FR" sz="1400" dirty="0"/>
              <a:t>49%</a:t>
            </a:r>
          </a:p>
          <a:p>
            <a:pPr marL="285750" indent="-285750">
              <a:buFont typeface="Arial" panose="020B0604020202020204" pitchFamily="34" charset="0"/>
              <a:buChar char="•"/>
            </a:pPr>
            <a:endParaRPr lang="fr-FR" sz="1400" i="1" dirty="0"/>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fr-FR" sz="1400" b="0" i="0" u="none" strike="noStrike" cap="none" normalizeH="0" baseline="0" dirty="0" smtClean="0">
                <a:ln>
                  <a:noFill/>
                </a:ln>
                <a:solidFill>
                  <a:schemeClr val="tx1"/>
                </a:solidFill>
                <a:effectLst/>
              </a:rPr>
              <a:t>Les habitants en </a:t>
            </a:r>
            <a:r>
              <a:rPr kumimoji="0" lang="fr-FR" sz="1400" b="0" i="0" u="none" strike="noStrike" cap="none" normalizeH="0" baseline="0" dirty="0" smtClean="0">
                <a:ln>
                  <a:noFill/>
                </a:ln>
                <a:solidFill>
                  <a:schemeClr val="tx1"/>
                </a:solidFill>
                <a:effectLst/>
              </a:rPr>
              <a:t>IDF : </a:t>
            </a:r>
            <a:r>
              <a:rPr kumimoji="0" lang="fr-FR" sz="1400" b="0" i="0" u="none" strike="noStrike" cap="none" normalizeH="0" baseline="0" dirty="0" smtClean="0">
                <a:ln>
                  <a:noFill/>
                </a:ln>
                <a:solidFill>
                  <a:schemeClr val="tx1"/>
                </a:solidFill>
                <a:effectLst/>
              </a:rPr>
              <a:t>57%</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endParaRPr lang="fr-FR" sz="1400" dirty="0" smtClean="0"/>
          </a:p>
        </p:txBody>
      </p:sp>
      <p:grpSp>
        <p:nvGrpSpPr>
          <p:cNvPr id="32" name="Group 181"/>
          <p:cNvGrpSpPr>
            <a:grpSpLocks noChangeAspect="1"/>
          </p:cNvGrpSpPr>
          <p:nvPr/>
        </p:nvGrpSpPr>
        <p:grpSpPr>
          <a:xfrm>
            <a:off x="7789711" y="33032"/>
            <a:ext cx="648422" cy="720000"/>
            <a:chOff x="1784350" y="4149725"/>
            <a:chExt cx="977900" cy="1085850"/>
          </a:xfrm>
          <a:solidFill>
            <a:schemeClr val="accent4">
              <a:lumMod val="75000"/>
            </a:schemeClr>
          </a:solidFill>
        </p:grpSpPr>
        <p:sp>
          <p:nvSpPr>
            <p:cNvPr id="33"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4"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5"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6"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7"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8"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39" name="Groupe 38"/>
          <p:cNvGrpSpPr/>
          <p:nvPr/>
        </p:nvGrpSpPr>
        <p:grpSpPr>
          <a:xfrm>
            <a:off x="8584947" y="47634"/>
            <a:ext cx="561495" cy="705398"/>
            <a:chOff x="3475329" y="2590956"/>
            <a:chExt cx="2229935" cy="2801434"/>
          </a:xfrm>
          <a:solidFill>
            <a:srgbClr val="7030A0"/>
          </a:solidFill>
        </p:grpSpPr>
        <p:sp>
          <p:nvSpPr>
            <p:cNvPr id="40"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1"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2"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3"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4"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pic>
        <p:nvPicPr>
          <p:cNvPr id="1028" name="Picture 4" descr="https://encrypted-tbn1.gstatic.com/images?q=tbn:ANd9GcRtGt8YBhYD0m55bOKBrCDBaufJ-F3lFaCha0HphAi3kuLOV7w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223" y="1022538"/>
            <a:ext cx="3916108" cy="2059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 name="Espace réservé du numéro de diapositive 4"/>
          <p:cNvSpPr>
            <a:spLocks noGrp="1"/>
          </p:cNvSpPr>
          <p:nvPr>
            <p:ph type="sldNum" sz="quarter" idx="11"/>
          </p:nvPr>
        </p:nvSpPr>
        <p:spPr>
          <a:xfrm>
            <a:off x="8745538" y="6565900"/>
            <a:ext cx="257175" cy="182563"/>
          </a:xfrm>
        </p:spPr>
        <p:txBody>
          <a:bodyPr/>
          <a:lstStyle/>
          <a:p>
            <a:pPr>
              <a:defRPr/>
            </a:pPr>
            <a:fld id="{14F7B800-89C3-4AFF-A010-93EB288FD3E8}" type="slidenum">
              <a:rPr lang="en-US" smtClean="0">
                <a:solidFill>
                  <a:srgbClr val="1F497D"/>
                </a:solidFill>
              </a:rPr>
              <a:pPr>
                <a:defRPr/>
              </a:pPr>
              <a:t>20</a:t>
            </a:fld>
            <a:endParaRPr lang="en-US" dirty="0">
              <a:solidFill>
                <a:srgbClr val="1F497D"/>
              </a:solidFill>
            </a:endParaRPr>
          </a:p>
        </p:txBody>
      </p:sp>
    </p:spTree>
    <p:extLst>
      <p:ext uri="{BB962C8B-B14F-4D97-AF65-F5344CB8AC3E}">
        <p14:creationId xmlns:p14="http://schemas.microsoft.com/office/powerpoint/2010/main" val="3084359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27"/>
          <p:cNvSpPr txBox="1">
            <a:spLocks noChangeArrowheads="1"/>
          </p:cNvSpPr>
          <p:nvPr/>
        </p:nvSpPr>
        <p:spPr bwMode="auto">
          <a:xfrm>
            <a:off x="717176" y="80497"/>
            <a:ext cx="7888941"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a:lstStyle>
          <a:p>
            <a:pPr eaLnBrk="1" hangingPunct="1">
              <a:buFontTx/>
            </a:pPr>
            <a:r>
              <a:rPr lang="fr-FR" altLang="fr-FR" sz="1800" kern="0" dirty="0" smtClean="0"/>
              <a:t>Plus </a:t>
            </a:r>
            <a:r>
              <a:rPr lang="fr-FR" altLang="fr-FR" sz="1800" kern="0" dirty="0" smtClean="0"/>
              <a:t>d’un lecteur sur trois déclare que lire est son activité préférée. </a:t>
            </a:r>
          </a:p>
        </p:txBody>
      </p:sp>
      <p:sp>
        <p:nvSpPr>
          <p:cNvPr id="177" name="Espace réservé du numéro de diapositive 4"/>
          <p:cNvSpPr>
            <a:spLocks noGrp="1"/>
          </p:cNvSpPr>
          <p:nvPr>
            <p:ph type="sldNum" sz="quarter" idx="11"/>
          </p:nvPr>
        </p:nvSpPr>
        <p:spPr/>
        <p:txBody>
          <a:bodyPr/>
          <a:lstStyle/>
          <a:p>
            <a:pPr>
              <a:defRPr/>
            </a:pPr>
            <a:fld id="{14F7B800-89C3-4AFF-A010-93EB288FD3E8}" type="slidenum">
              <a:rPr lang="en-US" smtClean="0">
                <a:solidFill>
                  <a:srgbClr val="1F497D"/>
                </a:solidFill>
              </a:rPr>
              <a:pPr>
                <a:defRPr/>
              </a:pPr>
              <a:t>21</a:t>
            </a:fld>
            <a:endParaRPr lang="en-US">
              <a:solidFill>
                <a:srgbClr val="1F497D"/>
              </a:solidFill>
            </a:endParaRPr>
          </a:p>
        </p:txBody>
      </p:sp>
      <p:grpSp>
        <p:nvGrpSpPr>
          <p:cNvPr id="21" name="Group 181"/>
          <p:cNvGrpSpPr>
            <a:grpSpLocks noChangeAspect="1"/>
          </p:cNvGrpSpPr>
          <p:nvPr/>
        </p:nvGrpSpPr>
        <p:grpSpPr>
          <a:xfrm>
            <a:off x="1590617" y="1774825"/>
            <a:ext cx="648422" cy="720000"/>
            <a:chOff x="1784350" y="4149725"/>
            <a:chExt cx="977900" cy="1085850"/>
          </a:xfrm>
          <a:solidFill>
            <a:schemeClr val="accent4">
              <a:lumMod val="75000"/>
            </a:schemeClr>
          </a:solidFill>
        </p:grpSpPr>
        <p:sp>
          <p:nvSpPr>
            <p:cNvPr id="22"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28" name="Groupe 27"/>
          <p:cNvGrpSpPr/>
          <p:nvPr/>
        </p:nvGrpSpPr>
        <p:grpSpPr>
          <a:xfrm>
            <a:off x="2385853" y="1789427"/>
            <a:ext cx="561495" cy="705398"/>
            <a:chOff x="3475329" y="2590956"/>
            <a:chExt cx="2229935" cy="2801434"/>
          </a:xfrm>
          <a:solidFill>
            <a:srgbClr val="7030A0"/>
          </a:solidFill>
        </p:grpSpPr>
        <p:sp>
          <p:nvSpPr>
            <p:cNvPr id="29"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0"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1"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2"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3"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3" name="Rectangle à coins arrondis 2"/>
          <p:cNvSpPr/>
          <p:nvPr/>
        </p:nvSpPr>
        <p:spPr bwMode="auto">
          <a:xfrm flipH="1">
            <a:off x="4381708" y="1183341"/>
            <a:ext cx="3860966" cy="2944906"/>
          </a:xfrm>
          <a:prstGeom prst="wedgeRoundRectCallout">
            <a:avLst>
              <a:gd name="adj1" fmla="val 39712"/>
              <a:gd name="adj2" fmla="val 67589"/>
              <a:gd name="adj3" fmla="val 16667"/>
            </a:avLst>
          </a:prstGeom>
          <a:blipFill dpi="0" rotWithShape="1">
            <a:blip r:embed="rId2"/>
            <a:srcRect/>
            <a:tile tx="0" ty="0" sx="100000" sy="100000" flip="none" algn="t"/>
          </a:blipFill>
          <a:ln w="38100" cap="flat" cmpd="sng" algn="ctr">
            <a:solidFill>
              <a:srgbClr val="008E94"/>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257" name="Rectangle à coins arrondis 256"/>
          <p:cNvSpPr/>
          <p:nvPr/>
        </p:nvSpPr>
        <p:spPr>
          <a:xfrm>
            <a:off x="228155" y="3659932"/>
            <a:ext cx="4247682" cy="2155484"/>
          </a:xfrm>
          <a:prstGeom prst="roundRect">
            <a:avLst/>
          </a:prstGeom>
          <a:noFill/>
        </p:spPr>
        <p:txBody>
          <a:bodyPr wrap="square">
            <a:spAutoFit/>
          </a:bodyPr>
          <a:lstStyle/>
          <a:p>
            <a:pPr algn="ctr"/>
            <a:r>
              <a:rPr lang="fr-FR" sz="4000" b="1" dirty="0" smtClean="0">
                <a:solidFill>
                  <a:srgbClr val="008E94"/>
                </a:solidFill>
              </a:rPr>
              <a:t>38% </a:t>
            </a:r>
            <a:r>
              <a:rPr lang="fr-FR" dirty="0"/>
              <a:t>des </a:t>
            </a:r>
            <a:r>
              <a:rPr lang="fr-FR" dirty="0" smtClean="0"/>
              <a:t>lecteurs s'accordent </a:t>
            </a:r>
            <a:r>
              <a:rPr lang="fr-FR" dirty="0"/>
              <a:t>à dire </a:t>
            </a:r>
            <a:r>
              <a:rPr lang="fr-FR" dirty="0" smtClean="0"/>
              <a:t/>
            </a:r>
            <a:br>
              <a:rPr lang="fr-FR" dirty="0" smtClean="0"/>
            </a:br>
            <a:r>
              <a:rPr lang="fr-FR" sz="2000" dirty="0" smtClean="0"/>
              <a:t>«</a:t>
            </a:r>
            <a:r>
              <a:rPr lang="fr-FR" sz="2000" dirty="0" smtClean="0">
                <a:solidFill>
                  <a:srgbClr val="008E94"/>
                </a:solidFill>
              </a:rPr>
              <a:t> </a:t>
            </a:r>
            <a:r>
              <a:rPr lang="fr-FR" sz="2800" dirty="0" smtClean="0">
                <a:solidFill>
                  <a:srgbClr val="008E94"/>
                </a:solidFill>
              </a:rPr>
              <a:t>Lire est mon activité préférée</a:t>
            </a:r>
            <a:r>
              <a:rPr lang="fr-FR" sz="2000" dirty="0" smtClean="0">
                <a:solidFill>
                  <a:srgbClr val="008E94"/>
                </a:solidFill>
              </a:rPr>
              <a:t>»</a:t>
            </a:r>
          </a:p>
          <a:p>
            <a:pPr algn="ctr"/>
            <a:endParaRPr lang="fr-FR" sz="2000" dirty="0">
              <a:solidFill>
                <a:srgbClr val="008E94"/>
              </a:solidFill>
            </a:endParaRPr>
          </a:p>
          <a:p>
            <a:pPr marL="720725" algn="ctr"/>
            <a:r>
              <a:rPr lang="fr-FR" dirty="0" smtClean="0"/>
              <a:t>&gt; 12% </a:t>
            </a:r>
            <a:r>
              <a:rPr lang="fr-FR" dirty="0"/>
              <a:t>tout à fait </a:t>
            </a:r>
            <a:r>
              <a:rPr lang="fr-FR" dirty="0" smtClean="0"/>
              <a:t>d'accord</a:t>
            </a:r>
            <a:r>
              <a:rPr lang="fr-FR" dirty="0"/>
              <a:t>	</a:t>
            </a:r>
            <a:endParaRPr lang="fr-FR" dirty="0" smtClean="0"/>
          </a:p>
        </p:txBody>
      </p:sp>
    </p:spTree>
    <p:extLst>
      <p:ext uri="{BB962C8B-B14F-4D97-AF65-F5344CB8AC3E}">
        <p14:creationId xmlns:p14="http://schemas.microsoft.com/office/powerpoint/2010/main" val="1173177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01" name="Rectangle 27"/>
          <p:cNvSpPr>
            <a:spLocks noGrp="1" noChangeArrowheads="1"/>
          </p:cNvSpPr>
          <p:nvPr>
            <p:ph type="title"/>
          </p:nvPr>
        </p:nvSpPr>
        <p:spPr>
          <a:xfrm>
            <a:off x="838200" y="87313"/>
            <a:ext cx="6951511" cy="611187"/>
          </a:xfrm>
        </p:spPr>
        <p:txBody>
          <a:bodyPr/>
          <a:lstStyle/>
          <a:p>
            <a:pPr eaLnBrk="1" hangingPunct="1"/>
            <a:r>
              <a:rPr lang="fr-FR" altLang="fr-FR" sz="1800" dirty="0" smtClean="0"/>
              <a:t>La lecture a pour les lecteurs une véritable fonction d’évasion et de lien social </a:t>
            </a:r>
            <a:r>
              <a:rPr lang="fr-FR" altLang="fr-FR" sz="1800" dirty="0"/>
              <a:t>.</a:t>
            </a:r>
            <a:endParaRPr lang="fr-FR" altLang="fr-FR" sz="1800" dirty="0" smtClean="0"/>
          </a:p>
        </p:txBody>
      </p:sp>
      <p:sp>
        <p:nvSpPr>
          <p:cNvPr id="542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4327295-FBF3-4C9F-934D-2DE36ACFBEC7}" type="slidenum">
              <a:rPr lang="en-US" altLang="fr-FR" smtClean="0">
                <a:solidFill>
                  <a:srgbClr val="1F497D"/>
                </a:solidFill>
              </a:rPr>
              <a:pPr eaLnBrk="1" hangingPunct="1">
                <a:spcBef>
                  <a:spcPct val="0"/>
                </a:spcBef>
                <a:buFontTx/>
                <a:buNone/>
              </a:pPr>
              <a:t>22</a:t>
            </a:fld>
            <a:endParaRPr lang="en-US" altLang="fr-FR" smtClean="0">
              <a:solidFill>
                <a:srgbClr val="1F497D"/>
              </a:solidFill>
            </a:endParaRPr>
          </a:p>
        </p:txBody>
      </p:sp>
      <p:sp>
        <p:nvSpPr>
          <p:cNvPr id="8" name="Textfeld 7"/>
          <p:cNvSpPr txBox="1">
            <a:spLocks noChangeArrowheads="1"/>
          </p:cNvSpPr>
          <p:nvPr/>
        </p:nvSpPr>
        <p:spPr bwMode="auto">
          <a:xfrm>
            <a:off x="176817" y="944563"/>
            <a:ext cx="85156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Q21. Voici un certain nombre d’opinions que l’on peut entendre à propos des livres et de la lecture, pour chacune vous me direz si vous êtes tout à fait, plutôt, plutôt pas ou pas du tout d’accord ?</a:t>
            </a:r>
          </a:p>
          <a:p>
            <a:pPr eaLnBrk="1" hangingPunct="1">
              <a:spcBef>
                <a:spcPct val="0"/>
              </a:spcBef>
              <a:buFontTx/>
              <a:buNone/>
            </a:pPr>
            <a:r>
              <a:rPr lang="fr-FR" altLang="fr-FR" sz="1000" dirty="0" smtClean="0">
                <a:solidFill>
                  <a:srgbClr val="1F497D"/>
                </a:solidFill>
                <a:ea typeface="ヒラギノ角ゴ Pro W3" pitchFamily="-64" charset="-128"/>
              </a:rPr>
              <a:t>Base : Lecteurs LN et/ou LP 699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
        <p:nvSpPr>
          <p:cNvPr id="3" name="Rectangle 2"/>
          <p:cNvSpPr/>
          <p:nvPr/>
        </p:nvSpPr>
        <p:spPr>
          <a:xfrm>
            <a:off x="176817" y="1557370"/>
            <a:ext cx="7153835" cy="1782026"/>
          </a:xfrm>
          <a:prstGeom prst="rect">
            <a:avLst/>
          </a:prstGeom>
        </p:spPr>
        <p:txBody>
          <a:bodyPr wrap="square">
            <a:spAutoFit/>
          </a:bodyPr>
          <a:lstStyle/>
          <a:p>
            <a:r>
              <a:rPr lang="fr-FR" sz="5400" b="1" dirty="0" smtClean="0">
                <a:solidFill>
                  <a:schemeClr val="tx2">
                    <a:lumMod val="75000"/>
                  </a:schemeClr>
                </a:solidFill>
              </a:rPr>
              <a:t>85% </a:t>
            </a:r>
            <a:r>
              <a:rPr lang="fr-FR" dirty="0"/>
              <a:t>des </a:t>
            </a:r>
            <a:r>
              <a:rPr lang="fr-FR" dirty="0" smtClean="0"/>
              <a:t>lecteurs s'accordent </a:t>
            </a:r>
            <a:r>
              <a:rPr lang="fr-FR" dirty="0"/>
              <a:t>à dire </a:t>
            </a:r>
            <a:r>
              <a:rPr lang="fr-FR" dirty="0" smtClean="0"/>
              <a:t/>
            </a:r>
            <a:br>
              <a:rPr lang="fr-FR" dirty="0" smtClean="0"/>
            </a:br>
            <a:r>
              <a:rPr lang="fr-FR" sz="2400" dirty="0" smtClean="0">
                <a:solidFill>
                  <a:schemeClr val="tx2">
                    <a:lumMod val="75000"/>
                  </a:schemeClr>
                </a:solidFill>
              </a:rPr>
              <a:t>« </a:t>
            </a:r>
            <a:r>
              <a:rPr lang="fr-FR" sz="3200" dirty="0" smtClean="0">
                <a:solidFill>
                  <a:schemeClr val="tx2">
                    <a:lumMod val="75000"/>
                  </a:schemeClr>
                </a:solidFill>
              </a:rPr>
              <a:t>Lire permet de m’évader</a:t>
            </a:r>
            <a:r>
              <a:rPr lang="fr-FR" sz="2400" dirty="0" smtClean="0">
                <a:solidFill>
                  <a:schemeClr val="tx2">
                    <a:lumMod val="75000"/>
                  </a:schemeClr>
                </a:solidFill>
              </a:rPr>
              <a:t> »</a:t>
            </a:r>
            <a:endParaRPr lang="fr-FR" sz="2400" dirty="0">
              <a:solidFill>
                <a:schemeClr val="tx2">
                  <a:lumMod val="75000"/>
                </a:schemeClr>
              </a:solidFill>
            </a:endParaRPr>
          </a:p>
          <a:p>
            <a:pPr marL="720725"/>
            <a:r>
              <a:rPr lang="fr-FR" dirty="0" smtClean="0"/>
              <a:t>&gt; 49% </a:t>
            </a:r>
            <a:r>
              <a:rPr lang="fr-FR" dirty="0"/>
              <a:t>tout à fait </a:t>
            </a:r>
            <a:r>
              <a:rPr lang="fr-FR" dirty="0" smtClean="0"/>
              <a:t>d'accord</a:t>
            </a:r>
            <a:br>
              <a:rPr lang="fr-FR" dirty="0" smtClean="0"/>
            </a:br>
            <a:r>
              <a:rPr lang="fr-FR" dirty="0"/>
              <a:t>	</a:t>
            </a:r>
            <a:endParaRPr lang="fr-FR" dirty="0" smtClean="0"/>
          </a:p>
        </p:txBody>
      </p:sp>
      <p:sp>
        <p:nvSpPr>
          <p:cNvPr id="6" name="Rectangle 5"/>
          <p:cNvSpPr/>
          <p:nvPr/>
        </p:nvSpPr>
        <p:spPr>
          <a:xfrm>
            <a:off x="1678628" y="3945508"/>
            <a:ext cx="7153835" cy="1989775"/>
          </a:xfrm>
          <a:prstGeom prst="rect">
            <a:avLst/>
          </a:prstGeom>
        </p:spPr>
        <p:txBody>
          <a:bodyPr wrap="square">
            <a:spAutoFit/>
          </a:bodyPr>
          <a:lstStyle/>
          <a:p>
            <a:pPr algn="r"/>
            <a:r>
              <a:rPr lang="fr-FR" dirty="0" smtClean="0"/>
              <a:t/>
            </a:r>
            <a:br>
              <a:rPr lang="fr-FR" dirty="0" smtClean="0"/>
            </a:br>
            <a:r>
              <a:rPr lang="fr-FR" dirty="0"/>
              <a:t>	</a:t>
            </a:r>
            <a:endParaRPr lang="fr-FR" dirty="0" smtClean="0"/>
          </a:p>
          <a:p>
            <a:pPr algn="r"/>
            <a:r>
              <a:rPr lang="fr-FR" sz="4000" b="1" dirty="0" smtClean="0">
                <a:solidFill>
                  <a:schemeClr val="tx2">
                    <a:lumMod val="75000"/>
                  </a:schemeClr>
                </a:solidFill>
              </a:rPr>
              <a:t>70% </a:t>
            </a:r>
            <a:r>
              <a:rPr lang="fr-FR" dirty="0"/>
              <a:t>des </a:t>
            </a:r>
            <a:r>
              <a:rPr lang="fr-FR" dirty="0" smtClean="0"/>
              <a:t>lecteurs s'accordent </a:t>
            </a:r>
            <a:r>
              <a:rPr lang="fr-FR" dirty="0"/>
              <a:t>à dire </a:t>
            </a:r>
            <a:r>
              <a:rPr lang="fr-FR" dirty="0" smtClean="0"/>
              <a:t/>
            </a:r>
            <a:br>
              <a:rPr lang="fr-FR" dirty="0" smtClean="0"/>
            </a:br>
            <a:r>
              <a:rPr lang="fr-FR" dirty="0" smtClean="0">
                <a:solidFill>
                  <a:schemeClr val="tx2">
                    <a:lumMod val="75000"/>
                  </a:schemeClr>
                </a:solidFill>
              </a:rPr>
              <a:t>« </a:t>
            </a:r>
            <a:r>
              <a:rPr lang="fr-FR" sz="2500" dirty="0" smtClean="0">
                <a:solidFill>
                  <a:schemeClr val="tx2">
                    <a:lumMod val="75000"/>
                  </a:schemeClr>
                </a:solidFill>
              </a:rPr>
              <a:t>J’aime discuter des livres avec mon entourage</a:t>
            </a:r>
            <a:r>
              <a:rPr lang="fr-FR" dirty="0" smtClean="0">
                <a:solidFill>
                  <a:schemeClr val="tx2">
                    <a:lumMod val="75000"/>
                  </a:schemeClr>
                </a:solidFill>
              </a:rPr>
              <a:t> »</a:t>
            </a:r>
            <a:endParaRPr lang="fr-FR" dirty="0">
              <a:solidFill>
                <a:schemeClr val="tx2">
                  <a:lumMod val="75000"/>
                </a:schemeClr>
              </a:solidFill>
            </a:endParaRPr>
          </a:p>
          <a:p>
            <a:pPr marL="720725" algn="r"/>
            <a:r>
              <a:rPr lang="fr-FR" dirty="0" smtClean="0"/>
              <a:t>&gt; 29% </a:t>
            </a:r>
            <a:r>
              <a:rPr lang="fr-FR" dirty="0"/>
              <a:t>tout à fait </a:t>
            </a:r>
            <a:r>
              <a:rPr lang="fr-FR" dirty="0" smtClean="0"/>
              <a:t>d'accord</a:t>
            </a:r>
            <a:br>
              <a:rPr lang="fr-FR" dirty="0" smtClean="0"/>
            </a:br>
            <a:r>
              <a:rPr lang="fr-FR" dirty="0"/>
              <a:t>	</a:t>
            </a:r>
            <a:endParaRPr lang="fr-FR" dirty="0" smtClean="0"/>
          </a:p>
        </p:txBody>
      </p:sp>
      <p:sp>
        <p:nvSpPr>
          <p:cNvPr id="7" name="Légende à une bordure 1 6"/>
          <p:cNvSpPr/>
          <p:nvPr/>
        </p:nvSpPr>
        <p:spPr bwMode="auto">
          <a:xfrm>
            <a:off x="4138614" y="2886598"/>
            <a:ext cx="2233862" cy="581698"/>
          </a:xfrm>
          <a:prstGeom prst="accentCallout1">
            <a:avLst>
              <a:gd name="adj1" fmla="val 18750"/>
              <a:gd name="adj2" fmla="val -8333"/>
              <a:gd name="adj3" fmla="val 4396"/>
              <a:gd name="adj4" fmla="val -2736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normalizeH="0" baseline="0" dirty="0" smtClean="0">
                <a:ln>
                  <a:noFill/>
                </a:ln>
                <a:solidFill>
                  <a:schemeClr val="tx1"/>
                </a:solidFill>
                <a:effectLst/>
              </a:rPr>
              <a:t>+ + +</a:t>
            </a:r>
          </a:p>
          <a:p>
            <a:pPr marL="285750" indent="-285750">
              <a:buFont typeface="Arial" panose="020B0604020202020204" pitchFamily="34" charset="0"/>
              <a:buChar char="•"/>
            </a:pPr>
            <a:r>
              <a:rPr lang="fr-FR" sz="1400" dirty="0" smtClean="0"/>
              <a:t>Femmes: 59%</a:t>
            </a:r>
            <a:endParaRPr lang="fr-FR" sz="1400" dirty="0"/>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400" dirty="0" smtClean="0"/>
              <a:t>35 ans et +: 52%</a:t>
            </a:r>
          </a:p>
        </p:txBody>
      </p:sp>
      <p:sp>
        <p:nvSpPr>
          <p:cNvPr id="9" name="Légende à une bordure 1 8"/>
          <p:cNvSpPr/>
          <p:nvPr/>
        </p:nvSpPr>
        <p:spPr bwMode="auto">
          <a:xfrm>
            <a:off x="4138614" y="5701991"/>
            <a:ext cx="1898315" cy="775597"/>
          </a:xfrm>
          <a:prstGeom prst="accentCallout1">
            <a:avLst>
              <a:gd name="adj1" fmla="val 46197"/>
              <a:gd name="adj2" fmla="val 105627"/>
              <a:gd name="adj3" fmla="val -36274"/>
              <a:gd name="adj4" fmla="val 11325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normalizeH="0" baseline="0" dirty="0" smtClean="0">
                <a:ln>
                  <a:noFill/>
                </a:ln>
                <a:solidFill>
                  <a:schemeClr val="tx1"/>
                </a:solidFill>
                <a:effectLst/>
              </a:rPr>
              <a:t>+ + +</a:t>
            </a:r>
          </a:p>
          <a:p>
            <a:pPr marL="285750" indent="-285750">
              <a:buFont typeface="Arial" panose="020B0604020202020204" pitchFamily="34" charset="0"/>
              <a:buChar char="•"/>
            </a:pPr>
            <a:r>
              <a:rPr lang="fr-FR" sz="1400" dirty="0"/>
              <a:t>CSP +  : 36%</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fr-FR" sz="1400" b="0" i="0" u="none" strike="noStrike" cap="none" normalizeH="0" baseline="0" dirty="0" smtClean="0">
                <a:ln>
                  <a:noFill/>
                </a:ln>
                <a:solidFill>
                  <a:schemeClr val="tx1"/>
                </a:solidFill>
                <a:effectLst/>
              </a:rPr>
              <a:t>Habitants IDF </a:t>
            </a:r>
            <a:r>
              <a:rPr kumimoji="0" lang="fr-FR" sz="1400" b="0" i="0" u="none" strike="noStrike" cap="none" normalizeH="0" baseline="0" dirty="0" smtClean="0">
                <a:ln>
                  <a:noFill/>
                </a:ln>
                <a:solidFill>
                  <a:schemeClr val="tx1"/>
                </a:solidFill>
                <a:effectLst/>
              </a:rPr>
              <a:t>: 38%</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endParaRPr kumimoji="0" lang="fr-FR" sz="1400" b="0" i="0" u="none" strike="noStrike" cap="none" normalizeH="0" baseline="0" dirty="0" smtClean="0">
              <a:ln>
                <a:noFill/>
              </a:ln>
              <a:solidFill>
                <a:schemeClr val="tx1"/>
              </a:solidFill>
              <a:effectLst/>
            </a:endParaRPr>
          </a:p>
        </p:txBody>
      </p:sp>
      <p:grpSp>
        <p:nvGrpSpPr>
          <p:cNvPr id="10" name="Group 181"/>
          <p:cNvGrpSpPr>
            <a:grpSpLocks noChangeAspect="1"/>
          </p:cNvGrpSpPr>
          <p:nvPr/>
        </p:nvGrpSpPr>
        <p:grpSpPr>
          <a:xfrm>
            <a:off x="7789711" y="33032"/>
            <a:ext cx="648422" cy="720000"/>
            <a:chOff x="1784350" y="4149725"/>
            <a:chExt cx="977900" cy="1085850"/>
          </a:xfrm>
          <a:solidFill>
            <a:schemeClr val="accent4">
              <a:lumMod val="75000"/>
            </a:schemeClr>
          </a:solidFill>
        </p:grpSpPr>
        <p:sp>
          <p:nvSpPr>
            <p:cNvPr id="11"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3"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4"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5"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17" name="Groupe 16"/>
          <p:cNvGrpSpPr/>
          <p:nvPr/>
        </p:nvGrpSpPr>
        <p:grpSpPr>
          <a:xfrm>
            <a:off x="8584947" y="33032"/>
            <a:ext cx="561495" cy="705398"/>
            <a:chOff x="3475329" y="2590956"/>
            <a:chExt cx="2229935" cy="2801434"/>
          </a:xfrm>
          <a:solidFill>
            <a:srgbClr val="7030A0"/>
          </a:solidFill>
        </p:grpSpPr>
        <p:sp>
          <p:nvSpPr>
            <p:cNvPr id="18"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9"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1"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2"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pic>
        <p:nvPicPr>
          <p:cNvPr id="1026" name="Picture 2" descr="http://noiretblanc74.unblog.fr/files/2012/08/evas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7233" y="1527981"/>
            <a:ext cx="2288794" cy="2255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blackandbeautiful.fr/blog/wp-content/uploads/2013/12/buzz-blackandbeautiful.fr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82" y="3883597"/>
            <a:ext cx="1418168" cy="2461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488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C:\Documents and Settings\sand.petitberghien\Bureau\Multi Livres\Images\shutterstock_1387963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29" r="41308"/>
          <a:stretch/>
        </p:blipFill>
        <p:spPr bwMode="auto">
          <a:xfrm flipH="1">
            <a:off x="3410890" y="0"/>
            <a:ext cx="573152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0"/>
          </p:nvPr>
        </p:nvSpPr>
        <p:spPr/>
        <p:txBody>
          <a:bodyPr/>
          <a:lstStyle/>
          <a:p>
            <a:pPr>
              <a:defRPr/>
            </a:pPr>
            <a:r>
              <a:rPr lang="en-US" smtClean="0"/>
              <a:t>Ipsos Template 2012</a:t>
            </a:r>
            <a:endParaRPr lang="en-US"/>
          </a:p>
        </p:txBody>
      </p:sp>
      <p:sp>
        <p:nvSpPr>
          <p:cNvPr id="7" name="Freeform 3"/>
          <p:cNvSpPr>
            <a:spLocks noChangeAspect="1"/>
          </p:cNvSpPr>
          <p:nvPr/>
        </p:nvSpPr>
        <p:spPr bwMode="auto">
          <a:xfrm>
            <a:off x="0" y="0"/>
            <a:ext cx="6223000" cy="6858000"/>
          </a:xfrm>
          <a:custGeom>
            <a:avLst/>
            <a:gdLst>
              <a:gd name="T0" fmla="*/ 3954033 w 1961"/>
              <a:gd name="T1" fmla="*/ 3465494 h 2159"/>
              <a:gd name="T2" fmla="*/ 6223000 w 1961"/>
              <a:gd name="T3" fmla="*/ 0 h 2159"/>
              <a:gd name="T4" fmla="*/ 0 w 1961"/>
              <a:gd name="T5" fmla="*/ 0 h 2159"/>
              <a:gd name="T6" fmla="*/ 0 w 1961"/>
              <a:gd name="T7" fmla="*/ 6851650 h 2159"/>
              <a:gd name="T8" fmla="*/ 6061158 w 1961"/>
              <a:gd name="T9" fmla="*/ 6851650 h 2159"/>
              <a:gd name="T10" fmla="*/ 3954033 w 1961"/>
              <a:gd name="T11" fmla="*/ 3465494 h 2159"/>
              <a:gd name="T12" fmla="*/ 0 60000 65536"/>
              <a:gd name="T13" fmla="*/ 0 60000 65536"/>
              <a:gd name="T14" fmla="*/ 0 60000 65536"/>
              <a:gd name="T15" fmla="*/ 0 60000 65536"/>
              <a:gd name="T16" fmla="*/ 0 60000 65536"/>
              <a:gd name="T17" fmla="*/ 0 60000 65536"/>
              <a:gd name="T18" fmla="*/ 0 w 1961"/>
              <a:gd name="T19" fmla="*/ 0 h 2159"/>
              <a:gd name="T20" fmla="*/ 1961 w 1961"/>
              <a:gd name="T21" fmla="*/ 2159 h 2159"/>
            </a:gdLst>
            <a:ahLst/>
            <a:cxnLst>
              <a:cxn ang="T12">
                <a:pos x="T0" y="T1"/>
              </a:cxn>
              <a:cxn ang="T13">
                <a:pos x="T2" y="T3"/>
              </a:cxn>
              <a:cxn ang="T14">
                <a:pos x="T4" y="T5"/>
              </a:cxn>
              <a:cxn ang="T15">
                <a:pos x="T6" y="T7"/>
              </a:cxn>
              <a:cxn ang="T16">
                <a:pos x="T8" y="T9"/>
              </a:cxn>
              <a:cxn ang="T17">
                <a:pos x="T10" y="T11"/>
              </a:cxn>
            </a:cxnLst>
            <a:rect l="T18" t="T19" r="T20" b="T21"/>
            <a:pathLst>
              <a:path w="1961" h="2159">
                <a:moveTo>
                  <a:pt x="1246" y="1092"/>
                </a:moveTo>
                <a:cubicBezTo>
                  <a:pt x="1246" y="603"/>
                  <a:pt x="1540" y="184"/>
                  <a:pt x="1961" y="0"/>
                </a:cubicBezTo>
                <a:cubicBezTo>
                  <a:pt x="0" y="0"/>
                  <a:pt x="0" y="0"/>
                  <a:pt x="0" y="0"/>
                </a:cubicBezTo>
                <a:cubicBezTo>
                  <a:pt x="0" y="2159"/>
                  <a:pt x="0" y="2159"/>
                  <a:pt x="0" y="2159"/>
                </a:cubicBezTo>
                <a:cubicBezTo>
                  <a:pt x="1910" y="2159"/>
                  <a:pt x="1910" y="2159"/>
                  <a:pt x="1910" y="2159"/>
                </a:cubicBezTo>
                <a:cubicBezTo>
                  <a:pt x="1516" y="1965"/>
                  <a:pt x="1246" y="1560"/>
                  <a:pt x="1246" y="1092"/>
                </a:cubicBezTo>
                <a:close/>
              </a:path>
            </a:pathLst>
          </a:custGeom>
          <a:solidFill>
            <a:srgbClr val="BCBEC0"/>
          </a:solidFill>
          <a:ln>
            <a:noFill/>
          </a:ln>
          <a:extLst/>
        </p:spPr>
        <p:txBody>
          <a:bodyPr/>
          <a:lstStyle/>
          <a:p>
            <a:endParaRPr lang="fr-FR"/>
          </a:p>
        </p:txBody>
      </p:sp>
      <p:grpSp>
        <p:nvGrpSpPr>
          <p:cNvPr id="8" name="Group 21"/>
          <p:cNvGrpSpPr>
            <a:grpSpLocks noChangeAspect="1"/>
          </p:cNvGrpSpPr>
          <p:nvPr/>
        </p:nvGrpSpPr>
        <p:grpSpPr bwMode="auto">
          <a:xfrm>
            <a:off x="150813" y="150813"/>
            <a:ext cx="522287" cy="468312"/>
            <a:chOff x="1352" y="681"/>
            <a:chExt cx="3519" cy="3153"/>
          </a:xfrm>
        </p:grpSpPr>
        <p:sp>
          <p:nvSpPr>
            <p:cNvPr id="9"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24" name="ZoneTexte 23"/>
          <p:cNvSpPr txBox="1"/>
          <p:nvPr/>
        </p:nvSpPr>
        <p:spPr>
          <a:xfrm>
            <a:off x="673100" y="777910"/>
            <a:ext cx="3739243" cy="2529923"/>
          </a:xfrm>
          <a:prstGeom prst="rect">
            <a:avLst/>
          </a:prstGeom>
          <a:noFill/>
        </p:spPr>
        <p:txBody>
          <a:bodyPr wrap="square" rtlCol="0">
            <a:spAutoFit/>
          </a:bodyPr>
          <a:lstStyle/>
          <a:p>
            <a:r>
              <a:rPr lang="fr-FR" sz="4400" b="1" spc="-150" dirty="0" smtClean="0">
                <a:solidFill>
                  <a:schemeClr val="bg1"/>
                </a:solidFill>
                <a:latin typeface="+mn-lt"/>
              </a:rPr>
              <a:t>Qui sont les lecteurs, leur profil </a:t>
            </a:r>
            <a:r>
              <a:rPr lang="fr-FR" sz="4400" b="1" spc="-150" dirty="0" err="1" smtClean="0">
                <a:solidFill>
                  <a:schemeClr val="bg1"/>
                </a:solidFill>
                <a:latin typeface="+mn-lt"/>
              </a:rPr>
              <a:t>a-t-il</a:t>
            </a:r>
            <a:r>
              <a:rPr lang="fr-FR" sz="4400" b="1" spc="-150" dirty="0" smtClean="0">
                <a:solidFill>
                  <a:schemeClr val="bg1"/>
                </a:solidFill>
                <a:latin typeface="+mn-lt"/>
              </a:rPr>
              <a:t> évolué ?</a:t>
            </a:r>
          </a:p>
        </p:txBody>
      </p:sp>
      <p:pic>
        <p:nvPicPr>
          <p:cNvPr id="25" name="Picture 32" descr="Media CT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1"/>
          </p:nvPr>
        </p:nvSpPr>
        <p:spPr>
          <a:xfrm>
            <a:off x="8924166" y="6563797"/>
            <a:ext cx="78547" cy="184666"/>
          </a:xfrm>
        </p:spPr>
        <p:txBody>
          <a:bodyPr/>
          <a:lstStyle/>
          <a:p>
            <a:pPr>
              <a:defRPr/>
            </a:pPr>
            <a:fld id="{59B8FEBF-FA3A-4888-BCEC-188E70141E85}" type="slidenum">
              <a:rPr lang="en-US" smtClean="0">
                <a:solidFill>
                  <a:schemeClr val="bg1"/>
                </a:solidFill>
              </a:rPr>
              <a:pPr>
                <a:defRPr/>
              </a:pPr>
              <a:t>23</a:t>
            </a:fld>
            <a:endParaRPr lang="en-US">
              <a:solidFill>
                <a:schemeClr val="bg1"/>
              </a:solidFill>
            </a:endParaRPr>
          </a:p>
        </p:txBody>
      </p:sp>
      <p:sp>
        <p:nvSpPr>
          <p:cNvPr id="27" name="Rectangle 2"/>
          <p:cNvSpPr txBox="1">
            <a:spLocks noChangeArrowheads="1"/>
          </p:cNvSpPr>
          <p:nvPr/>
        </p:nvSpPr>
        <p:spPr bwMode="auto">
          <a:xfrm>
            <a:off x="355168" y="2296203"/>
            <a:ext cx="78547"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lnSpc>
                <a:spcPct val="100000"/>
              </a:lnSpc>
              <a:spcBef>
                <a:spcPct val="50000"/>
              </a:spcBef>
              <a:spcAft>
                <a:spcPct val="0"/>
              </a:spcAft>
              <a:buFontTx/>
              <a:buChar char="§"/>
              <a:defRPr sz="1200" kern="1200">
                <a:solidFill>
                  <a:schemeClr val="tx1"/>
                </a:solidFill>
                <a:latin typeface="Calibri" pitchFamily="34" charset="0"/>
                <a:ea typeface="+mn-ea"/>
                <a:cs typeface="+mn-cs"/>
              </a:defRPr>
            </a:lvl1pPr>
            <a:lvl2pPr marL="742950" indent="-285750" algn="l" rtl="0" eaLnBrk="0" fontAlgn="base" hangingPunct="0">
              <a:lnSpc>
                <a:spcPct val="90000"/>
              </a:lnSpc>
              <a:spcBef>
                <a:spcPct val="50000"/>
              </a:spcBef>
              <a:spcAft>
                <a:spcPct val="0"/>
              </a:spcAft>
              <a:buFont typeface="Wingdings" pitchFamily="2" charset="2"/>
              <a:buChar char="ð"/>
              <a:defRPr sz="16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50000"/>
              </a:spcBef>
              <a:spcAft>
                <a:spcPct val="0"/>
              </a:spcAft>
              <a:buFont typeface="Calibri" pitchFamily="34" charset="0"/>
              <a:buChar char="̶"/>
              <a:defRPr sz="14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50000"/>
              </a:spcBef>
              <a:spcAft>
                <a:spcPct val="0"/>
              </a:spcAft>
              <a:buFont typeface="Wingdings" pitchFamily="2" charset="2"/>
              <a:buChar char="§"/>
              <a:defRPr sz="1200" kern="1200">
                <a:solidFill>
                  <a:schemeClr val="tx1"/>
                </a:solidFill>
                <a:latin typeface="Calibri" pitchFamily="34" charset="0"/>
                <a:ea typeface="+mn-ea"/>
                <a:cs typeface="+mn-cs"/>
              </a:defRPr>
            </a:lvl4pPr>
            <a:lvl5pPr marL="2057400" indent="-228600" algn="l" rtl="0" eaLnBrk="0" fontAlgn="base"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5pPr>
            <a:lvl6pPr marL="25146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9pPr>
          </a:lstStyle>
          <a:p>
            <a:pPr eaLnBrk="1" hangingPunct="1">
              <a:spcBef>
                <a:spcPct val="0"/>
              </a:spcBef>
              <a:buFontTx/>
              <a:buNone/>
            </a:pPr>
            <a:fld id="{E16BA3D2-57DB-46C3-933D-578F0802164C}" type="slidenum">
              <a:rPr lang="en-US" altLang="fr-FR" smtClean="0">
                <a:solidFill>
                  <a:srgbClr val="FFFFFF"/>
                </a:solidFill>
              </a:rPr>
              <a:pPr eaLnBrk="1" hangingPunct="1">
                <a:spcBef>
                  <a:spcPct val="0"/>
                </a:spcBef>
                <a:buFontTx/>
                <a:buNone/>
              </a:pPr>
              <a:t>23</a:t>
            </a:fld>
            <a:endParaRPr lang="en-US" altLang="fr-FR" dirty="0" smtClean="0">
              <a:solidFill>
                <a:srgbClr val="FFFFFF"/>
              </a:solidFill>
            </a:endParaRPr>
          </a:p>
        </p:txBody>
      </p:sp>
      <p:sp>
        <p:nvSpPr>
          <p:cNvPr id="29" name="ZoneTexte 28"/>
          <p:cNvSpPr txBox="1"/>
          <p:nvPr/>
        </p:nvSpPr>
        <p:spPr>
          <a:xfrm>
            <a:off x="-29028" y="5879271"/>
            <a:ext cx="5286325" cy="978729"/>
          </a:xfrm>
          <a:prstGeom prst="rect">
            <a:avLst/>
          </a:prstGeom>
          <a:noFill/>
        </p:spPr>
        <p:txBody>
          <a:bodyPr wrap="square" rtlCol="0">
            <a:spAutoFit/>
          </a:bodyPr>
          <a:lstStyle/>
          <a:p>
            <a:r>
              <a:rPr lang="fr-FR" sz="3200" b="1" spc="-150" dirty="0" smtClean="0">
                <a:solidFill>
                  <a:schemeClr val="bg1"/>
                </a:solidFill>
                <a:latin typeface="+mn-lt"/>
              </a:rPr>
              <a:t>1- sociodémographique</a:t>
            </a:r>
          </a:p>
          <a:p>
            <a:r>
              <a:rPr lang="fr-FR" sz="3200" b="1" spc="-150" dirty="0" smtClean="0">
                <a:solidFill>
                  <a:schemeClr val="bg1"/>
                </a:solidFill>
                <a:latin typeface="+mn-lt"/>
              </a:rPr>
              <a:t>2- équipement technologique</a:t>
            </a:r>
            <a:endParaRPr lang="fr-FR" sz="3200" b="1" spc="-150" dirty="0">
              <a:solidFill>
                <a:schemeClr val="bg1"/>
              </a:solidFill>
              <a:latin typeface="+mn-lt"/>
            </a:endParaRPr>
          </a:p>
        </p:txBody>
      </p:sp>
    </p:spTree>
    <p:extLst>
      <p:ext uri="{BB962C8B-B14F-4D97-AF65-F5344CB8AC3E}">
        <p14:creationId xmlns:p14="http://schemas.microsoft.com/office/powerpoint/2010/main" val="3247329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à coins arrondis 141"/>
          <p:cNvSpPr/>
          <p:nvPr/>
        </p:nvSpPr>
        <p:spPr bwMode="auto">
          <a:xfrm>
            <a:off x="7367843" y="3263412"/>
            <a:ext cx="934328" cy="810455"/>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45" name="ZoneTexte 144"/>
          <p:cNvSpPr txBox="1"/>
          <p:nvPr/>
        </p:nvSpPr>
        <p:spPr>
          <a:xfrm>
            <a:off x="7396870" y="3335278"/>
            <a:ext cx="2356718" cy="674031"/>
          </a:xfrm>
          <a:prstGeom prst="rect">
            <a:avLst/>
          </a:prstGeom>
          <a:noFill/>
        </p:spPr>
        <p:txBody>
          <a:bodyPr wrap="square" rtlCol="0">
            <a:spAutoFit/>
          </a:bodyPr>
          <a:lstStyle/>
          <a:p>
            <a:pPr>
              <a:tabLst>
                <a:tab pos="1968500" algn="l"/>
              </a:tabLst>
            </a:pPr>
            <a:r>
              <a:rPr lang="fr-FR" sz="1400" dirty="0" smtClean="0">
                <a:solidFill>
                  <a:srgbClr val="326982"/>
                </a:solidFill>
              </a:rPr>
              <a:t>29%</a:t>
            </a:r>
          </a:p>
          <a:p>
            <a:pPr>
              <a:tabLst>
                <a:tab pos="1968500" algn="l"/>
              </a:tabLst>
            </a:pPr>
            <a:r>
              <a:rPr lang="fr-FR" sz="1400" dirty="0" smtClean="0">
                <a:solidFill>
                  <a:srgbClr val="326982"/>
                </a:solidFill>
              </a:rPr>
              <a:t>71%</a:t>
            </a:r>
            <a:endParaRPr lang="fr-FR" sz="1400" dirty="0">
              <a:solidFill>
                <a:srgbClr val="FFFFFF">
                  <a:lumMod val="50000"/>
                </a:srgbClr>
              </a:solidFill>
            </a:endParaRPr>
          </a:p>
          <a:p>
            <a:pPr>
              <a:tabLst>
                <a:tab pos="1968500" algn="l"/>
              </a:tabLst>
            </a:pPr>
            <a:r>
              <a:rPr lang="fr-FR" sz="1400" i="1" dirty="0">
                <a:solidFill>
                  <a:srgbClr val="326982"/>
                </a:solidFill>
                <a:latin typeface="Calibri"/>
              </a:rPr>
              <a:t>→ 48 </a:t>
            </a:r>
            <a:r>
              <a:rPr lang="fr-FR" sz="1400" i="1" dirty="0" smtClean="0">
                <a:solidFill>
                  <a:srgbClr val="326982"/>
                </a:solidFill>
                <a:latin typeface="Calibri"/>
              </a:rPr>
              <a:t>ans</a:t>
            </a:r>
            <a:endParaRPr lang="fr-FR" sz="1400" i="1" dirty="0">
              <a:solidFill>
                <a:srgbClr val="326982"/>
              </a:solidFill>
              <a:latin typeface="Calibri"/>
            </a:endParaRPr>
          </a:p>
        </p:txBody>
      </p:sp>
      <p:sp>
        <p:nvSpPr>
          <p:cNvPr id="137" name="Rectangle à coins arrondis 136"/>
          <p:cNvSpPr/>
          <p:nvPr/>
        </p:nvSpPr>
        <p:spPr bwMode="auto">
          <a:xfrm>
            <a:off x="5009019" y="3263971"/>
            <a:ext cx="969041" cy="809896"/>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95" name="Rectangle à coins arrondis 94"/>
          <p:cNvSpPr/>
          <p:nvPr/>
        </p:nvSpPr>
        <p:spPr bwMode="auto">
          <a:xfrm>
            <a:off x="4973395" y="2271450"/>
            <a:ext cx="1004665" cy="610442"/>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41" name="ZoneTexte 140"/>
          <p:cNvSpPr txBox="1"/>
          <p:nvPr/>
        </p:nvSpPr>
        <p:spPr>
          <a:xfrm>
            <a:off x="5009019" y="3307792"/>
            <a:ext cx="1862851" cy="757130"/>
          </a:xfrm>
          <a:prstGeom prst="rect">
            <a:avLst/>
          </a:prstGeom>
          <a:noFill/>
        </p:spPr>
        <p:txBody>
          <a:bodyPr wrap="square" rtlCol="0">
            <a:spAutoFit/>
          </a:bodyPr>
          <a:lstStyle/>
          <a:p>
            <a:pPr>
              <a:tabLst>
                <a:tab pos="1968500" algn="l"/>
              </a:tabLst>
            </a:pPr>
            <a:r>
              <a:rPr lang="fr-FR" sz="2000" b="1" dirty="0" smtClean="0">
                <a:solidFill>
                  <a:srgbClr val="326982"/>
                </a:solidFill>
              </a:rPr>
              <a:t>44%</a:t>
            </a:r>
            <a:r>
              <a:rPr lang="fr-FR" sz="1600" dirty="0" smtClean="0">
                <a:solidFill>
                  <a:srgbClr val="326982"/>
                </a:solidFill>
              </a:rPr>
              <a:t> </a:t>
            </a:r>
            <a:r>
              <a:rPr lang="fr-FR" sz="1400" dirty="0" smtClean="0">
                <a:solidFill>
                  <a:srgbClr val="326982"/>
                </a:solidFill>
              </a:rPr>
              <a:t>+ </a:t>
            </a:r>
            <a:endParaRPr lang="fr-FR" sz="1400" dirty="0">
              <a:solidFill>
                <a:srgbClr val="FFFFFF">
                  <a:lumMod val="50000"/>
                </a:srgbClr>
              </a:solidFill>
            </a:endParaRPr>
          </a:p>
          <a:p>
            <a:pPr>
              <a:tabLst>
                <a:tab pos="1968500" algn="l"/>
              </a:tabLst>
            </a:pPr>
            <a:r>
              <a:rPr lang="fr-FR" sz="1400" dirty="0" smtClean="0">
                <a:solidFill>
                  <a:srgbClr val="326982"/>
                </a:solidFill>
              </a:rPr>
              <a:t>56%</a:t>
            </a:r>
            <a:endParaRPr lang="fr-FR" sz="1400" dirty="0">
              <a:solidFill>
                <a:srgbClr val="FFFFFF">
                  <a:lumMod val="50000"/>
                </a:srgbClr>
              </a:solidFill>
            </a:endParaRPr>
          </a:p>
          <a:p>
            <a:pPr>
              <a:tabLst>
                <a:tab pos="1968500" algn="l"/>
              </a:tabLst>
            </a:pPr>
            <a:r>
              <a:rPr lang="fr-FR" sz="1400" i="1" dirty="0">
                <a:solidFill>
                  <a:srgbClr val="326982"/>
                </a:solidFill>
                <a:latin typeface="Calibri"/>
              </a:rPr>
              <a:t>→ </a:t>
            </a:r>
            <a:r>
              <a:rPr lang="fr-FR" sz="1400" i="1" dirty="0" smtClean="0">
                <a:solidFill>
                  <a:srgbClr val="326982"/>
                </a:solidFill>
                <a:latin typeface="Calibri"/>
              </a:rPr>
              <a:t>40 ans</a:t>
            </a:r>
            <a:endParaRPr lang="fr-FR" sz="1400" i="1" dirty="0">
              <a:solidFill>
                <a:srgbClr val="FFFFFF">
                  <a:lumMod val="50000"/>
                </a:srgbClr>
              </a:solidFill>
            </a:endParaRPr>
          </a:p>
        </p:txBody>
      </p:sp>
      <p:sp>
        <p:nvSpPr>
          <p:cNvPr id="119" name="ZoneTexte 118"/>
          <p:cNvSpPr txBox="1"/>
          <p:nvPr/>
        </p:nvSpPr>
        <p:spPr>
          <a:xfrm>
            <a:off x="5009020" y="2269013"/>
            <a:ext cx="942942" cy="590931"/>
          </a:xfrm>
          <a:prstGeom prst="rect">
            <a:avLst/>
          </a:prstGeom>
          <a:noFill/>
        </p:spPr>
        <p:txBody>
          <a:bodyPr wrap="square" rtlCol="0">
            <a:spAutoFit/>
          </a:bodyPr>
          <a:lstStyle/>
          <a:p>
            <a:pPr>
              <a:tabLst>
                <a:tab pos="1968500" algn="l"/>
              </a:tabLst>
            </a:pPr>
            <a:r>
              <a:rPr lang="fr-FR" sz="2000" b="1" dirty="0" smtClean="0">
                <a:solidFill>
                  <a:srgbClr val="326982"/>
                </a:solidFill>
              </a:rPr>
              <a:t>55%</a:t>
            </a:r>
            <a:r>
              <a:rPr lang="fr-FR" sz="1600" dirty="0" smtClean="0">
                <a:solidFill>
                  <a:srgbClr val="326982"/>
                </a:solidFill>
              </a:rPr>
              <a:t> + </a:t>
            </a:r>
          </a:p>
          <a:p>
            <a:pPr>
              <a:tabLst>
                <a:tab pos="1968500" algn="l"/>
              </a:tabLst>
            </a:pPr>
            <a:r>
              <a:rPr lang="fr-FR" sz="1600" dirty="0" smtClean="0">
                <a:solidFill>
                  <a:srgbClr val="326982"/>
                </a:solidFill>
              </a:rPr>
              <a:t>45</a:t>
            </a:r>
            <a:r>
              <a:rPr lang="fr-FR" sz="1600" dirty="0">
                <a:solidFill>
                  <a:srgbClr val="326982"/>
                </a:solidFill>
              </a:rPr>
              <a:t>%</a:t>
            </a:r>
          </a:p>
        </p:txBody>
      </p:sp>
      <p:sp>
        <p:nvSpPr>
          <p:cNvPr id="2" name="Titre 1"/>
          <p:cNvSpPr>
            <a:spLocks noGrp="1"/>
          </p:cNvSpPr>
          <p:nvPr>
            <p:ph type="title"/>
          </p:nvPr>
        </p:nvSpPr>
        <p:spPr>
          <a:xfrm>
            <a:off x="693691" y="288560"/>
            <a:ext cx="7783274" cy="611187"/>
          </a:xfrm>
        </p:spPr>
        <p:txBody>
          <a:bodyPr/>
          <a:lstStyle/>
          <a:p>
            <a:pPr algn="just"/>
            <a:r>
              <a:rPr lang="fr-FR" sz="1800" dirty="0" smtClean="0"/>
              <a:t>Qui sont les lecteurs ? </a:t>
            </a:r>
            <a:r>
              <a:rPr lang="fr-FR" sz="1800" b="0" dirty="0" smtClean="0"/>
              <a:t>Quel que soit le </a:t>
            </a:r>
            <a:r>
              <a:rPr lang="fr-FR" sz="1800" b="0" dirty="0" smtClean="0"/>
              <a:t>format lu, </a:t>
            </a:r>
            <a:r>
              <a:rPr lang="fr-FR" sz="1800" b="0" dirty="0" smtClean="0"/>
              <a:t>les lecteurs sont plus jeunes et parisiens que l’ensemble des Français. Les lecteurs au format </a:t>
            </a:r>
            <a:r>
              <a:rPr lang="fr-FR" sz="1800" b="0" dirty="0" smtClean="0"/>
              <a:t>papier </a:t>
            </a:r>
            <a:r>
              <a:rPr lang="fr-FR" sz="1800" b="0" dirty="0" smtClean="0"/>
              <a:t>sont majoritairement </a:t>
            </a:r>
            <a:r>
              <a:rPr lang="fr-FR" sz="1800" b="0" dirty="0" smtClean="0"/>
              <a:t>des femmes à </a:t>
            </a:r>
            <a:r>
              <a:rPr lang="fr-FR" sz="1800" b="0" dirty="0" smtClean="0"/>
              <a:t>l’inverse </a:t>
            </a:r>
            <a:r>
              <a:rPr lang="fr-FR" sz="1800" b="0" dirty="0" smtClean="0"/>
              <a:t>des </a:t>
            </a:r>
            <a:r>
              <a:rPr lang="fr-FR" sz="1800" b="0" dirty="0" smtClean="0"/>
              <a:t>lecteurs numériques, </a:t>
            </a:r>
            <a:r>
              <a:rPr lang="fr-FR" sz="1800" b="0" dirty="0" smtClean="0"/>
              <a:t>qui sont des hommes.</a:t>
            </a:r>
            <a:endParaRPr lang="fr-FR" sz="1800" dirty="0"/>
          </a:p>
        </p:txBody>
      </p:sp>
      <p:sp>
        <p:nvSpPr>
          <p:cNvPr id="5" name="Espace réservé du numéro de diapositive 4"/>
          <p:cNvSpPr>
            <a:spLocks noGrp="1"/>
          </p:cNvSpPr>
          <p:nvPr>
            <p:ph type="sldNum" sz="quarter" idx="11"/>
          </p:nvPr>
        </p:nvSpPr>
        <p:spPr/>
        <p:txBody>
          <a:bodyPr/>
          <a:lstStyle/>
          <a:p>
            <a:pPr>
              <a:defRPr/>
            </a:pPr>
            <a:fld id="{D6CB63A4-EB63-48D7-9D2E-B5DE66AA34EB}" type="slidenum">
              <a:rPr lang="en-US" smtClean="0">
                <a:solidFill>
                  <a:srgbClr val="1F497D"/>
                </a:solidFill>
              </a:rPr>
              <a:pPr>
                <a:defRPr/>
              </a:pPr>
              <a:t>24</a:t>
            </a:fld>
            <a:endParaRPr lang="en-US">
              <a:solidFill>
                <a:srgbClr val="1F497D"/>
              </a:solidFill>
            </a:endParaRPr>
          </a:p>
        </p:txBody>
      </p:sp>
      <p:sp>
        <p:nvSpPr>
          <p:cNvPr id="10" name="Rectangle à coins arrondis 9"/>
          <p:cNvSpPr/>
          <p:nvPr/>
        </p:nvSpPr>
        <p:spPr bwMode="auto">
          <a:xfrm>
            <a:off x="1547976" y="2299987"/>
            <a:ext cx="2379600" cy="553369"/>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11" name="Rectangle à coins arrondis 10"/>
          <p:cNvSpPr/>
          <p:nvPr/>
        </p:nvSpPr>
        <p:spPr bwMode="auto">
          <a:xfrm>
            <a:off x="1511028" y="3259050"/>
            <a:ext cx="2379600" cy="814817"/>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12" name="Rectangle à coins arrondis 11"/>
          <p:cNvSpPr/>
          <p:nvPr/>
        </p:nvSpPr>
        <p:spPr bwMode="auto">
          <a:xfrm>
            <a:off x="1547976" y="5821936"/>
            <a:ext cx="2379600" cy="514169"/>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grpSp>
        <p:nvGrpSpPr>
          <p:cNvPr id="107" name="Groupe 106"/>
          <p:cNvGrpSpPr/>
          <p:nvPr/>
        </p:nvGrpSpPr>
        <p:grpSpPr>
          <a:xfrm>
            <a:off x="417562" y="3307569"/>
            <a:ext cx="750443" cy="679214"/>
            <a:chOff x="133805" y="3100295"/>
            <a:chExt cx="750443" cy="679214"/>
          </a:xfrm>
          <a:solidFill>
            <a:schemeClr val="bg1">
              <a:lumMod val="50000"/>
            </a:schemeClr>
          </a:solidFill>
        </p:grpSpPr>
        <p:sp>
          <p:nvSpPr>
            <p:cNvPr id="17" name="Freeform 228"/>
            <p:cNvSpPr>
              <a:spLocks/>
            </p:cNvSpPr>
            <p:nvPr/>
          </p:nvSpPr>
          <p:spPr bwMode="auto">
            <a:xfrm>
              <a:off x="451790" y="3100295"/>
              <a:ext cx="216230" cy="167895"/>
            </a:xfrm>
            <a:custGeom>
              <a:avLst/>
              <a:gdLst/>
              <a:ahLst/>
              <a:cxnLst>
                <a:cxn ang="0">
                  <a:pos x="232" y="22"/>
                </a:cxn>
                <a:cxn ang="0">
                  <a:pos x="212" y="4"/>
                </a:cxn>
                <a:cxn ang="0">
                  <a:pos x="103" y="56"/>
                </a:cxn>
                <a:cxn ang="0">
                  <a:pos x="70" y="46"/>
                </a:cxn>
                <a:cxn ang="0">
                  <a:pos x="1" y="112"/>
                </a:cxn>
                <a:cxn ang="0">
                  <a:pos x="67" y="181"/>
                </a:cxn>
                <a:cxn ang="0">
                  <a:pos x="136" y="115"/>
                </a:cxn>
                <a:cxn ang="0">
                  <a:pos x="107" y="58"/>
                </a:cxn>
                <a:cxn ang="0">
                  <a:pos x="232" y="22"/>
                </a:cxn>
              </a:cxnLst>
              <a:rect l="0" t="0" r="r" b="b"/>
              <a:pathLst>
                <a:path w="232" h="181">
                  <a:moveTo>
                    <a:pt x="232" y="22"/>
                  </a:moveTo>
                  <a:cubicBezTo>
                    <a:pt x="212" y="4"/>
                    <a:pt x="212" y="4"/>
                    <a:pt x="212" y="4"/>
                  </a:cubicBezTo>
                  <a:cubicBezTo>
                    <a:pt x="212" y="4"/>
                    <a:pt x="135" y="0"/>
                    <a:pt x="103" y="56"/>
                  </a:cubicBezTo>
                  <a:cubicBezTo>
                    <a:pt x="93" y="50"/>
                    <a:pt x="82" y="46"/>
                    <a:pt x="70" y="46"/>
                  </a:cubicBezTo>
                  <a:cubicBezTo>
                    <a:pt x="33" y="45"/>
                    <a:pt x="2" y="75"/>
                    <a:pt x="1" y="112"/>
                  </a:cubicBezTo>
                  <a:cubicBezTo>
                    <a:pt x="0" y="149"/>
                    <a:pt x="30" y="180"/>
                    <a:pt x="67" y="181"/>
                  </a:cubicBezTo>
                  <a:cubicBezTo>
                    <a:pt x="105" y="181"/>
                    <a:pt x="135" y="152"/>
                    <a:pt x="136" y="115"/>
                  </a:cubicBezTo>
                  <a:cubicBezTo>
                    <a:pt x="136" y="91"/>
                    <a:pt x="125" y="70"/>
                    <a:pt x="107" y="58"/>
                  </a:cubicBezTo>
                  <a:cubicBezTo>
                    <a:pt x="127" y="44"/>
                    <a:pt x="181" y="9"/>
                    <a:pt x="2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8" name="Freeform 229"/>
            <p:cNvSpPr>
              <a:spLocks/>
            </p:cNvSpPr>
            <p:nvPr/>
          </p:nvSpPr>
          <p:spPr bwMode="auto">
            <a:xfrm>
              <a:off x="133805" y="3275821"/>
              <a:ext cx="750443" cy="274738"/>
            </a:xfrm>
            <a:custGeom>
              <a:avLst/>
              <a:gdLst/>
              <a:ahLst/>
              <a:cxnLst>
                <a:cxn ang="0">
                  <a:pos x="33" y="88"/>
                </a:cxn>
                <a:cxn ang="0">
                  <a:pos x="34" y="91"/>
                </a:cxn>
                <a:cxn ang="0">
                  <a:pos x="28" y="106"/>
                </a:cxn>
                <a:cxn ang="0">
                  <a:pos x="52" y="164"/>
                </a:cxn>
                <a:cxn ang="0">
                  <a:pos x="104" y="182"/>
                </a:cxn>
                <a:cxn ang="0">
                  <a:pos x="156" y="198"/>
                </a:cxn>
                <a:cxn ang="0">
                  <a:pos x="216" y="202"/>
                </a:cxn>
                <a:cxn ang="0">
                  <a:pos x="293" y="218"/>
                </a:cxn>
                <a:cxn ang="0">
                  <a:pos x="355" y="247"/>
                </a:cxn>
                <a:cxn ang="0">
                  <a:pos x="385" y="292"/>
                </a:cxn>
                <a:cxn ang="0">
                  <a:pos x="425" y="246"/>
                </a:cxn>
                <a:cxn ang="0">
                  <a:pos x="483" y="232"/>
                </a:cxn>
                <a:cxn ang="0">
                  <a:pos x="543" y="260"/>
                </a:cxn>
                <a:cxn ang="0">
                  <a:pos x="603" y="227"/>
                </a:cxn>
                <a:cxn ang="0">
                  <a:pos x="676" y="200"/>
                </a:cxn>
                <a:cxn ang="0">
                  <a:pos x="726" y="189"/>
                </a:cxn>
                <a:cxn ang="0">
                  <a:pos x="761" y="179"/>
                </a:cxn>
                <a:cxn ang="0">
                  <a:pos x="786" y="172"/>
                </a:cxn>
                <a:cxn ang="0">
                  <a:pos x="802" y="115"/>
                </a:cxn>
                <a:cxn ang="0">
                  <a:pos x="799" y="105"/>
                </a:cxn>
                <a:cxn ang="0">
                  <a:pos x="800" y="102"/>
                </a:cxn>
                <a:cxn ang="0">
                  <a:pos x="418" y="3"/>
                </a:cxn>
                <a:cxn ang="0">
                  <a:pos x="33" y="88"/>
                </a:cxn>
              </a:cxnLst>
              <a:rect l="0" t="0" r="r" b="b"/>
              <a:pathLst>
                <a:path w="811" h="298">
                  <a:moveTo>
                    <a:pt x="33" y="88"/>
                  </a:moveTo>
                  <a:cubicBezTo>
                    <a:pt x="33" y="89"/>
                    <a:pt x="34" y="90"/>
                    <a:pt x="34" y="91"/>
                  </a:cubicBezTo>
                  <a:cubicBezTo>
                    <a:pt x="28" y="106"/>
                    <a:pt x="28" y="106"/>
                    <a:pt x="28" y="106"/>
                  </a:cubicBezTo>
                  <a:cubicBezTo>
                    <a:pt x="28" y="106"/>
                    <a:pt x="0" y="161"/>
                    <a:pt x="52" y="164"/>
                  </a:cubicBezTo>
                  <a:cubicBezTo>
                    <a:pt x="52" y="164"/>
                    <a:pt x="85" y="147"/>
                    <a:pt x="104" y="182"/>
                  </a:cubicBezTo>
                  <a:cubicBezTo>
                    <a:pt x="104" y="182"/>
                    <a:pt x="113" y="220"/>
                    <a:pt x="156" y="198"/>
                  </a:cubicBezTo>
                  <a:cubicBezTo>
                    <a:pt x="156" y="198"/>
                    <a:pt x="189" y="179"/>
                    <a:pt x="216" y="202"/>
                  </a:cubicBezTo>
                  <a:cubicBezTo>
                    <a:pt x="216" y="202"/>
                    <a:pt x="245" y="240"/>
                    <a:pt x="293" y="218"/>
                  </a:cubicBezTo>
                  <a:cubicBezTo>
                    <a:pt x="293" y="218"/>
                    <a:pt x="341" y="199"/>
                    <a:pt x="355" y="247"/>
                  </a:cubicBezTo>
                  <a:cubicBezTo>
                    <a:pt x="355" y="247"/>
                    <a:pt x="345" y="284"/>
                    <a:pt x="385" y="292"/>
                  </a:cubicBezTo>
                  <a:cubicBezTo>
                    <a:pt x="385" y="292"/>
                    <a:pt x="422" y="298"/>
                    <a:pt x="425" y="246"/>
                  </a:cubicBezTo>
                  <a:cubicBezTo>
                    <a:pt x="425" y="246"/>
                    <a:pt x="446" y="199"/>
                    <a:pt x="483" y="232"/>
                  </a:cubicBezTo>
                  <a:cubicBezTo>
                    <a:pt x="483" y="232"/>
                    <a:pt x="512" y="282"/>
                    <a:pt x="543" y="260"/>
                  </a:cubicBezTo>
                  <a:cubicBezTo>
                    <a:pt x="543" y="260"/>
                    <a:pt x="556" y="211"/>
                    <a:pt x="603" y="227"/>
                  </a:cubicBezTo>
                  <a:cubicBezTo>
                    <a:pt x="603" y="227"/>
                    <a:pt x="670" y="243"/>
                    <a:pt x="676" y="200"/>
                  </a:cubicBezTo>
                  <a:cubicBezTo>
                    <a:pt x="676" y="200"/>
                    <a:pt x="694" y="166"/>
                    <a:pt x="726" y="189"/>
                  </a:cubicBezTo>
                  <a:cubicBezTo>
                    <a:pt x="726" y="189"/>
                    <a:pt x="745" y="209"/>
                    <a:pt x="761" y="179"/>
                  </a:cubicBezTo>
                  <a:cubicBezTo>
                    <a:pt x="761" y="179"/>
                    <a:pt x="761" y="154"/>
                    <a:pt x="786" y="172"/>
                  </a:cubicBezTo>
                  <a:cubicBezTo>
                    <a:pt x="786" y="172"/>
                    <a:pt x="811" y="180"/>
                    <a:pt x="802" y="115"/>
                  </a:cubicBezTo>
                  <a:cubicBezTo>
                    <a:pt x="799" y="105"/>
                    <a:pt x="799" y="105"/>
                    <a:pt x="799" y="105"/>
                  </a:cubicBezTo>
                  <a:cubicBezTo>
                    <a:pt x="799" y="104"/>
                    <a:pt x="800" y="103"/>
                    <a:pt x="800" y="102"/>
                  </a:cubicBezTo>
                  <a:cubicBezTo>
                    <a:pt x="801" y="51"/>
                    <a:pt x="630" y="7"/>
                    <a:pt x="418" y="3"/>
                  </a:cubicBezTo>
                  <a:cubicBezTo>
                    <a:pt x="207" y="0"/>
                    <a:pt x="34" y="37"/>
                    <a:pt x="33"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9" name="Freeform 230"/>
            <p:cNvSpPr>
              <a:spLocks/>
            </p:cNvSpPr>
            <p:nvPr/>
          </p:nvSpPr>
          <p:spPr bwMode="auto">
            <a:xfrm>
              <a:off x="143980" y="3603981"/>
              <a:ext cx="732635" cy="175528"/>
            </a:xfrm>
            <a:custGeom>
              <a:avLst/>
              <a:gdLst/>
              <a:ahLst/>
              <a:cxnLst>
                <a:cxn ang="0">
                  <a:pos x="789" y="89"/>
                </a:cxn>
                <a:cxn ang="0">
                  <a:pos x="791" y="9"/>
                </a:cxn>
                <a:cxn ang="0">
                  <a:pos x="407" y="84"/>
                </a:cxn>
                <a:cxn ang="0">
                  <a:pos x="2" y="0"/>
                </a:cxn>
                <a:cxn ang="0">
                  <a:pos x="0" y="72"/>
                </a:cxn>
                <a:cxn ang="0">
                  <a:pos x="403" y="184"/>
                </a:cxn>
                <a:cxn ang="0">
                  <a:pos x="789" y="89"/>
                </a:cxn>
              </a:cxnLst>
              <a:rect l="0" t="0" r="r" b="b"/>
              <a:pathLst>
                <a:path w="791" h="189">
                  <a:moveTo>
                    <a:pt x="789" y="89"/>
                  </a:moveTo>
                  <a:cubicBezTo>
                    <a:pt x="791" y="9"/>
                    <a:pt x="791" y="9"/>
                    <a:pt x="791" y="9"/>
                  </a:cubicBezTo>
                  <a:cubicBezTo>
                    <a:pt x="791" y="9"/>
                    <a:pt x="674" y="89"/>
                    <a:pt x="407" y="84"/>
                  </a:cubicBezTo>
                  <a:cubicBezTo>
                    <a:pt x="407" y="84"/>
                    <a:pt x="165" y="90"/>
                    <a:pt x="2" y="0"/>
                  </a:cubicBezTo>
                  <a:cubicBezTo>
                    <a:pt x="0" y="72"/>
                    <a:pt x="0" y="72"/>
                    <a:pt x="0" y="72"/>
                  </a:cubicBezTo>
                  <a:cubicBezTo>
                    <a:pt x="0" y="72"/>
                    <a:pt x="33" y="168"/>
                    <a:pt x="403" y="184"/>
                  </a:cubicBezTo>
                  <a:cubicBezTo>
                    <a:pt x="403" y="184"/>
                    <a:pt x="688" y="189"/>
                    <a:pt x="789"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 name="Freeform 231"/>
            <p:cNvSpPr>
              <a:spLocks/>
            </p:cNvSpPr>
            <p:nvPr/>
          </p:nvSpPr>
          <p:spPr bwMode="auto">
            <a:xfrm>
              <a:off x="146525" y="3476788"/>
              <a:ext cx="730092" cy="178071"/>
            </a:xfrm>
            <a:custGeom>
              <a:avLst/>
              <a:gdLst/>
              <a:ahLst/>
              <a:cxnLst>
                <a:cxn ang="0">
                  <a:pos x="790" y="10"/>
                </a:cxn>
                <a:cxn ang="0">
                  <a:pos x="406" y="88"/>
                </a:cxn>
                <a:cxn ang="0">
                  <a:pos x="1" y="0"/>
                </a:cxn>
                <a:cxn ang="0">
                  <a:pos x="0" y="76"/>
                </a:cxn>
                <a:cxn ang="0">
                  <a:pos x="402" y="193"/>
                </a:cxn>
                <a:cxn ang="0">
                  <a:pos x="788" y="93"/>
                </a:cxn>
                <a:cxn ang="0">
                  <a:pos x="790" y="10"/>
                </a:cxn>
              </a:cxnLst>
              <a:rect l="0" t="0" r="r" b="b"/>
              <a:pathLst>
                <a:path w="790" h="193">
                  <a:moveTo>
                    <a:pt x="790" y="10"/>
                  </a:moveTo>
                  <a:cubicBezTo>
                    <a:pt x="790" y="10"/>
                    <a:pt x="674" y="93"/>
                    <a:pt x="406" y="88"/>
                  </a:cubicBezTo>
                  <a:cubicBezTo>
                    <a:pt x="406" y="88"/>
                    <a:pt x="164" y="95"/>
                    <a:pt x="1" y="0"/>
                  </a:cubicBezTo>
                  <a:cubicBezTo>
                    <a:pt x="0" y="76"/>
                    <a:pt x="0" y="76"/>
                    <a:pt x="0" y="76"/>
                  </a:cubicBezTo>
                  <a:cubicBezTo>
                    <a:pt x="0" y="76"/>
                    <a:pt x="33" y="175"/>
                    <a:pt x="402" y="193"/>
                  </a:cubicBezTo>
                  <a:cubicBezTo>
                    <a:pt x="402" y="193"/>
                    <a:pt x="742" y="189"/>
                    <a:pt x="788" y="93"/>
                  </a:cubicBezTo>
                  <a:lnTo>
                    <a:pt x="79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23" name="Freeform 120"/>
          <p:cNvSpPr>
            <a:spLocks noEditPoints="1"/>
          </p:cNvSpPr>
          <p:nvPr/>
        </p:nvSpPr>
        <p:spPr bwMode="auto">
          <a:xfrm>
            <a:off x="502933" y="5753480"/>
            <a:ext cx="579701" cy="579701"/>
          </a:xfrm>
          <a:custGeom>
            <a:avLst/>
            <a:gdLst/>
            <a:ahLst/>
            <a:cxnLst>
              <a:cxn ang="0">
                <a:pos x="873" y="852"/>
              </a:cxn>
              <a:cxn ang="0">
                <a:pos x="879" y="665"/>
              </a:cxn>
              <a:cxn ang="0">
                <a:pos x="845" y="677"/>
              </a:cxn>
              <a:cxn ang="0">
                <a:pos x="669" y="801"/>
              </a:cxn>
              <a:cxn ang="0">
                <a:pos x="668" y="536"/>
              </a:cxn>
              <a:cxn ang="0">
                <a:pos x="518" y="791"/>
              </a:cxn>
              <a:cxn ang="0">
                <a:pos x="368" y="532"/>
              </a:cxn>
              <a:cxn ang="0">
                <a:pos x="641" y="502"/>
              </a:cxn>
              <a:cxn ang="0">
                <a:pos x="397" y="237"/>
              </a:cxn>
              <a:cxn ang="0">
                <a:pos x="510" y="214"/>
              </a:cxn>
              <a:cxn ang="0">
                <a:pos x="489" y="41"/>
              </a:cxn>
              <a:cxn ang="0">
                <a:pos x="0" y="517"/>
              </a:cxn>
              <a:cxn ang="0">
                <a:pos x="1036" y="542"/>
              </a:cxn>
              <a:cxn ang="0">
                <a:pos x="374" y="205"/>
              </a:cxn>
              <a:cxn ang="0">
                <a:pos x="448" y="40"/>
              </a:cxn>
              <a:cxn ang="0">
                <a:pos x="338" y="502"/>
              </a:cxn>
              <a:cxn ang="0">
                <a:pos x="249" y="211"/>
              </a:cxn>
              <a:cxn ang="0">
                <a:pos x="338" y="502"/>
              </a:cxn>
              <a:cxn ang="0">
                <a:pos x="249" y="824"/>
              </a:cxn>
              <a:cxn ang="0">
                <a:pos x="338" y="532"/>
              </a:cxn>
              <a:cxn ang="0">
                <a:pos x="334" y="66"/>
              </a:cxn>
              <a:cxn ang="0">
                <a:pos x="187" y="160"/>
              </a:cxn>
              <a:cxn ang="0">
                <a:pos x="164" y="183"/>
              </a:cxn>
              <a:cxn ang="0">
                <a:pos x="142" y="502"/>
              </a:cxn>
              <a:cxn ang="0">
                <a:pos x="164" y="183"/>
              </a:cxn>
              <a:cxn ang="0">
                <a:pos x="142" y="532"/>
              </a:cxn>
              <a:cxn ang="0">
                <a:pos x="164" y="852"/>
              </a:cxn>
              <a:cxn ang="0">
                <a:pos x="187" y="875"/>
              </a:cxn>
              <a:cxn ang="0">
                <a:pos x="334" y="969"/>
              </a:cxn>
              <a:cxn ang="0">
                <a:pos x="266" y="851"/>
              </a:cxn>
              <a:cxn ang="0">
                <a:pos x="448" y="995"/>
              </a:cxn>
              <a:cxn ang="0">
                <a:pos x="518" y="1005"/>
              </a:cxn>
              <a:cxn ang="0">
                <a:pos x="516" y="821"/>
              </a:cxn>
              <a:cxn ang="0">
                <a:pos x="632" y="827"/>
              </a:cxn>
              <a:cxn ang="0">
                <a:pos x="662" y="830"/>
              </a:cxn>
              <a:cxn ang="0">
                <a:pos x="588" y="995"/>
              </a:cxn>
              <a:cxn ang="0">
                <a:pos x="702" y="969"/>
              </a:cxn>
              <a:cxn ang="0">
                <a:pos x="849" y="875"/>
              </a:cxn>
            </a:cxnLst>
            <a:rect l="0" t="0" r="r" b="b"/>
            <a:pathLst>
              <a:path w="1036" h="1035">
                <a:moveTo>
                  <a:pt x="1002" y="578"/>
                </a:moveTo>
                <a:cubicBezTo>
                  <a:pt x="989" y="683"/>
                  <a:pt x="942" y="778"/>
                  <a:pt x="873" y="852"/>
                </a:cubicBezTo>
                <a:cubicBezTo>
                  <a:pt x="855" y="845"/>
                  <a:pt x="837" y="838"/>
                  <a:pt x="817" y="832"/>
                </a:cubicBezTo>
                <a:cubicBezTo>
                  <a:pt x="845" y="783"/>
                  <a:pt x="866" y="726"/>
                  <a:pt x="879" y="665"/>
                </a:cubicBezTo>
                <a:cubicBezTo>
                  <a:pt x="869" y="669"/>
                  <a:pt x="858" y="674"/>
                  <a:pt x="847" y="678"/>
                </a:cubicBezTo>
                <a:cubicBezTo>
                  <a:pt x="847" y="677"/>
                  <a:pt x="846" y="677"/>
                  <a:pt x="845" y="677"/>
                </a:cubicBezTo>
                <a:cubicBezTo>
                  <a:pt x="832" y="730"/>
                  <a:pt x="812" y="780"/>
                  <a:pt x="787" y="824"/>
                </a:cubicBezTo>
                <a:cubicBezTo>
                  <a:pt x="751" y="814"/>
                  <a:pt x="711" y="806"/>
                  <a:pt x="669" y="801"/>
                </a:cubicBezTo>
                <a:cubicBezTo>
                  <a:pt x="685" y="732"/>
                  <a:pt x="695" y="653"/>
                  <a:pt x="698" y="567"/>
                </a:cubicBezTo>
                <a:cubicBezTo>
                  <a:pt x="688" y="557"/>
                  <a:pt x="678" y="546"/>
                  <a:pt x="668" y="536"/>
                </a:cubicBezTo>
                <a:cubicBezTo>
                  <a:pt x="667" y="638"/>
                  <a:pt x="656" y="726"/>
                  <a:pt x="639" y="797"/>
                </a:cubicBezTo>
                <a:cubicBezTo>
                  <a:pt x="600" y="793"/>
                  <a:pt x="560" y="791"/>
                  <a:pt x="518" y="791"/>
                </a:cubicBezTo>
                <a:cubicBezTo>
                  <a:pt x="477" y="791"/>
                  <a:pt x="436" y="793"/>
                  <a:pt x="397" y="797"/>
                </a:cubicBezTo>
                <a:cubicBezTo>
                  <a:pt x="380" y="725"/>
                  <a:pt x="369" y="636"/>
                  <a:pt x="368" y="532"/>
                </a:cubicBezTo>
                <a:cubicBezTo>
                  <a:pt x="665" y="532"/>
                  <a:pt x="665" y="532"/>
                  <a:pt x="665" y="532"/>
                </a:cubicBezTo>
                <a:cubicBezTo>
                  <a:pt x="657" y="522"/>
                  <a:pt x="649" y="512"/>
                  <a:pt x="641" y="502"/>
                </a:cubicBezTo>
                <a:cubicBezTo>
                  <a:pt x="368" y="502"/>
                  <a:pt x="368" y="502"/>
                  <a:pt x="368" y="502"/>
                </a:cubicBezTo>
                <a:cubicBezTo>
                  <a:pt x="369" y="399"/>
                  <a:pt x="380" y="310"/>
                  <a:pt x="397" y="237"/>
                </a:cubicBezTo>
                <a:cubicBezTo>
                  <a:pt x="436" y="241"/>
                  <a:pt x="476" y="244"/>
                  <a:pt x="518" y="244"/>
                </a:cubicBezTo>
                <a:cubicBezTo>
                  <a:pt x="515" y="234"/>
                  <a:pt x="513" y="224"/>
                  <a:pt x="510" y="214"/>
                </a:cubicBezTo>
                <a:cubicBezTo>
                  <a:pt x="474" y="213"/>
                  <a:pt x="439" y="211"/>
                  <a:pt x="405" y="208"/>
                </a:cubicBezTo>
                <a:cubicBezTo>
                  <a:pt x="428" y="122"/>
                  <a:pt x="459" y="65"/>
                  <a:pt x="489" y="41"/>
                </a:cubicBezTo>
                <a:cubicBezTo>
                  <a:pt x="489" y="26"/>
                  <a:pt x="489" y="13"/>
                  <a:pt x="489" y="0"/>
                </a:cubicBezTo>
                <a:cubicBezTo>
                  <a:pt x="216" y="15"/>
                  <a:pt x="0" y="241"/>
                  <a:pt x="0" y="517"/>
                </a:cubicBezTo>
                <a:cubicBezTo>
                  <a:pt x="0" y="803"/>
                  <a:pt x="232" y="1035"/>
                  <a:pt x="518" y="1035"/>
                </a:cubicBezTo>
                <a:cubicBezTo>
                  <a:pt x="796" y="1035"/>
                  <a:pt x="1023" y="817"/>
                  <a:pt x="1036" y="542"/>
                </a:cubicBezTo>
                <a:cubicBezTo>
                  <a:pt x="1025" y="554"/>
                  <a:pt x="1014" y="566"/>
                  <a:pt x="1002" y="578"/>
                </a:cubicBezTo>
                <a:close/>
                <a:moveTo>
                  <a:pt x="374" y="205"/>
                </a:moveTo>
                <a:cubicBezTo>
                  <a:pt x="336" y="200"/>
                  <a:pt x="300" y="193"/>
                  <a:pt x="266" y="184"/>
                </a:cubicBezTo>
                <a:cubicBezTo>
                  <a:pt x="314" y="112"/>
                  <a:pt x="377" y="60"/>
                  <a:pt x="448" y="40"/>
                </a:cubicBezTo>
                <a:cubicBezTo>
                  <a:pt x="419" y="75"/>
                  <a:pt x="393" y="132"/>
                  <a:pt x="374" y="205"/>
                </a:cubicBezTo>
                <a:close/>
                <a:moveTo>
                  <a:pt x="338" y="502"/>
                </a:moveTo>
                <a:cubicBezTo>
                  <a:pt x="172" y="502"/>
                  <a:pt x="172" y="502"/>
                  <a:pt x="172" y="502"/>
                </a:cubicBezTo>
                <a:cubicBezTo>
                  <a:pt x="175" y="392"/>
                  <a:pt x="203" y="291"/>
                  <a:pt x="249" y="211"/>
                </a:cubicBezTo>
                <a:cubicBezTo>
                  <a:pt x="286" y="221"/>
                  <a:pt x="325" y="228"/>
                  <a:pt x="367" y="234"/>
                </a:cubicBezTo>
                <a:cubicBezTo>
                  <a:pt x="349" y="311"/>
                  <a:pt x="339" y="403"/>
                  <a:pt x="338" y="502"/>
                </a:cubicBezTo>
                <a:close/>
                <a:moveTo>
                  <a:pt x="367" y="801"/>
                </a:moveTo>
                <a:cubicBezTo>
                  <a:pt x="325" y="806"/>
                  <a:pt x="286" y="814"/>
                  <a:pt x="249" y="824"/>
                </a:cubicBezTo>
                <a:cubicBezTo>
                  <a:pt x="203" y="744"/>
                  <a:pt x="175" y="643"/>
                  <a:pt x="172" y="532"/>
                </a:cubicBezTo>
                <a:cubicBezTo>
                  <a:pt x="338" y="532"/>
                  <a:pt x="338" y="532"/>
                  <a:pt x="338" y="532"/>
                </a:cubicBezTo>
                <a:cubicBezTo>
                  <a:pt x="339" y="631"/>
                  <a:pt x="349" y="723"/>
                  <a:pt x="367" y="801"/>
                </a:cubicBezTo>
                <a:close/>
                <a:moveTo>
                  <a:pt x="334" y="66"/>
                </a:moveTo>
                <a:cubicBezTo>
                  <a:pt x="297" y="95"/>
                  <a:pt x="263" y="132"/>
                  <a:pt x="235" y="176"/>
                </a:cubicBezTo>
                <a:cubicBezTo>
                  <a:pt x="219" y="171"/>
                  <a:pt x="202" y="165"/>
                  <a:pt x="187" y="160"/>
                </a:cubicBezTo>
                <a:cubicBezTo>
                  <a:pt x="230" y="120"/>
                  <a:pt x="279" y="88"/>
                  <a:pt x="334" y="66"/>
                </a:cubicBezTo>
                <a:close/>
                <a:moveTo>
                  <a:pt x="164" y="183"/>
                </a:moveTo>
                <a:cubicBezTo>
                  <a:pt x="181" y="190"/>
                  <a:pt x="200" y="197"/>
                  <a:pt x="219" y="203"/>
                </a:cubicBezTo>
                <a:cubicBezTo>
                  <a:pt x="173" y="286"/>
                  <a:pt x="145" y="390"/>
                  <a:pt x="142" y="502"/>
                </a:cubicBezTo>
                <a:cubicBezTo>
                  <a:pt x="31" y="502"/>
                  <a:pt x="31" y="502"/>
                  <a:pt x="31" y="502"/>
                </a:cubicBezTo>
                <a:cubicBezTo>
                  <a:pt x="34" y="379"/>
                  <a:pt x="84" y="267"/>
                  <a:pt x="164" y="183"/>
                </a:cubicBezTo>
                <a:close/>
                <a:moveTo>
                  <a:pt x="31" y="532"/>
                </a:moveTo>
                <a:cubicBezTo>
                  <a:pt x="142" y="532"/>
                  <a:pt x="142" y="532"/>
                  <a:pt x="142" y="532"/>
                </a:cubicBezTo>
                <a:cubicBezTo>
                  <a:pt x="145" y="645"/>
                  <a:pt x="173" y="749"/>
                  <a:pt x="220" y="832"/>
                </a:cubicBezTo>
                <a:cubicBezTo>
                  <a:pt x="200" y="838"/>
                  <a:pt x="181" y="845"/>
                  <a:pt x="164" y="852"/>
                </a:cubicBezTo>
                <a:cubicBezTo>
                  <a:pt x="84" y="768"/>
                  <a:pt x="34" y="656"/>
                  <a:pt x="31" y="532"/>
                </a:cubicBezTo>
                <a:close/>
                <a:moveTo>
                  <a:pt x="187" y="875"/>
                </a:moveTo>
                <a:cubicBezTo>
                  <a:pt x="202" y="869"/>
                  <a:pt x="219" y="864"/>
                  <a:pt x="235" y="859"/>
                </a:cubicBezTo>
                <a:cubicBezTo>
                  <a:pt x="263" y="903"/>
                  <a:pt x="297" y="940"/>
                  <a:pt x="334" y="969"/>
                </a:cubicBezTo>
                <a:cubicBezTo>
                  <a:pt x="279" y="947"/>
                  <a:pt x="230" y="915"/>
                  <a:pt x="187" y="875"/>
                </a:cubicBezTo>
                <a:close/>
                <a:moveTo>
                  <a:pt x="266" y="851"/>
                </a:moveTo>
                <a:cubicBezTo>
                  <a:pt x="300" y="842"/>
                  <a:pt x="336" y="835"/>
                  <a:pt x="374" y="830"/>
                </a:cubicBezTo>
                <a:cubicBezTo>
                  <a:pt x="393" y="902"/>
                  <a:pt x="419" y="960"/>
                  <a:pt x="448" y="995"/>
                </a:cubicBezTo>
                <a:cubicBezTo>
                  <a:pt x="377" y="974"/>
                  <a:pt x="314" y="923"/>
                  <a:pt x="266" y="851"/>
                </a:cubicBezTo>
                <a:close/>
                <a:moveTo>
                  <a:pt x="518" y="1005"/>
                </a:moveTo>
                <a:cubicBezTo>
                  <a:pt x="481" y="1005"/>
                  <a:pt x="436" y="941"/>
                  <a:pt x="405" y="827"/>
                </a:cubicBezTo>
                <a:cubicBezTo>
                  <a:pt x="440" y="823"/>
                  <a:pt x="478" y="821"/>
                  <a:pt x="516" y="821"/>
                </a:cubicBezTo>
                <a:cubicBezTo>
                  <a:pt x="518" y="821"/>
                  <a:pt x="518" y="821"/>
                  <a:pt x="518" y="821"/>
                </a:cubicBezTo>
                <a:cubicBezTo>
                  <a:pt x="557" y="821"/>
                  <a:pt x="595" y="823"/>
                  <a:pt x="632" y="827"/>
                </a:cubicBezTo>
                <a:cubicBezTo>
                  <a:pt x="601" y="941"/>
                  <a:pt x="555" y="1005"/>
                  <a:pt x="518" y="1005"/>
                </a:cubicBezTo>
                <a:close/>
                <a:moveTo>
                  <a:pt x="662" y="830"/>
                </a:moveTo>
                <a:cubicBezTo>
                  <a:pt x="700" y="835"/>
                  <a:pt x="737" y="842"/>
                  <a:pt x="771" y="851"/>
                </a:cubicBezTo>
                <a:cubicBezTo>
                  <a:pt x="723" y="923"/>
                  <a:pt x="659" y="974"/>
                  <a:pt x="588" y="995"/>
                </a:cubicBezTo>
                <a:cubicBezTo>
                  <a:pt x="617" y="960"/>
                  <a:pt x="643" y="902"/>
                  <a:pt x="662" y="830"/>
                </a:cubicBezTo>
                <a:close/>
                <a:moveTo>
                  <a:pt x="702" y="969"/>
                </a:moveTo>
                <a:cubicBezTo>
                  <a:pt x="740" y="940"/>
                  <a:pt x="773" y="903"/>
                  <a:pt x="801" y="859"/>
                </a:cubicBezTo>
                <a:cubicBezTo>
                  <a:pt x="818" y="864"/>
                  <a:pt x="834" y="869"/>
                  <a:pt x="849" y="875"/>
                </a:cubicBezTo>
                <a:cubicBezTo>
                  <a:pt x="807" y="915"/>
                  <a:pt x="757" y="947"/>
                  <a:pt x="702" y="969"/>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 name="Freeform 121"/>
          <p:cNvSpPr>
            <a:spLocks noEditPoints="1"/>
          </p:cNvSpPr>
          <p:nvPr/>
        </p:nvSpPr>
        <p:spPr bwMode="auto">
          <a:xfrm>
            <a:off x="704761" y="5613181"/>
            <a:ext cx="363855" cy="505696"/>
          </a:xfrm>
          <a:custGeom>
            <a:avLst/>
            <a:gdLst/>
            <a:ahLst/>
            <a:cxnLst>
              <a:cxn ang="0">
                <a:pos x="339" y="900"/>
              </a:cxn>
              <a:cxn ang="0">
                <a:pos x="325" y="906"/>
              </a:cxn>
              <a:cxn ang="0">
                <a:pos x="311" y="900"/>
              </a:cxn>
              <a:cxn ang="0">
                <a:pos x="2" y="359"/>
              </a:cxn>
              <a:cxn ang="0">
                <a:pos x="0" y="325"/>
              </a:cxn>
              <a:cxn ang="0">
                <a:pos x="1" y="314"/>
              </a:cxn>
              <a:cxn ang="0">
                <a:pos x="1" y="314"/>
              </a:cxn>
              <a:cxn ang="0">
                <a:pos x="1" y="314"/>
              </a:cxn>
              <a:cxn ang="0">
                <a:pos x="325" y="0"/>
              </a:cxn>
              <a:cxn ang="0">
                <a:pos x="649" y="314"/>
              </a:cxn>
              <a:cxn ang="0">
                <a:pos x="649" y="314"/>
              </a:cxn>
              <a:cxn ang="0">
                <a:pos x="649" y="314"/>
              </a:cxn>
              <a:cxn ang="0">
                <a:pos x="649" y="325"/>
              </a:cxn>
              <a:cxn ang="0">
                <a:pos x="647" y="359"/>
              </a:cxn>
              <a:cxn ang="0">
                <a:pos x="339" y="900"/>
              </a:cxn>
              <a:cxn ang="0">
                <a:pos x="325" y="99"/>
              </a:cxn>
              <a:cxn ang="0">
                <a:pos x="99" y="325"/>
              </a:cxn>
              <a:cxn ang="0">
                <a:pos x="325" y="550"/>
              </a:cxn>
              <a:cxn ang="0">
                <a:pos x="550" y="325"/>
              </a:cxn>
              <a:cxn ang="0">
                <a:pos x="325" y="99"/>
              </a:cxn>
              <a:cxn ang="0">
                <a:pos x="443" y="324"/>
              </a:cxn>
              <a:cxn ang="0">
                <a:pos x="443" y="422"/>
              </a:cxn>
              <a:cxn ang="0">
                <a:pos x="431" y="434"/>
              </a:cxn>
              <a:cxn ang="0">
                <a:pos x="219" y="434"/>
              </a:cxn>
              <a:cxn ang="0">
                <a:pos x="207" y="422"/>
              </a:cxn>
              <a:cxn ang="0">
                <a:pos x="207" y="324"/>
              </a:cxn>
              <a:cxn ang="0">
                <a:pos x="159" y="324"/>
              </a:cxn>
              <a:cxn ang="0">
                <a:pos x="325" y="215"/>
              </a:cxn>
              <a:cxn ang="0">
                <a:pos x="490" y="324"/>
              </a:cxn>
              <a:cxn ang="0">
                <a:pos x="443" y="324"/>
              </a:cxn>
              <a:cxn ang="0">
                <a:pos x="388" y="341"/>
              </a:cxn>
              <a:cxn ang="0">
                <a:pos x="381" y="334"/>
              </a:cxn>
              <a:cxn ang="0">
                <a:pos x="328" y="334"/>
              </a:cxn>
              <a:cxn ang="0">
                <a:pos x="328" y="363"/>
              </a:cxn>
              <a:cxn ang="0">
                <a:pos x="388" y="363"/>
              </a:cxn>
              <a:cxn ang="0">
                <a:pos x="388" y="341"/>
              </a:cxn>
              <a:cxn ang="0">
                <a:pos x="322" y="334"/>
              </a:cxn>
              <a:cxn ang="0">
                <a:pos x="269" y="334"/>
              </a:cxn>
              <a:cxn ang="0">
                <a:pos x="261" y="341"/>
              </a:cxn>
              <a:cxn ang="0">
                <a:pos x="261" y="363"/>
              </a:cxn>
              <a:cxn ang="0">
                <a:pos x="322" y="363"/>
              </a:cxn>
              <a:cxn ang="0">
                <a:pos x="322" y="334"/>
              </a:cxn>
              <a:cxn ang="0">
                <a:pos x="269" y="398"/>
              </a:cxn>
              <a:cxn ang="0">
                <a:pos x="322" y="398"/>
              </a:cxn>
              <a:cxn ang="0">
                <a:pos x="322" y="369"/>
              </a:cxn>
              <a:cxn ang="0">
                <a:pos x="261" y="369"/>
              </a:cxn>
              <a:cxn ang="0">
                <a:pos x="261" y="391"/>
              </a:cxn>
              <a:cxn ang="0">
                <a:pos x="269" y="398"/>
              </a:cxn>
              <a:cxn ang="0">
                <a:pos x="388" y="391"/>
              </a:cxn>
              <a:cxn ang="0">
                <a:pos x="388" y="369"/>
              </a:cxn>
              <a:cxn ang="0">
                <a:pos x="328" y="369"/>
              </a:cxn>
              <a:cxn ang="0">
                <a:pos x="328" y="398"/>
              </a:cxn>
              <a:cxn ang="0">
                <a:pos x="381" y="398"/>
              </a:cxn>
              <a:cxn ang="0">
                <a:pos x="388" y="391"/>
              </a:cxn>
            </a:cxnLst>
            <a:rect l="0" t="0" r="r" b="b"/>
            <a:pathLst>
              <a:path w="649" h="906">
                <a:moveTo>
                  <a:pt x="339" y="900"/>
                </a:moveTo>
                <a:cubicBezTo>
                  <a:pt x="335" y="904"/>
                  <a:pt x="330" y="906"/>
                  <a:pt x="325" y="906"/>
                </a:cubicBezTo>
                <a:cubicBezTo>
                  <a:pt x="319" y="906"/>
                  <a:pt x="314" y="904"/>
                  <a:pt x="311" y="900"/>
                </a:cubicBezTo>
                <a:cubicBezTo>
                  <a:pt x="311" y="900"/>
                  <a:pt x="26" y="690"/>
                  <a:pt x="2" y="359"/>
                </a:cubicBezTo>
                <a:cubicBezTo>
                  <a:pt x="1" y="348"/>
                  <a:pt x="0" y="336"/>
                  <a:pt x="0" y="325"/>
                </a:cubicBezTo>
                <a:cubicBezTo>
                  <a:pt x="0" y="321"/>
                  <a:pt x="0" y="318"/>
                  <a:pt x="1" y="314"/>
                </a:cubicBezTo>
                <a:cubicBezTo>
                  <a:pt x="1" y="314"/>
                  <a:pt x="1" y="314"/>
                  <a:pt x="1" y="314"/>
                </a:cubicBezTo>
                <a:cubicBezTo>
                  <a:pt x="1" y="314"/>
                  <a:pt x="1" y="314"/>
                  <a:pt x="1" y="314"/>
                </a:cubicBezTo>
                <a:cubicBezTo>
                  <a:pt x="6" y="140"/>
                  <a:pt x="149" y="0"/>
                  <a:pt x="325" y="0"/>
                </a:cubicBezTo>
                <a:cubicBezTo>
                  <a:pt x="500" y="0"/>
                  <a:pt x="644" y="140"/>
                  <a:pt x="649" y="314"/>
                </a:cubicBezTo>
                <a:cubicBezTo>
                  <a:pt x="649" y="314"/>
                  <a:pt x="649" y="314"/>
                  <a:pt x="649" y="314"/>
                </a:cubicBezTo>
                <a:cubicBezTo>
                  <a:pt x="649" y="314"/>
                  <a:pt x="649" y="314"/>
                  <a:pt x="649" y="314"/>
                </a:cubicBezTo>
                <a:cubicBezTo>
                  <a:pt x="649" y="318"/>
                  <a:pt x="649" y="321"/>
                  <a:pt x="649" y="325"/>
                </a:cubicBezTo>
                <a:cubicBezTo>
                  <a:pt x="649" y="336"/>
                  <a:pt x="649" y="348"/>
                  <a:pt x="647" y="359"/>
                </a:cubicBezTo>
                <a:cubicBezTo>
                  <a:pt x="623" y="690"/>
                  <a:pt x="339" y="900"/>
                  <a:pt x="339" y="900"/>
                </a:cubicBezTo>
                <a:close/>
                <a:moveTo>
                  <a:pt x="325" y="99"/>
                </a:moveTo>
                <a:cubicBezTo>
                  <a:pt x="200" y="99"/>
                  <a:pt x="99" y="200"/>
                  <a:pt x="99" y="325"/>
                </a:cubicBezTo>
                <a:cubicBezTo>
                  <a:pt x="99" y="449"/>
                  <a:pt x="200" y="550"/>
                  <a:pt x="325" y="550"/>
                </a:cubicBezTo>
                <a:cubicBezTo>
                  <a:pt x="449" y="550"/>
                  <a:pt x="550" y="449"/>
                  <a:pt x="550" y="325"/>
                </a:cubicBezTo>
                <a:cubicBezTo>
                  <a:pt x="550" y="200"/>
                  <a:pt x="449" y="99"/>
                  <a:pt x="325" y="99"/>
                </a:cubicBezTo>
                <a:close/>
                <a:moveTo>
                  <a:pt x="443" y="324"/>
                </a:moveTo>
                <a:cubicBezTo>
                  <a:pt x="443" y="422"/>
                  <a:pt x="443" y="422"/>
                  <a:pt x="443" y="422"/>
                </a:cubicBezTo>
                <a:cubicBezTo>
                  <a:pt x="443" y="429"/>
                  <a:pt x="437" y="434"/>
                  <a:pt x="431" y="434"/>
                </a:cubicBezTo>
                <a:cubicBezTo>
                  <a:pt x="219" y="434"/>
                  <a:pt x="219" y="434"/>
                  <a:pt x="219" y="434"/>
                </a:cubicBezTo>
                <a:cubicBezTo>
                  <a:pt x="212" y="434"/>
                  <a:pt x="207" y="429"/>
                  <a:pt x="207" y="422"/>
                </a:cubicBezTo>
                <a:cubicBezTo>
                  <a:pt x="207" y="324"/>
                  <a:pt x="207" y="324"/>
                  <a:pt x="207" y="324"/>
                </a:cubicBezTo>
                <a:cubicBezTo>
                  <a:pt x="159" y="324"/>
                  <a:pt x="159" y="324"/>
                  <a:pt x="159" y="324"/>
                </a:cubicBezTo>
                <a:cubicBezTo>
                  <a:pt x="325" y="215"/>
                  <a:pt x="325" y="215"/>
                  <a:pt x="325" y="215"/>
                </a:cubicBezTo>
                <a:cubicBezTo>
                  <a:pt x="490" y="324"/>
                  <a:pt x="490" y="324"/>
                  <a:pt x="490" y="324"/>
                </a:cubicBezTo>
                <a:lnTo>
                  <a:pt x="443" y="324"/>
                </a:lnTo>
                <a:close/>
                <a:moveTo>
                  <a:pt x="388" y="341"/>
                </a:moveTo>
                <a:cubicBezTo>
                  <a:pt x="388" y="337"/>
                  <a:pt x="385" y="334"/>
                  <a:pt x="381" y="334"/>
                </a:cubicBezTo>
                <a:cubicBezTo>
                  <a:pt x="328" y="334"/>
                  <a:pt x="328" y="334"/>
                  <a:pt x="328" y="334"/>
                </a:cubicBezTo>
                <a:cubicBezTo>
                  <a:pt x="328" y="363"/>
                  <a:pt x="328" y="363"/>
                  <a:pt x="328" y="363"/>
                </a:cubicBezTo>
                <a:cubicBezTo>
                  <a:pt x="388" y="363"/>
                  <a:pt x="388" y="363"/>
                  <a:pt x="388" y="363"/>
                </a:cubicBezTo>
                <a:lnTo>
                  <a:pt x="388" y="341"/>
                </a:lnTo>
                <a:close/>
                <a:moveTo>
                  <a:pt x="322" y="334"/>
                </a:moveTo>
                <a:cubicBezTo>
                  <a:pt x="269" y="334"/>
                  <a:pt x="269" y="334"/>
                  <a:pt x="269" y="334"/>
                </a:cubicBezTo>
                <a:cubicBezTo>
                  <a:pt x="265" y="334"/>
                  <a:pt x="261" y="337"/>
                  <a:pt x="261" y="341"/>
                </a:cubicBezTo>
                <a:cubicBezTo>
                  <a:pt x="261" y="363"/>
                  <a:pt x="261" y="363"/>
                  <a:pt x="261" y="363"/>
                </a:cubicBezTo>
                <a:cubicBezTo>
                  <a:pt x="322" y="363"/>
                  <a:pt x="322" y="363"/>
                  <a:pt x="322" y="363"/>
                </a:cubicBezTo>
                <a:lnTo>
                  <a:pt x="322" y="334"/>
                </a:lnTo>
                <a:close/>
                <a:moveTo>
                  <a:pt x="269" y="398"/>
                </a:moveTo>
                <a:cubicBezTo>
                  <a:pt x="322" y="398"/>
                  <a:pt x="322" y="398"/>
                  <a:pt x="322" y="398"/>
                </a:cubicBezTo>
                <a:cubicBezTo>
                  <a:pt x="322" y="369"/>
                  <a:pt x="322" y="369"/>
                  <a:pt x="322" y="369"/>
                </a:cubicBezTo>
                <a:cubicBezTo>
                  <a:pt x="261" y="369"/>
                  <a:pt x="261" y="369"/>
                  <a:pt x="261" y="369"/>
                </a:cubicBezTo>
                <a:cubicBezTo>
                  <a:pt x="261" y="391"/>
                  <a:pt x="261" y="391"/>
                  <a:pt x="261" y="391"/>
                </a:cubicBezTo>
                <a:cubicBezTo>
                  <a:pt x="261" y="395"/>
                  <a:pt x="265" y="398"/>
                  <a:pt x="269" y="398"/>
                </a:cubicBezTo>
                <a:close/>
                <a:moveTo>
                  <a:pt x="388" y="391"/>
                </a:moveTo>
                <a:cubicBezTo>
                  <a:pt x="388" y="369"/>
                  <a:pt x="388" y="369"/>
                  <a:pt x="388" y="369"/>
                </a:cubicBezTo>
                <a:cubicBezTo>
                  <a:pt x="328" y="369"/>
                  <a:pt x="328" y="369"/>
                  <a:pt x="328" y="369"/>
                </a:cubicBezTo>
                <a:cubicBezTo>
                  <a:pt x="328" y="398"/>
                  <a:pt x="328" y="398"/>
                  <a:pt x="328" y="398"/>
                </a:cubicBezTo>
                <a:cubicBezTo>
                  <a:pt x="381" y="398"/>
                  <a:pt x="381" y="398"/>
                  <a:pt x="381" y="398"/>
                </a:cubicBezTo>
                <a:cubicBezTo>
                  <a:pt x="385" y="398"/>
                  <a:pt x="388" y="395"/>
                  <a:pt x="388" y="39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 name="ZoneTexte 24"/>
          <p:cNvSpPr txBox="1"/>
          <p:nvPr/>
        </p:nvSpPr>
        <p:spPr>
          <a:xfrm>
            <a:off x="1559851" y="2322604"/>
            <a:ext cx="2326161" cy="590931"/>
          </a:xfrm>
          <a:prstGeom prst="rect">
            <a:avLst/>
          </a:prstGeom>
          <a:noFill/>
        </p:spPr>
        <p:txBody>
          <a:bodyPr wrap="square" rtlCol="0">
            <a:spAutoFit/>
          </a:bodyPr>
          <a:lstStyle/>
          <a:p>
            <a:pPr>
              <a:tabLst>
                <a:tab pos="1968500" algn="l"/>
              </a:tabLst>
            </a:pPr>
            <a:r>
              <a:rPr lang="fr-FR" sz="1600" dirty="0" smtClean="0">
                <a:solidFill>
                  <a:srgbClr val="326982"/>
                </a:solidFill>
              </a:rPr>
              <a:t>Homme               43% </a:t>
            </a:r>
          </a:p>
          <a:p>
            <a:pPr>
              <a:tabLst>
                <a:tab pos="1968500" algn="l"/>
              </a:tabLst>
            </a:pPr>
            <a:r>
              <a:rPr lang="fr-FR" sz="1600" dirty="0" smtClean="0">
                <a:solidFill>
                  <a:srgbClr val="326982"/>
                </a:solidFill>
              </a:rPr>
              <a:t>Femme</a:t>
            </a:r>
            <a:r>
              <a:rPr lang="fr-FR" sz="1600" dirty="0">
                <a:solidFill>
                  <a:srgbClr val="326982"/>
                </a:solidFill>
              </a:rPr>
              <a:t> </a:t>
            </a:r>
            <a:r>
              <a:rPr lang="fr-FR" sz="1600" dirty="0" smtClean="0">
                <a:solidFill>
                  <a:srgbClr val="326982"/>
                </a:solidFill>
              </a:rPr>
              <a:t>              </a:t>
            </a:r>
            <a:r>
              <a:rPr lang="fr-FR" sz="2000" b="1" dirty="0" smtClean="0">
                <a:solidFill>
                  <a:srgbClr val="326982"/>
                </a:solidFill>
              </a:rPr>
              <a:t>57% </a:t>
            </a:r>
            <a:r>
              <a:rPr lang="fr-FR" sz="1600" dirty="0" smtClean="0">
                <a:solidFill>
                  <a:srgbClr val="326982"/>
                </a:solidFill>
              </a:rPr>
              <a:t>+ </a:t>
            </a:r>
            <a:endParaRPr lang="fr-FR" sz="1600" dirty="0">
              <a:solidFill>
                <a:srgbClr val="FFFFFF">
                  <a:lumMod val="50000"/>
                </a:srgbClr>
              </a:solidFill>
            </a:endParaRPr>
          </a:p>
        </p:txBody>
      </p:sp>
      <p:sp>
        <p:nvSpPr>
          <p:cNvPr id="26" name="ZoneTexte 25"/>
          <p:cNvSpPr txBox="1"/>
          <p:nvPr/>
        </p:nvSpPr>
        <p:spPr>
          <a:xfrm>
            <a:off x="1511029" y="3297703"/>
            <a:ext cx="2374983" cy="757130"/>
          </a:xfrm>
          <a:prstGeom prst="rect">
            <a:avLst/>
          </a:prstGeom>
          <a:noFill/>
        </p:spPr>
        <p:txBody>
          <a:bodyPr wrap="square" rtlCol="0">
            <a:spAutoFit/>
          </a:bodyPr>
          <a:lstStyle/>
          <a:p>
            <a:pPr>
              <a:tabLst>
                <a:tab pos="1968500" algn="l"/>
              </a:tabLst>
            </a:pPr>
            <a:r>
              <a:rPr lang="fr-FR" sz="1400" dirty="0">
                <a:solidFill>
                  <a:srgbClr val="326982"/>
                </a:solidFill>
              </a:rPr>
              <a:t>Moins de 35 </a:t>
            </a:r>
            <a:r>
              <a:rPr lang="fr-FR" sz="1400" dirty="0" smtClean="0">
                <a:solidFill>
                  <a:srgbClr val="326982"/>
                </a:solidFill>
              </a:rPr>
              <a:t>ans      </a:t>
            </a:r>
            <a:r>
              <a:rPr lang="fr-FR" sz="2000" b="1" dirty="0" smtClean="0">
                <a:solidFill>
                  <a:srgbClr val="326982"/>
                </a:solidFill>
              </a:rPr>
              <a:t>32%</a:t>
            </a:r>
            <a:r>
              <a:rPr lang="fr-FR" sz="1600" dirty="0" smtClean="0">
                <a:solidFill>
                  <a:srgbClr val="326982"/>
                </a:solidFill>
              </a:rPr>
              <a:t> </a:t>
            </a:r>
            <a:r>
              <a:rPr lang="fr-FR" sz="1400" dirty="0" smtClean="0">
                <a:solidFill>
                  <a:srgbClr val="326982"/>
                </a:solidFill>
              </a:rPr>
              <a:t>+ </a:t>
            </a:r>
            <a:endParaRPr lang="fr-FR" sz="1400" dirty="0">
              <a:solidFill>
                <a:srgbClr val="FFFFFF">
                  <a:lumMod val="50000"/>
                </a:srgbClr>
              </a:solidFill>
            </a:endParaRPr>
          </a:p>
          <a:p>
            <a:pPr>
              <a:tabLst>
                <a:tab pos="1968500" algn="l"/>
              </a:tabLst>
            </a:pPr>
            <a:r>
              <a:rPr lang="fr-FR" sz="1400" dirty="0" smtClean="0">
                <a:solidFill>
                  <a:srgbClr val="326982"/>
                </a:solidFill>
              </a:rPr>
              <a:t>35 ans et plus           68%</a:t>
            </a:r>
            <a:endParaRPr lang="fr-FR" sz="1400" dirty="0">
              <a:solidFill>
                <a:srgbClr val="FFFFFF">
                  <a:lumMod val="50000"/>
                </a:srgbClr>
              </a:solidFill>
            </a:endParaRPr>
          </a:p>
          <a:p>
            <a:pPr>
              <a:tabLst>
                <a:tab pos="1968500" algn="l"/>
              </a:tabLst>
            </a:pPr>
            <a:r>
              <a:rPr lang="fr-FR" sz="1400" i="1" dirty="0">
                <a:solidFill>
                  <a:srgbClr val="326982"/>
                </a:solidFill>
                <a:latin typeface="Calibri"/>
              </a:rPr>
              <a:t>→ </a:t>
            </a:r>
            <a:r>
              <a:rPr lang="fr-FR" sz="1400" i="1" dirty="0" smtClean="0">
                <a:solidFill>
                  <a:srgbClr val="326982"/>
                </a:solidFill>
                <a:latin typeface="Calibri"/>
              </a:rPr>
              <a:t>46 ans </a:t>
            </a:r>
            <a:r>
              <a:rPr lang="fr-FR" sz="1400" i="1" dirty="0">
                <a:solidFill>
                  <a:srgbClr val="326982"/>
                </a:solidFill>
                <a:latin typeface="Calibri"/>
              </a:rPr>
              <a:t>en moyenne </a:t>
            </a:r>
            <a:endParaRPr lang="fr-FR" sz="1400" i="1" dirty="0">
              <a:solidFill>
                <a:srgbClr val="FFFFFF">
                  <a:lumMod val="50000"/>
                </a:srgbClr>
              </a:solidFill>
            </a:endParaRPr>
          </a:p>
        </p:txBody>
      </p:sp>
      <p:sp>
        <p:nvSpPr>
          <p:cNvPr id="38" name="ZoneTexte 37"/>
          <p:cNvSpPr txBox="1"/>
          <p:nvPr/>
        </p:nvSpPr>
        <p:spPr>
          <a:xfrm>
            <a:off x="1714226" y="5885153"/>
            <a:ext cx="2208636" cy="590931"/>
          </a:xfrm>
          <a:prstGeom prst="rect">
            <a:avLst/>
          </a:prstGeom>
          <a:noFill/>
        </p:spPr>
        <p:txBody>
          <a:bodyPr wrap="square" rtlCol="0">
            <a:spAutoFit/>
          </a:bodyPr>
          <a:lstStyle/>
          <a:p>
            <a:pPr>
              <a:tabLst>
                <a:tab pos="1968500" algn="l"/>
                <a:tab pos="3313113" algn="r"/>
              </a:tabLst>
            </a:pPr>
            <a:r>
              <a:rPr lang="fr-FR" sz="1600" dirty="0" smtClean="0">
                <a:solidFill>
                  <a:srgbClr val="326982"/>
                </a:solidFill>
              </a:rPr>
              <a:t>IDF               </a:t>
            </a:r>
            <a:r>
              <a:rPr lang="fr-FR" sz="2000" b="1" dirty="0" smtClean="0">
                <a:solidFill>
                  <a:srgbClr val="326982"/>
                </a:solidFill>
              </a:rPr>
              <a:t>21%</a:t>
            </a:r>
            <a:r>
              <a:rPr lang="fr-FR" sz="1600" dirty="0" smtClean="0">
                <a:solidFill>
                  <a:srgbClr val="326982"/>
                </a:solidFill>
              </a:rPr>
              <a:t> +</a:t>
            </a:r>
          </a:p>
          <a:p>
            <a:pPr>
              <a:tabLst>
                <a:tab pos="1968500" algn="l"/>
                <a:tab pos="3313113" algn="r"/>
              </a:tabLst>
            </a:pPr>
            <a:r>
              <a:rPr lang="fr-FR" sz="1600" dirty="0" smtClean="0">
                <a:solidFill>
                  <a:srgbClr val="FFFFFF">
                    <a:lumMod val="50000"/>
                  </a:srgbClr>
                </a:solidFill>
              </a:rPr>
              <a:t>	</a:t>
            </a:r>
          </a:p>
        </p:txBody>
      </p:sp>
      <p:grpSp>
        <p:nvGrpSpPr>
          <p:cNvPr id="120" name="Group 297"/>
          <p:cNvGrpSpPr>
            <a:grpSpLocks noChangeAspect="1"/>
          </p:cNvGrpSpPr>
          <p:nvPr/>
        </p:nvGrpSpPr>
        <p:grpSpPr>
          <a:xfrm>
            <a:off x="319487" y="1942797"/>
            <a:ext cx="341298" cy="1098772"/>
            <a:chOff x="7196847" y="2507497"/>
            <a:chExt cx="598980" cy="1928352"/>
          </a:xfrm>
        </p:grpSpPr>
        <p:sp>
          <p:nvSpPr>
            <p:cNvPr id="121" name="Freeform 84"/>
            <p:cNvSpPr>
              <a:spLocks noEditPoints="1"/>
            </p:cNvSpPr>
            <p:nvPr/>
          </p:nvSpPr>
          <p:spPr bwMode="auto">
            <a:xfrm>
              <a:off x="7196847" y="2507497"/>
              <a:ext cx="598980" cy="1928352"/>
            </a:xfrm>
            <a:custGeom>
              <a:avLst/>
              <a:gdLst/>
              <a:ahLst/>
              <a:cxnLst>
                <a:cxn ang="0">
                  <a:pos x="1424" y="2963"/>
                </a:cxn>
                <a:cxn ang="0">
                  <a:pos x="1368" y="2668"/>
                </a:cxn>
                <a:cxn ang="0">
                  <a:pos x="1354" y="2394"/>
                </a:cxn>
                <a:cxn ang="0">
                  <a:pos x="1312" y="1700"/>
                </a:cxn>
                <a:cxn ang="0">
                  <a:pos x="1240" y="923"/>
                </a:cxn>
                <a:cxn ang="0">
                  <a:pos x="1095" y="767"/>
                </a:cxn>
                <a:cxn ang="0">
                  <a:pos x="1062" y="681"/>
                </a:cxn>
                <a:cxn ang="0">
                  <a:pos x="1065" y="581"/>
                </a:cxn>
                <a:cxn ang="0">
                  <a:pos x="1065" y="548"/>
                </a:cxn>
                <a:cxn ang="0">
                  <a:pos x="682" y="42"/>
                </a:cxn>
                <a:cxn ang="0">
                  <a:pos x="420" y="355"/>
                </a:cxn>
                <a:cxn ang="0">
                  <a:pos x="381" y="845"/>
                </a:cxn>
                <a:cxn ang="0">
                  <a:pos x="171" y="1392"/>
                </a:cxn>
                <a:cxn ang="0">
                  <a:pos x="55" y="2324"/>
                </a:cxn>
                <a:cxn ang="0">
                  <a:pos x="2" y="2615"/>
                </a:cxn>
                <a:cxn ang="0">
                  <a:pos x="154" y="2820"/>
                </a:cxn>
                <a:cxn ang="0">
                  <a:pos x="192" y="2816"/>
                </a:cxn>
                <a:cxn ang="0">
                  <a:pos x="204" y="2752"/>
                </a:cxn>
                <a:cxn ang="0">
                  <a:pos x="166" y="2700"/>
                </a:cxn>
                <a:cxn ang="0">
                  <a:pos x="159" y="2518"/>
                </a:cxn>
                <a:cxn ang="0">
                  <a:pos x="235" y="2114"/>
                </a:cxn>
                <a:cxn ang="0">
                  <a:pos x="338" y="1487"/>
                </a:cxn>
                <a:cxn ang="0">
                  <a:pos x="259" y="2190"/>
                </a:cxn>
                <a:cxn ang="0">
                  <a:pos x="249" y="2957"/>
                </a:cxn>
                <a:cxn ang="0">
                  <a:pos x="329" y="2978"/>
                </a:cxn>
                <a:cxn ang="0">
                  <a:pos x="419" y="3528"/>
                </a:cxn>
                <a:cxn ang="0">
                  <a:pos x="526" y="4322"/>
                </a:cxn>
                <a:cxn ang="0">
                  <a:pos x="543" y="4392"/>
                </a:cxn>
                <a:cxn ang="0">
                  <a:pos x="525" y="4522"/>
                </a:cxn>
                <a:cxn ang="0">
                  <a:pos x="487" y="4794"/>
                </a:cxn>
                <a:cxn ang="0">
                  <a:pos x="480" y="4996"/>
                </a:cxn>
                <a:cxn ang="0">
                  <a:pos x="687" y="4888"/>
                </a:cxn>
                <a:cxn ang="0">
                  <a:pos x="731" y="4549"/>
                </a:cxn>
                <a:cxn ang="0">
                  <a:pos x="690" y="4175"/>
                </a:cxn>
                <a:cxn ang="0">
                  <a:pos x="699" y="3472"/>
                </a:cxn>
                <a:cxn ang="0">
                  <a:pos x="720" y="2978"/>
                </a:cxn>
                <a:cxn ang="0">
                  <a:pos x="776" y="3188"/>
                </a:cxn>
                <a:cxn ang="0">
                  <a:pos x="777" y="3784"/>
                </a:cxn>
                <a:cxn ang="0">
                  <a:pos x="788" y="4436"/>
                </a:cxn>
                <a:cxn ang="0">
                  <a:pos x="764" y="4748"/>
                </a:cxn>
                <a:cxn ang="0">
                  <a:pos x="764" y="5008"/>
                </a:cxn>
                <a:cxn ang="0">
                  <a:pos x="968" y="4821"/>
                </a:cxn>
                <a:cxn ang="0">
                  <a:pos x="973" y="4516"/>
                </a:cxn>
                <a:cxn ang="0">
                  <a:pos x="974" y="4362"/>
                </a:cxn>
                <a:cxn ang="0">
                  <a:pos x="1064" y="3632"/>
                </a:cxn>
                <a:cxn ang="0">
                  <a:pos x="1129" y="3733"/>
                </a:cxn>
                <a:cxn ang="0">
                  <a:pos x="1550" y="3716"/>
                </a:cxn>
                <a:cxn ang="0">
                  <a:pos x="1438" y="3034"/>
                </a:cxn>
                <a:cxn ang="0">
                  <a:pos x="1049" y="1679"/>
                </a:cxn>
                <a:cxn ang="0">
                  <a:pos x="1076" y="1639"/>
                </a:cxn>
                <a:cxn ang="0">
                  <a:pos x="1107" y="1822"/>
                </a:cxn>
                <a:cxn ang="0">
                  <a:pos x="1058" y="1721"/>
                </a:cxn>
                <a:cxn ang="0">
                  <a:pos x="1130" y="3154"/>
                </a:cxn>
                <a:cxn ang="0">
                  <a:pos x="1099" y="3146"/>
                </a:cxn>
                <a:cxn ang="0">
                  <a:pos x="1172" y="2985"/>
                </a:cxn>
                <a:cxn ang="0">
                  <a:pos x="1378" y="2985"/>
                </a:cxn>
                <a:cxn ang="0">
                  <a:pos x="1297" y="3017"/>
                </a:cxn>
                <a:cxn ang="0">
                  <a:pos x="1274" y="2789"/>
                </a:cxn>
                <a:cxn ang="0">
                  <a:pos x="1378" y="2985"/>
                </a:cxn>
              </a:cxnLst>
              <a:rect l="0" t="0" r="r" b="b"/>
              <a:pathLst>
                <a:path w="1563" h="5032">
                  <a:moveTo>
                    <a:pt x="1438" y="3034"/>
                  </a:moveTo>
                  <a:cubicBezTo>
                    <a:pt x="1438" y="3034"/>
                    <a:pt x="1443" y="3005"/>
                    <a:pt x="1424" y="2963"/>
                  </a:cubicBezTo>
                  <a:cubicBezTo>
                    <a:pt x="1405" y="2921"/>
                    <a:pt x="1343" y="2708"/>
                    <a:pt x="1343" y="2708"/>
                  </a:cubicBezTo>
                  <a:cubicBezTo>
                    <a:pt x="1343" y="2708"/>
                    <a:pt x="1350" y="2685"/>
                    <a:pt x="1368" y="2668"/>
                  </a:cubicBezTo>
                  <a:cubicBezTo>
                    <a:pt x="1385" y="2651"/>
                    <a:pt x="1376" y="2641"/>
                    <a:pt x="1370" y="2599"/>
                  </a:cubicBezTo>
                  <a:cubicBezTo>
                    <a:pt x="1364" y="2556"/>
                    <a:pt x="1341" y="2443"/>
                    <a:pt x="1354" y="2394"/>
                  </a:cubicBezTo>
                  <a:cubicBezTo>
                    <a:pt x="1368" y="2346"/>
                    <a:pt x="1343" y="2108"/>
                    <a:pt x="1343" y="1944"/>
                  </a:cubicBezTo>
                  <a:cubicBezTo>
                    <a:pt x="1343" y="1780"/>
                    <a:pt x="1325" y="1767"/>
                    <a:pt x="1312" y="1700"/>
                  </a:cubicBezTo>
                  <a:cubicBezTo>
                    <a:pt x="1298" y="1632"/>
                    <a:pt x="1267" y="1521"/>
                    <a:pt x="1279" y="1363"/>
                  </a:cubicBezTo>
                  <a:cubicBezTo>
                    <a:pt x="1291" y="1205"/>
                    <a:pt x="1292" y="1016"/>
                    <a:pt x="1240" y="923"/>
                  </a:cubicBezTo>
                  <a:cubicBezTo>
                    <a:pt x="1188" y="831"/>
                    <a:pt x="1140" y="826"/>
                    <a:pt x="1140" y="826"/>
                  </a:cubicBezTo>
                  <a:cubicBezTo>
                    <a:pt x="1140" y="826"/>
                    <a:pt x="1136" y="799"/>
                    <a:pt x="1095" y="767"/>
                  </a:cubicBezTo>
                  <a:cubicBezTo>
                    <a:pt x="1055" y="736"/>
                    <a:pt x="1035" y="698"/>
                    <a:pt x="1055" y="649"/>
                  </a:cubicBezTo>
                  <a:cubicBezTo>
                    <a:pt x="1055" y="649"/>
                    <a:pt x="1087" y="633"/>
                    <a:pt x="1062" y="681"/>
                  </a:cubicBezTo>
                  <a:cubicBezTo>
                    <a:pt x="1062" y="681"/>
                    <a:pt x="1103" y="628"/>
                    <a:pt x="1064" y="614"/>
                  </a:cubicBezTo>
                  <a:cubicBezTo>
                    <a:pt x="1064" y="614"/>
                    <a:pt x="1072" y="592"/>
                    <a:pt x="1065" y="581"/>
                  </a:cubicBezTo>
                  <a:cubicBezTo>
                    <a:pt x="1065" y="581"/>
                    <a:pt x="1082" y="585"/>
                    <a:pt x="1077" y="613"/>
                  </a:cubicBezTo>
                  <a:cubicBezTo>
                    <a:pt x="1077" y="613"/>
                    <a:pt x="1092" y="568"/>
                    <a:pt x="1065" y="548"/>
                  </a:cubicBezTo>
                  <a:cubicBezTo>
                    <a:pt x="1058" y="544"/>
                    <a:pt x="1058" y="426"/>
                    <a:pt x="977" y="274"/>
                  </a:cubicBezTo>
                  <a:cubicBezTo>
                    <a:pt x="896" y="123"/>
                    <a:pt x="800" y="0"/>
                    <a:pt x="682" y="42"/>
                  </a:cubicBezTo>
                  <a:cubicBezTo>
                    <a:pt x="682" y="42"/>
                    <a:pt x="577" y="52"/>
                    <a:pt x="538" y="94"/>
                  </a:cubicBezTo>
                  <a:cubicBezTo>
                    <a:pt x="500" y="137"/>
                    <a:pt x="428" y="155"/>
                    <a:pt x="420" y="355"/>
                  </a:cubicBezTo>
                  <a:cubicBezTo>
                    <a:pt x="412" y="555"/>
                    <a:pt x="380" y="680"/>
                    <a:pt x="398" y="725"/>
                  </a:cubicBezTo>
                  <a:cubicBezTo>
                    <a:pt x="416" y="769"/>
                    <a:pt x="361" y="814"/>
                    <a:pt x="381" y="845"/>
                  </a:cubicBezTo>
                  <a:cubicBezTo>
                    <a:pt x="381" y="845"/>
                    <a:pt x="240" y="880"/>
                    <a:pt x="194" y="1009"/>
                  </a:cubicBezTo>
                  <a:cubicBezTo>
                    <a:pt x="147" y="1139"/>
                    <a:pt x="174" y="1317"/>
                    <a:pt x="171" y="1392"/>
                  </a:cubicBezTo>
                  <a:cubicBezTo>
                    <a:pt x="169" y="1468"/>
                    <a:pt x="148" y="1684"/>
                    <a:pt x="109" y="1785"/>
                  </a:cubicBezTo>
                  <a:cubicBezTo>
                    <a:pt x="71" y="1886"/>
                    <a:pt x="78" y="2161"/>
                    <a:pt x="55" y="2324"/>
                  </a:cubicBezTo>
                  <a:cubicBezTo>
                    <a:pt x="55" y="2361"/>
                    <a:pt x="54" y="2415"/>
                    <a:pt x="41" y="2462"/>
                  </a:cubicBezTo>
                  <a:cubicBezTo>
                    <a:pt x="28" y="2508"/>
                    <a:pt x="0" y="2594"/>
                    <a:pt x="2" y="2615"/>
                  </a:cubicBezTo>
                  <a:cubicBezTo>
                    <a:pt x="5" y="2636"/>
                    <a:pt x="18" y="2675"/>
                    <a:pt x="31" y="2719"/>
                  </a:cubicBezTo>
                  <a:cubicBezTo>
                    <a:pt x="44" y="2762"/>
                    <a:pt x="120" y="2810"/>
                    <a:pt x="154" y="2820"/>
                  </a:cubicBezTo>
                  <a:cubicBezTo>
                    <a:pt x="154" y="2820"/>
                    <a:pt x="171" y="2823"/>
                    <a:pt x="167" y="2801"/>
                  </a:cubicBezTo>
                  <a:cubicBezTo>
                    <a:pt x="192" y="2816"/>
                    <a:pt x="192" y="2816"/>
                    <a:pt x="192" y="2816"/>
                  </a:cubicBezTo>
                  <a:cubicBezTo>
                    <a:pt x="192" y="2816"/>
                    <a:pt x="211" y="2809"/>
                    <a:pt x="205" y="2789"/>
                  </a:cubicBezTo>
                  <a:cubicBezTo>
                    <a:pt x="205" y="2789"/>
                    <a:pt x="215" y="2770"/>
                    <a:pt x="204" y="2752"/>
                  </a:cubicBezTo>
                  <a:cubicBezTo>
                    <a:pt x="204" y="2752"/>
                    <a:pt x="211" y="2737"/>
                    <a:pt x="190" y="2719"/>
                  </a:cubicBezTo>
                  <a:cubicBezTo>
                    <a:pt x="170" y="2700"/>
                    <a:pt x="166" y="2700"/>
                    <a:pt x="166" y="2700"/>
                  </a:cubicBezTo>
                  <a:cubicBezTo>
                    <a:pt x="166" y="2700"/>
                    <a:pt x="157" y="2641"/>
                    <a:pt x="160" y="2624"/>
                  </a:cubicBezTo>
                  <a:cubicBezTo>
                    <a:pt x="163" y="2608"/>
                    <a:pt x="169" y="2558"/>
                    <a:pt x="159" y="2518"/>
                  </a:cubicBezTo>
                  <a:cubicBezTo>
                    <a:pt x="149" y="2478"/>
                    <a:pt x="137" y="2430"/>
                    <a:pt x="144" y="2403"/>
                  </a:cubicBezTo>
                  <a:cubicBezTo>
                    <a:pt x="150" y="2375"/>
                    <a:pt x="215" y="2170"/>
                    <a:pt x="235" y="2114"/>
                  </a:cubicBezTo>
                  <a:cubicBezTo>
                    <a:pt x="256" y="2059"/>
                    <a:pt x="318" y="1879"/>
                    <a:pt x="325" y="1822"/>
                  </a:cubicBezTo>
                  <a:cubicBezTo>
                    <a:pt x="358" y="1643"/>
                    <a:pt x="347" y="1515"/>
                    <a:pt x="338" y="1487"/>
                  </a:cubicBezTo>
                  <a:cubicBezTo>
                    <a:pt x="338" y="1487"/>
                    <a:pt x="375" y="1485"/>
                    <a:pt x="393" y="1684"/>
                  </a:cubicBezTo>
                  <a:cubicBezTo>
                    <a:pt x="393" y="1684"/>
                    <a:pt x="282" y="1971"/>
                    <a:pt x="259" y="2190"/>
                  </a:cubicBezTo>
                  <a:cubicBezTo>
                    <a:pt x="236" y="2408"/>
                    <a:pt x="233" y="2622"/>
                    <a:pt x="252" y="2686"/>
                  </a:cubicBezTo>
                  <a:cubicBezTo>
                    <a:pt x="272" y="2751"/>
                    <a:pt x="258" y="2912"/>
                    <a:pt x="249" y="2957"/>
                  </a:cubicBezTo>
                  <a:cubicBezTo>
                    <a:pt x="247" y="2971"/>
                    <a:pt x="260" y="2973"/>
                    <a:pt x="278" y="2968"/>
                  </a:cubicBezTo>
                  <a:cubicBezTo>
                    <a:pt x="296" y="2964"/>
                    <a:pt x="329" y="2978"/>
                    <a:pt x="329" y="2978"/>
                  </a:cubicBezTo>
                  <a:cubicBezTo>
                    <a:pt x="329" y="2978"/>
                    <a:pt x="354" y="3144"/>
                    <a:pt x="378" y="3219"/>
                  </a:cubicBezTo>
                  <a:cubicBezTo>
                    <a:pt x="401" y="3295"/>
                    <a:pt x="429" y="3441"/>
                    <a:pt x="419" y="3528"/>
                  </a:cubicBezTo>
                  <a:cubicBezTo>
                    <a:pt x="409" y="3615"/>
                    <a:pt x="409" y="3857"/>
                    <a:pt x="458" y="4050"/>
                  </a:cubicBezTo>
                  <a:cubicBezTo>
                    <a:pt x="507" y="4244"/>
                    <a:pt x="526" y="4322"/>
                    <a:pt x="526" y="4322"/>
                  </a:cubicBezTo>
                  <a:cubicBezTo>
                    <a:pt x="526" y="4322"/>
                    <a:pt x="517" y="4328"/>
                    <a:pt x="521" y="4347"/>
                  </a:cubicBezTo>
                  <a:cubicBezTo>
                    <a:pt x="525" y="4366"/>
                    <a:pt x="534" y="4393"/>
                    <a:pt x="543" y="4392"/>
                  </a:cubicBezTo>
                  <a:cubicBezTo>
                    <a:pt x="543" y="4392"/>
                    <a:pt x="537" y="4418"/>
                    <a:pt x="543" y="4436"/>
                  </a:cubicBezTo>
                  <a:cubicBezTo>
                    <a:pt x="543" y="4436"/>
                    <a:pt x="524" y="4477"/>
                    <a:pt x="525" y="4522"/>
                  </a:cubicBezTo>
                  <a:cubicBezTo>
                    <a:pt x="526" y="4568"/>
                    <a:pt x="533" y="4609"/>
                    <a:pt x="527" y="4651"/>
                  </a:cubicBezTo>
                  <a:cubicBezTo>
                    <a:pt x="522" y="4693"/>
                    <a:pt x="496" y="4764"/>
                    <a:pt x="487" y="4794"/>
                  </a:cubicBezTo>
                  <a:cubicBezTo>
                    <a:pt x="478" y="4823"/>
                    <a:pt x="463" y="4861"/>
                    <a:pt x="466" y="4895"/>
                  </a:cubicBezTo>
                  <a:cubicBezTo>
                    <a:pt x="468" y="4929"/>
                    <a:pt x="462" y="4994"/>
                    <a:pt x="480" y="4996"/>
                  </a:cubicBezTo>
                  <a:cubicBezTo>
                    <a:pt x="498" y="4998"/>
                    <a:pt x="646" y="5025"/>
                    <a:pt x="663" y="4989"/>
                  </a:cubicBezTo>
                  <a:cubicBezTo>
                    <a:pt x="679" y="4952"/>
                    <a:pt x="681" y="4916"/>
                    <a:pt x="687" y="4888"/>
                  </a:cubicBezTo>
                  <a:cubicBezTo>
                    <a:pt x="693" y="4859"/>
                    <a:pt x="675" y="4770"/>
                    <a:pt x="687" y="4714"/>
                  </a:cubicBezTo>
                  <a:cubicBezTo>
                    <a:pt x="699" y="4658"/>
                    <a:pt x="739" y="4591"/>
                    <a:pt x="731" y="4549"/>
                  </a:cubicBezTo>
                  <a:cubicBezTo>
                    <a:pt x="722" y="4507"/>
                    <a:pt x="708" y="4430"/>
                    <a:pt x="699" y="4388"/>
                  </a:cubicBezTo>
                  <a:cubicBezTo>
                    <a:pt x="690" y="4346"/>
                    <a:pt x="683" y="4256"/>
                    <a:pt x="690" y="4175"/>
                  </a:cubicBezTo>
                  <a:cubicBezTo>
                    <a:pt x="696" y="4094"/>
                    <a:pt x="720" y="3828"/>
                    <a:pt x="701" y="3718"/>
                  </a:cubicBezTo>
                  <a:cubicBezTo>
                    <a:pt x="681" y="3609"/>
                    <a:pt x="689" y="3506"/>
                    <a:pt x="699" y="3472"/>
                  </a:cubicBezTo>
                  <a:cubicBezTo>
                    <a:pt x="708" y="3438"/>
                    <a:pt x="740" y="3278"/>
                    <a:pt x="732" y="3182"/>
                  </a:cubicBezTo>
                  <a:cubicBezTo>
                    <a:pt x="724" y="3085"/>
                    <a:pt x="720" y="2978"/>
                    <a:pt x="720" y="2978"/>
                  </a:cubicBezTo>
                  <a:cubicBezTo>
                    <a:pt x="753" y="2978"/>
                    <a:pt x="753" y="2978"/>
                    <a:pt x="753" y="2978"/>
                  </a:cubicBezTo>
                  <a:cubicBezTo>
                    <a:pt x="753" y="2978"/>
                    <a:pt x="782" y="3108"/>
                    <a:pt x="776" y="3188"/>
                  </a:cubicBezTo>
                  <a:cubicBezTo>
                    <a:pt x="770" y="3268"/>
                    <a:pt x="760" y="3443"/>
                    <a:pt x="777" y="3491"/>
                  </a:cubicBezTo>
                  <a:cubicBezTo>
                    <a:pt x="793" y="3539"/>
                    <a:pt x="789" y="3683"/>
                    <a:pt x="777" y="3784"/>
                  </a:cubicBezTo>
                  <a:cubicBezTo>
                    <a:pt x="764" y="3885"/>
                    <a:pt x="772" y="4013"/>
                    <a:pt x="788" y="4131"/>
                  </a:cubicBezTo>
                  <a:cubicBezTo>
                    <a:pt x="803" y="4249"/>
                    <a:pt x="805" y="4375"/>
                    <a:pt x="788" y="4436"/>
                  </a:cubicBezTo>
                  <a:cubicBezTo>
                    <a:pt x="770" y="4497"/>
                    <a:pt x="772" y="4512"/>
                    <a:pt x="778" y="4539"/>
                  </a:cubicBezTo>
                  <a:cubicBezTo>
                    <a:pt x="784" y="4567"/>
                    <a:pt x="774" y="4714"/>
                    <a:pt x="764" y="4748"/>
                  </a:cubicBezTo>
                  <a:cubicBezTo>
                    <a:pt x="755" y="4781"/>
                    <a:pt x="728" y="4798"/>
                    <a:pt x="732" y="4868"/>
                  </a:cubicBezTo>
                  <a:cubicBezTo>
                    <a:pt x="735" y="4937"/>
                    <a:pt x="724" y="5000"/>
                    <a:pt x="764" y="5008"/>
                  </a:cubicBezTo>
                  <a:cubicBezTo>
                    <a:pt x="805" y="5015"/>
                    <a:pt x="954" y="5032"/>
                    <a:pt x="956" y="4981"/>
                  </a:cubicBezTo>
                  <a:cubicBezTo>
                    <a:pt x="958" y="4931"/>
                    <a:pt x="983" y="4889"/>
                    <a:pt x="968" y="4821"/>
                  </a:cubicBezTo>
                  <a:cubicBezTo>
                    <a:pt x="952" y="4754"/>
                    <a:pt x="937" y="4701"/>
                    <a:pt x="938" y="4655"/>
                  </a:cubicBezTo>
                  <a:cubicBezTo>
                    <a:pt x="940" y="4609"/>
                    <a:pt x="981" y="4552"/>
                    <a:pt x="973" y="4516"/>
                  </a:cubicBezTo>
                  <a:cubicBezTo>
                    <a:pt x="964" y="4480"/>
                    <a:pt x="944" y="4472"/>
                    <a:pt x="956" y="4438"/>
                  </a:cubicBezTo>
                  <a:cubicBezTo>
                    <a:pt x="968" y="4404"/>
                    <a:pt x="990" y="4379"/>
                    <a:pt x="974" y="4362"/>
                  </a:cubicBezTo>
                  <a:cubicBezTo>
                    <a:pt x="958" y="4346"/>
                    <a:pt x="1002" y="4152"/>
                    <a:pt x="1027" y="4040"/>
                  </a:cubicBezTo>
                  <a:cubicBezTo>
                    <a:pt x="1053" y="3929"/>
                    <a:pt x="1070" y="3733"/>
                    <a:pt x="1064" y="3632"/>
                  </a:cubicBezTo>
                  <a:cubicBezTo>
                    <a:pt x="1058" y="3531"/>
                    <a:pt x="1050" y="3469"/>
                    <a:pt x="1065" y="3434"/>
                  </a:cubicBezTo>
                  <a:cubicBezTo>
                    <a:pt x="1065" y="3434"/>
                    <a:pt x="1116" y="3683"/>
                    <a:pt x="1129" y="3733"/>
                  </a:cubicBezTo>
                  <a:cubicBezTo>
                    <a:pt x="1142" y="3784"/>
                    <a:pt x="1178" y="3966"/>
                    <a:pt x="1236" y="3981"/>
                  </a:cubicBezTo>
                  <a:cubicBezTo>
                    <a:pt x="1245" y="3983"/>
                    <a:pt x="1519" y="4036"/>
                    <a:pt x="1550" y="3716"/>
                  </a:cubicBezTo>
                  <a:cubicBezTo>
                    <a:pt x="1563" y="3579"/>
                    <a:pt x="1563" y="3173"/>
                    <a:pt x="1563" y="3173"/>
                  </a:cubicBezTo>
                  <a:cubicBezTo>
                    <a:pt x="1563" y="3173"/>
                    <a:pt x="1472" y="3062"/>
                    <a:pt x="1438" y="3034"/>
                  </a:cubicBezTo>
                  <a:close/>
                  <a:moveTo>
                    <a:pt x="1058" y="1721"/>
                  </a:moveTo>
                  <a:cubicBezTo>
                    <a:pt x="1051" y="1708"/>
                    <a:pt x="1040" y="1690"/>
                    <a:pt x="1049" y="1679"/>
                  </a:cubicBezTo>
                  <a:cubicBezTo>
                    <a:pt x="1061" y="1511"/>
                    <a:pt x="1070" y="1534"/>
                    <a:pt x="1070" y="1534"/>
                  </a:cubicBezTo>
                  <a:cubicBezTo>
                    <a:pt x="1070" y="1534"/>
                    <a:pt x="1086" y="1602"/>
                    <a:pt x="1076" y="1639"/>
                  </a:cubicBezTo>
                  <a:cubicBezTo>
                    <a:pt x="1069" y="1670"/>
                    <a:pt x="1104" y="1787"/>
                    <a:pt x="1106" y="1810"/>
                  </a:cubicBezTo>
                  <a:cubicBezTo>
                    <a:pt x="1107" y="1814"/>
                    <a:pt x="1107" y="1818"/>
                    <a:pt x="1107" y="1822"/>
                  </a:cubicBezTo>
                  <a:cubicBezTo>
                    <a:pt x="1107" y="1819"/>
                    <a:pt x="1107" y="1815"/>
                    <a:pt x="1106" y="1810"/>
                  </a:cubicBezTo>
                  <a:cubicBezTo>
                    <a:pt x="1099" y="1776"/>
                    <a:pt x="1065" y="1732"/>
                    <a:pt x="1058" y="1721"/>
                  </a:cubicBezTo>
                  <a:close/>
                  <a:moveTo>
                    <a:pt x="1172" y="2997"/>
                  </a:moveTo>
                  <a:cubicBezTo>
                    <a:pt x="1164" y="2998"/>
                    <a:pt x="1137" y="3138"/>
                    <a:pt x="1130" y="3154"/>
                  </a:cubicBezTo>
                  <a:cubicBezTo>
                    <a:pt x="1123" y="3170"/>
                    <a:pt x="1084" y="3270"/>
                    <a:pt x="1084" y="3258"/>
                  </a:cubicBezTo>
                  <a:cubicBezTo>
                    <a:pt x="1084" y="3247"/>
                    <a:pt x="1093" y="3187"/>
                    <a:pt x="1099" y="3146"/>
                  </a:cubicBezTo>
                  <a:cubicBezTo>
                    <a:pt x="1105" y="3105"/>
                    <a:pt x="1125" y="2990"/>
                    <a:pt x="1125" y="2990"/>
                  </a:cubicBezTo>
                  <a:cubicBezTo>
                    <a:pt x="1125" y="2990"/>
                    <a:pt x="1159" y="2985"/>
                    <a:pt x="1172" y="2985"/>
                  </a:cubicBezTo>
                  <a:cubicBezTo>
                    <a:pt x="1184" y="2985"/>
                    <a:pt x="1179" y="2996"/>
                    <a:pt x="1172" y="2997"/>
                  </a:cubicBezTo>
                  <a:close/>
                  <a:moveTo>
                    <a:pt x="1378" y="2985"/>
                  </a:moveTo>
                  <a:cubicBezTo>
                    <a:pt x="1365" y="2977"/>
                    <a:pt x="1349" y="3029"/>
                    <a:pt x="1340" y="3054"/>
                  </a:cubicBezTo>
                  <a:cubicBezTo>
                    <a:pt x="1331" y="3079"/>
                    <a:pt x="1302" y="3058"/>
                    <a:pt x="1297" y="3017"/>
                  </a:cubicBezTo>
                  <a:cubicBezTo>
                    <a:pt x="1292" y="2977"/>
                    <a:pt x="1240" y="2955"/>
                    <a:pt x="1240" y="2955"/>
                  </a:cubicBezTo>
                  <a:cubicBezTo>
                    <a:pt x="1274" y="2789"/>
                    <a:pt x="1274" y="2789"/>
                    <a:pt x="1274" y="2789"/>
                  </a:cubicBezTo>
                  <a:cubicBezTo>
                    <a:pt x="1286" y="2795"/>
                    <a:pt x="1285" y="2755"/>
                    <a:pt x="1285" y="2755"/>
                  </a:cubicBezTo>
                  <a:cubicBezTo>
                    <a:pt x="1285" y="2755"/>
                    <a:pt x="1391" y="2992"/>
                    <a:pt x="1378" y="2985"/>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2" name="Freeform 85"/>
            <p:cNvSpPr>
              <a:spLocks/>
            </p:cNvSpPr>
            <p:nvPr/>
          </p:nvSpPr>
          <p:spPr bwMode="auto">
            <a:xfrm>
              <a:off x="7281535" y="2806338"/>
              <a:ext cx="396995" cy="848501"/>
            </a:xfrm>
            <a:custGeom>
              <a:avLst/>
              <a:gdLst/>
              <a:ahLst/>
              <a:cxnLst>
                <a:cxn ang="0">
                  <a:pos x="327" y="14"/>
                </a:cxn>
                <a:cxn ang="0">
                  <a:pos x="234" y="59"/>
                </a:cxn>
                <a:cxn ang="0">
                  <a:pos x="159" y="87"/>
                </a:cxn>
                <a:cxn ang="0">
                  <a:pos x="93" y="652"/>
                </a:cxn>
                <a:cxn ang="0">
                  <a:pos x="179" y="906"/>
                </a:cxn>
                <a:cxn ang="0">
                  <a:pos x="62" y="1302"/>
                </a:cxn>
                <a:cxn ang="0">
                  <a:pos x="27" y="1720"/>
                </a:cxn>
                <a:cxn ang="0">
                  <a:pos x="36" y="1889"/>
                </a:cxn>
                <a:cxn ang="0">
                  <a:pos x="40" y="2141"/>
                </a:cxn>
                <a:cxn ang="0">
                  <a:pos x="57" y="2180"/>
                </a:cxn>
                <a:cxn ang="0">
                  <a:pos x="458" y="2181"/>
                </a:cxn>
                <a:cxn ang="0">
                  <a:pos x="546" y="2188"/>
                </a:cxn>
                <a:cxn ang="0">
                  <a:pos x="631" y="2186"/>
                </a:cxn>
                <a:cxn ang="0">
                  <a:pos x="704" y="2210"/>
                </a:cxn>
                <a:cxn ang="0">
                  <a:pos x="907" y="2201"/>
                </a:cxn>
                <a:cxn ang="0">
                  <a:pos x="992" y="2198"/>
                </a:cxn>
                <a:cxn ang="0">
                  <a:pos x="1013" y="1985"/>
                </a:cxn>
                <a:cxn ang="0">
                  <a:pos x="987" y="1457"/>
                </a:cxn>
                <a:cxn ang="0">
                  <a:pos x="812" y="916"/>
                </a:cxn>
                <a:cxn ang="0">
                  <a:pos x="823" y="891"/>
                </a:cxn>
                <a:cxn ang="0">
                  <a:pos x="886" y="517"/>
                </a:cxn>
                <a:cxn ang="0">
                  <a:pos x="812" y="119"/>
                </a:cxn>
                <a:cxn ang="0">
                  <a:pos x="903" y="46"/>
                </a:cxn>
                <a:cxn ang="0">
                  <a:pos x="654" y="0"/>
                </a:cxn>
                <a:cxn ang="0">
                  <a:pos x="487" y="333"/>
                </a:cxn>
                <a:cxn ang="0">
                  <a:pos x="327" y="14"/>
                </a:cxn>
              </a:cxnLst>
              <a:rect l="0" t="0" r="r" b="b"/>
              <a:pathLst>
                <a:path w="1036" h="2214">
                  <a:moveTo>
                    <a:pt x="327" y="14"/>
                  </a:moveTo>
                  <a:cubicBezTo>
                    <a:pt x="327" y="14"/>
                    <a:pt x="273" y="42"/>
                    <a:pt x="234" y="59"/>
                  </a:cubicBezTo>
                  <a:cubicBezTo>
                    <a:pt x="195" y="76"/>
                    <a:pt x="168" y="57"/>
                    <a:pt x="159" y="87"/>
                  </a:cubicBezTo>
                  <a:cubicBezTo>
                    <a:pt x="151" y="118"/>
                    <a:pt x="0" y="421"/>
                    <a:pt x="93" y="652"/>
                  </a:cubicBezTo>
                  <a:cubicBezTo>
                    <a:pt x="123" y="726"/>
                    <a:pt x="153" y="663"/>
                    <a:pt x="179" y="906"/>
                  </a:cubicBezTo>
                  <a:cubicBezTo>
                    <a:pt x="179" y="906"/>
                    <a:pt x="78" y="1190"/>
                    <a:pt x="62" y="1302"/>
                  </a:cubicBezTo>
                  <a:cubicBezTo>
                    <a:pt x="54" y="1335"/>
                    <a:pt x="22" y="1577"/>
                    <a:pt x="27" y="1720"/>
                  </a:cubicBezTo>
                  <a:cubicBezTo>
                    <a:pt x="26" y="1741"/>
                    <a:pt x="22" y="1830"/>
                    <a:pt x="36" y="1889"/>
                  </a:cubicBezTo>
                  <a:cubicBezTo>
                    <a:pt x="49" y="1948"/>
                    <a:pt x="53" y="2065"/>
                    <a:pt x="40" y="2141"/>
                  </a:cubicBezTo>
                  <a:cubicBezTo>
                    <a:pt x="38" y="2152"/>
                    <a:pt x="28" y="2190"/>
                    <a:pt x="57" y="2180"/>
                  </a:cubicBezTo>
                  <a:cubicBezTo>
                    <a:pt x="86" y="2169"/>
                    <a:pt x="314" y="2123"/>
                    <a:pt x="458" y="2181"/>
                  </a:cubicBezTo>
                  <a:cubicBezTo>
                    <a:pt x="476" y="2189"/>
                    <a:pt x="512" y="2193"/>
                    <a:pt x="546" y="2188"/>
                  </a:cubicBezTo>
                  <a:cubicBezTo>
                    <a:pt x="580" y="2183"/>
                    <a:pt x="636" y="2196"/>
                    <a:pt x="631" y="2186"/>
                  </a:cubicBezTo>
                  <a:cubicBezTo>
                    <a:pt x="627" y="2175"/>
                    <a:pt x="676" y="2206"/>
                    <a:pt x="704" y="2210"/>
                  </a:cubicBezTo>
                  <a:cubicBezTo>
                    <a:pt x="732" y="2214"/>
                    <a:pt x="866" y="2203"/>
                    <a:pt x="907" y="2201"/>
                  </a:cubicBezTo>
                  <a:cubicBezTo>
                    <a:pt x="948" y="2198"/>
                    <a:pt x="992" y="2198"/>
                    <a:pt x="992" y="2198"/>
                  </a:cubicBezTo>
                  <a:cubicBezTo>
                    <a:pt x="992" y="2198"/>
                    <a:pt x="990" y="2086"/>
                    <a:pt x="1013" y="1985"/>
                  </a:cubicBezTo>
                  <a:cubicBezTo>
                    <a:pt x="1036" y="1884"/>
                    <a:pt x="1021" y="1623"/>
                    <a:pt x="987" y="1457"/>
                  </a:cubicBezTo>
                  <a:cubicBezTo>
                    <a:pt x="953" y="1292"/>
                    <a:pt x="941" y="1109"/>
                    <a:pt x="812" y="916"/>
                  </a:cubicBezTo>
                  <a:cubicBezTo>
                    <a:pt x="812" y="916"/>
                    <a:pt x="808" y="914"/>
                    <a:pt x="823" y="891"/>
                  </a:cubicBezTo>
                  <a:cubicBezTo>
                    <a:pt x="825" y="711"/>
                    <a:pt x="894" y="565"/>
                    <a:pt x="886" y="517"/>
                  </a:cubicBezTo>
                  <a:cubicBezTo>
                    <a:pt x="879" y="469"/>
                    <a:pt x="788" y="206"/>
                    <a:pt x="812" y="119"/>
                  </a:cubicBezTo>
                  <a:cubicBezTo>
                    <a:pt x="835" y="32"/>
                    <a:pt x="903" y="46"/>
                    <a:pt x="903" y="46"/>
                  </a:cubicBezTo>
                  <a:cubicBezTo>
                    <a:pt x="903" y="46"/>
                    <a:pt x="748" y="65"/>
                    <a:pt x="654" y="0"/>
                  </a:cubicBezTo>
                  <a:cubicBezTo>
                    <a:pt x="654" y="0"/>
                    <a:pt x="613" y="173"/>
                    <a:pt x="487" y="333"/>
                  </a:cubicBezTo>
                  <a:cubicBezTo>
                    <a:pt x="344" y="596"/>
                    <a:pt x="325" y="86"/>
                    <a:pt x="327"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3" name="Freeform 86"/>
            <p:cNvSpPr>
              <a:spLocks/>
            </p:cNvSpPr>
            <p:nvPr/>
          </p:nvSpPr>
          <p:spPr bwMode="auto">
            <a:xfrm>
              <a:off x="7376930" y="4314496"/>
              <a:ext cx="81281" cy="79334"/>
            </a:xfrm>
            <a:custGeom>
              <a:avLst/>
              <a:gdLst/>
              <a:ahLst/>
              <a:cxnLst>
                <a:cxn ang="0">
                  <a:pos x="54" y="0"/>
                </a:cxn>
                <a:cxn ang="0">
                  <a:pos x="147" y="49"/>
                </a:cxn>
                <a:cxn ang="0">
                  <a:pos x="207" y="30"/>
                </a:cxn>
                <a:cxn ang="0">
                  <a:pos x="207" y="109"/>
                </a:cxn>
                <a:cxn ang="0">
                  <a:pos x="191" y="207"/>
                </a:cxn>
                <a:cxn ang="0">
                  <a:pos x="108" y="145"/>
                </a:cxn>
                <a:cxn ang="0">
                  <a:pos x="0" y="165"/>
                </a:cxn>
                <a:cxn ang="0">
                  <a:pos x="54" y="0"/>
                </a:cxn>
              </a:cxnLst>
              <a:rect l="0" t="0" r="r" b="b"/>
              <a:pathLst>
                <a:path w="212" h="207">
                  <a:moveTo>
                    <a:pt x="54" y="0"/>
                  </a:moveTo>
                  <a:cubicBezTo>
                    <a:pt x="54" y="0"/>
                    <a:pt x="114" y="15"/>
                    <a:pt x="147" y="49"/>
                  </a:cubicBezTo>
                  <a:cubicBezTo>
                    <a:pt x="147" y="49"/>
                    <a:pt x="175" y="29"/>
                    <a:pt x="207" y="30"/>
                  </a:cubicBezTo>
                  <a:cubicBezTo>
                    <a:pt x="207" y="30"/>
                    <a:pt x="206" y="55"/>
                    <a:pt x="207" y="109"/>
                  </a:cubicBezTo>
                  <a:cubicBezTo>
                    <a:pt x="208" y="164"/>
                    <a:pt x="212" y="191"/>
                    <a:pt x="191" y="207"/>
                  </a:cubicBezTo>
                  <a:cubicBezTo>
                    <a:pt x="191" y="207"/>
                    <a:pt x="163" y="141"/>
                    <a:pt x="108" y="145"/>
                  </a:cubicBezTo>
                  <a:cubicBezTo>
                    <a:pt x="53" y="149"/>
                    <a:pt x="12" y="144"/>
                    <a:pt x="0" y="165"/>
                  </a:cubicBezTo>
                  <a:cubicBezTo>
                    <a:pt x="0" y="165"/>
                    <a:pt x="1" y="122"/>
                    <a:pt x="54" y="0"/>
                  </a:cubicBezTo>
                  <a:close/>
                </a:path>
              </a:pathLst>
            </a:custGeom>
            <a:solidFill>
              <a:srgbClr val="F5F9F8"/>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4" name="Freeform 87"/>
            <p:cNvSpPr>
              <a:spLocks/>
            </p:cNvSpPr>
            <p:nvPr/>
          </p:nvSpPr>
          <p:spPr bwMode="auto">
            <a:xfrm>
              <a:off x="7471677" y="4321309"/>
              <a:ext cx="99938" cy="67491"/>
            </a:xfrm>
            <a:custGeom>
              <a:avLst/>
              <a:gdLst/>
              <a:ahLst/>
              <a:cxnLst>
                <a:cxn ang="0">
                  <a:pos x="53" y="17"/>
                </a:cxn>
                <a:cxn ang="0">
                  <a:pos x="27" y="173"/>
                </a:cxn>
                <a:cxn ang="0">
                  <a:pos x="102" y="131"/>
                </a:cxn>
                <a:cxn ang="0">
                  <a:pos x="241" y="176"/>
                </a:cxn>
                <a:cxn ang="0">
                  <a:pos x="247" y="101"/>
                </a:cxn>
                <a:cxn ang="0">
                  <a:pos x="225" y="17"/>
                </a:cxn>
                <a:cxn ang="0">
                  <a:pos x="141" y="42"/>
                </a:cxn>
                <a:cxn ang="0">
                  <a:pos x="53" y="17"/>
                </a:cxn>
              </a:cxnLst>
              <a:rect l="0" t="0" r="r" b="b"/>
              <a:pathLst>
                <a:path w="261" h="176">
                  <a:moveTo>
                    <a:pt x="53" y="17"/>
                  </a:moveTo>
                  <a:cubicBezTo>
                    <a:pt x="53" y="17"/>
                    <a:pt x="0" y="109"/>
                    <a:pt x="27" y="173"/>
                  </a:cubicBezTo>
                  <a:cubicBezTo>
                    <a:pt x="27" y="173"/>
                    <a:pt x="30" y="128"/>
                    <a:pt x="102" y="131"/>
                  </a:cubicBezTo>
                  <a:cubicBezTo>
                    <a:pt x="173" y="134"/>
                    <a:pt x="240" y="131"/>
                    <a:pt x="241" y="176"/>
                  </a:cubicBezTo>
                  <a:cubicBezTo>
                    <a:pt x="241" y="176"/>
                    <a:pt x="261" y="153"/>
                    <a:pt x="247" y="101"/>
                  </a:cubicBezTo>
                  <a:cubicBezTo>
                    <a:pt x="234" y="49"/>
                    <a:pt x="225" y="17"/>
                    <a:pt x="225" y="17"/>
                  </a:cubicBezTo>
                  <a:cubicBezTo>
                    <a:pt x="225" y="17"/>
                    <a:pt x="160" y="24"/>
                    <a:pt x="141" y="42"/>
                  </a:cubicBezTo>
                  <a:cubicBezTo>
                    <a:pt x="141" y="42"/>
                    <a:pt x="67" y="0"/>
                    <a:pt x="53" y="17"/>
                  </a:cubicBezTo>
                  <a:close/>
                </a:path>
              </a:pathLst>
            </a:custGeom>
            <a:solidFill>
              <a:srgbClr val="F5F9F8"/>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103" name="Group 325"/>
          <p:cNvGrpSpPr>
            <a:grpSpLocks noChangeAspect="1"/>
          </p:cNvGrpSpPr>
          <p:nvPr/>
        </p:nvGrpSpPr>
        <p:grpSpPr>
          <a:xfrm>
            <a:off x="932331" y="1943362"/>
            <a:ext cx="350535" cy="1097642"/>
            <a:chOff x="6273835" y="4493927"/>
            <a:chExt cx="463263" cy="1450648"/>
          </a:xfrm>
        </p:grpSpPr>
        <p:sp>
          <p:nvSpPr>
            <p:cNvPr id="105" name="Freeform 23"/>
            <p:cNvSpPr>
              <a:spLocks noEditPoints="1"/>
            </p:cNvSpPr>
            <p:nvPr/>
          </p:nvSpPr>
          <p:spPr bwMode="auto">
            <a:xfrm>
              <a:off x="6273835" y="4493927"/>
              <a:ext cx="463263" cy="1450648"/>
            </a:xfrm>
            <a:custGeom>
              <a:avLst/>
              <a:gdLst/>
              <a:ahLst/>
              <a:cxnLst>
                <a:cxn ang="0">
                  <a:pos x="130" y="3"/>
                </a:cxn>
                <a:cxn ang="0">
                  <a:pos x="92" y="3"/>
                </a:cxn>
                <a:cxn ang="0">
                  <a:pos x="210" y="190"/>
                </a:cxn>
                <a:cxn ang="0">
                  <a:pos x="193" y="121"/>
                </a:cxn>
                <a:cxn ang="0">
                  <a:pos x="134" y="95"/>
                </a:cxn>
                <a:cxn ang="0">
                  <a:pos x="139" y="68"/>
                </a:cxn>
                <a:cxn ang="0">
                  <a:pos x="150" y="47"/>
                </a:cxn>
                <a:cxn ang="0">
                  <a:pos x="147" y="35"/>
                </a:cxn>
                <a:cxn ang="0">
                  <a:pos x="147" y="29"/>
                </a:cxn>
                <a:cxn ang="0">
                  <a:pos x="146" y="24"/>
                </a:cxn>
                <a:cxn ang="0">
                  <a:pos x="143" y="17"/>
                </a:cxn>
                <a:cxn ang="0">
                  <a:pos x="139" y="10"/>
                </a:cxn>
                <a:cxn ang="0">
                  <a:pos x="129" y="3"/>
                </a:cxn>
                <a:cxn ang="0">
                  <a:pos x="118" y="1"/>
                </a:cxn>
                <a:cxn ang="0">
                  <a:pos x="106" y="1"/>
                </a:cxn>
                <a:cxn ang="0">
                  <a:pos x="96" y="6"/>
                </a:cxn>
                <a:cxn ang="0">
                  <a:pos x="96" y="9"/>
                </a:cxn>
                <a:cxn ang="0">
                  <a:pos x="84" y="5"/>
                </a:cxn>
                <a:cxn ang="0">
                  <a:pos x="85" y="10"/>
                </a:cxn>
                <a:cxn ang="0">
                  <a:pos x="85" y="13"/>
                </a:cxn>
                <a:cxn ang="0">
                  <a:pos x="76" y="44"/>
                </a:cxn>
                <a:cxn ang="0">
                  <a:pos x="79" y="66"/>
                </a:cxn>
                <a:cxn ang="0">
                  <a:pos x="89" y="83"/>
                </a:cxn>
                <a:cxn ang="0">
                  <a:pos x="65" y="108"/>
                </a:cxn>
                <a:cxn ang="0">
                  <a:pos x="8" y="163"/>
                </a:cxn>
                <a:cxn ang="0">
                  <a:pos x="1" y="243"/>
                </a:cxn>
                <a:cxn ang="0">
                  <a:pos x="6" y="282"/>
                </a:cxn>
                <a:cxn ang="0">
                  <a:pos x="17" y="318"/>
                </a:cxn>
                <a:cxn ang="0">
                  <a:pos x="38" y="365"/>
                </a:cxn>
                <a:cxn ang="0">
                  <a:pos x="48" y="447"/>
                </a:cxn>
                <a:cxn ang="0">
                  <a:pos x="63" y="600"/>
                </a:cxn>
                <a:cxn ang="0">
                  <a:pos x="64" y="641"/>
                </a:cxn>
                <a:cxn ang="0">
                  <a:pos x="96" y="652"/>
                </a:cxn>
                <a:cxn ang="0">
                  <a:pos x="114" y="630"/>
                </a:cxn>
                <a:cxn ang="0">
                  <a:pos x="115" y="524"/>
                </a:cxn>
                <a:cxn ang="0">
                  <a:pos x="114" y="425"/>
                </a:cxn>
                <a:cxn ang="0">
                  <a:pos x="138" y="583"/>
                </a:cxn>
                <a:cxn ang="0">
                  <a:pos x="142" y="640"/>
                </a:cxn>
                <a:cxn ang="0">
                  <a:pos x="155" y="673"/>
                </a:cxn>
                <a:cxn ang="0">
                  <a:pos x="180" y="638"/>
                </a:cxn>
                <a:cxn ang="0">
                  <a:pos x="190" y="541"/>
                </a:cxn>
                <a:cxn ang="0">
                  <a:pos x="188" y="369"/>
                </a:cxn>
                <a:cxn ang="0">
                  <a:pos x="187" y="359"/>
                </a:cxn>
                <a:cxn ang="0">
                  <a:pos x="206" y="324"/>
                </a:cxn>
                <a:cxn ang="0">
                  <a:pos x="212" y="298"/>
                </a:cxn>
                <a:cxn ang="0">
                  <a:pos x="216" y="251"/>
                </a:cxn>
              </a:cxnLst>
              <a:rect l="0" t="0" r="r" b="b"/>
              <a:pathLst>
                <a:path w="216" h="676">
                  <a:moveTo>
                    <a:pt x="130" y="3"/>
                  </a:moveTo>
                  <a:cubicBezTo>
                    <a:pt x="130" y="3"/>
                    <a:pt x="130" y="3"/>
                    <a:pt x="130" y="3"/>
                  </a:cubicBezTo>
                  <a:cubicBezTo>
                    <a:pt x="131" y="3"/>
                    <a:pt x="130" y="3"/>
                    <a:pt x="130" y="3"/>
                  </a:cubicBezTo>
                  <a:close/>
                  <a:moveTo>
                    <a:pt x="90" y="2"/>
                  </a:moveTo>
                  <a:cubicBezTo>
                    <a:pt x="90" y="2"/>
                    <a:pt x="92" y="3"/>
                    <a:pt x="93" y="4"/>
                  </a:cubicBezTo>
                  <a:cubicBezTo>
                    <a:pt x="92" y="3"/>
                    <a:pt x="92" y="3"/>
                    <a:pt x="92" y="3"/>
                  </a:cubicBezTo>
                  <a:cubicBezTo>
                    <a:pt x="92" y="3"/>
                    <a:pt x="88" y="3"/>
                    <a:pt x="90" y="2"/>
                  </a:cubicBezTo>
                  <a:close/>
                  <a:moveTo>
                    <a:pt x="215" y="231"/>
                  </a:moveTo>
                  <a:cubicBezTo>
                    <a:pt x="214" y="224"/>
                    <a:pt x="210" y="195"/>
                    <a:pt x="210" y="190"/>
                  </a:cubicBezTo>
                  <a:cubicBezTo>
                    <a:pt x="209" y="184"/>
                    <a:pt x="204" y="158"/>
                    <a:pt x="204" y="158"/>
                  </a:cubicBezTo>
                  <a:cubicBezTo>
                    <a:pt x="204" y="158"/>
                    <a:pt x="204" y="153"/>
                    <a:pt x="200" y="141"/>
                  </a:cubicBezTo>
                  <a:cubicBezTo>
                    <a:pt x="197" y="129"/>
                    <a:pt x="193" y="121"/>
                    <a:pt x="193" y="121"/>
                  </a:cubicBezTo>
                  <a:cubicBezTo>
                    <a:pt x="193" y="121"/>
                    <a:pt x="161" y="109"/>
                    <a:pt x="157" y="109"/>
                  </a:cubicBezTo>
                  <a:cubicBezTo>
                    <a:pt x="153" y="108"/>
                    <a:pt x="145" y="106"/>
                    <a:pt x="142" y="103"/>
                  </a:cubicBezTo>
                  <a:cubicBezTo>
                    <a:pt x="139" y="101"/>
                    <a:pt x="136" y="96"/>
                    <a:pt x="134" y="95"/>
                  </a:cubicBezTo>
                  <a:cubicBezTo>
                    <a:pt x="134" y="95"/>
                    <a:pt x="131" y="89"/>
                    <a:pt x="134" y="84"/>
                  </a:cubicBezTo>
                  <a:cubicBezTo>
                    <a:pt x="134" y="83"/>
                    <a:pt x="137" y="80"/>
                    <a:pt x="137" y="78"/>
                  </a:cubicBezTo>
                  <a:cubicBezTo>
                    <a:pt x="138" y="75"/>
                    <a:pt x="139" y="68"/>
                    <a:pt x="139" y="68"/>
                  </a:cubicBezTo>
                  <a:cubicBezTo>
                    <a:pt x="139" y="68"/>
                    <a:pt x="142" y="70"/>
                    <a:pt x="143" y="67"/>
                  </a:cubicBezTo>
                  <a:cubicBezTo>
                    <a:pt x="143" y="65"/>
                    <a:pt x="146" y="59"/>
                    <a:pt x="147" y="56"/>
                  </a:cubicBezTo>
                  <a:cubicBezTo>
                    <a:pt x="148" y="54"/>
                    <a:pt x="150" y="50"/>
                    <a:pt x="150" y="47"/>
                  </a:cubicBezTo>
                  <a:cubicBezTo>
                    <a:pt x="150" y="46"/>
                    <a:pt x="150" y="46"/>
                    <a:pt x="150" y="45"/>
                  </a:cubicBezTo>
                  <a:cubicBezTo>
                    <a:pt x="149" y="44"/>
                    <a:pt x="147" y="45"/>
                    <a:pt x="146" y="45"/>
                  </a:cubicBezTo>
                  <a:cubicBezTo>
                    <a:pt x="147" y="35"/>
                    <a:pt x="147" y="35"/>
                    <a:pt x="147" y="35"/>
                  </a:cubicBezTo>
                  <a:cubicBezTo>
                    <a:pt x="147" y="33"/>
                    <a:pt x="147" y="33"/>
                    <a:pt x="147" y="33"/>
                  </a:cubicBezTo>
                  <a:cubicBezTo>
                    <a:pt x="147" y="33"/>
                    <a:pt x="147" y="32"/>
                    <a:pt x="147" y="31"/>
                  </a:cubicBezTo>
                  <a:cubicBezTo>
                    <a:pt x="147" y="30"/>
                    <a:pt x="147" y="29"/>
                    <a:pt x="147" y="29"/>
                  </a:cubicBezTo>
                  <a:cubicBezTo>
                    <a:pt x="147" y="29"/>
                    <a:pt x="145" y="29"/>
                    <a:pt x="146" y="28"/>
                  </a:cubicBezTo>
                  <a:cubicBezTo>
                    <a:pt x="146" y="27"/>
                    <a:pt x="148" y="28"/>
                    <a:pt x="148" y="28"/>
                  </a:cubicBezTo>
                  <a:cubicBezTo>
                    <a:pt x="148" y="28"/>
                    <a:pt x="146" y="25"/>
                    <a:pt x="146" y="24"/>
                  </a:cubicBezTo>
                  <a:cubicBezTo>
                    <a:pt x="145" y="23"/>
                    <a:pt x="144" y="20"/>
                    <a:pt x="144" y="20"/>
                  </a:cubicBezTo>
                  <a:cubicBezTo>
                    <a:pt x="146" y="19"/>
                    <a:pt x="146" y="19"/>
                    <a:pt x="146" y="19"/>
                  </a:cubicBezTo>
                  <a:cubicBezTo>
                    <a:pt x="146" y="19"/>
                    <a:pt x="144" y="18"/>
                    <a:pt x="143" y="17"/>
                  </a:cubicBezTo>
                  <a:cubicBezTo>
                    <a:pt x="143" y="17"/>
                    <a:pt x="139" y="14"/>
                    <a:pt x="139" y="14"/>
                  </a:cubicBezTo>
                  <a:cubicBezTo>
                    <a:pt x="140" y="13"/>
                    <a:pt x="140" y="13"/>
                    <a:pt x="140" y="13"/>
                  </a:cubicBezTo>
                  <a:cubicBezTo>
                    <a:pt x="140" y="13"/>
                    <a:pt x="139" y="11"/>
                    <a:pt x="139" y="10"/>
                  </a:cubicBezTo>
                  <a:cubicBezTo>
                    <a:pt x="138" y="10"/>
                    <a:pt x="134" y="7"/>
                    <a:pt x="132" y="6"/>
                  </a:cubicBezTo>
                  <a:cubicBezTo>
                    <a:pt x="130" y="5"/>
                    <a:pt x="130" y="4"/>
                    <a:pt x="130" y="3"/>
                  </a:cubicBezTo>
                  <a:cubicBezTo>
                    <a:pt x="130" y="3"/>
                    <a:pt x="129" y="3"/>
                    <a:pt x="129" y="3"/>
                  </a:cubicBezTo>
                  <a:cubicBezTo>
                    <a:pt x="126" y="3"/>
                    <a:pt x="126" y="3"/>
                    <a:pt x="126" y="3"/>
                  </a:cubicBezTo>
                  <a:cubicBezTo>
                    <a:pt x="123" y="2"/>
                    <a:pt x="123" y="2"/>
                    <a:pt x="123" y="2"/>
                  </a:cubicBezTo>
                  <a:cubicBezTo>
                    <a:pt x="123" y="2"/>
                    <a:pt x="120" y="0"/>
                    <a:pt x="118" y="1"/>
                  </a:cubicBezTo>
                  <a:cubicBezTo>
                    <a:pt x="116" y="1"/>
                    <a:pt x="114" y="1"/>
                    <a:pt x="114" y="1"/>
                  </a:cubicBezTo>
                  <a:cubicBezTo>
                    <a:pt x="114" y="1"/>
                    <a:pt x="110" y="2"/>
                    <a:pt x="109" y="1"/>
                  </a:cubicBezTo>
                  <a:cubicBezTo>
                    <a:pt x="108" y="1"/>
                    <a:pt x="106" y="1"/>
                    <a:pt x="106" y="1"/>
                  </a:cubicBezTo>
                  <a:cubicBezTo>
                    <a:pt x="106" y="1"/>
                    <a:pt x="102" y="0"/>
                    <a:pt x="101" y="1"/>
                  </a:cubicBezTo>
                  <a:cubicBezTo>
                    <a:pt x="99" y="2"/>
                    <a:pt x="100" y="3"/>
                    <a:pt x="99" y="3"/>
                  </a:cubicBezTo>
                  <a:cubicBezTo>
                    <a:pt x="98" y="4"/>
                    <a:pt x="96" y="6"/>
                    <a:pt x="96" y="6"/>
                  </a:cubicBezTo>
                  <a:cubicBezTo>
                    <a:pt x="96" y="6"/>
                    <a:pt x="95" y="4"/>
                    <a:pt x="93" y="4"/>
                  </a:cubicBezTo>
                  <a:cubicBezTo>
                    <a:pt x="94" y="5"/>
                    <a:pt x="95" y="6"/>
                    <a:pt x="96" y="7"/>
                  </a:cubicBezTo>
                  <a:cubicBezTo>
                    <a:pt x="96" y="9"/>
                    <a:pt x="96" y="9"/>
                    <a:pt x="96" y="9"/>
                  </a:cubicBezTo>
                  <a:cubicBezTo>
                    <a:pt x="96" y="9"/>
                    <a:pt x="93" y="7"/>
                    <a:pt x="90" y="5"/>
                  </a:cubicBezTo>
                  <a:cubicBezTo>
                    <a:pt x="89" y="4"/>
                    <a:pt x="87" y="4"/>
                    <a:pt x="87" y="4"/>
                  </a:cubicBezTo>
                  <a:cubicBezTo>
                    <a:pt x="84" y="4"/>
                    <a:pt x="84" y="5"/>
                    <a:pt x="84" y="5"/>
                  </a:cubicBezTo>
                  <a:cubicBezTo>
                    <a:pt x="84" y="5"/>
                    <a:pt x="88" y="3"/>
                    <a:pt x="91" y="7"/>
                  </a:cubicBezTo>
                  <a:cubicBezTo>
                    <a:pt x="95" y="11"/>
                    <a:pt x="92" y="10"/>
                    <a:pt x="92" y="10"/>
                  </a:cubicBezTo>
                  <a:cubicBezTo>
                    <a:pt x="92" y="10"/>
                    <a:pt x="88" y="7"/>
                    <a:pt x="85" y="10"/>
                  </a:cubicBezTo>
                  <a:cubicBezTo>
                    <a:pt x="85" y="10"/>
                    <a:pt x="87" y="9"/>
                    <a:pt x="89" y="10"/>
                  </a:cubicBezTo>
                  <a:cubicBezTo>
                    <a:pt x="89" y="10"/>
                    <a:pt x="81" y="12"/>
                    <a:pt x="80" y="18"/>
                  </a:cubicBezTo>
                  <a:cubicBezTo>
                    <a:pt x="80" y="18"/>
                    <a:pt x="82" y="14"/>
                    <a:pt x="85" y="13"/>
                  </a:cubicBezTo>
                  <a:cubicBezTo>
                    <a:pt x="85" y="13"/>
                    <a:pt x="76" y="21"/>
                    <a:pt x="80" y="37"/>
                  </a:cubicBezTo>
                  <a:cubicBezTo>
                    <a:pt x="79" y="45"/>
                    <a:pt x="79" y="45"/>
                    <a:pt x="79" y="45"/>
                  </a:cubicBezTo>
                  <a:cubicBezTo>
                    <a:pt x="76" y="44"/>
                    <a:pt x="76" y="44"/>
                    <a:pt x="76" y="44"/>
                  </a:cubicBezTo>
                  <a:cubicBezTo>
                    <a:pt x="76" y="44"/>
                    <a:pt x="74" y="44"/>
                    <a:pt x="74" y="47"/>
                  </a:cubicBezTo>
                  <a:cubicBezTo>
                    <a:pt x="74" y="50"/>
                    <a:pt x="77" y="55"/>
                    <a:pt x="77" y="56"/>
                  </a:cubicBezTo>
                  <a:cubicBezTo>
                    <a:pt x="77" y="57"/>
                    <a:pt x="79" y="63"/>
                    <a:pt x="79" y="66"/>
                  </a:cubicBezTo>
                  <a:cubicBezTo>
                    <a:pt x="80" y="68"/>
                    <a:pt x="83" y="68"/>
                    <a:pt x="83" y="68"/>
                  </a:cubicBezTo>
                  <a:cubicBezTo>
                    <a:pt x="83" y="68"/>
                    <a:pt x="85" y="76"/>
                    <a:pt x="86" y="78"/>
                  </a:cubicBezTo>
                  <a:cubicBezTo>
                    <a:pt x="86" y="79"/>
                    <a:pt x="88" y="82"/>
                    <a:pt x="89" y="83"/>
                  </a:cubicBezTo>
                  <a:cubicBezTo>
                    <a:pt x="90" y="84"/>
                    <a:pt x="91" y="89"/>
                    <a:pt x="89" y="94"/>
                  </a:cubicBezTo>
                  <a:cubicBezTo>
                    <a:pt x="89" y="95"/>
                    <a:pt x="88" y="97"/>
                    <a:pt x="86" y="98"/>
                  </a:cubicBezTo>
                  <a:cubicBezTo>
                    <a:pt x="82" y="102"/>
                    <a:pt x="74" y="105"/>
                    <a:pt x="65" y="108"/>
                  </a:cubicBezTo>
                  <a:cubicBezTo>
                    <a:pt x="64" y="108"/>
                    <a:pt x="25" y="121"/>
                    <a:pt x="21" y="122"/>
                  </a:cubicBezTo>
                  <a:cubicBezTo>
                    <a:pt x="17" y="123"/>
                    <a:pt x="17" y="127"/>
                    <a:pt x="17" y="129"/>
                  </a:cubicBezTo>
                  <a:cubicBezTo>
                    <a:pt x="16" y="130"/>
                    <a:pt x="9" y="162"/>
                    <a:pt x="8" y="163"/>
                  </a:cubicBezTo>
                  <a:cubicBezTo>
                    <a:pt x="8" y="164"/>
                    <a:pt x="5" y="193"/>
                    <a:pt x="5" y="195"/>
                  </a:cubicBezTo>
                  <a:cubicBezTo>
                    <a:pt x="5" y="196"/>
                    <a:pt x="0" y="222"/>
                    <a:pt x="0" y="225"/>
                  </a:cubicBezTo>
                  <a:cubicBezTo>
                    <a:pt x="0" y="227"/>
                    <a:pt x="1" y="241"/>
                    <a:pt x="1" y="243"/>
                  </a:cubicBezTo>
                  <a:cubicBezTo>
                    <a:pt x="0" y="245"/>
                    <a:pt x="2" y="257"/>
                    <a:pt x="1" y="261"/>
                  </a:cubicBezTo>
                  <a:cubicBezTo>
                    <a:pt x="0" y="266"/>
                    <a:pt x="5" y="276"/>
                    <a:pt x="5" y="276"/>
                  </a:cubicBezTo>
                  <a:cubicBezTo>
                    <a:pt x="5" y="276"/>
                    <a:pt x="7" y="279"/>
                    <a:pt x="6" y="282"/>
                  </a:cubicBezTo>
                  <a:cubicBezTo>
                    <a:pt x="5" y="284"/>
                    <a:pt x="5" y="291"/>
                    <a:pt x="7" y="295"/>
                  </a:cubicBezTo>
                  <a:cubicBezTo>
                    <a:pt x="9" y="299"/>
                    <a:pt x="14" y="306"/>
                    <a:pt x="14" y="306"/>
                  </a:cubicBezTo>
                  <a:cubicBezTo>
                    <a:pt x="14" y="306"/>
                    <a:pt x="17" y="315"/>
                    <a:pt x="17" y="318"/>
                  </a:cubicBezTo>
                  <a:cubicBezTo>
                    <a:pt x="17" y="321"/>
                    <a:pt x="20" y="329"/>
                    <a:pt x="20" y="329"/>
                  </a:cubicBezTo>
                  <a:cubicBezTo>
                    <a:pt x="13" y="351"/>
                    <a:pt x="13" y="351"/>
                    <a:pt x="13" y="351"/>
                  </a:cubicBezTo>
                  <a:cubicBezTo>
                    <a:pt x="21" y="370"/>
                    <a:pt x="38" y="365"/>
                    <a:pt x="38" y="365"/>
                  </a:cubicBezTo>
                  <a:cubicBezTo>
                    <a:pt x="38" y="365"/>
                    <a:pt x="38" y="367"/>
                    <a:pt x="38" y="370"/>
                  </a:cubicBezTo>
                  <a:cubicBezTo>
                    <a:pt x="38" y="370"/>
                    <a:pt x="38" y="370"/>
                    <a:pt x="38" y="370"/>
                  </a:cubicBezTo>
                  <a:cubicBezTo>
                    <a:pt x="38" y="370"/>
                    <a:pt x="48" y="445"/>
                    <a:pt x="48" y="447"/>
                  </a:cubicBezTo>
                  <a:cubicBezTo>
                    <a:pt x="49" y="450"/>
                    <a:pt x="55" y="533"/>
                    <a:pt x="57" y="547"/>
                  </a:cubicBezTo>
                  <a:cubicBezTo>
                    <a:pt x="58" y="560"/>
                    <a:pt x="61" y="572"/>
                    <a:pt x="61" y="573"/>
                  </a:cubicBezTo>
                  <a:cubicBezTo>
                    <a:pt x="61" y="574"/>
                    <a:pt x="63" y="600"/>
                    <a:pt x="63" y="600"/>
                  </a:cubicBezTo>
                  <a:cubicBezTo>
                    <a:pt x="66" y="614"/>
                    <a:pt x="68" y="610"/>
                    <a:pt x="71" y="621"/>
                  </a:cubicBezTo>
                  <a:cubicBezTo>
                    <a:pt x="74" y="631"/>
                    <a:pt x="71" y="632"/>
                    <a:pt x="71" y="632"/>
                  </a:cubicBezTo>
                  <a:cubicBezTo>
                    <a:pt x="64" y="641"/>
                    <a:pt x="64" y="641"/>
                    <a:pt x="64" y="641"/>
                  </a:cubicBezTo>
                  <a:cubicBezTo>
                    <a:pt x="56" y="653"/>
                    <a:pt x="53" y="663"/>
                    <a:pt x="58" y="667"/>
                  </a:cubicBezTo>
                  <a:cubicBezTo>
                    <a:pt x="62" y="670"/>
                    <a:pt x="85" y="671"/>
                    <a:pt x="89" y="667"/>
                  </a:cubicBezTo>
                  <a:cubicBezTo>
                    <a:pt x="93" y="663"/>
                    <a:pt x="95" y="657"/>
                    <a:pt x="96" y="652"/>
                  </a:cubicBezTo>
                  <a:cubicBezTo>
                    <a:pt x="97" y="648"/>
                    <a:pt x="113" y="643"/>
                    <a:pt x="113" y="640"/>
                  </a:cubicBezTo>
                  <a:cubicBezTo>
                    <a:pt x="113" y="637"/>
                    <a:pt x="113" y="632"/>
                    <a:pt x="113" y="632"/>
                  </a:cubicBezTo>
                  <a:cubicBezTo>
                    <a:pt x="113" y="632"/>
                    <a:pt x="113" y="632"/>
                    <a:pt x="114" y="630"/>
                  </a:cubicBezTo>
                  <a:cubicBezTo>
                    <a:pt x="116" y="628"/>
                    <a:pt x="120" y="616"/>
                    <a:pt x="120" y="616"/>
                  </a:cubicBezTo>
                  <a:cubicBezTo>
                    <a:pt x="120" y="616"/>
                    <a:pt x="120" y="616"/>
                    <a:pt x="116" y="578"/>
                  </a:cubicBezTo>
                  <a:cubicBezTo>
                    <a:pt x="112" y="540"/>
                    <a:pt x="115" y="526"/>
                    <a:pt x="115" y="524"/>
                  </a:cubicBezTo>
                  <a:cubicBezTo>
                    <a:pt x="115" y="522"/>
                    <a:pt x="111" y="493"/>
                    <a:pt x="111" y="493"/>
                  </a:cubicBezTo>
                  <a:cubicBezTo>
                    <a:pt x="114" y="418"/>
                    <a:pt x="114" y="418"/>
                    <a:pt x="114" y="418"/>
                  </a:cubicBezTo>
                  <a:cubicBezTo>
                    <a:pt x="114" y="425"/>
                    <a:pt x="114" y="425"/>
                    <a:pt x="114" y="425"/>
                  </a:cubicBezTo>
                  <a:cubicBezTo>
                    <a:pt x="114" y="425"/>
                    <a:pt x="122" y="492"/>
                    <a:pt x="122" y="496"/>
                  </a:cubicBezTo>
                  <a:cubicBezTo>
                    <a:pt x="122" y="501"/>
                    <a:pt x="129" y="533"/>
                    <a:pt x="129" y="536"/>
                  </a:cubicBezTo>
                  <a:cubicBezTo>
                    <a:pt x="130" y="538"/>
                    <a:pt x="138" y="579"/>
                    <a:pt x="138" y="583"/>
                  </a:cubicBezTo>
                  <a:cubicBezTo>
                    <a:pt x="138" y="586"/>
                    <a:pt x="134" y="609"/>
                    <a:pt x="137" y="616"/>
                  </a:cubicBezTo>
                  <a:cubicBezTo>
                    <a:pt x="140" y="622"/>
                    <a:pt x="143" y="631"/>
                    <a:pt x="143" y="631"/>
                  </a:cubicBezTo>
                  <a:cubicBezTo>
                    <a:pt x="142" y="640"/>
                    <a:pt x="142" y="640"/>
                    <a:pt x="142" y="640"/>
                  </a:cubicBezTo>
                  <a:cubicBezTo>
                    <a:pt x="142" y="640"/>
                    <a:pt x="145" y="641"/>
                    <a:pt x="148" y="644"/>
                  </a:cubicBezTo>
                  <a:cubicBezTo>
                    <a:pt x="149" y="645"/>
                    <a:pt x="149" y="644"/>
                    <a:pt x="147" y="650"/>
                  </a:cubicBezTo>
                  <a:cubicBezTo>
                    <a:pt x="144" y="656"/>
                    <a:pt x="152" y="670"/>
                    <a:pt x="155" y="673"/>
                  </a:cubicBezTo>
                  <a:cubicBezTo>
                    <a:pt x="158" y="676"/>
                    <a:pt x="174" y="673"/>
                    <a:pt x="180" y="671"/>
                  </a:cubicBezTo>
                  <a:cubicBezTo>
                    <a:pt x="187" y="669"/>
                    <a:pt x="185" y="659"/>
                    <a:pt x="185" y="656"/>
                  </a:cubicBezTo>
                  <a:cubicBezTo>
                    <a:pt x="185" y="653"/>
                    <a:pt x="180" y="638"/>
                    <a:pt x="180" y="638"/>
                  </a:cubicBezTo>
                  <a:cubicBezTo>
                    <a:pt x="183" y="628"/>
                    <a:pt x="183" y="628"/>
                    <a:pt x="183" y="628"/>
                  </a:cubicBezTo>
                  <a:cubicBezTo>
                    <a:pt x="192" y="614"/>
                    <a:pt x="189" y="603"/>
                    <a:pt x="189" y="603"/>
                  </a:cubicBezTo>
                  <a:cubicBezTo>
                    <a:pt x="193" y="585"/>
                    <a:pt x="190" y="570"/>
                    <a:pt x="190" y="541"/>
                  </a:cubicBezTo>
                  <a:cubicBezTo>
                    <a:pt x="191" y="513"/>
                    <a:pt x="191" y="503"/>
                    <a:pt x="191" y="503"/>
                  </a:cubicBezTo>
                  <a:cubicBezTo>
                    <a:pt x="191" y="503"/>
                    <a:pt x="187" y="448"/>
                    <a:pt x="187" y="441"/>
                  </a:cubicBezTo>
                  <a:cubicBezTo>
                    <a:pt x="187" y="434"/>
                    <a:pt x="188" y="369"/>
                    <a:pt x="188" y="369"/>
                  </a:cubicBezTo>
                  <a:cubicBezTo>
                    <a:pt x="188" y="369"/>
                    <a:pt x="188" y="369"/>
                    <a:pt x="188" y="369"/>
                  </a:cubicBezTo>
                  <a:cubicBezTo>
                    <a:pt x="188" y="368"/>
                    <a:pt x="188" y="367"/>
                    <a:pt x="188" y="366"/>
                  </a:cubicBezTo>
                  <a:cubicBezTo>
                    <a:pt x="188" y="360"/>
                    <a:pt x="187" y="359"/>
                    <a:pt x="187" y="359"/>
                  </a:cubicBezTo>
                  <a:cubicBezTo>
                    <a:pt x="199" y="366"/>
                    <a:pt x="203" y="358"/>
                    <a:pt x="203" y="358"/>
                  </a:cubicBezTo>
                  <a:cubicBezTo>
                    <a:pt x="200" y="350"/>
                    <a:pt x="199" y="339"/>
                    <a:pt x="199" y="337"/>
                  </a:cubicBezTo>
                  <a:cubicBezTo>
                    <a:pt x="200" y="334"/>
                    <a:pt x="205" y="328"/>
                    <a:pt x="206" y="324"/>
                  </a:cubicBezTo>
                  <a:cubicBezTo>
                    <a:pt x="207" y="320"/>
                    <a:pt x="207" y="321"/>
                    <a:pt x="209" y="315"/>
                  </a:cubicBezTo>
                  <a:cubicBezTo>
                    <a:pt x="212" y="309"/>
                    <a:pt x="208" y="309"/>
                    <a:pt x="208" y="305"/>
                  </a:cubicBezTo>
                  <a:cubicBezTo>
                    <a:pt x="208" y="302"/>
                    <a:pt x="212" y="298"/>
                    <a:pt x="212" y="298"/>
                  </a:cubicBezTo>
                  <a:cubicBezTo>
                    <a:pt x="212" y="298"/>
                    <a:pt x="212" y="290"/>
                    <a:pt x="212" y="287"/>
                  </a:cubicBezTo>
                  <a:cubicBezTo>
                    <a:pt x="212" y="284"/>
                    <a:pt x="214" y="266"/>
                    <a:pt x="214" y="264"/>
                  </a:cubicBezTo>
                  <a:cubicBezTo>
                    <a:pt x="214" y="263"/>
                    <a:pt x="215" y="253"/>
                    <a:pt x="216" y="251"/>
                  </a:cubicBezTo>
                  <a:cubicBezTo>
                    <a:pt x="216" y="249"/>
                    <a:pt x="215" y="239"/>
                    <a:pt x="215" y="23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6" name="Freeform 24"/>
            <p:cNvSpPr>
              <a:spLocks/>
            </p:cNvSpPr>
            <p:nvPr/>
          </p:nvSpPr>
          <p:spPr bwMode="auto">
            <a:xfrm>
              <a:off x="6398280" y="4698308"/>
              <a:ext cx="237990" cy="486880"/>
            </a:xfrm>
            <a:custGeom>
              <a:avLst/>
              <a:gdLst/>
              <a:ahLst/>
              <a:cxnLst>
                <a:cxn ang="0">
                  <a:pos x="80" y="7"/>
                </a:cxn>
                <a:cxn ang="0">
                  <a:pos x="80" y="95"/>
                </a:cxn>
                <a:cxn ang="0">
                  <a:pos x="85" y="132"/>
                </a:cxn>
                <a:cxn ang="0">
                  <a:pos x="96" y="166"/>
                </a:cxn>
                <a:cxn ang="0">
                  <a:pos x="111" y="207"/>
                </a:cxn>
                <a:cxn ang="0">
                  <a:pos x="82" y="220"/>
                </a:cxn>
                <a:cxn ang="0">
                  <a:pos x="30" y="218"/>
                </a:cxn>
                <a:cxn ang="0">
                  <a:pos x="0" y="209"/>
                </a:cxn>
                <a:cxn ang="0">
                  <a:pos x="10" y="187"/>
                </a:cxn>
                <a:cxn ang="0">
                  <a:pos x="17" y="147"/>
                </a:cxn>
                <a:cxn ang="0">
                  <a:pos x="25" y="101"/>
                </a:cxn>
                <a:cxn ang="0">
                  <a:pos x="25" y="60"/>
                </a:cxn>
                <a:cxn ang="0">
                  <a:pos x="28" y="7"/>
                </a:cxn>
                <a:cxn ang="0">
                  <a:pos x="31" y="0"/>
                </a:cxn>
                <a:cxn ang="0">
                  <a:pos x="50" y="27"/>
                </a:cxn>
                <a:cxn ang="0">
                  <a:pos x="52" y="29"/>
                </a:cxn>
                <a:cxn ang="0">
                  <a:pos x="57" y="29"/>
                </a:cxn>
                <a:cxn ang="0">
                  <a:pos x="59" y="26"/>
                </a:cxn>
                <a:cxn ang="0">
                  <a:pos x="77" y="1"/>
                </a:cxn>
                <a:cxn ang="0">
                  <a:pos x="80" y="7"/>
                </a:cxn>
              </a:cxnLst>
              <a:rect l="0" t="0" r="r" b="b"/>
              <a:pathLst>
                <a:path w="111" h="227">
                  <a:moveTo>
                    <a:pt x="80" y="7"/>
                  </a:moveTo>
                  <a:cubicBezTo>
                    <a:pt x="84" y="33"/>
                    <a:pt x="80" y="94"/>
                    <a:pt x="80" y="95"/>
                  </a:cubicBezTo>
                  <a:cubicBezTo>
                    <a:pt x="80" y="97"/>
                    <a:pt x="82" y="125"/>
                    <a:pt x="85" y="132"/>
                  </a:cubicBezTo>
                  <a:cubicBezTo>
                    <a:pt x="89" y="145"/>
                    <a:pt x="92" y="155"/>
                    <a:pt x="96" y="166"/>
                  </a:cubicBezTo>
                  <a:cubicBezTo>
                    <a:pt x="101" y="178"/>
                    <a:pt x="111" y="207"/>
                    <a:pt x="111" y="207"/>
                  </a:cubicBezTo>
                  <a:cubicBezTo>
                    <a:pt x="111" y="207"/>
                    <a:pt x="87" y="218"/>
                    <a:pt x="82" y="220"/>
                  </a:cubicBezTo>
                  <a:cubicBezTo>
                    <a:pt x="77" y="222"/>
                    <a:pt x="61" y="227"/>
                    <a:pt x="30" y="218"/>
                  </a:cubicBezTo>
                  <a:cubicBezTo>
                    <a:pt x="0" y="210"/>
                    <a:pt x="0" y="209"/>
                    <a:pt x="0" y="209"/>
                  </a:cubicBezTo>
                  <a:cubicBezTo>
                    <a:pt x="0" y="209"/>
                    <a:pt x="10" y="189"/>
                    <a:pt x="10" y="187"/>
                  </a:cubicBezTo>
                  <a:cubicBezTo>
                    <a:pt x="11" y="186"/>
                    <a:pt x="16" y="150"/>
                    <a:pt x="17" y="147"/>
                  </a:cubicBezTo>
                  <a:cubicBezTo>
                    <a:pt x="17" y="144"/>
                    <a:pt x="25" y="107"/>
                    <a:pt x="25" y="101"/>
                  </a:cubicBezTo>
                  <a:cubicBezTo>
                    <a:pt x="26" y="95"/>
                    <a:pt x="25" y="64"/>
                    <a:pt x="25" y="60"/>
                  </a:cubicBezTo>
                  <a:cubicBezTo>
                    <a:pt x="25" y="55"/>
                    <a:pt x="24" y="25"/>
                    <a:pt x="28" y="7"/>
                  </a:cubicBezTo>
                  <a:cubicBezTo>
                    <a:pt x="28" y="5"/>
                    <a:pt x="31" y="0"/>
                    <a:pt x="31" y="0"/>
                  </a:cubicBezTo>
                  <a:cubicBezTo>
                    <a:pt x="31" y="0"/>
                    <a:pt x="36" y="20"/>
                    <a:pt x="50" y="27"/>
                  </a:cubicBezTo>
                  <a:cubicBezTo>
                    <a:pt x="52" y="29"/>
                    <a:pt x="52" y="29"/>
                    <a:pt x="52" y="29"/>
                  </a:cubicBezTo>
                  <a:cubicBezTo>
                    <a:pt x="57" y="29"/>
                    <a:pt x="57" y="29"/>
                    <a:pt x="57" y="29"/>
                  </a:cubicBezTo>
                  <a:cubicBezTo>
                    <a:pt x="57" y="29"/>
                    <a:pt x="58" y="26"/>
                    <a:pt x="59" y="26"/>
                  </a:cubicBezTo>
                  <a:cubicBezTo>
                    <a:pt x="68" y="22"/>
                    <a:pt x="67" y="20"/>
                    <a:pt x="77" y="1"/>
                  </a:cubicBezTo>
                  <a:cubicBezTo>
                    <a:pt x="77" y="1"/>
                    <a:pt x="79" y="3"/>
                    <a:pt x="80"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8" name="Freeform 25"/>
            <p:cNvSpPr>
              <a:spLocks/>
            </p:cNvSpPr>
            <p:nvPr/>
          </p:nvSpPr>
          <p:spPr bwMode="auto">
            <a:xfrm>
              <a:off x="6437339" y="5159754"/>
              <a:ext cx="10900" cy="31793"/>
            </a:xfrm>
            <a:custGeom>
              <a:avLst/>
              <a:gdLst/>
              <a:ahLst/>
              <a:cxnLst>
                <a:cxn ang="0">
                  <a:pos x="2" y="0"/>
                </a:cxn>
                <a:cxn ang="0">
                  <a:pos x="0" y="33"/>
                </a:cxn>
                <a:cxn ang="0">
                  <a:pos x="9" y="35"/>
                </a:cxn>
                <a:cxn ang="0">
                  <a:pos x="12" y="2"/>
                </a:cxn>
                <a:cxn ang="0">
                  <a:pos x="2" y="0"/>
                </a:cxn>
              </a:cxnLst>
              <a:rect l="0" t="0" r="r" b="b"/>
              <a:pathLst>
                <a:path w="12" h="35">
                  <a:moveTo>
                    <a:pt x="2" y="0"/>
                  </a:moveTo>
                  <a:lnTo>
                    <a:pt x="0" y="33"/>
                  </a:lnTo>
                  <a:lnTo>
                    <a:pt x="9" y="35"/>
                  </a:lnTo>
                  <a:lnTo>
                    <a:pt x="12" y="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9" name="Freeform 26"/>
            <p:cNvSpPr>
              <a:spLocks/>
            </p:cNvSpPr>
            <p:nvPr/>
          </p:nvSpPr>
          <p:spPr bwMode="auto">
            <a:xfrm>
              <a:off x="6587218" y="5159754"/>
              <a:ext cx="15442" cy="36334"/>
            </a:xfrm>
            <a:custGeom>
              <a:avLst/>
              <a:gdLst/>
              <a:ahLst/>
              <a:cxnLst>
                <a:cxn ang="0">
                  <a:pos x="0" y="4"/>
                </a:cxn>
                <a:cxn ang="0">
                  <a:pos x="7" y="40"/>
                </a:cxn>
                <a:cxn ang="0">
                  <a:pos x="17" y="35"/>
                </a:cxn>
                <a:cxn ang="0">
                  <a:pos x="10" y="0"/>
                </a:cxn>
                <a:cxn ang="0">
                  <a:pos x="0" y="4"/>
                </a:cxn>
              </a:cxnLst>
              <a:rect l="0" t="0" r="r" b="b"/>
              <a:pathLst>
                <a:path w="17" h="40">
                  <a:moveTo>
                    <a:pt x="0" y="4"/>
                  </a:moveTo>
                  <a:lnTo>
                    <a:pt x="7" y="40"/>
                  </a:lnTo>
                  <a:lnTo>
                    <a:pt x="17" y="35"/>
                  </a:lnTo>
                  <a:lnTo>
                    <a:pt x="10" y="0"/>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10" name="Freeform 27"/>
            <p:cNvSpPr>
              <a:spLocks/>
            </p:cNvSpPr>
            <p:nvPr/>
          </p:nvSpPr>
          <p:spPr bwMode="auto">
            <a:xfrm>
              <a:off x="6499108" y="5170654"/>
              <a:ext cx="40876" cy="38151"/>
            </a:xfrm>
            <a:custGeom>
              <a:avLst/>
              <a:gdLst/>
              <a:ahLst/>
              <a:cxnLst>
                <a:cxn ang="0">
                  <a:pos x="19" y="2"/>
                </a:cxn>
                <a:cxn ang="0">
                  <a:pos x="2" y="0"/>
                </a:cxn>
                <a:cxn ang="0">
                  <a:pos x="1" y="17"/>
                </a:cxn>
                <a:cxn ang="0">
                  <a:pos x="16" y="16"/>
                </a:cxn>
                <a:cxn ang="0">
                  <a:pos x="6" y="15"/>
                </a:cxn>
                <a:cxn ang="0">
                  <a:pos x="6" y="3"/>
                </a:cxn>
                <a:cxn ang="0">
                  <a:pos x="19" y="2"/>
                </a:cxn>
              </a:cxnLst>
              <a:rect l="0" t="0" r="r" b="b"/>
              <a:pathLst>
                <a:path w="19" h="18">
                  <a:moveTo>
                    <a:pt x="19" y="2"/>
                  </a:moveTo>
                  <a:cubicBezTo>
                    <a:pt x="19" y="2"/>
                    <a:pt x="4" y="0"/>
                    <a:pt x="2" y="0"/>
                  </a:cubicBezTo>
                  <a:cubicBezTo>
                    <a:pt x="1" y="1"/>
                    <a:pt x="0" y="16"/>
                    <a:pt x="1" y="17"/>
                  </a:cubicBezTo>
                  <a:cubicBezTo>
                    <a:pt x="3" y="18"/>
                    <a:pt x="16" y="16"/>
                    <a:pt x="16" y="16"/>
                  </a:cubicBezTo>
                  <a:cubicBezTo>
                    <a:pt x="16" y="16"/>
                    <a:pt x="6" y="16"/>
                    <a:pt x="6" y="15"/>
                  </a:cubicBezTo>
                  <a:cubicBezTo>
                    <a:pt x="5" y="14"/>
                    <a:pt x="5" y="4"/>
                    <a:pt x="6" y="3"/>
                  </a:cubicBezTo>
                  <a:cubicBezTo>
                    <a:pt x="6" y="3"/>
                    <a:pt x="19" y="2"/>
                    <a:pt x="19"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11" name="Freeform 28"/>
            <p:cNvSpPr>
              <a:spLocks/>
            </p:cNvSpPr>
            <p:nvPr/>
          </p:nvSpPr>
          <p:spPr bwMode="auto">
            <a:xfrm>
              <a:off x="6643536" y="5183371"/>
              <a:ext cx="38151" cy="58135"/>
            </a:xfrm>
            <a:custGeom>
              <a:avLst/>
              <a:gdLst/>
              <a:ahLst/>
              <a:cxnLst>
                <a:cxn ang="0">
                  <a:pos x="0" y="0"/>
                </a:cxn>
                <a:cxn ang="0">
                  <a:pos x="14" y="27"/>
                </a:cxn>
                <a:cxn ang="0">
                  <a:pos x="18" y="18"/>
                </a:cxn>
                <a:cxn ang="0">
                  <a:pos x="0" y="0"/>
                </a:cxn>
              </a:cxnLst>
              <a:rect l="0" t="0" r="r" b="b"/>
              <a:pathLst>
                <a:path w="18" h="27">
                  <a:moveTo>
                    <a:pt x="0" y="0"/>
                  </a:moveTo>
                  <a:cubicBezTo>
                    <a:pt x="0" y="0"/>
                    <a:pt x="6" y="23"/>
                    <a:pt x="14" y="27"/>
                  </a:cubicBezTo>
                  <a:cubicBezTo>
                    <a:pt x="18" y="18"/>
                    <a:pt x="18" y="18"/>
                    <a:pt x="18" y="18"/>
                  </a:cubicBezTo>
                  <a:cubicBezTo>
                    <a:pt x="18" y="18"/>
                    <a:pt x="7" y="9"/>
                    <a:pt x="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12" name="Freeform 29"/>
            <p:cNvSpPr>
              <a:spLocks/>
            </p:cNvSpPr>
            <p:nvPr/>
          </p:nvSpPr>
          <p:spPr bwMode="auto">
            <a:xfrm>
              <a:off x="6338328" y="5187004"/>
              <a:ext cx="39059" cy="58135"/>
            </a:xfrm>
            <a:custGeom>
              <a:avLst/>
              <a:gdLst/>
              <a:ahLst/>
              <a:cxnLst>
                <a:cxn ang="0">
                  <a:pos x="18" y="0"/>
                </a:cxn>
                <a:cxn ang="0">
                  <a:pos x="0" y="23"/>
                </a:cxn>
                <a:cxn ang="0">
                  <a:pos x="9" y="27"/>
                </a:cxn>
                <a:cxn ang="0">
                  <a:pos x="18" y="0"/>
                </a:cxn>
              </a:cxnLst>
              <a:rect l="0" t="0" r="r" b="b"/>
              <a:pathLst>
                <a:path w="18" h="27">
                  <a:moveTo>
                    <a:pt x="18" y="0"/>
                  </a:moveTo>
                  <a:cubicBezTo>
                    <a:pt x="18" y="0"/>
                    <a:pt x="1" y="11"/>
                    <a:pt x="0" y="23"/>
                  </a:cubicBezTo>
                  <a:cubicBezTo>
                    <a:pt x="0" y="23"/>
                    <a:pt x="7" y="27"/>
                    <a:pt x="9" y="27"/>
                  </a:cubicBezTo>
                  <a:cubicBezTo>
                    <a:pt x="9" y="27"/>
                    <a:pt x="12" y="6"/>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13" name="Freeform 32"/>
            <p:cNvSpPr>
              <a:spLocks/>
            </p:cNvSpPr>
            <p:nvPr/>
          </p:nvSpPr>
          <p:spPr bwMode="auto">
            <a:xfrm>
              <a:off x="6473674" y="4760076"/>
              <a:ext cx="77210" cy="376060"/>
            </a:xfrm>
            <a:custGeom>
              <a:avLst/>
              <a:gdLst/>
              <a:ahLst/>
              <a:cxnLst>
                <a:cxn ang="0">
                  <a:pos x="7" y="6"/>
                </a:cxn>
                <a:cxn ang="0">
                  <a:pos x="15" y="0"/>
                </a:cxn>
                <a:cxn ang="0">
                  <a:pos x="24" y="1"/>
                </a:cxn>
                <a:cxn ang="0">
                  <a:pos x="31" y="7"/>
                </a:cxn>
                <a:cxn ang="0">
                  <a:pos x="25" y="13"/>
                </a:cxn>
                <a:cxn ang="0">
                  <a:pos x="23" y="25"/>
                </a:cxn>
                <a:cxn ang="0">
                  <a:pos x="31" y="67"/>
                </a:cxn>
                <a:cxn ang="0">
                  <a:pos x="35" y="141"/>
                </a:cxn>
                <a:cxn ang="0">
                  <a:pos x="36" y="152"/>
                </a:cxn>
                <a:cxn ang="0">
                  <a:pos x="16" y="171"/>
                </a:cxn>
                <a:cxn ang="0">
                  <a:pos x="1" y="152"/>
                </a:cxn>
                <a:cxn ang="0">
                  <a:pos x="1" y="74"/>
                </a:cxn>
                <a:cxn ang="0">
                  <a:pos x="7" y="44"/>
                </a:cxn>
                <a:cxn ang="0">
                  <a:pos x="12" y="25"/>
                </a:cxn>
                <a:cxn ang="0">
                  <a:pos x="12" y="13"/>
                </a:cxn>
                <a:cxn ang="0">
                  <a:pos x="7" y="6"/>
                </a:cxn>
              </a:cxnLst>
              <a:rect l="0" t="0" r="r" b="b"/>
              <a:pathLst>
                <a:path w="36" h="175">
                  <a:moveTo>
                    <a:pt x="7" y="6"/>
                  </a:moveTo>
                  <a:cubicBezTo>
                    <a:pt x="7" y="6"/>
                    <a:pt x="12" y="0"/>
                    <a:pt x="15" y="0"/>
                  </a:cubicBezTo>
                  <a:cubicBezTo>
                    <a:pt x="17" y="0"/>
                    <a:pt x="22" y="0"/>
                    <a:pt x="24" y="1"/>
                  </a:cubicBezTo>
                  <a:cubicBezTo>
                    <a:pt x="26" y="2"/>
                    <a:pt x="30" y="5"/>
                    <a:pt x="31" y="7"/>
                  </a:cubicBezTo>
                  <a:cubicBezTo>
                    <a:pt x="31" y="7"/>
                    <a:pt x="26" y="13"/>
                    <a:pt x="25" y="13"/>
                  </a:cubicBezTo>
                  <a:cubicBezTo>
                    <a:pt x="24" y="14"/>
                    <a:pt x="23" y="22"/>
                    <a:pt x="23" y="25"/>
                  </a:cubicBezTo>
                  <a:cubicBezTo>
                    <a:pt x="23" y="28"/>
                    <a:pt x="30" y="49"/>
                    <a:pt x="31" y="67"/>
                  </a:cubicBezTo>
                  <a:cubicBezTo>
                    <a:pt x="32" y="78"/>
                    <a:pt x="35" y="141"/>
                    <a:pt x="35" y="141"/>
                  </a:cubicBezTo>
                  <a:cubicBezTo>
                    <a:pt x="36" y="152"/>
                    <a:pt x="36" y="152"/>
                    <a:pt x="36" y="152"/>
                  </a:cubicBezTo>
                  <a:cubicBezTo>
                    <a:pt x="36" y="152"/>
                    <a:pt x="24" y="175"/>
                    <a:pt x="16" y="171"/>
                  </a:cubicBezTo>
                  <a:cubicBezTo>
                    <a:pt x="11" y="168"/>
                    <a:pt x="1" y="152"/>
                    <a:pt x="1" y="152"/>
                  </a:cubicBezTo>
                  <a:cubicBezTo>
                    <a:pt x="1" y="152"/>
                    <a:pt x="0" y="91"/>
                    <a:pt x="1" y="74"/>
                  </a:cubicBezTo>
                  <a:cubicBezTo>
                    <a:pt x="1" y="74"/>
                    <a:pt x="3" y="59"/>
                    <a:pt x="7" y="44"/>
                  </a:cubicBezTo>
                  <a:cubicBezTo>
                    <a:pt x="11" y="30"/>
                    <a:pt x="12" y="25"/>
                    <a:pt x="12" y="25"/>
                  </a:cubicBezTo>
                  <a:cubicBezTo>
                    <a:pt x="12" y="25"/>
                    <a:pt x="13" y="15"/>
                    <a:pt x="12" y="13"/>
                  </a:cubicBezTo>
                  <a:cubicBezTo>
                    <a:pt x="11" y="10"/>
                    <a:pt x="7" y="6"/>
                    <a:pt x="7"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114" name="Rectangle à coins arrondis 113"/>
          <p:cNvSpPr/>
          <p:nvPr/>
        </p:nvSpPr>
        <p:spPr bwMode="auto">
          <a:xfrm>
            <a:off x="7367842" y="2271450"/>
            <a:ext cx="931856" cy="610442"/>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15" name="Rectangle à coins arrondis 114"/>
          <p:cNvSpPr/>
          <p:nvPr/>
        </p:nvSpPr>
        <p:spPr bwMode="auto">
          <a:xfrm>
            <a:off x="1559851" y="1194356"/>
            <a:ext cx="2379600" cy="553369"/>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algn="ctr"/>
            <a:r>
              <a:rPr lang="fr-FR" b="1" dirty="0" smtClean="0">
                <a:solidFill>
                  <a:srgbClr val="326982"/>
                </a:solidFill>
              </a:rPr>
              <a:t>Lecteurs au format papier</a:t>
            </a:r>
          </a:p>
        </p:txBody>
      </p:sp>
      <p:grpSp>
        <p:nvGrpSpPr>
          <p:cNvPr id="126" name="Group 73"/>
          <p:cNvGrpSpPr>
            <a:grpSpLocks noChangeAspect="1"/>
          </p:cNvGrpSpPr>
          <p:nvPr/>
        </p:nvGrpSpPr>
        <p:grpSpPr>
          <a:xfrm>
            <a:off x="249686" y="4371192"/>
            <a:ext cx="1086194" cy="720000"/>
            <a:chOff x="2432720" y="1628800"/>
            <a:chExt cx="1495627" cy="991399"/>
          </a:xfrm>
          <a:solidFill>
            <a:schemeClr val="bg1">
              <a:lumMod val="50000"/>
            </a:schemeClr>
          </a:solidFill>
        </p:grpSpPr>
        <p:sp>
          <p:nvSpPr>
            <p:cNvPr id="127" name="Freeform 50"/>
            <p:cNvSpPr>
              <a:spLocks/>
            </p:cNvSpPr>
            <p:nvPr/>
          </p:nvSpPr>
          <p:spPr bwMode="auto">
            <a:xfrm>
              <a:off x="2859542" y="1715389"/>
              <a:ext cx="184548" cy="184986"/>
            </a:xfrm>
            <a:custGeom>
              <a:avLst/>
              <a:gdLst/>
              <a:ahLst/>
              <a:cxnLst>
                <a:cxn ang="0">
                  <a:pos x="169" y="108"/>
                </a:cxn>
                <a:cxn ang="0">
                  <a:pos x="71" y="169"/>
                </a:cxn>
                <a:cxn ang="0">
                  <a:pos x="10" y="71"/>
                </a:cxn>
                <a:cxn ang="0">
                  <a:pos x="108" y="10"/>
                </a:cxn>
                <a:cxn ang="0">
                  <a:pos x="169" y="108"/>
                </a:cxn>
              </a:cxnLst>
              <a:rect l="0" t="0" r="r" b="b"/>
              <a:pathLst>
                <a:path w="179" h="179">
                  <a:moveTo>
                    <a:pt x="169" y="108"/>
                  </a:moveTo>
                  <a:cubicBezTo>
                    <a:pt x="159" y="152"/>
                    <a:pt x="115" y="179"/>
                    <a:pt x="71" y="169"/>
                  </a:cubicBezTo>
                  <a:cubicBezTo>
                    <a:pt x="28" y="159"/>
                    <a:pt x="0" y="115"/>
                    <a:pt x="10" y="71"/>
                  </a:cubicBezTo>
                  <a:cubicBezTo>
                    <a:pt x="21" y="27"/>
                    <a:pt x="64" y="0"/>
                    <a:pt x="108" y="10"/>
                  </a:cubicBezTo>
                  <a:cubicBezTo>
                    <a:pt x="152" y="20"/>
                    <a:pt x="179" y="64"/>
                    <a:pt x="169" y="1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51"/>
            <p:cNvSpPr>
              <a:spLocks/>
            </p:cNvSpPr>
            <p:nvPr/>
          </p:nvSpPr>
          <p:spPr bwMode="auto">
            <a:xfrm>
              <a:off x="2704294" y="1909558"/>
              <a:ext cx="495918" cy="705831"/>
            </a:xfrm>
            <a:custGeom>
              <a:avLst/>
              <a:gdLst/>
              <a:ahLst/>
              <a:cxnLst>
                <a:cxn ang="0">
                  <a:pos x="477" y="335"/>
                </a:cxn>
                <a:cxn ang="0">
                  <a:pos x="402" y="94"/>
                </a:cxn>
                <a:cxn ang="0">
                  <a:pos x="340" y="25"/>
                </a:cxn>
                <a:cxn ang="0">
                  <a:pos x="259" y="0"/>
                </a:cxn>
                <a:cxn ang="0">
                  <a:pos x="221" y="0"/>
                </a:cxn>
                <a:cxn ang="0">
                  <a:pos x="221" y="0"/>
                </a:cxn>
                <a:cxn ang="0">
                  <a:pos x="140" y="25"/>
                </a:cxn>
                <a:cxn ang="0">
                  <a:pos x="53" y="141"/>
                </a:cxn>
                <a:cxn ang="0">
                  <a:pos x="2" y="335"/>
                </a:cxn>
                <a:cxn ang="0">
                  <a:pos x="25" y="367"/>
                </a:cxn>
                <a:cxn ang="0">
                  <a:pos x="30" y="367"/>
                </a:cxn>
                <a:cxn ang="0">
                  <a:pos x="57" y="343"/>
                </a:cxn>
                <a:cxn ang="0">
                  <a:pos x="126" y="123"/>
                </a:cxn>
                <a:cxn ang="0">
                  <a:pos x="128" y="120"/>
                </a:cxn>
                <a:cxn ang="0">
                  <a:pos x="107" y="421"/>
                </a:cxn>
                <a:cxn ang="0">
                  <a:pos x="151" y="442"/>
                </a:cxn>
                <a:cxn ang="0">
                  <a:pos x="151" y="647"/>
                </a:cxn>
                <a:cxn ang="0">
                  <a:pos x="187" y="683"/>
                </a:cxn>
                <a:cxn ang="0">
                  <a:pos x="224" y="647"/>
                </a:cxn>
                <a:cxn ang="0">
                  <a:pos x="224" y="448"/>
                </a:cxn>
                <a:cxn ang="0">
                  <a:pos x="256" y="448"/>
                </a:cxn>
                <a:cxn ang="0">
                  <a:pos x="256" y="647"/>
                </a:cxn>
                <a:cxn ang="0">
                  <a:pos x="292" y="683"/>
                </a:cxn>
                <a:cxn ang="0">
                  <a:pos x="329" y="647"/>
                </a:cxn>
                <a:cxn ang="0">
                  <a:pos x="329" y="442"/>
                </a:cxn>
                <a:cxn ang="0">
                  <a:pos x="373" y="421"/>
                </a:cxn>
                <a:cxn ang="0">
                  <a:pos x="352" y="119"/>
                </a:cxn>
                <a:cxn ang="0">
                  <a:pos x="375" y="164"/>
                </a:cxn>
                <a:cxn ang="0">
                  <a:pos x="422" y="343"/>
                </a:cxn>
                <a:cxn ang="0">
                  <a:pos x="450" y="367"/>
                </a:cxn>
                <a:cxn ang="0">
                  <a:pos x="454" y="367"/>
                </a:cxn>
                <a:cxn ang="0">
                  <a:pos x="477" y="335"/>
                </a:cxn>
              </a:cxnLst>
              <a:rect l="0" t="0" r="r" b="b"/>
              <a:pathLst>
                <a:path w="480" h="683">
                  <a:moveTo>
                    <a:pt x="477" y="335"/>
                  </a:moveTo>
                  <a:cubicBezTo>
                    <a:pt x="461" y="232"/>
                    <a:pt x="437" y="152"/>
                    <a:pt x="402" y="94"/>
                  </a:cubicBezTo>
                  <a:cubicBezTo>
                    <a:pt x="384" y="65"/>
                    <a:pt x="364" y="41"/>
                    <a:pt x="340" y="25"/>
                  </a:cubicBezTo>
                  <a:cubicBezTo>
                    <a:pt x="316" y="9"/>
                    <a:pt x="288" y="0"/>
                    <a:pt x="259" y="0"/>
                  </a:cubicBezTo>
                  <a:cubicBezTo>
                    <a:pt x="255" y="0"/>
                    <a:pt x="224" y="0"/>
                    <a:pt x="221" y="0"/>
                  </a:cubicBezTo>
                  <a:cubicBezTo>
                    <a:pt x="221" y="0"/>
                    <a:pt x="221" y="0"/>
                    <a:pt x="221" y="0"/>
                  </a:cubicBezTo>
                  <a:cubicBezTo>
                    <a:pt x="191" y="0"/>
                    <a:pt x="164" y="9"/>
                    <a:pt x="140" y="25"/>
                  </a:cubicBezTo>
                  <a:cubicBezTo>
                    <a:pt x="104" y="50"/>
                    <a:pt x="76" y="90"/>
                    <a:pt x="53" y="141"/>
                  </a:cubicBezTo>
                  <a:cubicBezTo>
                    <a:pt x="31" y="193"/>
                    <a:pt x="14" y="258"/>
                    <a:pt x="2" y="335"/>
                  </a:cubicBezTo>
                  <a:cubicBezTo>
                    <a:pt x="0" y="350"/>
                    <a:pt x="10" y="364"/>
                    <a:pt x="25" y="367"/>
                  </a:cubicBezTo>
                  <a:cubicBezTo>
                    <a:pt x="27" y="367"/>
                    <a:pt x="28" y="367"/>
                    <a:pt x="30" y="367"/>
                  </a:cubicBezTo>
                  <a:cubicBezTo>
                    <a:pt x="43" y="367"/>
                    <a:pt x="55" y="357"/>
                    <a:pt x="57" y="343"/>
                  </a:cubicBezTo>
                  <a:cubicBezTo>
                    <a:pt x="73" y="245"/>
                    <a:pt x="97" y="170"/>
                    <a:pt x="126" y="123"/>
                  </a:cubicBezTo>
                  <a:cubicBezTo>
                    <a:pt x="126" y="122"/>
                    <a:pt x="127" y="121"/>
                    <a:pt x="128" y="120"/>
                  </a:cubicBezTo>
                  <a:cubicBezTo>
                    <a:pt x="92" y="244"/>
                    <a:pt x="107" y="421"/>
                    <a:pt x="107" y="421"/>
                  </a:cubicBezTo>
                  <a:cubicBezTo>
                    <a:pt x="107" y="430"/>
                    <a:pt x="125" y="437"/>
                    <a:pt x="151" y="442"/>
                  </a:cubicBezTo>
                  <a:cubicBezTo>
                    <a:pt x="151" y="647"/>
                    <a:pt x="151" y="647"/>
                    <a:pt x="151" y="647"/>
                  </a:cubicBezTo>
                  <a:cubicBezTo>
                    <a:pt x="151" y="667"/>
                    <a:pt x="167" y="683"/>
                    <a:pt x="187" y="683"/>
                  </a:cubicBezTo>
                  <a:cubicBezTo>
                    <a:pt x="207" y="683"/>
                    <a:pt x="224" y="667"/>
                    <a:pt x="224" y="647"/>
                  </a:cubicBezTo>
                  <a:cubicBezTo>
                    <a:pt x="224" y="448"/>
                    <a:pt x="224" y="448"/>
                    <a:pt x="224" y="448"/>
                  </a:cubicBezTo>
                  <a:cubicBezTo>
                    <a:pt x="234" y="449"/>
                    <a:pt x="245" y="449"/>
                    <a:pt x="256" y="448"/>
                  </a:cubicBezTo>
                  <a:cubicBezTo>
                    <a:pt x="256" y="647"/>
                    <a:pt x="256" y="647"/>
                    <a:pt x="256" y="647"/>
                  </a:cubicBezTo>
                  <a:cubicBezTo>
                    <a:pt x="256" y="667"/>
                    <a:pt x="272" y="683"/>
                    <a:pt x="292" y="683"/>
                  </a:cubicBezTo>
                  <a:cubicBezTo>
                    <a:pt x="312" y="683"/>
                    <a:pt x="329" y="667"/>
                    <a:pt x="329" y="647"/>
                  </a:cubicBezTo>
                  <a:cubicBezTo>
                    <a:pt x="329" y="442"/>
                    <a:pt x="329" y="442"/>
                    <a:pt x="329" y="442"/>
                  </a:cubicBezTo>
                  <a:cubicBezTo>
                    <a:pt x="355" y="437"/>
                    <a:pt x="373" y="430"/>
                    <a:pt x="373" y="421"/>
                  </a:cubicBezTo>
                  <a:cubicBezTo>
                    <a:pt x="373" y="421"/>
                    <a:pt x="388" y="243"/>
                    <a:pt x="352" y="119"/>
                  </a:cubicBezTo>
                  <a:cubicBezTo>
                    <a:pt x="360" y="132"/>
                    <a:pt x="368" y="147"/>
                    <a:pt x="375" y="164"/>
                  </a:cubicBezTo>
                  <a:cubicBezTo>
                    <a:pt x="395" y="209"/>
                    <a:pt x="411" y="270"/>
                    <a:pt x="422" y="343"/>
                  </a:cubicBezTo>
                  <a:cubicBezTo>
                    <a:pt x="424" y="357"/>
                    <a:pt x="436" y="367"/>
                    <a:pt x="450" y="367"/>
                  </a:cubicBezTo>
                  <a:cubicBezTo>
                    <a:pt x="451" y="367"/>
                    <a:pt x="453" y="367"/>
                    <a:pt x="454" y="367"/>
                  </a:cubicBezTo>
                  <a:cubicBezTo>
                    <a:pt x="469" y="364"/>
                    <a:pt x="480" y="350"/>
                    <a:pt x="477" y="3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52"/>
            <p:cNvSpPr>
              <a:spLocks/>
            </p:cNvSpPr>
            <p:nvPr/>
          </p:nvSpPr>
          <p:spPr bwMode="auto">
            <a:xfrm>
              <a:off x="3299484" y="1628800"/>
              <a:ext cx="213848" cy="212536"/>
            </a:xfrm>
            <a:custGeom>
              <a:avLst/>
              <a:gdLst/>
              <a:ahLst/>
              <a:cxnLst>
                <a:cxn ang="0">
                  <a:pos x="195" y="124"/>
                </a:cxn>
                <a:cxn ang="0">
                  <a:pos x="82" y="194"/>
                </a:cxn>
                <a:cxn ang="0">
                  <a:pos x="12" y="81"/>
                </a:cxn>
                <a:cxn ang="0">
                  <a:pos x="125" y="11"/>
                </a:cxn>
                <a:cxn ang="0">
                  <a:pos x="195" y="124"/>
                </a:cxn>
              </a:cxnLst>
              <a:rect l="0" t="0" r="r" b="b"/>
              <a:pathLst>
                <a:path w="207" h="206">
                  <a:moveTo>
                    <a:pt x="195" y="124"/>
                  </a:moveTo>
                  <a:cubicBezTo>
                    <a:pt x="183" y="175"/>
                    <a:pt x="132" y="206"/>
                    <a:pt x="82" y="194"/>
                  </a:cubicBezTo>
                  <a:cubicBezTo>
                    <a:pt x="31" y="183"/>
                    <a:pt x="0" y="132"/>
                    <a:pt x="12" y="81"/>
                  </a:cubicBezTo>
                  <a:cubicBezTo>
                    <a:pt x="23" y="31"/>
                    <a:pt x="74" y="0"/>
                    <a:pt x="125" y="11"/>
                  </a:cubicBezTo>
                  <a:cubicBezTo>
                    <a:pt x="175" y="23"/>
                    <a:pt x="207" y="74"/>
                    <a:pt x="195" y="1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53"/>
            <p:cNvSpPr>
              <a:spLocks/>
            </p:cNvSpPr>
            <p:nvPr/>
          </p:nvSpPr>
          <p:spPr bwMode="auto">
            <a:xfrm>
              <a:off x="3139425" y="1861016"/>
              <a:ext cx="517347" cy="757434"/>
            </a:xfrm>
            <a:custGeom>
              <a:avLst/>
              <a:gdLst/>
              <a:ahLst/>
              <a:cxnLst>
                <a:cxn ang="0">
                  <a:pos x="500" y="384"/>
                </a:cxn>
                <a:cxn ang="0">
                  <a:pos x="425" y="69"/>
                </a:cxn>
                <a:cxn ang="0">
                  <a:pos x="356" y="5"/>
                </a:cxn>
                <a:cxn ang="0">
                  <a:pos x="339" y="0"/>
                </a:cxn>
                <a:cxn ang="0">
                  <a:pos x="178" y="0"/>
                </a:cxn>
                <a:cxn ang="0">
                  <a:pos x="161" y="4"/>
                </a:cxn>
                <a:cxn ang="0">
                  <a:pos x="85" y="65"/>
                </a:cxn>
                <a:cxn ang="0">
                  <a:pos x="1" y="380"/>
                </a:cxn>
                <a:cxn ang="0">
                  <a:pos x="31" y="414"/>
                </a:cxn>
                <a:cxn ang="0">
                  <a:pos x="33" y="414"/>
                </a:cxn>
                <a:cxn ang="0">
                  <a:pos x="65" y="384"/>
                </a:cxn>
                <a:cxn ang="0">
                  <a:pos x="137" y="103"/>
                </a:cxn>
                <a:cxn ang="0">
                  <a:pos x="145" y="92"/>
                </a:cxn>
                <a:cxn ang="0">
                  <a:pos x="145" y="239"/>
                </a:cxn>
                <a:cxn ang="0">
                  <a:pos x="145" y="318"/>
                </a:cxn>
                <a:cxn ang="0">
                  <a:pos x="145" y="681"/>
                </a:cxn>
                <a:cxn ang="0">
                  <a:pos x="197" y="733"/>
                </a:cxn>
                <a:cxn ang="0">
                  <a:pos x="249" y="681"/>
                </a:cxn>
                <a:cxn ang="0">
                  <a:pos x="249" y="350"/>
                </a:cxn>
                <a:cxn ang="0">
                  <a:pos x="268" y="350"/>
                </a:cxn>
                <a:cxn ang="0">
                  <a:pos x="268" y="681"/>
                </a:cxn>
                <a:cxn ang="0">
                  <a:pos x="320" y="733"/>
                </a:cxn>
                <a:cxn ang="0">
                  <a:pos x="371" y="681"/>
                </a:cxn>
                <a:cxn ang="0">
                  <a:pos x="371" y="318"/>
                </a:cxn>
                <a:cxn ang="0">
                  <a:pos x="371" y="239"/>
                </a:cxn>
                <a:cxn ang="0">
                  <a:pos x="371" y="104"/>
                </a:cxn>
                <a:cxn ang="0">
                  <a:pos x="378" y="115"/>
                </a:cxn>
                <a:cxn ang="0">
                  <a:pos x="436" y="388"/>
                </a:cxn>
                <a:cxn ang="0">
                  <a:pos x="468" y="418"/>
                </a:cxn>
                <a:cxn ang="0">
                  <a:pos x="470" y="418"/>
                </a:cxn>
                <a:cxn ang="0">
                  <a:pos x="500" y="384"/>
                </a:cxn>
              </a:cxnLst>
              <a:rect l="0" t="0" r="r" b="b"/>
              <a:pathLst>
                <a:path w="501" h="733">
                  <a:moveTo>
                    <a:pt x="500" y="384"/>
                  </a:moveTo>
                  <a:cubicBezTo>
                    <a:pt x="491" y="216"/>
                    <a:pt x="459" y="123"/>
                    <a:pt x="425" y="69"/>
                  </a:cubicBezTo>
                  <a:cubicBezTo>
                    <a:pt x="399" y="27"/>
                    <a:pt x="371" y="10"/>
                    <a:pt x="356" y="5"/>
                  </a:cubicBezTo>
                  <a:cubicBezTo>
                    <a:pt x="351" y="2"/>
                    <a:pt x="345" y="0"/>
                    <a:pt x="339" y="0"/>
                  </a:cubicBezTo>
                  <a:cubicBezTo>
                    <a:pt x="178" y="0"/>
                    <a:pt x="178" y="0"/>
                    <a:pt x="178" y="0"/>
                  </a:cubicBezTo>
                  <a:cubicBezTo>
                    <a:pt x="172" y="0"/>
                    <a:pt x="166" y="1"/>
                    <a:pt x="161" y="4"/>
                  </a:cubicBezTo>
                  <a:cubicBezTo>
                    <a:pt x="146" y="9"/>
                    <a:pt x="115" y="24"/>
                    <a:pt x="85" y="65"/>
                  </a:cubicBezTo>
                  <a:cubicBezTo>
                    <a:pt x="47" y="118"/>
                    <a:pt x="10" y="211"/>
                    <a:pt x="1" y="380"/>
                  </a:cubicBezTo>
                  <a:cubicBezTo>
                    <a:pt x="0" y="398"/>
                    <a:pt x="14" y="413"/>
                    <a:pt x="31" y="414"/>
                  </a:cubicBezTo>
                  <a:cubicBezTo>
                    <a:pt x="32" y="414"/>
                    <a:pt x="32" y="414"/>
                    <a:pt x="33" y="414"/>
                  </a:cubicBezTo>
                  <a:cubicBezTo>
                    <a:pt x="50" y="414"/>
                    <a:pt x="64" y="401"/>
                    <a:pt x="65" y="384"/>
                  </a:cubicBezTo>
                  <a:cubicBezTo>
                    <a:pt x="74" y="222"/>
                    <a:pt x="108" y="142"/>
                    <a:pt x="137" y="103"/>
                  </a:cubicBezTo>
                  <a:cubicBezTo>
                    <a:pt x="140" y="99"/>
                    <a:pt x="143" y="95"/>
                    <a:pt x="145" y="92"/>
                  </a:cubicBezTo>
                  <a:cubicBezTo>
                    <a:pt x="145" y="239"/>
                    <a:pt x="145" y="239"/>
                    <a:pt x="145" y="239"/>
                  </a:cubicBezTo>
                  <a:cubicBezTo>
                    <a:pt x="145" y="318"/>
                    <a:pt x="145" y="318"/>
                    <a:pt x="145" y="318"/>
                  </a:cubicBezTo>
                  <a:cubicBezTo>
                    <a:pt x="145" y="681"/>
                    <a:pt x="145" y="681"/>
                    <a:pt x="145" y="681"/>
                  </a:cubicBezTo>
                  <a:cubicBezTo>
                    <a:pt x="145" y="709"/>
                    <a:pt x="168" y="733"/>
                    <a:pt x="197" y="733"/>
                  </a:cubicBezTo>
                  <a:cubicBezTo>
                    <a:pt x="225" y="733"/>
                    <a:pt x="249" y="709"/>
                    <a:pt x="249" y="681"/>
                  </a:cubicBezTo>
                  <a:cubicBezTo>
                    <a:pt x="249" y="350"/>
                    <a:pt x="249" y="350"/>
                    <a:pt x="249" y="350"/>
                  </a:cubicBezTo>
                  <a:cubicBezTo>
                    <a:pt x="268" y="350"/>
                    <a:pt x="268" y="350"/>
                    <a:pt x="268" y="350"/>
                  </a:cubicBezTo>
                  <a:cubicBezTo>
                    <a:pt x="268" y="681"/>
                    <a:pt x="268" y="681"/>
                    <a:pt x="268" y="681"/>
                  </a:cubicBezTo>
                  <a:cubicBezTo>
                    <a:pt x="268" y="709"/>
                    <a:pt x="291" y="733"/>
                    <a:pt x="320" y="733"/>
                  </a:cubicBezTo>
                  <a:cubicBezTo>
                    <a:pt x="348" y="733"/>
                    <a:pt x="371" y="709"/>
                    <a:pt x="371" y="681"/>
                  </a:cubicBezTo>
                  <a:cubicBezTo>
                    <a:pt x="371" y="318"/>
                    <a:pt x="371" y="318"/>
                    <a:pt x="371" y="318"/>
                  </a:cubicBezTo>
                  <a:cubicBezTo>
                    <a:pt x="371" y="239"/>
                    <a:pt x="371" y="239"/>
                    <a:pt x="371" y="239"/>
                  </a:cubicBezTo>
                  <a:cubicBezTo>
                    <a:pt x="371" y="104"/>
                    <a:pt x="371" y="104"/>
                    <a:pt x="371" y="104"/>
                  </a:cubicBezTo>
                  <a:cubicBezTo>
                    <a:pt x="373" y="107"/>
                    <a:pt x="376" y="111"/>
                    <a:pt x="378" y="115"/>
                  </a:cubicBezTo>
                  <a:cubicBezTo>
                    <a:pt x="402" y="159"/>
                    <a:pt x="428" y="241"/>
                    <a:pt x="436" y="388"/>
                  </a:cubicBezTo>
                  <a:cubicBezTo>
                    <a:pt x="437" y="405"/>
                    <a:pt x="452" y="418"/>
                    <a:pt x="468" y="418"/>
                  </a:cubicBezTo>
                  <a:cubicBezTo>
                    <a:pt x="469" y="418"/>
                    <a:pt x="470" y="418"/>
                    <a:pt x="470" y="418"/>
                  </a:cubicBezTo>
                  <a:cubicBezTo>
                    <a:pt x="488" y="417"/>
                    <a:pt x="501" y="402"/>
                    <a:pt x="500" y="3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Oval 54"/>
            <p:cNvSpPr>
              <a:spLocks noChangeArrowheads="1"/>
            </p:cNvSpPr>
            <p:nvPr/>
          </p:nvSpPr>
          <p:spPr bwMode="auto">
            <a:xfrm>
              <a:off x="3707501" y="2009704"/>
              <a:ext cx="144752" cy="14475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55"/>
            <p:cNvSpPr>
              <a:spLocks/>
            </p:cNvSpPr>
            <p:nvPr/>
          </p:nvSpPr>
          <p:spPr bwMode="auto">
            <a:xfrm>
              <a:off x="3594673" y="2169762"/>
              <a:ext cx="333674" cy="450437"/>
            </a:xfrm>
            <a:custGeom>
              <a:avLst/>
              <a:gdLst/>
              <a:ahLst/>
              <a:cxnLst>
                <a:cxn ang="0">
                  <a:pos x="282" y="38"/>
                </a:cxn>
                <a:cxn ang="0">
                  <a:pos x="247" y="12"/>
                </a:cxn>
                <a:cxn ang="0">
                  <a:pos x="231" y="7"/>
                </a:cxn>
                <a:cxn ang="0">
                  <a:pos x="179" y="0"/>
                </a:cxn>
                <a:cxn ang="0">
                  <a:pos x="122" y="11"/>
                </a:cxn>
                <a:cxn ang="0">
                  <a:pos x="16" y="66"/>
                </a:cxn>
                <a:cxn ang="0">
                  <a:pos x="6" y="98"/>
                </a:cxn>
                <a:cxn ang="0">
                  <a:pos x="27" y="111"/>
                </a:cxn>
                <a:cxn ang="0">
                  <a:pos x="38" y="108"/>
                </a:cxn>
                <a:cxn ang="0">
                  <a:pos x="110" y="71"/>
                </a:cxn>
                <a:cxn ang="0">
                  <a:pos x="77" y="269"/>
                </a:cxn>
                <a:cxn ang="0">
                  <a:pos x="109" y="269"/>
                </a:cxn>
                <a:cxn ang="0">
                  <a:pos x="109" y="404"/>
                </a:cxn>
                <a:cxn ang="0">
                  <a:pos x="141" y="436"/>
                </a:cxn>
                <a:cxn ang="0">
                  <a:pos x="173" y="404"/>
                </a:cxn>
                <a:cxn ang="0">
                  <a:pos x="173" y="269"/>
                </a:cxn>
                <a:cxn ang="0">
                  <a:pos x="185" y="269"/>
                </a:cxn>
                <a:cxn ang="0">
                  <a:pos x="185" y="404"/>
                </a:cxn>
                <a:cxn ang="0">
                  <a:pos x="217" y="436"/>
                </a:cxn>
                <a:cxn ang="0">
                  <a:pos x="249" y="404"/>
                </a:cxn>
                <a:cxn ang="0">
                  <a:pos x="249" y="269"/>
                </a:cxn>
                <a:cxn ang="0">
                  <a:pos x="282" y="269"/>
                </a:cxn>
                <a:cxn ang="0">
                  <a:pos x="250" y="75"/>
                </a:cxn>
                <a:cxn ang="0">
                  <a:pos x="256" y="85"/>
                </a:cxn>
                <a:cxn ang="0">
                  <a:pos x="275" y="200"/>
                </a:cxn>
                <a:cxn ang="0">
                  <a:pos x="299" y="224"/>
                </a:cxn>
                <a:cxn ang="0">
                  <a:pos x="323" y="200"/>
                </a:cxn>
                <a:cxn ang="0">
                  <a:pos x="282" y="38"/>
                </a:cxn>
              </a:cxnLst>
              <a:rect l="0" t="0" r="r" b="b"/>
              <a:pathLst>
                <a:path w="323" h="436">
                  <a:moveTo>
                    <a:pt x="282" y="38"/>
                  </a:moveTo>
                  <a:cubicBezTo>
                    <a:pt x="271" y="25"/>
                    <a:pt x="258" y="16"/>
                    <a:pt x="247" y="12"/>
                  </a:cubicBezTo>
                  <a:cubicBezTo>
                    <a:pt x="241" y="9"/>
                    <a:pt x="235" y="8"/>
                    <a:pt x="231" y="7"/>
                  </a:cubicBezTo>
                  <a:cubicBezTo>
                    <a:pt x="222" y="4"/>
                    <a:pt x="207" y="0"/>
                    <a:pt x="179" y="0"/>
                  </a:cubicBezTo>
                  <a:cubicBezTo>
                    <a:pt x="142" y="0"/>
                    <a:pt x="127" y="7"/>
                    <a:pt x="122" y="11"/>
                  </a:cubicBezTo>
                  <a:cubicBezTo>
                    <a:pt x="16" y="66"/>
                    <a:pt x="16" y="66"/>
                    <a:pt x="16" y="66"/>
                  </a:cubicBezTo>
                  <a:cubicBezTo>
                    <a:pt x="5" y="72"/>
                    <a:pt x="0" y="86"/>
                    <a:pt x="6" y="98"/>
                  </a:cubicBezTo>
                  <a:cubicBezTo>
                    <a:pt x="10" y="106"/>
                    <a:pt x="19" y="111"/>
                    <a:pt x="27" y="111"/>
                  </a:cubicBezTo>
                  <a:cubicBezTo>
                    <a:pt x="31" y="111"/>
                    <a:pt x="35" y="110"/>
                    <a:pt x="38" y="108"/>
                  </a:cubicBezTo>
                  <a:cubicBezTo>
                    <a:pt x="110" y="71"/>
                    <a:pt x="110" y="71"/>
                    <a:pt x="110" y="71"/>
                  </a:cubicBezTo>
                  <a:cubicBezTo>
                    <a:pt x="77" y="269"/>
                    <a:pt x="77" y="269"/>
                    <a:pt x="77" y="269"/>
                  </a:cubicBezTo>
                  <a:cubicBezTo>
                    <a:pt x="109" y="269"/>
                    <a:pt x="109" y="269"/>
                    <a:pt x="109" y="269"/>
                  </a:cubicBezTo>
                  <a:cubicBezTo>
                    <a:pt x="109" y="404"/>
                    <a:pt x="109" y="404"/>
                    <a:pt x="109" y="404"/>
                  </a:cubicBezTo>
                  <a:cubicBezTo>
                    <a:pt x="109" y="421"/>
                    <a:pt x="124" y="436"/>
                    <a:pt x="141" y="436"/>
                  </a:cubicBezTo>
                  <a:cubicBezTo>
                    <a:pt x="159" y="436"/>
                    <a:pt x="173" y="421"/>
                    <a:pt x="173" y="404"/>
                  </a:cubicBezTo>
                  <a:cubicBezTo>
                    <a:pt x="173" y="269"/>
                    <a:pt x="173" y="269"/>
                    <a:pt x="173" y="269"/>
                  </a:cubicBezTo>
                  <a:cubicBezTo>
                    <a:pt x="185" y="269"/>
                    <a:pt x="185" y="269"/>
                    <a:pt x="185" y="269"/>
                  </a:cubicBezTo>
                  <a:cubicBezTo>
                    <a:pt x="185" y="404"/>
                    <a:pt x="185" y="404"/>
                    <a:pt x="185" y="404"/>
                  </a:cubicBezTo>
                  <a:cubicBezTo>
                    <a:pt x="185" y="421"/>
                    <a:pt x="200" y="436"/>
                    <a:pt x="217" y="436"/>
                  </a:cubicBezTo>
                  <a:cubicBezTo>
                    <a:pt x="235" y="436"/>
                    <a:pt x="249" y="421"/>
                    <a:pt x="249" y="404"/>
                  </a:cubicBezTo>
                  <a:cubicBezTo>
                    <a:pt x="249" y="269"/>
                    <a:pt x="249" y="269"/>
                    <a:pt x="249" y="269"/>
                  </a:cubicBezTo>
                  <a:cubicBezTo>
                    <a:pt x="282" y="269"/>
                    <a:pt x="282" y="269"/>
                    <a:pt x="282" y="269"/>
                  </a:cubicBezTo>
                  <a:cubicBezTo>
                    <a:pt x="250" y="75"/>
                    <a:pt x="250" y="75"/>
                    <a:pt x="250" y="75"/>
                  </a:cubicBezTo>
                  <a:cubicBezTo>
                    <a:pt x="252" y="78"/>
                    <a:pt x="254" y="81"/>
                    <a:pt x="256" y="85"/>
                  </a:cubicBezTo>
                  <a:cubicBezTo>
                    <a:pt x="266" y="105"/>
                    <a:pt x="275" y="141"/>
                    <a:pt x="275" y="200"/>
                  </a:cubicBezTo>
                  <a:cubicBezTo>
                    <a:pt x="275" y="213"/>
                    <a:pt x="286" y="224"/>
                    <a:pt x="299" y="224"/>
                  </a:cubicBezTo>
                  <a:cubicBezTo>
                    <a:pt x="313" y="224"/>
                    <a:pt x="323" y="213"/>
                    <a:pt x="323" y="200"/>
                  </a:cubicBezTo>
                  <a:cubicBezTo>
                    <a:pt x="323" y="115"/>
                    <a:pt x="306" y="67"/>
                    <a:pt x="282"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Oval 56"/>
            <p:cNvSpPr>
              <a:spLocks noChangeArrowheads="1"/>
            </p:cNvSpPr>
            <p:nvPr/>
          </p:nvSpPr>
          <p:spPr bwMode="auto">
            <a:xfrm>
              <a:off x="2517560" y="2004894"/>
              <a:ext cx="144315" cy="1443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57"/>
            <p:cNvSpPr>
              <a:spLocks/>
            </p:cNvSpPr>
            <p:nvPr/>
          </p:nvSpPr>
          <p:spPr bwMode="auto">
            <a:xfrm>
              <a:off x="2432720" y="2168013"/>
              <a:ext cx="326239" cy="450437"/>
            </a:xfrm>
            <a:custGeom>
              <a:avLst/>
              <a:gdLst/>
              <a:ahLst/>
              <a:cxnLst>
                <a:cxn ang="0">
                  <a:pos x="303" y="65"/>
                </a:cxn>
                <a:cxn ang="0">
                  <a:pos x="218" y="7"/>
                </a:cxn>
                <a:cxn ang="0">
                  <a:pos x="215" y="5"/>
                </a:cxn>
                <a:cxn ang="0">
                  <a:pos x="202" y="0"/>
                </a:cxn>
                <a:cxn ang="0">
                  <a:pos x="102" y="0"/>
                </a:cxn>
                <a:cxn ang="0">
                  <a:pos x="100" y="0"/>
                </a:cxn>
                <a:cxn ang="0">
                  <a:pos x="94" y="0"/>
                </a:cxn>
                <a:cxn ang="0">
                  <a:pos x="94" y="0"/>
                </a:cxn>
                <a:cxn ang="0">
                  <a:pos x="45" y="35"/>
                </a:cxn>
                <a:cxn ang="0">
                  <a:pos x="1" y="199"/>
                </a:cxn>
                <a:cxn ang="0">
                  <a:pos x="24" y="225"/>
                </a:cxn>
                <a:cxn ang="0">
                  <a:pos x="25" y="225"/>
                </a:cxn>
                <a:cxn ang="0">
                  <a:pos x="49" y="202"/>
                </a:cxn>
                <a:cxn ang="0">
                  <a:pos x="82" y="66"/>
                </a:cxn>
                <a:cxn ang="0">
                  <a:pos x="82" y="148"/>
                </a:cxn>
                <a:cxn ang="0">
                  <a:pos x="82" y="220"/>
                </a:cxn>
                <a:cxn ang="0">
                  <a:pos x="82" y="404"/>
                </a:cxn>
                <a:cxn ang="0">
                  <a:pos x="114" y="436"/>
                </a:cxn>
                <a:cxn ang="0">
                  <a:pos x="146" y="404"/>
                </a:cxn>
                <a:cxn ang="0">
                  <a:pos x="146" y="240"/>
                </a:cxn>
                <a:cxn ang="0">
                  <a:pos x="158" y="240"/>
                </a:cxn>
                <a:cxn ang="0">
                  <a:pos x="158" y="404"/>
                </a:cxn>
                <a:cxn ang="0">
                  <a:pos x="190" y="436"/>
                </a:cxn>
                <a:cxn ang="0">
                  <a:pos x="222" y="404"/>
                </a:cxn>
                <a:cxn ang="0">
                  <a:pos x="222" y="220"/>
                </a:cxn>
                <a:cxn ang="0">
                  <a:pos x="222" y="148"/>
                </a:cxn>
                <a:cxn ang="0">
                  <a:pos x="222" y="68"/>
                </a:cxn>
                <a:cxn ang="0">
                  <a:pos x="275" y="105"/>
                </a:cxn>
                <a:cxn ang="0">
                  <a:pos x="289" y="109"/>
                </a:cxn>
                <a:cxn ang="0">
                  <a:pos x="309" y="99"/>
                </a:cxn>
                <a:cxn ang="0">
                  <a:pos x="303" y="65"/>
                </a:cxn>
              </a:cxnLst>
              <a:rect l="0" t="0" r="r" b="b"/>
              <a:pathLst>
                <a:path w="316" h="436">
                  <a:moveTo>
                    <a:pt x="303" y="65"/>
                  </a:moveTo>
                  <a:cubicBezTo>
                    <a:pt x="218" y="7"/>
                    <a:pt x="218" y="7"/>
                    <a:pt x="218" y="7"/>
                  </a:cubicBezTo>
                  <a:cubicBezTo>
                    <a:pt x="217" y="6"/>
                    <a:pt x="216" y="5"/>
                    <a:pt x="215" y="5"/>
                  </a:cubicBezTo>
                  <a:cubicBezTo>
                    <a:pt x="212" y="2"/>
                    <a:pt x="207" y="0"/>
                    <a:pt x="202" y="0"/>
                  </a:cubicBezTo>
                  <a:cubicBezTo>
                    <a:pt x="102" y="0"/>
                    <a:pt x="102" y="0"/>
                    <a:pt x="102" y="0"/>
                  </a:cubicBezTo>
                  <a:cubicBezTo>
                    <a:pt x="101" y="0"/>
                    <a:pt x="100" y="0"/>
                    <a:pt x="100" y="0"/>
                  </a:cubicBezTo>
                  <a:cubicBezTo>
                    <a:pt x="98" y="0"/>
                    <a:pt x="96" y="0"/>
                    <a:pt x="94" y="0"/>
                  </a:cubicBezTo>
                  <a:cubicBezTo>
                    <a:pt x="94" y="0"/>
                    <a:pt x="94" y="0"/>
                    <a:pt x="94" y="0"/>
                  </a:cubicBezTo>
                  <a:cubicBezTo>
                    <a:pt x="88" y="1"/>
                    <a:pt x="65" y="7"/>
                    <a:pt x="45" y="35"/>
                  </a:cubicBezTo>
                  <a:cubicBezTo>
                    <a:pt x="24" y="64"/>
                    <a:pt x="6" y="113"/>
                    <a:pt x="1" y="199"/>
                  </a:cubicBezTo>
                  <a:cubicBezTo>
                    <a:pt x="0" y="213"/>
                    <a:pt x="10" y="224"/>
                    <a:pt x="24" y="225"/>
                  </a:cubicBezTo>
                  <a:cubicBezTo>
                    <a:pt x="24" y="225"/>
                    <a:pt x="24" y="225"/>
                    <a:pt x="25" y="225"/>
                  </a:cubicBezTo>
                  <a:cubicBezTo>
                    <a:pt x="38" y="225"/>
                    <a:pt x="48" y="215"/>
                    <a:pt x="49" y="202"/>
                  </a:cubicBezTo>
                  <a:cubicBezTo>
                    <a:pt x="53" y="125"/>
                    <a:pt x="69" y="85"/>
                    <a:pt x="82" y="66"/>
                  </a:cubicBezTo>
                  <a:cubicBezTo>
                    <a:pt x="82" y="148"/>
                    <a:pt x="82" y="148"/>
                    <a:pt x="82" y="148"/>
                  </a:cubicBezTo>
                  <a:cubicBezTo>
                    <a:pt x="82" y="220"/>
                    <a:pt x="82" y="220"/>
                    <a:pt x="82" y="220"/>
                  </a:cubicBezTo>
                  <a:cubicBezTo>
                    <a:pt x="82" y="404"/>
                    <a:pt x="82" y="404"/>
                    <a:pt x="82" y="404"/>
                  </a:cubicBezTo>
                  <a:cubicBezTo>
                    <a:pt x="82" y="422"/>
                    <a:pt x="96" y="436"/>
                    <a:pt x="114" y="436"/>
                  </a:cubicBezTo>
                  <a:cubicBezTo>
                    <a:pt x="132" y="436"/>
                    <a:pt x="146" y="422"/>
                    <a:pt x="146" y="404"/>
                  </a:cubicBezTo>
                  <a:cubicBezTo>
                    <a:pt x="146" y="240"/>
                    <a:pt x="146" y="240"/>
                    <a:pt x="146" y="240"/>
                  </a:cubicBezTo>
                  <a:cubicBezTo>
                    <a:pt x="158" y="240"/>
                    <a:pt x="158" y="240"/>
                    <a:pt x="158" y="240"/>
                  </a:cubicBezTo>
                  <a:cubicBezTo>
                    <a:pt x="158" y="404"/>
                    <a:pt x="158" y="404"/>
                    <a:pt x="158" y="404"/>
                  </a:cubicBezTo>
                  <a:cubicBezTo>
                    <a:pt x="158" y="422"/>
                    <a:pt x="172" y="436"/>
                    <a:pt x="190" y="436"/>
                  </a:cubicBezTo>
                  <a:cubicBezTo>
                    <a:pt x="208" y="436"/>
                    <a:pt x="222" y="422"/>
                    <a:pt x="222" y="404"/>
                  </a:cubicBezTo>
                  <a:cubicBezTo>
                    <a:pt x="222" y="220"/>
                    <a:pt x="222" y="220"/>
                    <a:pt x="222" y="220"/>
                  </a:cubicBezTo>
                  <a:cubicBezTo>
                    <a:pt x="222" y="148"/>
                    <a:pt x="222" y="148"/>
                    <a:pt x="222" y="148"/>
                  </a:cubicBezTo>
                  <a:cubicBezTo>
                    <a:pt x="222" y="68"/>
                    <a:pt x="222" y="68"/>
                    <a:pt x="222" y="68"/>
                  </a:cubicBezTo>
                  <a:cubicBezTo>
                    <a:pt x="275" y="105"/>
                    <a:pt x="275" y="105"/>
                    <a:pt x="275" y="105"/>
                  </a:cubicBezTo>
                  <a:cubicBezTo>
                    <a:pt x="280" y="108"/>
                    <a:pt x="284" y="109"/>
                    <a:pt x="289" y="109"/>
                  </a:cubicBezTo>
                  <a:cubicBezTo>
                    <a:pt x="297" y="109"/>
                    <a:pt x="304" y="105"/>
                    <a:pt x="309" y="99"/>
                  </a:cubicBezTo>
                  <a:cubicBezTo>
                    <a:pt x="316" y="88"/>
                    <a:pt x="314" y="73"/>
                    <a:pt x="303"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5" name="Rectangle à coins arrondis 134"/>
          <p:cNvSpPr/>
          <p:nvPr/>
        </p:nvSpPr>
        <p:spPr bwMode="auto">
          <a:xfrm>
            <a:off x="1547976" y="4463277"/>
            <a:ext cx="2379600" cy="781934"/>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139" name="Rectangle à coins arrondis 138"/>
          <p:cNvSpPr/>
          <p:nvPr/>
        </p:nvSpPr>
        <p:spPr bwMode="auto">
          <a:xfrm>
            <a:off x="5009019" y="5773799"/>
            <a:ext cx="969041" cy="610442"/>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40" name="Rectangle à coins arrondis 139"/>
          <p:cNvSpPr/>
          <p:nvPr/>
        </p:nvSpPr>
        <p:spPr bwMode="auto">
          <a:xfrm>
            <a:off x="5009019" y="4443493"/>
            <a:ext cx="969041" cy="801718"/>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43" name="Rectangle à coins arrondis 142"/>
          <p:cNvSpPr/>
          <p:nvPr/>
        </p:nvSpPr>
        <p:spPr bwMode="auto">
          <a:xfrm>
            <a:off x="7367843" y="4456482"/>
            <a:ext cx="934328" cy="788730"/>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44" name="Rectangle à coins arrondis 143"/>
          <p:cNvSpPr/>
          <p:nvPr/>
        </p:nvSpPr>
        <p:spPr bwMode="auto">
          <a:xfrm>
            <a:off x="7367843" y="5773799"/>
            <a:ext cx="934328" cy="610442"/>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46" name="ZoneTexte 145"/>
          <p:cNvSpPr txBox="1"/>
          <p:nvPr/>
        </p:nvSpPr>
        <p:spPr>
          <a:xfrm>
            <a:off x="1515290" y="4505233"/>
            <a:ext cx="2370722" cy="535531"/>
          </a:xfrm>
          <a:prstGeom prst="rect">
            <a:avLst/>
          </a:prstGeom>
          <a:noFill/>
        </p:spPr>
        <p:txBody>
          <a:bodyPr wrap="square" rtlCol="0">
            <a:spAutoFit/>
          </a:bodyPr>
          <a:lstStyle/>
          <a:p>
            <a:pPr>
              <a:tabLst>
                <a:tab pos="1968500" algn="l"/>
              </a:tabLst>
            </a:pPr>
            <a:r>
              <a:rPr lang="fr-FR" sz="1600" dirty="0" smtClean="0">
                <a:solidFill>
                  <a:srgbClr val="326982"/>
                </a:solidFill>
              </a:rPr>
              <a:t>Aucun enfant               65%</a:t>
            </a:r>
          </a:p>
          <a:p>
            <a:pPr>
              <a:tabLst>
                <a:tab pos="1968500" algn="l"/>
              </a:tabLst>
            </a:pPr>
            <a:r>
              <a:rPr lang="fr-FR" sz="1600" dirty="0" smtClean="0">
                <a:solidFill>
                  <a:srgbClr val="326982"/>
                </a:solidFill>
              </a:rPr>
              <a:t>Au moins 1 enfant      35%</a:t>
            </a:r>
            <a:endParaRPr lang="fr-FR" sz="1600" dirty="0">
              <a:solidFill>
                <a:srgbClr val="FFFFFF">
                  <a:lumMod val="50000"/>
                </a:srgbClr>
              </a:solidFill>
            </a:endParaRPr>
          </a:p>
        </p:txBody>
      </p:sp>
      <p:sp>
        <p:nvSpPr>
          <p:cNvPr id="148" name="ZoneTexte 147"/>
          <p:cNvSpPr txBox="1"/>
          <p:nvPr/>
        </p:nvSpPr>
        <p:spPr>
          <a:xfrm>
            <a:off x="5035408" y="4477533"/>
            <a:ext cx="2672982" cy="590931"/>
          </a:xfrm>
          <a:prstGeom prst="rect">
            <a:avLst/>
          </a:prstGeom>
          <a:noFill/>
        </p:spPr>
        <p:txBody>
          <a:bodyPr wrap="square" rtlCol="0">
            <a:spAutoFit/>
          </a:bodyPr>
          <a:lstStyle/>
          <a:p>
            <a:pPr>
              <a:tabLst>
                <a:tab pos="1968500" algn="l"/>
              </a:tabLst>
            </a:pPr>
            <a:r>
              <a:rPr lang="fr-FR" sz="1600" dirty="0" smtClean="0">
                <a:solidFill>
                  <a:srgbClr val="326982"/>
                </a:solidFill>
              </a:rPr>
              <a:t>54%</a:t>
            </a:r>
          </a:p>
          <a:p>
            <a:pPr>
              <a:tabLst>
                <a:tab pos="1968500" algn="l"/>
              </a:tabLst>
            </a:pPr>
            <a:r>
              <a:rPr lang="fr-FR" sz="2000" b="1" dirty="0" smtClean="0">
                <a:solidFill>
                  <a:srgbClr val="326982"/>
                </a:solidFill>
              </a:rPr>
              <a:t>46%</a:t>
            </a:r>
            <a:r>
              <a:rPr lang="fr-FR" sz="1600" dirty="0" smtClean="0">
                <a:solidFill>
                  <a:srgbClr val="326982"/>
                </a:solidFill>
              </a:rPr>
              <a:t> +</a:t>
            </a:r>
            <a:endParaRPr lang="fr-FR" sz="1600" dirty="0">
              <a:solidFill>
                <a:srgbClr val="FFFFFF">
                  <a:lumMod val="50000"/>
                </a:srgbClr>
              </a:solidFill>
            </a:endParaRPr>
          </a:p>
        </p:txBody>
      </p:sp>
      <p:sp>
        <p:nvSpPr>
          <p:cNvPr id="149" name="ZoneTexte 148"/>
          <p:cNvSpPr txBox="1"/>
          <p:nvPr/>
        </p:nvSpPr>
        <p:spPr>
          <a:xfrm>
            <a:off x="7411384" y="4505233"/>
            <a:ext cx="717913" cy="535531"/>
          </a:xfrm>
          <a:prstGeom prst="rect">
            <a:avLst/>
          </a:prstGeom>
          <a:noFill/>
        </p:spPr>
        <p:txBody>
          <a:bodyPr wrap="square" rtlCol="0">
            <a:spAutoFit/>
          </a:bodyPr>
          <a:lstStyle/>
          <a:p>
            <a:pPr>
              <a:tabLst>
                <a:tab pos="1968500" algn="l"/>
              </a:tabLst>
            </a:pPr>
            <a:r>
              <a:rPr lang="fr-FR" sz="1600" dirty="0" smtClean="0">
                <a:solidFill>
                  <a:srgbClr val="326982"/>
                </a:solidFill>
              </a:rPr>
              <a:t>66%</a:t>
            </a:r>
          </a:p>
          <a:p>
            <a:pPr>
              <a:tabLst>
                <a:tab pos="1968500" algn="l"/>
              </a:tabLst>
            </a:pPr>
            <a:r>
              <a:rPr lang="fr-FR" sz="1600" dirty="0" smtClean="0">
                <a:solidFill>
                  <a:srgbClr val="326982"/>
                </a:solidFill>
              </a:rPr>
              <a:t>34%</a:t>
            </a:r>
            <a:endParaRPr lang="fr-FR" sz="1600" dirty="0">
              <a:solidFill>
                <a:srgbClr val="FFFFFF">
                  <a:lumMod val="50000"/>
                </a:srgbClr>
              </a:solidFill>
            </a:endParaRPr>
          </a:p>
        </p:txBody>
      </p:sp>
      <p:sp>
        <p:nvSpPr>
          <p:cNvPr id="150" name="ZoneTexte 149"/>
          <p:cNvSpPr txBox="1"/>
          <p:nvPr/>
        </p:nvSpPr>
        <p:spPr>
          <a:xfrm>
            <a:off x="5101380" y="5885153"/>
            <a:ext cx="2208636" cy="590931"/>
          </a:xfrm>
          <a:prstGeom prst="rect">
            <a:avLst/>
          </a:prstGeom>
          <a:noFill/>
        </p:spPr>
        <p:txBody>
          <a:bodyPr wrap="square" rtlCol="0">
            <a:spAutoFit/>
          </a:bodyPr>
          <a:lstStyle/>
          <a:p>
            <a:pPr>
              <a:tabLst>
                <a:tab pos="1968500" algn="l"/>
                <a:tab pos="3313113" algn="r"/>
              </a:tabLst>
            </a:pPr>
            <a:r>
              <a:rPr lang="fr-FR" sz="2000" b="1" dirty="0" smtClean="0">
                <a:solidFill>
                  <a:srgbClr val="326982"/>
                </a:solidFill>
              </a:rPr>
              <a:t>29%</a:t>
            </a:r>
            <a:r>
              <a:rPr lang="fr-FR" sz="1600" dirty="0" smtClean="0">
                <a:solidFill>
                  <a:srgbClr val="326982"/>
                </a:solidFill>
              </a:rPr>
              <a:t> + </a:t>
            </a:r>
          </a:p>
          <a:p>
            <a:pPr>
              <a:tabLst>
                <a:tab pos="1968500" algn="l"/>
                <a:tab pos="3313113" algn="r"/>
              </a:tabLst>
            </a:pPr>
            <a:r>
              <a:rPr lang="fr-FR" sz="1600" dirty="0" smtClean="0">
                <a:solidFill>
                  <a:srgbClr val="FFFFFF">
                    <a:lumMod val="50000"/>
                  </a:srgbClr>
                </a:solidFill>
              </a:rPr>
              <a:t>	</a:t>
            </a:r>
          </a:p>
        </p:txBody>
      </p:sp>
      <p:sp>
        <p:nvSpPr>
          <p:cNvPr id="151" name="ZoneTexte 150"/>
          <p:cNvSpPr txBox="1"/>
          <p:nvPr/>
        </p:nvSpPr>
        <p:spPr>
          <a:xfrm>
            <a:off x="7411384" y="5927367"/>
            <a:ext cx="717881" cy="535531"/>
          </a:xfrm>
          <a:prstGeom prst="rect">
            <a:avLst/>
          </a:prstGeom>
          <a:noFill/>
        </p:spPr>
        <p:txBody>
          <a:bodyPr wrap="square" rtlCol="0">
            <a:spAutoFit/>
          </a:bodyPr>
          <a:lstStyle/>
          <a:p>
            <a:pPr>
              <a:tabLst>
                <a:tab pos="1968500" algn="l"/>
                <a:tab pos="3313113" algn="r"/>
              </a:tabLst>
            </a:pPr>
            <a:r>
              <a:rPr lang="fr-FR" sz="1600" dirty="0" smtClean="0">
                <a:solidFill>
                  <a:srgbClr val="326982"/>
                </a:solidFill>
              </a:rPr>
              <a:t>18%</a:t>
            </a:r>
          </a:p>
          <a:p>
            <a:pPr>
              <a:tabLst>
                <a:tab pos="1968500" algn="l"/>
                <a:tab pos="3313113" algn="r"/>
              </a:tabLst>
            </a:pPr>
            <a:r>
              <a:rPr lang="fr-FR" sz="1600" dirty="0" smtClean="0">
                <a:solidFill>
                  <a:srgbClr val="FFFFFF">
                    <a:lumMod val="50000"/>
                  </a:srgbClr>
                </a:solidFill>
              </a:rPr>
              <a:t>	</a:t>
            </a:r>
          </a:p>
        </p:txBody>
      </p:sp>
      <p:sp>
        <p:nvSpPr>
          <p:cNvPr id="152" name="ZoneTexte 151"/>
          <p:cNvSpPr txBox="1"/>
          <p:nvPr/>
        </p:nvSpPr>
        <p:spPr>
          <a:xfrm>
            <a:off x="7378564" y="2308906"/>
            <a:ext cx="921134" cy="535531"/>
          </a:xfrm>
          <a:prstGeom prst="rect">
            <a:avLst/>
          </a:prstGeom>
          <a:noFill/>
        </p:spPr>
        <p:txBody>
          <a:bodyPr wrap="square" rtlCol="0">
            <a:spAutoFit/>
          </a:bodyPr>
          <a:lstStyle/>
          <a:p>
            <a:pPr>
              <a:tabLst>
                <a:tab pos="1968500" algn="l"/>
              </a:tabLst>
            </a:pPr>
            <a:r>
              <a:rPr lang="fr-FR" sz="1600" dirty="0" smtClean="0">
                <a:solidFill>
                  <a:srgbClr val="326982"/>
                </a:solidFill>
              </a:rPr>
              <a:t>48% </a:t>
            </a:r>
          </a:p>
          <a:p>
            <a:pPr>
              <a:tabLst>
                <a:tab pos="1968500" algn="l"/>
              </a:tabLst>
            </a:pPr>
            <a:r>
              <a:rPr lang="fr-FR" sz="1600" dirty="0" smtClean="0">
                <a:solidFill>
                  <a:srgbClr val="326982"/>
                </a:solidFill>
              </a:rPr>
              <a:t>52%</a:t>
            </a:r>
            <a:endParaRPr lang="fr-FR" sz="1600" dirty="0">
              <a:solidFill>
                <a:srgbClr val="326982"/>
              </a:solidFill>
            </a:endParaRPr>
          </a:p>
        </p:txBody>
      </p:sp>
      <p:sp>
        <p:nvSpPr>
          <p:cNvPr id="63" name="ZoneTexte 62"/>
          <p:cNvSpPr txBox="1"/>
          <p:nvPr/>
        </p:nvSpPr>
        <p:spPr>
          <a:xfrm>
            <a:off x="46790" y="5089922"/>
            <a:ext cx="1464239" cy="480131"/>
          </a:xfrm>
          <a:prstGeom prst="rect">
            <a:avLst/>
          </a:prstGeom>
          <a:noFill/>
        </p:spPr>
        <p:txBody>
          <a:bodyPr wrap="square" rtlCol="0">
            <a:spAutoFit/>
          </a:bodyPr>
          <a:lstStyle/>
          <a:p>
            <a:pPr algn="ctr">
              <a:tabLst>
                <a:tab pos="1968500" algn="l"/>
              </a:tabLst>
            </a:pPr>
            <a:r>
              <a:rPr lang="fr-FR" sz="1400" i="1" dirty="0" smtClean="0">
                <a:solidFill>
                  <a:schemeClr val="tx2">
                    <a:lumMod val="75000"/>
                  </a:schemeClr>
                </a:solidFill>
              </a:rPr>
              <a:t>Enfant de moins de 15 ans</a:t>
            </a:r>
            <a:endParaRPr lang="fr-FR" sz="1400" i="1" dirty="0">
              <a:solidFill>
                <a:schemeClr val="tx2">
                  <a:lumMod val="75000"/>
                </a:schemeClr>
              </a:solidFill>
            </a:endParaRPr>
          </a:p>
        </p:txBody>
      </p:sp>
      <p:grpSp>
        <p:nvGrpSpPr>
          <p:cNvPr id="64" name="Group 181"/>
          <p:cNvGrpSpPr>
            <a:grpSpLocks noChangeAspect="1"/>
          </p:cNvGrpSpPr>
          <p:nvPr/>
        </p:nvGrpSpPr>
        <p:grpSpPr>
          <a:xfrm>
            <a:off x="3266228" y="1515822"/>
            <a:ext cx="476825" cy="529461"/>
            <a:chOff x="1784350" y="4149725"/>
            <a:chExt cx="977900" cy="1085850"/>
          </a:xfrm>
          <a:solidFill>
            <a:schemeClr val="accent4">
              <a:lumMod val="75000"/>
            </a:schemeClr>
          </a:solidFill>
        </p:grpSpPr>
        <p:sp>
          <p:nvSpPr>
            <p:cNvPr id="65"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6" name="Freeform 49"/>
            <p:cNvSpPr>
              <a:spLocks/>
            </p:cNvSpPr>
            <p:nvPr/>
          </p:nvSpPr>
          <p:spPr bwMode="auto">
            <a:xfrm>
              <a:off x="1828800" y="5018228"/>
              <a:ext cx="895350" cy="217347"/>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7"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8"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9"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0"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4" name="Rectangle à coins arrondis 3"/>
          <p:cNvSpPr/>
          <p:nvPr/>
        </p:nvSpPr>
        <p:spPr bwMode="auto">
          <a:xfrm>
            <a:off x="5049922" y="3309047"/>
            <a:ext cx="544181" cy="306208"/>
          </a:xfrm>
          <a:prstGeom prst="roundRect">
            <a:avLst/>
          </a:prstGeom>
          <a:noFill/>
          <a:ln w="19050" cap="flat" cmpd="sng" algn="ctr">
            <a:solidFill>
              <a:srgbClr val="7030A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78" name="Rectangle à coins arrondis 77"/>
          <p:cNvSpPr/>
          <p:nvPr/>
        </p:nvSpPr>
        <p:spPr bwMode="auto">
          <a:xfrm>
            <a:off x="5110650" y="4720042"/>
            <a:ext cx="544181" cy="306208"/>
          </a:xfrm>
          <a:prstGeom prst="roundRect">
            <a:avLst/>
          </a:prstGeom>
          <a:noFill/>
          <a:ln w="19050" cap="flat" cmpd="sng" algn="ctr">
            <a:solidFill>
              <a:srgbClr val="7030A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79" name="Rectangle à coins arrondis 78"/>
          <p:cNvSpPr/>
          <p:nvPr/>
        </p:nvSpPr>
        <p:spPr bwMode="auto">
          <a:xfrm>
            <a:off x="5015607" y="2316661"/>
            <a:ext cx="544181" cy="306208"/>
          </a:xfrm>
          <a:prstGeom prst="roundRect">
            <a:avLst/>
          </a:prstGeom>
          <a:noFill/>
          <a:ln w="19050" cap="flat" cmpd="sng" algn="ctr">
            <a:solidFill>
              <a:srgbClr val="7030A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0" name="Rectangle à coins arrondis 79"/>
          <p:cNvSpPr/>
          <p:nvPr/>
        </p:nvSpPr>
        <p:spPr bwMode="auto">
          <a:xfrm>
            <a:off x="5139678" y="5925916"/>
            <a:ext cx="544181" cy="306208"/>
          </a:xfrm>
          <a:prstGeom prst="roundRect">
            <a:avLst/>
          </a:prstGeom>
          <a:noFill/>
          <a:ln w="19050" cap="flat" cmpd="sng" algn="ctr">
            <a:solidFill>
              <a:srgbClr val="7030A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1" name="Rectangle à coins arrondis 80"/>
          <p:cNvSpPr/>
          <p:nvPr/>
        </p:nvSpPr>
        <p:spPr bwMode="auto">
          <a:xfrm>
            <a:off x="2921647" y="2564478"/>
            <a:ext cx="508613" cy="265463"/>
          </a:xfrm>
          <a:prstGeom prst="roundRect">
            <a:avLst/>
          </a:prstGeom>
          <a:noFill/>
          <a:ln w="19050" cap="flat" cmpd="sng" algn="ctr">
            <a:solidFill>
              <a:schemeClr val="accent4"/>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3" name="Rectangle à coins arrondis 82"/>
          <p:cNvSpPr/>
          <p:nvPr/>
        </p:nvSpPr>
        <p:spPr bwMode="auto">
          <a:xfrm>
            <a:off x="2757615" y="5908911"/>
            <a:ext cx="508613" cy="265463"/>
          </a:xfrm>
          <a:prstGeom prst="roundRect">
            <a:avLst/>
          </a:prstGeom>
          <a:noFill/>
          <a:ln w="19050" cap="flat" cmpd="sng" algn="ctr">
            <a:solidFill>
              <a:schemeClr val="accent4"/>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4" name="Rectangle à coins arrondis 83"/>
          <p:cNvSpPr/>
          <p:nvPr/>
        </p:nvSpPr>
        <p:spPr bwMode="auto">
          <a:xfrm>
            <a:off x="4501382" y="1155663"/>
            <a:ext cx="1970902" cy="610442"/>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800" b="1" i="0" u="none" strike="noStrike" cap="none" normalizeH="0" baseline="0" dirty="0" smtClean="0">
                <a:ln>
                  <a:noFill/>
                </a:ln>
                <a:solidFill>
                  <a:srgbClr val="326982"/>
                </a:solidFill>
                <a:effectLst/>
              </a:rPr>
              <a:t>Lecteurs a</a:t>
            </a:r>
            <a:r>
              <a:rPr lang="fr-FR" b="1" dirty="0" smtClean="0">
                <a:solidFill>
                  <a:srgbClr val="326982"/>
                </a:solidFill>
              </a:rPr>
              <a:t>u format numérique</a:t>
            </a:r>
            <a:endParaRPr kumimoji="0" lang="fr-FR" sz="1800" b="1" i="0" u="none" strike="noStrike" cap="none" normalizeH="0" baseline="0" dirty="0" smtClean="0">
              <a:ln>
                <a:noFill/>
              </a:ln>
              <a:solidFill>
                <a:srgbClr val="326982"/>
              </a:solidFill>
              <a:effectLst/>
            </a:endParaRPr>
          </a:p>
        </p:txBody>
      </p:sp>
      <p:grpSp>
        <p:nvGrpSpPr>
          <p:cNvPr id="85" name="Groupe 84"/>
          <p:cNvGrpSpPr/>
          <p:nvPr/>
        </p:nvGrpSpPr>
        <p:grpSpPr>
          <a:xfrm>
            <a:off x="6240060" y="1501265"/>
            <a:ext cx="509075" cy="543115"/>
            <a:chOff x="3475329" y="2590956"/>
            <a:chExt cx="2229935" cy="2801434"/>
          </a:xfrm>
          <a:solidFill>
            <a:srgbClr val="7030A0"/>
          </a:solidFill>
        </p:grpSpPr>
        <p:sp>
          <p:nvSpPr>
            <p:cNvPr id="86"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7"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8"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9"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0"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91" name="Rectangle à coins arrondis 90"/>
          <p:cNvSpPr/>
          <p:nvPr/>
        </p:nvSpPr>
        <p:spPr bwMode="auto">
          <a:xfrm>
            <a:off x="7087326" y="1124916"/>
            <a:ext cx="1403522" cy="610442"/>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200" b="1" dirty="0" smtClean="0">
                <a:solidFill>
                  <a:srgbClr val="326982"/>
                </a:solidFill>
              </a:rPr>
              <a:t>Ensemble des Français de 15 ans et plus</a:t>
            </a:r>
            <a:endParaRPr kumimoji="0" lang="fr-FR" sz="1200" b="1" i="0" u="none" strike="noStrike" cap="none" normalizeH="0" baseline="0" dirty="0" smtClean="0">
              <a:ln>
                <a:noFill/>
              </a:ln>
              <a:solidFill>
                <a:srgbClr val="326982"/>
              </a:solidFill>
              <a:effectLst/>
            </a:endParaRPr>
          </a:p>
        </p:txBody>
      </p:sp>
    </p:spTree>
    <p:extLst>
      <p:ext uri="{BB962C8B-B14F-4D97-AF65-F5344CB8AC3E}">
        <p14:creationId xmlns:p14="http://schemas.microsoft.com/office/powerpoint/2010/main" val="3933372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à coins arrondis 94"/>
          <p:cNvSpPr/>
          <p:nvPr/>
        </p:nvSpPr>
        <p:spPr bwMode="auto">
          <a:xfrm>
            <a:off x="4835204" y="1812376"/>
            <a:ext cx="972162" cy="1063594"/>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37" name="Rectangle à coins arrondis 136"/>
          <p:cNvSpPr/>
          <p:nvPr/>
        </p:nvSpPr>
        <p:spPr bwMode="auto">
          <a:xfrm>
            <a:off x="4867547" y="3337532"/>
            <a:ext cx="959500" cy="887812"/>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40" name="Rectangle à coins arrondis 139"/>
          <p:cNvSpPr/>
          <p:nvPr/>
        </p:nvSpPr>
        <p:spPr bwMode="auto">
          <a:xfrm>
            <a:off x="4867547" y="4870820"/>
            <a:ext cx="959522" cy="817434"/>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2" name="ZoneTexte 81"/>
          <p:cNvSpPr txBox="1"/>
          <p:nvPr/>
        </p:nvSpPr>
        <p:spPr>
          <a:xfrm>
            <a:off x="4978381" y="1823779"/>
            <a:ext cx="828985" cy="1034129"/>
          </a:xfrm>
          <a:prstGeom prst="rect">
            <a:avLst/>
          </a:prstGeom>
          <a:noFill/>
        </p:spPr>
        <p:txBody>
          <a:bodyPr wrap="square" rtlCol="0">
            <a:spAutoFit/>
          </a:bodyPr>
          <a:lstStyle/>
          <a:p>
            <a:pPr>
              <a:tabLst>
                <a:tab pos="1968500" algn="l"/>
              </a:tabLst>
            </a:pPr>
            <a:r>
              <a:rPr lang="fr-FR" b="1" dirty="0" smtClean="0">
                <a:solidFill>
                  <a:srgbClr val="326982"/>
                </a:solidFill>
              </a:rPr>
              <a:t>66%</a:t>
            </a:r>
            <a:r>
              <a:rPr lang="fr-FR" sz="1400" dirty="0" smtClean="0">
                <a:solidFill>
                  <a:srgbClr val="326982"/>
                </a:solidFill>
              </a:rPr>
              <a:t> +</a:t>
            </a:r>
          </a:p>
          <a:p>
            <a:pPr>
              <a:tabLst>
                <a:tab pos="1968500" algn="l"/>
              </a:tabLst>
            </a:pPr>
            <a:r>
              <a:rPr lang="fr-FR" b="1" dirty="0" smtClean="0">
                <a:solidFill>
                  <a:srgbClr val="326982"/>
                </a:solidFill>
              </a:rPr>
              <a:t>45%</a:t>
            </a:r>
            <a:r>
              <a:rPr lang="fr-FR" sz="1400" dirty="0" smtClean="0">
                <a:solidFill>
                  <a:srgbClr val="326982"/>
                </a:solidFill>
              </a:rPr>
              <a:t> +</a:t>
            </a:r>
          </a:p>
          <a:p>
            <a:pPr>
              <a:tabLst>
                <a:tab pos="1968500" algn="l"/>
              </a:tabLst>
            </a:pPr>
            <a:r>
              <a:rPr lang="fr-FR" sz="1400" dirty="0" smtClean="0">
                <a:solidFill>
                  <a:srgbClr val="326982"/>
                </a:solidFill>
              </a:rPr>
              <a:t>34%</a:t>
            </a:r>
          </a:p>
          <a:p>
            <a:pPr>
              <a:tabLst>
                <a:tab pos="1968500" algn="l"/>
              </a:tabLst>
            </a:pPr>
            <a:r>
              <a:rPr lang="fr-FR" b="1" dirty="0" smtClean="0">
                <a:solidFill>
                  <a:srgbClr val="326982"/>
                </a:solidFill>
              </a:rPr>
              <a:t>15% </a:t>
            </a:r>
            <a:r>
              <a:rPr lang="fr-FR" sz="1400" dirty="0" smtClean="0">
                <a:solidFill>
                  <a:srgbClr val="326982"/>
                </a:solidFill>
              </a:rPr>
              <a:t>+</a:t>
            </a:r>
          </a:p>
        </p:txBody>
      </p:sp>
      <p:sp>
        <p:nvSpPr>
          <p:cNvPr id="78" name="ZoneTexte 77"/>
          <p:cNvSpPr txBox="1"/>
          <p:nvPr/>
        </p:nvSpPr>
        <p:spPr>
          <a:xfrm>
            <a:off x="4986634" y="3379123"/>
            <a:ext cx="775535" cy="757130"/>
          </a:xfrm>
          <a:prstGeom prst="rect">
            <a:avLst/>
          </a:prstGeom>
          <a:noFill/>
        </p:spPr>
        <p:txBody>
          <a:bodyPr wrap="square" rtlCol="0">
            <a:spAutoFit/>
          </a:bodyPr>
          <a:lstStyle/>
          <a:p>
            <a:pPr>
              <a:tabLst>
                <a:tab pos="1968500" algn="l"/>
              </a:tabLst>
            </a:pPr>
            <a:r>
              <a:rPr lang="fr-FR" sz="1400" dirty="0" smtClean="0">
                <a:solidFill>
                  <a:srgbClr val="326982"/>
                </a:solidFill>
              </a:rPr>
              <a:t>2%</a:t>
            </a:r>
          </a:p>
          <a:p>
            <a:pPr>
              <a:tabLst>
                <a:tab pos="1968500" algn="l"/>
              </a:tabLst>
            </a:pPr>
            <a:r>
              <a:rPr lang="fr-FR" sz="1400" dirty="0" smtClean="0">
                <a:solidFill>
                  <a:srgbClr val="326982"/>
                </a:solidFill>
              </a:rPr>
              <a:t>43%</a:t>
            </a:r>
          </a:p>
          <a:p>
            <a:pPr>
              <a:tabLst>
                <a:tab pos="1968500" algn="l"/>
              </a:tabLst>
            </a:pPr>
            <a:r>
              <a:rPr lang="fr-FR" sz="2000" b="1" dirty="0" smtClean="0">
                <a:solidFill>
                  <a:srgbClr val="326982"/>
                </a:solidFill>
              </a:rPr>
              <a:t>54%</a:t>
            </a:r>
            <a:r>
              <a:rPr lang="fr-FR" dirty="0" smtClean="0">
                <a:solidFill>
                  <a:srgbClr val="326982"/>
                </a:solidFill>
              </a:rPr>
              <a:t> </a:t>
            </a:r>
            <a:r>
              <a:rPr lang="fr-FR" sz="1400" dirty="0" smtClean="0">
                <a:solidFill>
                  <a:srgbClr val="326982"/>
                </a:solidFill>
              </a:rPr>
              <a:t>+</a:t>
            </a:r>
          </a:p>
        </p:txBody>
      </p:sp>
      <p:sp>
        <p:nvSpPr>
          <p:cNvPr id="5" name="Espace réservé du numéro de diapositive 4"/>
          <p:cNvSpPr>
            <a:spLocks noGrp="1"/>
          </p:cNvSpPr>
          <p:nvPr>
            <p:ph type="sldNum" sz="quarter" idx="11"/>
          </p:nvPr>
        </p:nvSpPr>
        <p:spPr/>
        <p:txBody>
          <a:bodyPr/>
          <a:lstStyle/>
          <a:p>
            <a:pPr>
              <a:defRPr/>
            </a:pPr>
            <a:fld id="{D6CB63A4-EB63-48D7-9D2E-B5DE66AA34EB}" type="slidenum">
              <a:rPr lang="en-US" smtClean="0">
                <a:solidFill>
                  <a:srgbClr val="1F497D"/>
                </a:solidFill>
              </a:rPr>
              <a:pPr>
                <a:defRPr/>
              </a:pPr>
              <a:t>25</a:t>
            </a:fld>
            <a:endParaRPr lang="en-US">
              <a:solidFill>
                <a:srgbClr val="1F497D"/>
              </a:solidFill>
            </a:endParaRPr>
          </a:p>
        </p:txBody>
      </p:sp>
      <p:sp>
        <p:nvSpPr>
          <p:cNvPr id="10" name="Rectangle à coins arrondis 9"/>
          <p:cNvSpPr/>
          <p:nvPr/>
        </p:nvSpPr>
        <p:spPr bwMode="auto">
          <a:xfrm>
            <a:off x="1644622" y="1840914"/>
            <a:ext cx="2488167" cy="1035056"/>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11" name="Rectangle à coins arrondis 10"/>
          <p:cNvSpPr/>
          <p:nvPr/>
        </p:nvSpPr>
        <p:spPr bwMode="auto">
          <a:xfrm>
            <a:off x="1644623" y="3334764"/>
            <a:ext cx="2488166" cy="892733"/>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26" name="ZoneTexte 25"/>
          <p:cNvSpPr txBox="1"/>
          <p:nvPr/>
        </p:nvSpPr>
        <p:spPr>
          <a:xfrm>
            <a:off x="1707402" y="3402565"/>
            <a:ext cx="2425387" cy="757130"/>
          </a:xfrm>
          <a:prstGeom prst="rect">
            <a:avLst/>
          </a:prstGeom>
          <a:noFill/>
        </p:spPr>
        <p:txBody>
          <a:bodyPr wrap="square" rtlCol="0">
            <a:spAutoFit/>
          </a:bodyPr>
          <a:lstStyle/>
          <a:p>
            <a:pPr>
              <a:tabLst>
                <a:tab pos="1968500" algn="l"/>
              </a:tabLst>
            </a:pPr>
            <a:r>
              <a:rPr lang="fr-FR" sz="1400" dirty="0" smtClean="0">
                <a:solidFill>
                  <a:srgbClr val="326982"/>
                </a:solidFill>
              </a:rPr>
              <a:t>Pas de diplôme           12%</a:t>
            </a:r>
          </a:p>
          <a:p>
            <a:pPr>
              <a:tabLst>
                <a:tab pos="1968500" algn="l"/>
              </a:tabLst>
            </a:pPr>
            <a:r>
              <a:rPr lang="fr-FR" sz="1400" dirty="0" smtClean="0">
                <a:solidFill>
                  <a:srgbClr val="326982"/>
                </a:solidFill>
              </a:rPr>
              <a:t>Secondaire*                 51%</a:t>
            </a:r>
          </a:p>
          <a:p>
            <a:pPr>
              <a:tabLst>
                <a:tab pos="1968500" algn="l"/>
              </a:tabLst>
            </a:pPr>
            <a:r>
              <a:rPr lang="fr-FR" sz="1400" dirty="0" smtClean="0">
                <a:solidFill>
                  <a:srgbClr val="326982"/>
                </a:solidFill>
              </a:rPr>
              <a:t>Universitaire**         </a:t>
            </a:r>
            <a:r>
              <a:rPr lang="fr-FR" sz="2000" b="1" dirty="0" smtClean="0">
                <a:solidFill>
                  <a:srgbClr val="326982"/>
                </a:solidFill>
              </a:rPr>
              <a:t>37%</a:t>
            </a:r>
            <a:r>
              <a:rPr lang="fr-FR" dirty="0" smtClean="0">
                <a:solidFill>
                  <a:srgbClr val="326982"/>
                </a:solidFill>
              </a:rPr>
              <a:t> </a:t>
            </a:r>
            <a:r>
              <a:rPr lang="fr-FR" sz="1400" dirty="0" smtClean="0">
                <a:solidFill>
                  <a:srgbClr val="326982"/>
                </a:solidFill>
              </a:rPr>
              <a:t>+</a:t>
            </a:r>
          </a:p>
        </p:txBody>
      </p:sp>
      <p:sp>
        <p:nvSpPr>
          <p:cNvPr id="114" name="Rectangle à coins arrondis 113"/>
          <p:cNvSpPr/>
          <p:nvPr/>
        </p:nvSpPr>
        <p:spPr bwMode="auto">
          <a:xfrm>
            <a:off x="7116356" y="1841839"/>
            <a:ext cx="670283" cy="1034131"/>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15" name="Rectangle à coins arrondis 114"/>
          <p:cNvSpPr/>
          <p:nvPr/>
        </p:nvSpPr>
        <p:spPr bwMode="auto">
          <a:xfrm>
            <a:off x="1833306" y="806836"/>
            <a:ext cx="2019160" cy="553369"/>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algn="ctr"/>
            <a:r>
              <a:rPr lang="fr-FR" b="1" dirty="0" smtClean="0">
                <a:solidFill>
                  <a:srgbClr val="326982"/>
                </a:solidFill>
              </a:rPr>
              <a:t>Lecteurs au format </a:t>
            </a:r>
          </a:p>
          <a:p>
            <a:pPr algn="ctr"/>
            <a:r>
              <a:rPr lang="fr-FR" b="1" dirty="0" smtClean="0">
                <a:solidFill>
                  <a:srgbClr val="326982"/>
                </a:solidFill>
              </a:rPr>
              <a:t>papier</a:t>
            </a:r>
          </a:p>
        </p:txBody>
      </p:sp>
      <p:sp>
        <p:nvSpPr>
          <p:cNvPr id="116" name="Rectangle à coins arrondis 115"/>
          <p:cNvSpPr/>
          <p:nvPr/>
        </p:nvSpPr>
        <p:spPr bwMode="auto">
          <a:xfrm>
            <a:off x="4399784" y="778299"/>
            <a:ext cx="1970902" cy="610442"/>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800" b="1" i="0" u="none" strike="noStrike" cap="none" normalizeH="0" baseline="0" dirty="0" smtClean="0">
                <a:ln>
                  <a:noFill/>
                </a:ln>
                <a:solidFill>
                  <a:srgbClr val="326982"/>
                </a:solidFill>
                <a:effectLst/>
              </a:rPr>
              <a:t>Lecteurs a</a:t>
            </a:r>
            <a:r>
              <a:rPr lang="fr-FR" b="1" dirty="0" smtClean="0">
                <a:solidFill>
                  <a:srgbClr val="326982"/>
                </a:solidFill>
              </a:rPr>
              <a:t>u format numérique</a:t>
            </a:r>
            <a:endParaRPr kumimoji="0" lang="fr-FR" sz="1800" b="1" i="0" u="none" strike="noStrike" cap="none" normalizeH="0" baseline="0" dirty="0" smtClean="0">
              <a:ln>
                <a:noFill/>
              </a:ln>
              <a:solidFill>
                <a:srgbClr val="326982"/>
              </a:solidFill>
              <a:effectLst/>
            </a:endParaRPr>
          </a:p>
        </p:txBody>
      </p:sp>
      <p:sp>
        <p:nvSpPr>
          <p:cNvPr id="135" name="Rectangle à coins arrondis 134"/>
          <p:cNvSpPr/>
          <p:nvPr/>
        </p:nvSpPr>
        <p:spPr bwMode="auto">
          <a:xfrm>
            <a:off x="1644623" y="4859258"/>
            <a:ext cx="2488166" cy="820668"/>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endParaRPr lang="fr-FR" smtClean="0">
              <a:solidFill>
                <a:srgbClr val="1F497D"/>
              </a:solidFill>
            </a:endParaRPr>
          </a:p>
        </p:txBody>
      </p:sp>
      <p:sp>
        <p:nvSpPr>
          <p:cNvPr id="142" name="Rectangle à coins arrondis 141"/>
          <p:cNvSpPr/>
          <p:nvPr/>
        </p:nvSpPr>
        <p:spPr bwMode="auto">
          <a:xfrm>
            <a:off x="7116354" y="3336951"/>
            <a:ext cx="670284" cy="888371"/>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43" name="Rectangle à coins arrondis 142"/>
          <p:cNvSpPr/>
          <p:nvPr/>
        </p:nvSpPr>
        <p:spPr bwMode="auto">
          <a:xfrm>
            <a:off x="7163856" y="4864338"/>
            <a:ext cx="657484" cy="804446"/>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63" name="Freeform 18"/>
          <p:cNvSpPr>
            <a:spLocks noChangeAspect="1" noEditPoints="1"/>
          </p:cNvSpPr>
          <p:nvPr/>
        </p:nvSpPr>
        <p:spPr bwMode="auto">
          <a:xfrm>
            <a:off x="328492" y="1988936"/>
            <a:ext cx="580174" cy="720000"/>
          </a:xfrm>
          <a:custGeom>
            <a:avLst/>
            <a:gdLst/>
            <a:ahLst/>
            <a:cxnLst>
              <a:cxn ang="0">
                <a:pos x="162" y="153"/>
              </a:cxn>
              <a:cxn ang="0">
                <a:pos x="177" y="163"/>
              </a:cxn>
              <a:cxn ang="0">
                <a:pos x="182" y="180"/>
              </a:cxn>
              <a:cxn ang="0">
                <a:pos x="177" y="198"/>
              </a:cxn>
              <a:cxn ang="0">
                <a:pos x="162" y="209"/>
              </a:cxn>
              <a:cxn ang="0">
                <a:pos x="144" y="209"/>
              </a:cxn>
              <a:cxn ang="0">
                <a:pos x="129" y="198"/>
              </a:cxn>
              <a:cxn ang="0">
                <a:pos x="123" y="181"/>
              </a:cxn>
              <a:cxn ang="0">
                <a:pos x="129" y="163"/>
              </a:cxn>
              <a:cxn ang="0">
                <a:pos x="144" y="153"/>
              </a:cxn>
              <a:cxn ang="0">
                <a:pos x="47" y="0"/>
              </a:cxn>
              <a:cxn ang="0">
                <a:pos x="210" y="6"/>
              </a:cxn>
              <a:cxn ang="0">
                <a:pos x="205" y="261"/>
              </a:cxn>
              <a:cxn ang="0">
                <a:pos x="0" y="256"/>
              </a:cxn>
              <a:cxn ang="0">
                <a:pos x="2" y="38"/>
              </a:cxn>
              <a:cxn ang="0">
                <a:pos x="47" y="0"/>
              </a:cxn>
              <a:cxn ang="0">
                <a:pos x="52" y="42"/>
              </a:cxn>
              <a:cxn ang="0">
                <a:pos x="11" y="48"/>
              </a:cxn>
              <a:cxn ang="0">
                <a:pos x="200" y="250"/>
              </a:cxn>
              <a:cxn ang="0">
                <a:pos x="52" y="11"/>
              </a:cxn>
              <a:cxn ang="0">
                <a:pos x="42" y="37"/>
              </a:cxn>
              <a:cxn ang="0">
                <a:pos x="19" y="37"/>
              </a:cxn>
              <a:cxn ang="0">
                <a:pos x="66" y="68"/>
              </a:cxn>
              <a:cxn ang="0">
                <a:pos x="145" y="81"/>
              </a:cxn>
              <a:cxn ang="0">
                <a:pos x="170" y="214"/>
              </a:cxn>
              <a:cxn ang="0">
                <a:pos x="166" y="230"/>
              </a:cxn>
              <a:cxn ang="0">
                <a:pos x="155" y="219"/>
              </a:cxn>
              <a:cxn ang="0">
                <a:pos x="170" y="214"/>
              </a:cxn>
              <a:cxn ang="0">
                <a:pos x="147" y="236"/>
              </a:cxn>
              <a:cxn ang="0">
                <a:pos x="131" y="232"/>
              </a:cxn>
              <a:cxn ang="0">
                <a:pos x="144" y="215"/>
              </a:cxn>
              <a:cxn ang="0">
                <a:pos x="153" y="162"/>
              </a:cxn>
              <a:cxn ang="0">
                <a:pos x="153" y="200"/>
              </a:cxn>
              <a:cxn ang="0">
                <a:pos x="153" y="162"/>
              </a:cxn>
              <a:cxn ang="0">
                <a:pos x="153" y="195"/>
              </a:cxn>
              <a:cxn ang="0">
                <a:pos x="49" y="131"/>
              </a:cxn>
              <a:cxn ang="0">
                <a:pos x="161" y="122"/>
              </a:cxn>
              <a:cxn ang="0">
                <a:pos x="49" y="131"/>
              </a:cxn>
              <a:cxn ang="0">
                <a:pos x="49" y="103"/>
              </a:cxn>
              <a:cxn ang="0">
                <a:pos x="161" y="112"/>
              </a:cxn>
              <a:cxn ang="0">
                <a:pos x="49" y="213"/>
              </a:cxn>
              <a:cxn ang="0">
                <a:pos x="94" y="204"/>
              </a:cxn>
              <a:cxn ang="0">
                <a:pos x="49" y="213"/>
              </a:cxn>
            </a:cxnLst>
            <a:rect l="0" t="0" r="r" b="b"/>
            <a:pathLst>
              <a:path w="210" h="261">
                <a:moveTo>
                  <a:pt x="153" y="147"/>
                </a:moveTo>
                <a:cubicBezTo>
                  <a:pt x="156" y="147"/>
                  <a:pt x="159" y="151"/>
                  <a:pt x="162" y="153"/>
                </a:cubicBezTo>
                <a:cubicBezTo>
                  <a:pt x="165" y="154"/>
                  <a:pt x="170" y="151"/>
                  <a:pt x="173" y="153"/>
                </a:cubicBezTo>
                <a:cubicBezTo>
                  <a:pt x="176" y="155"/>
                  <a:pt x="175" y="160"/>
                  <a:pt x="177" y="163"/>
                </a:cubicBezTo>
                <a:cubicBezTo>
                  <a:pt x="179" y="166"/>
                  <a:pt x="184" y="167"/>
                  <a:pt x="185" y="170"/>
                </a:cubicBezTo>
                <a:cubicBezTo>
                  <a:pt x="186" y="173"/>
                  <a:pt x="182" y="177"/>
                  <a:pt x="182" y="180"/>
                </a:cubicBezTo>
                <a:cubicBezTo>
                  <a:pt x="182" y="184"/>
                  <a:pt x="186" y="188"/>
                  <a:pt x="185" y="191"/>
                </a:cubicBezTo>
                <a:cubicBezTo>
                  <a:pt x="184" y="194"/>
                  <a:pt x="179" y="195"/>
                  <a:pt x="177" y="198"/>
                </a:cubicBezTo>
                <a:cubicBezTo>
                  <a:pt x="175" y="201"/>
                  <a:pt x="176" y="206"/>
                  <a:pt x="173" y="208"/>
                </a:cubicBezTo>
                <a:cubicBezTo>
                  <a:pt x="170" y="210"/>
                  <a:pt x="165" y="207"/>
                  <a:pt x="162" y="209"/>
                </a:cubicBezTo>
                <a:cubicBezTo>
                  <a:pt x="159" y="210"/>
                  <a:pt x="157" y="214"/>
                  <a:pt x="153" y="214"/>
                </a:cubicBezTo>
                <a:cubicBezTo>
                  <a:pt x="149" y="214"/>
                  <a:pt x="147" y="210"/>
                  <a:pt x="144" y="209"/>
                </a:cubicBezTo>
                <a:cubicBezTo>
                  <a:pt x="141" y="207"/>
                  <a:pt x="136" y="210"/>
                  <a:pt x="133" y="208"/>
                </a:cubicBezTo>
                <a:cubicBezTo>
                  <a:pt x="130" y="206"/>
                  <a:pt x="131" y="201"/>
                  <a:pt x="129" y="198"/>
                </a:cubicBezTo>
                <a:cubicBezTo>
                  <a:pt x="127" y="195"/>
                  <a:pt x="122" y="194"/>
                  <a:pt x="121" y="191"/>
                </a:cubicBezTo>
                <a:cubicBezTo>
                  <a:pt x="120" y="188"/>
                  <a:pt x="123" y="184"/>
                  <a:pt x="123" y="181"/>
                </a:cubicBezTo>
                <a:cubicBezTo>
                  <a:pt x="123" y="177"/>
                  <a:pt x="120" y="174"/>
                  <a:pt x="121" y="170"/>
                </a:cubicBezTo>
                <a:cubicBezTo>
                  <a:pt x="122" y="167"/>
                  <a:pt x="127" y="166"/>
                  <a:pt x="129" y="163"/>
                </a:cubicBezTo>
                <a:cubicBezTo>
                  <a:pt x="131" y="160"/>
                  <a:pt x="130" y="155"/>
                  <a:pt x="133" y="153"/>
                </a:cubicBezTo>
                <a:cubicBezTo>
                  <a:pt x="136" y="151"/>
                  <a:pt x="140" y="154"/>
                  <a:pt x="144" y="153"/>
                </a:cubicBezTo>
                <a:cubicBezTo>
                  <a:pt x="147" y="151"/>
                  <a:pt x="149" y="147"/>
                  <a:pt x="153" y="147"/>
                </a:cubicBezTo>
                <a:close/>
                <a:moveTo>
                  <a:pt x="47" y="0"/>
                </a:moveTo>
                <a:cubicBezTo>
                  <a:pt x="205" y="0"/>
                  <a:pt x="205" y="0"/>
                  <a:pt x="205" y="0"/>
                </a:cubicBezTo>
                <a:cubicBezTo>
                  <a:pt x="208" y="0"/>
                  <a:pt x="210" y="3"/>
                  <a:pt x="210" y="6"/>
                </a:cubicBezTo>
                <a:cubicBezTo>
                  <a:pt x="210" y="256"/>
                  <a:pt x="210" y="256"/>
                  <a:pt x="210" y="256"/>
                </a:cubicBezTo>
                <a:cubicBezTo>
                  <a:pt x="210" y="259"/>
                  <a:pt x="208" y="261"/>
                  <a:pt x="205" y="261"/>
                </a:cubicBezTo>
                <a:cubicBezTo>
                  <a:pt x="5" y="261"/>
                  <a:pt x="5" y="261"/>
                  <a:pt x="5" y="261"/>
                </a:cubicBezTo>
                <a:cubicBezTo>
                  <a:pt x="2" y="261"/>
                  <a:pt x="0" y="259"/>
                  <a:pt x="0" y="256"/>
                </a:cubicBezTo>
                <a:cubicBezTo>
                  <a:pt x="0" y="185"/>
                  <a:pt x="0" y="113"/>
                  <a:pt x="0" y="42"/>
                </a:cubicBezTo>
                <a:cubicBezTo>
                  <a:pt x="0" y="41"/>
                  <a:pt x="1" y="39"/>
                  <a:pt x="2" y="38"/>
                </a:cubicBezTo>
                <a:cubicBezTo>
                  <a:pt x="43" y="2"/>
                  <a:pt x="43" y="2"/>
                  <a:pt x="43" y="2"/>
                </a:cubicBezTo>
                <a:cubicBezTo>
                  <a:pt x="44" y="1"/>
                  <a:pt x="46" y="0"/>
                  <a:pt x="47" y="0"/>
                </a:cubicBezTo>
                <a:close/>
                <a:moveTo>
                  <a:pt x="52" y="11"/>
                </a:moveTo>
                <a:cubicBezTo>
                  <a:pt x="52" y="42"/>
                  <a:pt x="52" y="42"/>
                  <a:pt x="52" y="42"/>
                </a:cubicBezTo>
                <a:cubicBezTo>
                  <a:pt x="52" y="45"/>
                  <a:pt x="50" y="48"/>
                  <a:pt x="47" y="48"/>
                </a:cubicBezTo>
                <a:cubicBezTo>
                  <a:pt x="11" y="48"/>
                  <a:pt x="11" y="48"/>
                  <a:pt x="11" y="48"/>
                </a:cubicBezTo>
                <a:cubicBezTo>
                  <a:pt x="11" y="250"/>
                  <a:pt x="11" y="250"/>
                  <a:pt x="11" y="250"/>
                </a:cubicBezTo>
                <a:cubicBezTo>
                  <a:pt x="200" y="250"/>
                  <a:pt x="200" y="250"/>
                  <a:pt x="200" y="250"/>
                </a:cubicBezTo>
                <a:cubicBezTo>
                  <a:pt x="200" y="11"/>
                  <a:pt x="200" y="11"/>
                  <a:pt x="200" y="11"/>
                </a:cubicBezTo>
                <a:cubicBezTo>
                  <a:pt x="52" y="11"/>
                  <a:pt x="52" y="11"/>
                  <a:pt x="52" y="11"/>
                </a:cubicBezTo>
                <a:close/>
                <a:moveTo>
                  <a:pt x="19" y="37"/>
                </a:moveTo>
                <a:cubicBezTo>
                  <a:pt x="42" y="37"/>
                  <a:pt x="42" y="37"/>
                  <a:pt x="42" y="37"/>
                </a:cubicBezTo>
                <a:cubicBezTo>
                  <a:pt x="42" y="17"/>
                  <a:pt x="42" y="17"/>
                  <a:pt x="42" y="17"/>
                </a:cubicBezTo>
                <a:cubicBezTo>
                  <a:pt x="19" y="37"/>
                  <a:pt x="19" y="37"/>
                  <a:pt x="19" y="37"/>
                </a:cubicBezTo>
                <a:close/>
                <a:moveTo>
                  <a:pt x="66" y="81"/>
                </a:moveTo>
                <a:cubicBezTo>
                  <a:pt x="57" y="81"/>
                  <a:pt x="57" y="68"/>
                  <a:pt x="66" y="68"/>
                </a:cubicBezTo>
                <a:cubicBezTo>
                  <a:pt x="145" y="68"/>
                  <a:pt x="145" y="68"/>
                  <a:pt x="145" y="68"/>
                </a:cubicBezTo>
                <a:cubicBezTo>
                  <a:pt x="153" y="68"/>
                  <a:pt x="153" y="81"/>
                  <a:pt x="145" y="81"/>
                </a:cubicBezTo>
                <a:cubicBezTo>
                  <a:pt x="66" y="81"/>
                  <a:pt x="66" y="81"/>
                  <a:pt x="66" y="81"/>
                </a:cubicBezTo>
                <a:close/>
                <a:moveTo>
                  <a:pt x="170" y="214"/>
                </a:moveTo>
                <a:cubicBezTo>
                  <a:pt x="175" y="232"/>
                  <a:pt x="175" y="232"/>
                  <a:pt x="175" y="232"/>
                </a:cubicBezTo>
                <a:cubicBezTo>
                  <a:pt x="166" y="230"/>
                  <a:pt x="166" y="230"/>
                  <a:pt x="166" y="230"/>
                </a:cubicBezTo>
                <a:cubicBezTo>
                  <a:pt x="159" y="236"/>
                  <a:pt x="159" y="236"/>
                  <a:pt x="159" y="236"/>
                </a:cubicBezTo>
                <a:cubicBezTo>
                  <a:pt x="155" y="219"/>
                  <a:pt x="155" y="219"/>
                  <a:pt x="155" y="219"/>
                </a:cubicBezTo>
                <a:cubicBezTo>
                  <a:pt x="162" y="218"/>
                  <a:pt x="161" y="213"/>
                  <a:pt x="166" y="213"/>
                </a:cubicBezTo>
                <a:cubicBezTo>
                  <a:pt x="167" y="214"/>
                  <a:pt x="169" y="214"/>
                  <a:pt x="170" y="214"/>
                </a:cubicBezTo>
                <a:close/>
                <a:moveTo>
                  <a:pt x="151" y="219"/>
                </a:moveTo>
                <a:cubicBezTo>
                  <a:pt x="147" y="236"/>
                  <a:pt x="147" y="236"/>
                  <a:pt x="147" y="236"/>
                </a:cubicBezTo>
                <a:cubicBezTo>
                  <a:pt x="140" y="230"/>
                  <a:pt x="140" y="230"/>
                  <a:pt x="140" y="230"/>
                </a:cubicBezTo>
                <a:cubicBezTo>
                  <a:pt x="131" y="232"/>
                  <a:pt x="131" y="232"/>
                  <a:pt x="131" y="232"/>
                </a:cubicBezTo>
                <a:cubicBezTo>
                  <a:pt x="136" y="214"/>
                  <a:pt x="136" y="214"/>
                  <a:pt x="136" y="214"/>
                </a:cubicBezTo>
                <a:cubicBezTo>
                  <a:pt x="142" y="214"/>
                  <a:pt x="141" y="212"/>
                  <a:pt x="144" y="215"/>
                </a:cubicBezTo>
                <a:cubicBezTo>
                  <a:pt x="146" y="217"/>
                  <a:pt x="148" y="218"/>
                  <a:pt x="151" y="219"/>
                </a:cubicBezTo>
                <a:close/>
                <a:moveTo>
                  <a:pt x="153" y="162"/>
                </a:moveTo>
                <a:cubicBezTo>
                  <a:pt x="163" y="162"/>
                  <a:pt x="172" y="170"/>
                  <a:pt x="172" y="181"/>
                </a:cubicBezTo>
                <a:cubicBezTo>
                  <a:pt x="172" y="191"/>
                  <a:pt x="163" y="200"/>
                  <a:pt x="153" y="200"/>
                </a:cubicBezTo>
                <a:cubicBezTo>
                  <a:pt x="142" y="200"/>
                  <a:pt x="134" y="191"/>
                  <a:pt x="134" y="181"/>
                </a:cubicBezTo>
                <a:cubicBezTo>
                  <a:pt x="134" y="170"/>
                  <a:pt x="142" y="162"/>
                  <a:pt x="153" y="162"/>
                </a:cubicBezTo>
                <a:close/>
                <a:moveTo>
                  <a:pt x="153" y="167"/>
                </a:moveTo>
                <a:cubicBezTo>
                  <a:pt x="171" y="167"/>
                  <a:pt x="171" y="195"/>
                  <a:pt x="153" y="195"/>
                </a:cubicBezTo>
                <a:cubicBezTo>
                  <a:pt x="134" y="195"/>
                  <a:pt x="134" y="167"/>
                  <a:pt x="153" y="167"/>
                </a:cubicBezTo>
                <a:close/>
                <a:moveTo>
                  <a:pt x="49" y="131"/>
                </a:moveTo>
                <a:cubicBezTo>
                  <a:pt x="43" y="131"/>
                  <a:pt x="43" y="122"/>
                  <a:pt x="49" y="122"/>
                </a:cubicBezTo>
                <a:cubicBezTo>
                  <a:pt x="161" y="122"/>
                  <a:pt x="161" y="122"/>
                  <a:pt x="161" y="122"/>
                </a:cubicBezTo>
                <a:cubicBezTo>
                  <a:pt x="167" y="122"/>
                  <a:pt x="167" y="131"/>
                  <a:pt x="161" y="131"/>
                </a:cubicBezTo>
                <a:cubicBezTo>
                  <a:pt x="49" y="131"/>
                  <a:pt x="49" y="131"/>
                  <a:pt x="49" y="131"/>
                </a:cubicBezTo>
                <a:close/>
                <a:moveTo>
                  <a:pt x="49" y="112"/>
                </a:moveTo>
                <a:cubicBezTo>
                  <a:pt x="43" y="112"/>
                  <a:pt x="43" y="103"/>
                  <a:pt x="49" y="103"/>
                </a:cubicBezTo>
                <a:cubicBezTo>
                  <a:pt x="161" y="103"/>
                  <a:pt x="161" y="103"/>
                  <a:pt x="161" y="103"/>
                </a:cubicBezTo>
                <a:cubicBezTo>
                  <a:pt x="167" y="103"/>
                  <a:pt x="167" y="112"/>
                  <a:pt x="161" y="112"/>
                </a:cubicBezTo>
                <a:cubicBezTo>
                  <a:pt x="49" y="112"/>
                  <a:pt x="49" y="112"/>
                  <a:pt x="49" y="112"/>
                </a:cubicBezTo>
                <a:close/>
                <a:moveTo>
                  <a:pt x="49" y="213"/>
                </a:moveTo>
                <a:cubicBezTo>
                  <a:pt x="43" y="213"/>
                  <a:pt x="43" y="204"/>
                  <a:pt x="49" y="204"/>
                </a:cubicBezTo>
                <a:cubicBezTo>
                  <a:pt x="94" y="204"/>
                  <a:pt x="94" y="204"/>
                  <a:pt x="94" y="204"/>
                </a:cubicBezTo>
                <a:cubicBezTo>
                  <a:pt x="100" y="204"/>
                  <a:pt x="100" y="213"/>
                  <a:pt x="94" y="213"/>
                </a:cubicBezTo>
                <a:cubicBezTo>
                  <a:pt x="49" y="213"/>
                  <a:pt x="49" y="213"/>
                  <a:pt x="49" y="213"/>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pic>
        <p:nvPicPr>
          <p:cNvPr id="64" name="Picture 3"/>
          <p:cNvPicPr>
            <a:picLocks noChangeAspect="1" noChangeArrowheads="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l="51025" t="54708" r="9784" b="4732"/>
          <a:stretch/>
        </p:blipFill>
        <p:spPr bwMode="auto">
          <a:xfrm>
            <a:off x="629466" y="2389130"/>
            <a:ext cx="227085" cy="29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185"/>
          <p:cNvGrpSpPr>
            <a:grpSpLocks noChangeAspect="1"/>
          </p:cNvGrpSpPr>
          <p:nvPr/>
        </p:nvGrpSpPr>
        <p:grpSpPr>
          <a:xfrm>
            <a:off x="82809" y="4998978"/>
            <a:ext cx="1074655" cy="579663"/>
            <a:chOff x="6136735" y="1438105"/>
            <a:chExt cx="1090662" cy="588297"/>
          </a:xfrm>
          <a:solidFill>
            <a:schemeClr val="bg1">
              <a:lumMod val="50000"/>
            </a:schemeClr>
          </a:solidFill>
        </p:grpSpPr>
        <p:sp>
          <p:nvSpPr>
            <p:cNvPr id="67" name="Freeform 14"/>
            <p:cNvSpPr>
              <a:spLocks noEditPoints="1"/>
            </p:cNvSpPr>
            <p:nvPr/>
          </p:nvSpPr>
          <p:spPr bwMode="auto">
            <a:xfrm>
              <a:off x="6753675" y="1677720"/>
              <a:ext cx="219785" cy="76567"/>
            </a:xfrm>
            <a:custGeom>
              <a:avLst/>
              <a:gdLst/>
              <a:ahLst/>
              <a:cxnLst>
                <a:cxn ang="0">
                  <a:pos x="161" y="10"/>
                </a:cxn>
                <a:cxn ang="0">
                  <a:pos x="144" y="5"/>
                </a:cxn>
                <a:cxn ang="0">
                  <a:pos x="86" y="0"/>
                </a:cxn>
                <a:cxn ang="0">
                  <a:pos x="84" y="0"/>
                </a:cxn>
                <a:cxn ang="0">
                  <a:pos x="26" y="5"/>
                </a:cxn>
                <a:cxn ang="0">
                  <a:pos x="8" y="10"/>
                </a:cxn>
                <a:cxn ang="0">
                  <a:pos x="0" y="17"/>
                </a:cxn>
                <a:cxn ang="0">
                  <a:pos x="0" y="41"/>
                </a:cxn>
                <a:cxn ang="0">
                  <a:pos x="13" y="51"/>
                </a:cxn>
                <a:cxn ang="0">
                  <a:pos x="45" y="57"/>
                </a:cxn>
                <a:cxn ang="0">
                  <a:pos x="85" y="59"/>
                </a:cxn>
                <a:cxn ang="0">
                  <a:pos x="125" y="57"/>
                </a:cxn>
                <a:cxn ang="0">
                  <a:pos x="158" y="50"/>
                </a:cxn>
                <a:cxn ang="0">
                  <a:pos x="169" y="41"/>
                </a:cxn>
                <a:cxn ang="0">
                  <a:pos x="169" y="17"/>
                </a:cxn>
                <a:cxn ang="0">
                  <a:pos x="161" y="10"/>
                </a:cxn>
                <a:cxn ang="0">
                  <a:pos x="84" y="33"/>
                </a:cxn>
                <a:cxn ang="0">
                  <a:pos x="18" y="18"/>
                </a:cxn>
                <a:cxn ang="0">
                  <a:pos x="84" y="3"/>
                </a:cxn>
                <a:cxn ang="0">
                  <a:pos x="151" y="18"/>
                </a:cxn>
                <a:cxn ang="0">
                  <a:pos x="84" y="33"/>
                </a:cxn>
              </a:cxnLst>
              <a:rect l="0" t="0" r="r" b="b"/>
              <a:pathLst>
                <a:path w="169" h="59">
                  <a:moveTo>
                    <a:pt x="161" y="10"/>
                  </a:moveTo>
                  <a:cubicBezTo>
                    <a:pt x="156" y="8"/>
                    <a:pt x="150" y="6"/>
                    <a:pt x="144" y="5"/>
                  </a:cubicBezTo>
                  <a:cubicBezTo>
                    <a:pt x="125" y="1"/>
                    <a:pt x="105" y="0"/>
                    <a:pt x="86" y="0"/>
                  </a:cubicBezTo>
                  <a:cubicBezTo>
                    <a:pt x="85" y="0"/>
                    <a:pt x="85" y="0"/>
                    <a:pt x="84" y="0"/>
                  </a:cubicBezTo>
                  <a:cubicBezTo>
                    <a:pt x="65" y="0"/>
                    <a:pt x="45" y="1"/>
                    <a:pt x="26" y="5"/>
                  </a:cubicBezTo>
                  <a:cubicBezTo>
                    <a:pt x="20" y="6"/>
                    <a:pt x="14" y="7"/>
                    <a:pt x="8" y="10"/>
                  </a:cubicBezTo>
                  <a:cubicBezTo>
                    <a:pt x="5" y="11"/>
                    <a:pt x="1" y="13"/>
                    <a:pt x="0" y="17"/>
                  </a:cubicBezTo>
                  <a:cubicBezTo>
                    <a:pt x="0" y="20"/>
                    <a:pt x="0" y="36"/>
                    <a:pt x="0" y="41"/>
                  </a:cubicBezTo>
                  <a:cubicBezTo>
                    <a:pt x="0" y="47"/>
                    <a:pt x="8" y="49"/>
                    <a:pt x="13" y="51"/>
                  </a:cubicBezTo>
                  <a:cubicBezTo>
                    <a:pt x="23" y="54"/>
                    <a:pt x="34" y="56"/>
                    <a:pt x="45" y="57"/>
                  </a:cubicBezTo>
                  <a:cubicBezTo>
                    <a:pt x="58" y="59"/>
                    <a:pt x="72" y="59"/>
                    <a:pt x="85" y="59"/>
                  </a:cubicBezTo>
                  <a:cubicBezTo>
                    <a:pt x="99" y="59"/>
                    <a:pt x="112" y="59"/>
                    <a:pt x="125" y="57"/>
                  </a:cubicBezTo>
                  <a:cubicBezTo>
                    <a:pt x="136" y="56"/>
                    <a:pt x="148" y="54"/>
                    <a:pt x="158" y="50"/>
                  </a:cubicBezTo>
                  <a:cubicBezTo>
                    <a:pt x="162" y="49"/>
                    <a:pt x="169" y="46"/>
                    <a:pt x="169" y="41"/>
                  </a:cubicBezTo>
                  <a:cubicBezTo>
                    <a:pt x="169" y="36"/>
                    <a:pt x="169" y="20"/>
                    <a:pt x="169" y="17"/>
                  </a:cubicBezTo>
                  <a:cubicBezTo>
                    <a:pt x="168" y="14"/>
                    <a:pt x="164" y="12"/>
                    <a:pt x="161" y="10"/>
                  </a:cubicBezTo>
                  <a:close/>
                  <a:moveTo>
                    <a:pt x="84" y="33"/>
                  </a:moveTo>
                  <a:cubicBezTo>
                    <a:pt x="48" y="33"/>
                    <a:pt x="18" y="26"/>
                    <a:pt x="18" y="18"/>
                  </a:cubicBezTo>
                  <a:cubicBezTo>
                    <a:pt x="18" y="10"/>
                    <a:pt x="48" y="3"/>
                    <a:pt x="84" y="3"/>
                  </a:cubicBezTo>
                  <a:cubicBezTo>
                    <a:pt x="121" y="3"/>
                    <a:pt x="151" y="10"/>
                    <a:pt x="151" y="18"/>
                  </a:cubicBezTo>
                  <a:cubicBezTo>
                    <a:pt x="151" y="26"/>
                    <a:pt x="121" y="33"/>
                    <a:pt x="84"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5"/>
            <p:cNvSpPr>
              <a:spLocks/>
            </p:cNvSpPr>
            <p:nvPr/>
          </p:nvSpPr>
          <p:spPr bwMode="auto">
            <a:xfrm>
              <a:off x="6753675" y="1751532"/>
              <a:ext cx="219785" cy="56186"/>
            </a:xfrm>
            <a:custGeom>
              <a:avLst/>
              <a:gdLst/>
              <a:ahLst/>
              <a:cxnLst>
                <a:cxn ang="0">
                  <a:pos x="168" y="0"/>
                </a:cxn>
                <a:cxn ang="0">
                  <a:pos x="158" y="8"/>
                </a:cxn>
                <a:cxn ang="0">
                  <a:pos x="125" y="14"/>
                </a:cxn>
                <a:cxn ang="0">
                  <a:pos x="104" y="16"/>
                </a:cxn>
                <a:cxn ang="0">
                  <a:pos x="84" y="17"/>
                </a:cxn>
                <a:cxn ang="0">
                  <a:pos x="65" y="16"/>
                </a:cxn>
                <a:cxn ang="0">
                  <a:pos x="45" y="15"/>
                </a:cxn>
                <a:cxn ang="0">
                  <a:pos x="13" y="8"/>
                </a:cxn>
                <a:cxn ang="0">
                  <a:pos x="0" y="0"/>
                </a:cxn>
                <a:cxn ang="0">
                  <a:pos x="0" y="0"/>
                </a:cxn>
                <a:cxn ang="0">
                  <a:pos x="0" y="25"/>
                </a:cxn>
                <a:cxn ang="0">
                  <a:pos x="13" y="35"/>
                </a:cxn>
                <a:cxn ang="0">
                  <a:pos x="45" y="41"/>
                </a:cxn>
                <a:cxn ang="0">
                  <a:pos x="85" y="43"/>
                </a:cxn>
                <a:cxn ang="0">
                  <a:pos x="125" y="41"/>
                </a:cxn>
                <a:cxn ang="0">
                  <a:pos x="158" y="34"/>
                </a:cxn>
                <a:cxn ang="0">
                  <a:pos x="169" y="25"/>
                </a:cxn>
                <a:cxn ang="0">
                  <a:pos x="169" y="1"/>
                </a:cxn>
                <a:cxn ang="0">
                  <a:pos x="168" y="0"/>
                </a:cxn>
              </a:cxnLst>
              <a:rect l="0" t="0" r="r" b="b"/>
              <a:pathLst>
                <a:path w="169" h="43">
                  <a:moveTo>
                    <a:pt x="168" y="0"/>
                  </a:moveTo>
                  <a:cubicBezTo>
                    <a:pt x="167" y="4"/>
                    <a:pt x="161" y="6"/>
                    <a:pt x="158" y="8"/>
                  </a:cubicBezTo>
                  <a:cubicBezTo>
                    <a:pt x="148" y="12"/>
                    <a:pt x="136" y="13"/>
                    <a:pt x="125" y="14"/>
                  </a:cubicBezTo>
                  <a:cubicBezTo>
                    <a:pt x="118" y="15"/>
                    <a:pt x="111" y="16"/>
                    <a:pt x="104" y="16"/>
                  </a:cubicBezTo>
                  <a:cubicBezTo>
                    <a:pt x="98" y="17"/>
                    <a:pt x="91" y="17"/>
                    <a:pt x="84" y="17"/>
                  </a:cubicBezTo>
                  <a:cubicBezTo>
                    <a:pt x="78" y="17"/>
                    <a:pt x="71" y="17"/>
                    <a:pt x="65" y="16"/>
                  </a:cubicBezTo>
                  <a:cubicBezTo>
                    <a:pt x="58" y="16"/>
                    <a:pt x="51" y="15"/>
                    <a:pt x="45" y="15"/>
                  </a:cubicBezTo>
                  <a:cubicBezTo>
                    <a:pt x="34" y="13"/>
                    <a:pt x="23" y="12"/>
                    <a:pt x="13" y="8"/>
                  </a:cubicBezTo>
                  <a:cubicBezTo>
                    <a:pt x="8" y="7"/>
                    <a:pt x="2" y="5"/>
                    <a:pt x="0" y="0"/>
                  </a:cubicBezTo>
                  <a:cubicBezTo>
                    <a:pt x="0" y="0"/>
                    <a:pt x="0" y="0"/>
                    <a:pt x="0" y="0"/>
                  </a:cubicBezTo>
                  <a:cubicBezTo>
                    <a:pt x="0" y="3"/>
                    <a:pt x="0" y="20"/>
                    <a:pt x="0" y="25"/>
                  </a:cubicBezTo>
                  <a:cubicBezTo>
                    <a:pt x="0" y="31"/>
                    <a:pt x="8" y="33"/>
                    <a:pt x="13" y="35"/>
                  </a:cubicBezTo>
                  <a:cubicBezTo>
                    <a:pt x="23" y="38"/>
                    <a:pt x="34" y="40"/>
                    <a:pt x="45" y="41"/>
                  </a:cubicBezTo>
                  <a:cubicBezTo>
                    <a:pt x="58" y="42"/>
                    <a:pt x="72" y="43"/>
                    <a:pt x="85" y="43"/>
                  </a:cubicBezTo>
                  <a:cubicBezTo>
                    <a:pt x="99" y="43"/>
                    <a:pt x="112" y="42"/>
                    <a:pt x="125" y="41"/>
                  </a:cubicBezTo>
                  <a:cubicBezTo>
                    <a:pt x="136" y="39"/>
                    <a:pt x="148" y="38"/>
                    <a:pt x="158" y="34"/>
                  </a:cubicBezTo>
                  <a:cubicBezTo>
                    <a:pt x="162" y="33"/>
                    <a:pt x="169" y="30"/>
                    <a:pt x="169" y="25"/>
                  </a:cubicBezTo>
                  <a:cubicBezTo>
                    <a:pt x="169" y="20"/>
                    <a:pt x="169" y="4"/>
                    <a:pt x="169" y="1"/>
                  </a:cubicBezTo>
                  <a:cubicBezTo>
                    <a:pt x="169" y="0"/>
                    <a:pt x="169" y="0"/>
                    <a:pt x="16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6"/>
            <p:cNvSpPr>
              <a:spLocks/>
            </p:cNvSpPr>
            <p:nvPr/>
          </p:nvSpPr>
          <p:spPr bwMode="auto">
            <a:xfrm>
              <a:off x="6753675" y="1806616"/>
              <a:ext cx="219785" cy="55635"/>
            </a:xfrm>
            <a:custGeom>
              <a:avLst/>
              <a:gdLst/>
              <a:ahLst/>
              <a:cxnLst>
                <a:cxn ang="0">
                  <a:pos x="168" y="0"/>
                </a:cxn>
                <a:cxn ang="0">
                  <a:pos x="158" y="8"/>
                </a:cxn>
                <a:cxn ang="0">
                  <a:pos x="125" y="15"/>
                </a:cxn>
                <a:cxn ang="0">
                  <a:pos x="104" y="16"/>
                </a:cxn>
                <a:cxn ang="0">
                  <a:pos x="84" y="17"/>
                </a:cxn>
                <a:cxn ang="0">
                  <a:pos x="65" y="16"/>
                </a:cxn>
                <a:cxn ang="0">
                  <a:pos x="45" y="15"/>
                </a:cxn>
                <a:cxn ang="0">
                  <a:pos x="13" y="8"/>
                </a:cxn>
                <a:cxn ang="0">
                  <a:pos x="0" y="0"/>
                </a:cxn>
                <a:cxn ang="0">
                  <a:pos x="0" y="0"/>
                </a:cxn>
                <a:cxn ang="0">
                  <a:pos x="0" y="25"/>
                </a:cxn>
                <a:cxn ang="0">
                  <a:pos x="13" y="35"/>
                </a:cxn>
                <a:cxn ang="0">
                  <a:pos x="45" y="41"/>
                </a:cxn>
                <a:cxn ang="0">
                  <a:pos x="85" y="43"/>
                </a:cxn>
                <a:cxn ang="0">
                  <a:pos x="125" y="41"/>
                </a:cxn>
                <a:cxn ang="0">
                  <a:pos x="158" y="34"/>
                </a:cxn>
                <a:cxn ang="0">
                  <a:pos x="169" y="25"/>
                </a:cxn>
                <a:cxn ang="0">
                  <a:pos x="169" y="1"/>
                </a:cxn>
                <a:cxn ang="0">
                  <a:pos x="168" y="0"/>
                </a:cxn>
              </a:cxnLst>
              <a:rect l="0" t="0" r="r" b="b"/>
              <a:pathLst>
                <a:path w="169" h="43">
                  <a:moveTo>
                    <a:pt x="168" y="0"/>
                  </a:moveTo>
                  <a:cubicBezTo>
                    <a:pt x="167" y="4"/>
                    <a:pt x="161" y="6"/>
                    <a:pt x="158" y="8"/>
                  </a:cubicBezTo>
                  <a:cubicBezTo>
                    <a:pt x="148" y="12"/>
                    <a:pt x="136" y="13"/>
                    <a:pt x="125" y="15"/>
                  </a:cubicBezTo>
                  <a:cubicBezTo>
                    <a:pt x="118" y="15"/>
                    <a:pt x="111" y="16"/>
                    <a:pt x="104" y="16"/>
                  </a:cubicBezTo>
                  <a:cubicBezTo>
                    <a:pt x="98" y="17"/>
                    <a:pt x="91" y="17"/>
                    <a:pt x="84" y="17"/>
                  </a:cubicBezTo>
                  <a:cubicBezTo>
                    <a:pt x="78" y="17"/>
                    <a:pt x="71" y="17"/>
                    <a:pt x="65" y="16"/>
                  </a:cubicBezTo>
                  <a:cubicBezTo>
                    <a:pt x="58" y="16"/>
                    <a:pt x="51" y="15"/>
                    <a:pt x="45" y="15"/>
                  </a:cubicBezTo>
                  <a:cubicBezTo>
                    <a:pt x="34" y="14"/>
                    <a:pt x="23" y="12"/>
                    <a:pt x="13" y="8"/>
                  </a:cubicBezTo>
                  <a:cubicBezTo>
                    <a:pt x="8" y="7"/>
                    <a:pt x="2" y="5"/>
                    <a:pt x="0" y="0"/>
                  </a:cubicBezTo>
                  <a:cubicBezTo>
                    <a:pt x="0" y="0"/>
                    <a:pt x="0" y="0"/>
                    <a:pt x="0" y="0"/>
                  </a:cubicBezTo>
                  <a:cubicBezTo>
                    <a:pt x="0" y="4"/>
                    <a:pt x="0" y="20"/>
                    <a:pt x="0" y="25"/>
                  </a:cubicBezTo>
                  <a:cubicBezTo>
                    <a:pt x="0" y="31"/>
                    <a:pt x="8" y="33"/>
                    <a:pt x="13" y="35"/>
                  </a:cubicBezTo>
                  <a:cubicBezTo>
                    <a:pt x="23" y="38"/>
                    <a:pt x="34" y="40"/>
                    <a:pt x="45" y="41"/>
                  </a:cubicBezTo>
                  <a:cubicBezTo>
                    <a:pt x="58" y="42"/>
                    <a:pt x="72" y="43"/>
                    <a:pt x="85" y="43"/>
                  </a:cubicBezTo>
                  <a:cubicBezTo>
                    <a:pt x="99" y="43"/>
                    <a:pt x="112" y="42"/>
                    <a:pt x="125" y="41"/>
                  </a:cubicBezTo>
                  <a:cubicBezTo>
                    <a:pt x="136" y="40"/>
                    <a:pt x="148" y="38"/>
                    <a:pt x="158" y="34"/>
                  </a:cubicBezTo>
                  <a:cubicBezTo>
                    <a:pt x="162" y="33"/>
                    <a:pt x="169" y="30"/>
                    <a:pt x="169" y="25"/>
                  </a:cubicBezTo>
                  <a:cubicBezTo>
                    <a:pt x="169" y="20"/>
                    <a:pt x="169" y="4"/>
                    <a:pt x="169" y="1"/>
                  </a:cubicBezTo>
                  <a:cubicBezTo>
                    <a:pt x="169" y="1"/>
                    <a:pt x="169" y="0"/>
                    <a:pt x="16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7"/>
            <p:cNvSpPr>
              <a:spLocks/>
            </p:cNvSpPr>
            <p:nvPr/>
          </p:nvSpPr>
          <p:spPr bwMode="auto">
            <a:xfrm>
              <a:off x="6753675" y="1861149"/>
              <a:ext cx="219785" cy="55635"/>
            </a:xfrm>
            <a:custGeom>
              <a:avLst/>
              <a:gdLst/>
              <a:ahLst/>
              <a:cxnLst>
                <a:cxn ang="0">
                  <a:pos x="168" y="0"/>
                </a:cxn>
                <a:cxn ang="0">
                  <a:pos x="158" y="8"/>
                </a:cxn>
                <a:cxn ang="0">
                  <a:pos x="125" y="15"/>
                </a:cxn>
                <a:cxn ang="0">
                  <a:pos x="104" y="16"/>
                </a:cxn>
                <a:cxn ang="0">
                  <a:pos x="84" y="17"/>
                </a:cxn>
                <a:cxn ang="0">
                  <a:pos x="65" y="16"/>
                </a:cxn>
                <a:cxn ang="0">
                  <a:pos x="45" y="15"/>
                </a:cxn>
                <a:cxn ang="0">
                  <a:pos x="13" y="8"/>
                </a:cxn>
                <a:cxn ang="0">
                  <a:pos x="0" y="0"/>
                </a:cxn>
                <a:cxn ang="0">
                  <a:pos x="0" y="1"/>
                </a:cxn>
                <a:cxn ang="0">
                  <a:pos x="0" y="25"/>
                </a:cxn>
                <a:cxn ang="0">
                  <a:pos x="13" y="35"/>
                </a:cxn>
                <a:cxn ang="0">
                  <a:pos x="45" y="41"/>
                </a:cxn>
                <a:cxn ang="0">
                  <a:pos x="85" y="43"/>
                </a:cxn>
                <a:cxn ang="0">
                  <a:pos x="125" y="41"/>
                </a:cxn>
                <a:cxn ang="0">
                  <a:pos x="158" y="34"/>
                </a:cxn>
                <a:cxn ang="0">
                  <a:pos x="169" y="25"/>
                </a:cxn>
                <a:cxn ang="0">
                  <a:pos x="169" y="1"/>
                </a:cxn>
                <a:cxn ang="0">
                  <a:pos x="168" y="0"/>
                </a:cxn>
              </a:cxnLst>
              <a:rect l="0" t="0" r="r" b="b"/>
              <a:pathLst>
                <a:path w="169" h="43">
                  <a:moveTo>
                    <a:pt x="168" y="0"/>
                  </a:moveTo>
                  <a:cubicBezTo>
                    <a:pt x="167" y="4"/>
                    <a:pt x="161" y="7"/>
                    <a:pt x="158" y="8"/>
                  </a:cubicBezTo>
                  <a:cubicBezTo>
                    <a:pt x="148" y="12"/>
                    <a:pt x="136" y="13"/>
                    <a:pt x="125" y="15"/>
                  </a:cubicBezTo>
                  <a:cubicBezTo>
                    <a:pt x="118" y="15"/>
                    <a:pt x="111" y="16"/>
                    <a:pt x="104" y="16"/>
                  </a:cubicBezTo>
                  <a:cubicBezTo>
                    <a:pt x="98" y="17"/>
                    <a:pt x="91" y="17"/>
                    <a:pt x="84" y="17"/>
                  </a:cubicBezTo>
                  <a:cubicBezTo>
                    <a:pt x="78" y="17"/>
                    <a:pt x="71" y="17"/>
                    <a:pt x="65" y="16"/>
                  </a:cubicBezTo>
                  <a:cubicBezTo>
                    <a:pt x="58" y="16"/>
                    <a:pt x="51" y="15"/>
                    <a:pt x="45" y="15"/>
                  </a:cubicBezTo>
                  <a:cubicBezTo>
                    <a:pt x="34" y="14"/>
                    <a:pt x="23" y="12"/>
                    <a:pt x="13" y="8"/>
                  </a:cubicBezTo>
                  <a:cubicBezTo>
                    <a:pt x="8" y="7"/>
                    <a:pt x="2" y="5"/>
                    <a:pt x="0" y="0"/>
                  </a:cubicBezTo>
                  <a:cubicBezTo>
                    <a:pt x="0" y="0"/>
                    <a:pt x="0" y="0"/>
                    <a:pt x="0" y="1"/>
                  </a:cubicBezTo>
                  <a:cubicBezTo>
                    <a:pt x="0" y="4"/>
                    <a:pt x="0" y="20"/>
                    <a:pt x="0" y="25"/>
                  </a:cubicBezTo>
                  <a:cubicBezTo>
                    <a:pt x="0" y="31"/>
                    <a:pt x="8" y="33"/>
                    <a:pt x="13" y="35"/>
                  </a:cubicBezTo>
                  <a:cubicBezTo>
                    <a:pt x="23" y="38"/>
                    <a:pt x="34" y="40"/>
                    <a:pt x="45" y="41"/>
                  </a:cubicBezTo>
                  <a:cubicBezTo>
                    <a:pt x="58" y="43"/>
                    <a:pt x="72" y="43"/>
                    <a:pt x="85" y="43"/>
                  </a:cubicBezTo>
                  <a:cubicBezTo>
                    <a:pt x="99" y="43"/>
                    <a:pt x="112" y="42"/>
                    <a:pt x="125" y="41"/>
                  </a:cubicBezTo>
                  <a:cubicBezTo>
                    <a:pt x="136" y="40"/>
                    <a:pt x="148" y="38"/>
                    <a:pt x="158" y="34"/>
                  </a:cubicBezTo>
                  <a:cubicBezTo>
                    <a:pt x="162" y="33"/>
                    <a:pt x="169" y="30"/>
                    <a:pt x="169" y="25"/>
                  </a:cubicBezTo>
                  <a:cubicBezTo>
                    <a:pt x="169" y="20"/>
                    <a:pt x="169" y="4"/>
                    <a:pt x="169" y="1"/>
                  </a:cubicBezTo>
                  <a:cubicBezTo>
                    <a:pt x="169" y="1"/>
                    <a:pt x="169" y="0"/>
                    <a:pt x="16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18"/>
            <p:cNvSpPr>
              <a:spLocks/>
            </p:cNvSpPr>
            <p:nvPr/>
          </p:nvSpPr>
          <p:spPr bwMode="auto">
            <a:xfrm>
              <a:off x="6753675" y="1915682"/>
              <a:ext cx="219785" cy="56186"/>
            </a:xfrm>
            <a:custGeom>
              <a:avLst/>
              <a:gdLst/>
              <a:ahLst/>
              <a:cxnLst>
                <a:cxn ang="0">
                  <a:pos x="168" y="0"/>
                </a:cxn>
                <a:cxn ang="0">
                  <a:pos x="158" y="8"/>
                </a:cxn>
                <a:cxn ang="0">
                  <a:pos x="125" y="15"/>
                </a:cxn>
                <a:cxn ang="0">
                  <a:pos x="104" y="16"/>
                </a:cxn>
                <a:cxn ang="0">
                  <a:pos x="84" y="17"/>
                </a:cxn>
                <a:cxn ang="0">
                  <a:pos x="65" y="16"/>
                </a:cxn>
                <a:cxn ang="0">
                  <a:pos x="45" y="15"/>
                </a:cxn>
                <a:cxn ang="0">
                  <a:pos x="13" y="9"/>
                </a:cxn>
                <a:cxn ang="0">
                  <a:pos x="0" y="0"/>
                </a:cxn>
                <a:cxn ang="0">
                  <a:pos x="0" y="1"/>
                </a:cxn>
                <a:cxn ang="0">
                  <a:pos x="0" y="25"/>
                </a:cxn>
                <a:cxn ang="0">
                  <a:pos x="13" y="35"/>
                </a:cxn>
                <a:cxn ang="0">
                  <a:pos x="45" y="41"/>
                </a:cxn>
                <a:cxn ang="0">
                  <a:pos x="85" y="43"/>
                </a:cxn>
                <a:cxn ang="0">
                  <a:pos x="125" y="41"/>
                </a:cxn>
                <a:cxn ang="0">
                  <a:pos x="158" y="34"/>
                </a:cxn>
                <a:cxn ang="0">
                  <a:pos x="169" y="25"/>
                </a:cxn>
                <a:cxn ang="0">
                  <a:pos x="169" y="1"/>
                </a:cxn>
                <a:cxn ang="0">
                  <a:pos x="168" y="0"/>
                </a:cxn>
              </a:cxnLst>
              <a:rect l="0" t="0" r="r" b="b"/>
              <a:pathLst>
                <a:path w="169" h="43">
                  <a:moveTo>
                    <a:pt x="168" y="0"/>
                  </a:moveTo>
                  <a:cubicBezTo>
                    <a:pt x="167" y="5"/>
                    <a:pt x="161" y="7"/>
                    <a:pt x="158" y="8"/>
                  </a:cubicBezTo>
                  <a:cubicBezTo>
                    <a:pt x="148" y="12"/>
                    <a:pt x="136" y="13"/>
                    <a:pt x="125" y="15"/>
                  </a:cubicBezTo>
                  <a:cubicBezTo>
                    <a:pt x="118" y="16"/>
                    <a:pt x="111" y="16"/>
                    <a:pt x="104" y="16"/>
                  </a:cubicBezTo>
                  <a:cubicBezTo>
                    <a:pt x="98" y="17"/>
                    <a:pt x="91" y="17"/>
                    <a:pt x="84" y="17"/>
                  </a:cubicBezTo>
                  <a:cubicBezTo>
                    <a:pt x="78" y="17"/>
                    <a:pt x="71" y="17"/>
                    <a:pt x="65" y="16"/>
                  </a:cubicBezTo>
                  <a:cubicBezTo>
                    <a:pt x="58" y="16"/>
                    <a:pt x="51" y="16"/>
                    <a:pt x="45" y="15"/>
                  </a:cubicBezTo>
                  <a:cubicBezTo>
                    <a:pt x="34" y="14"/>
                    <a:pt x="23" y="12"/>
                    <a:pt x="13" y="9"/>
                  </a:cubicBezTo>
                  <a:cubicBezTo>
                    <a:pt x="8" y="7"/>
                    <a:pt x="2" y="5"/>
                    <a:pt x="0" y="0"/>
                  </a:cubicBezTo>
                  <a:cubicBezTo>
                    <a:pt x="0" y="0"/>
                    <a:pt x="0" y="1"/>
                    <a:pt x="0" y="1"/>
                  </a:cubicBezTo>
                  <a:cubicBezTo>
                    <a:pt x="0" y="4"/>
                    <a:pt x="0" y="20"/>
                    <a:pt x="0" y="25"/>
                  </a:cubicBezTo>
                  <a:cubicBezTo>
                    <a:pt x="0" y="31"/>
                    <a:pt x="8" y="33"/>
                    <a:pt x="13" y="35"/>
                  </a:cubicBezTo>
                  <a:cubicBezTo>
                    <a:pt x="23" y="38"/>
                    <a:pt x="34" y="40"/>
                    <a:pt x="45" y="41"/>
                  </a:cubicBezTo>
                  <a:cubicBezTo>
                    <a:pt x="58" y="43"/>
                    <a:pt x="72" y="43"/>
                    <a:pt x="85" y="43"/>
                  </a:cubicBezTo>
                  <a:cubicBezTo>
                    <a:pt x="99" y="43"/>
                    <a:pt x="112" y="43"/>
                    <a:pt x="125" y="41"/>
                  </a:cubicBezTo>
                  <a:cubicBezTo>
                    <a:pt x="136" y="40"/>
                    <a:pt x="148" y="38"/>
                    <a:pt x="158" y="34"/>
                  </a:cubicBezTo>
                  <a:cubicBezTo>
                    <a:pt x="162" y="33"/>
                    <a:pt x="169" y="30"/>
                    <a:pt x="169" y="25"/>
                  </a:cubicBezTo>
                  <a:cubicBezTo>
                    <a:pt x="169" y="20"/>
                    <a:pt x="169" y="4"/>
                    <a:pt x="169" y="1"/>
                  </a:cubicBezTo>
                  <a:cubicBezTo>
                    <a:pt x="169" y="1"/>
                    <a:pt x="169" y="1"/>
                    <a:pt x="16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19"/>
            <p:cNvSpPr>
              <a:spLocks/>
            </p:cNvSpPr>
            <p:nvPr/>
          </p:nvSpPr>
          <p:spPr bwMode="auto">
            <a:xfrm>
              <a:off x="6753675" y="1970216"/>
              <a:ext cx="219785" cy="56186"/>
            </a:xfrm>
            <a:custGeom>
              <a:avLst/>
              <a:gdLst/>
              <a:ahLst/>
              <a:cxnLst>
                <a:cxn ang="0">
                  <a:pos x="168" y="0"/>
                </a:cxn>
                <a:cxn ang="0">
                  <a:pos x="158" y="8"/>
                </a:cxn>
                <a:cxn ang="0">
                  <a:pos x="125" y="15"/>
                </a:cxn>
                <a:cxn ang="0">
                  <a:pos x="104" y="17"/>
                </a:cxn>
                <a:cxn ang="0">
                  <a:pos x="84" y="17"/>
                </a:cxn>
                <a:cxn ang="0">
                  <a:pos x="65" y="17"/>
                </a:cxn>
                <a:cxn ang="0">
                  <a:pos x="45" y="15"/>
                </a:cxn>
                <a:cxn ang="0">
                  <a:pos x="13" y="9"/>
                </a:cxn>
                <a:cxn ang="0">
                  <a:pos x="0" y="0"/>
                </a:cxn>
                <a:cxn ang="0">
                  <a:pos x="0" y="1"/>
                </a:cxn>
                <a:cxn ang="0">
                  <a:pos x="0" y="25"/>
                </a:cxn>
                <a:cxn ang="0">
                  <a:pos x="13" y="35"/>
                </a:cxn>
                <a:cxn ang="0">
                  <a:pos x="45" y="41"/>
                </a:cxn>
                <a:cxn ang="0">
                  <a:pos x="85" y="43"/>
                </a:cxn>
                <a:cxn ang="0">
                  <a:pos x="125" y="41"/>
                </a:cxn>
                <a:cxn ang="0">
                  <a:pos x="158" y="34"/>
                </a:cxn>
                <a:cxn ang="0">
                  <a:pos x="169" y="25"/>
                </a:cxn>
                <a:cxn ang="0">
                  <a:pos x="169" y="1"/>
                </a:cxn>
                <a:cxn ang="0">
                  <a:pos x="168" y="0"/>
                </a:cxn>
              </a:cxnLst>
              <a:rect l="0" t="0" r="r" b="b"/>
              <a:pathLst>
                <a:path w="169" h="43">
                  <a:moveTo>
                    <a:pt x="168" y="0"/>
                  </a:moveTo>
                  <a:cubicBezTo>
                    <a:pt x="167" y="5"/>
                    <a:pt x="161" y="7"/>
                    <a:pt x="158" y="8"/>
                  </a:cubicBezTo>
                  <a:cubicBezTo>
                    <a:pt x="148" y="12"/>
                    <a:pt x="136" y="14"/>
                    <a:pt x="125" y="15"/>
                  </a:cubicBezTo>
                  <a:cubicBezTo>
                    <a:pt x="118" y="16"/>
                    <a:pt x="111" y="16"/>
                    <a:pt x="104" y="17"/>
                  </a:cubicBezTo>
                  <a:cubicBezTo>
                    <a:pt x="98" y="17"/>
                    <a:pt x="91" y="17"/>
                    <a:pt x="84" y="17"/>
                  </a:cubicBezTo>
                  <a:cubicBezTo>
                    <a:pt x="78" y="17"/>
                    <a:pt x="71" y="17"/>
                    <a:pt x="65" y="17"/>
                  </a:cubicBezTo>
                  <a:cubicBezTo>
                    <a:pt x="58" y="16"/>
                    <a:pt x="51" y="16"/>
                    <a:pt x="45" y="15"/>
                  </a:cubicBezTo>
                  <a:cubicBezTo>
                    <a:pt x="34" y="14"/>
                    <a:pt x="23" y="12"/>
                    <a:pt x="13" y="9"/>
                  </a:cubicBezTo>
                  <a:cubicBezTo>
                    <a:pt x="8" y="7"/>
                    <a:pt x="2" y="5"/>
                    <a:pt x="0" y="0"/>
                  </a:cubicBezTo>
                  <a:cubicBezTo>
                    <a:pt x="0" y="0"/>
                    <a:pt x="0" y="1"/>
                    <a:pt x="0" y="1"/>
                  </a:cubicBezTo>
                  <a:cubicBezTo>
                    <a:pt x="0" y="4"/>
                    <a:pt x="0" y="20"/>
                    <a:pt x="0" y="25"/>
                  </a:cubicBezTo>
                  <a:cubicBezTo>
                    <a:pt x="0" y="31"/>
                    <a:pt x="8" y="33"/>
                    <a:pt x="13" y="35"/>
                  </a:cubicBezTo>
                  <a:cubicBezTo>
                    <a:pt x="23" y="38"/>
                    <a:pt x="34" y="40"/>
                    <a:pt x="45" y="41"/>
                  </a:cubicBezTo>
                  <a:cubicBezTo>
                    <a:pt x="58" y="43"/>
                    <a:pt x="72" y="43"/>
                    <a:pt x="85" y="43"/>
                  </a:cubicBezTo>
                  <a:cubicBezTo>
                    <a:pt x="99" y="43"/>
                    <a:pt x="112" y="43"/>
                    <a:pt x="125" y="41"/>
                  </a:cubicBezTo>
                  <a:cubicBezTo>
                    <a:pt x="136" y="40"/>
                    <a:pt x="148" y="38"/>
                    <a:pt x="158" y="34"/>
                  </a:cubicBezTo>
                  <a:cubicBezTo>
                    <a:pt x="162" y="33"/>
                    <a:pt x="169" y="30"/>
                    <a:pt x="169" y="25"/>
                  </a:cubicBezTo>
                  <a:cubicBezTo>
                    <a:pt x="169" y="21"/>
                    <a:pt x="169" y="4"/>
                    <a:pt x="169" y="1"/>
                  </a:cubicBezTo>
                  <a:cubicBezTo>
                    <a:pt x="169" y="1"/>
                    <a:pt x="169" y="1"/>
                    <a:pt x="16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20"/>
            <p:cNvSpPr>
              <a:spLocks noEditPoints="1"/>
            </p:cNvSpPr>
            <p:nvPr/>
          </p:nvSpPr>
          <p:spPr bwMode="auto">
            <a:xfrm>
              <a:off x="7005960" y="1786786"/>
              <a:ext cx="221437" cy="77118"/>
            </a:xfrm>
            <a:custGeom>
              <a:avLst/>
              <a:gdLst/>
              <a:ahLst/>
              <a:cxnLst>
                <a:cxn ang="0">
                  <a:pos x="1" y="17"/>
                </a:cxn>
                <a:cxn ang="0">
                  <a:pos x="1" y="41"/>
                </a:cxn>
                <a:cxn ang="0">
                  <a:pos x="13" y="51"/>
                </a:cxn>
                <a:cxn ang="0">
                  <a:pos x="45" y="57"/>
                </a:cxn>
                <a:cxn ang="0">
                  <a:pos x="86" y="59"/>
                </a:cxn>
                <a:cxn ang="0">
                  <a:pos x="126" y="57"/>
                </a:cxn>
                <a:cxn ang="0">
                  <a:pos x="158" y="50"/>
                </a:cxn>
                <a:cxn ang="0">
                  <a:pos x="169" y="41"/>
                </a:cxn>
                <a:cxn ang="0">
                  <a:pos x="169" y="17"/>
                </a:cxn>
                <a:cxn ang="0">
                  <a:pos x="162" y="11"/>
                </a:cxn>
                <a:cxn ang="0">
                  <a:pos x="144" y="5"/>
                </a:cxn>
                <a:cxn ang="0">
                  <a:pos x="86" y="0"/>
                </a:cxn>
                <a:cxn ang="0">
                  <a:pos x="85" y="0"/>
                </a:cxn>
                <a:cxn ang="0">
                  <a:pos x="27" y="5"/>
                </a:cxn>
                <a:cxn ang="0">
                  <a:pos x="9" y="10"/>
                </a:cxn>
                <a:cxn ang="0">
                  <a:pos x="1" y="17"/>
                </a:cxn>
                <a:cxn ang="0">
                  <a:pos x="85" y="3"/>
                </a:cxn>
                <a:cxn ang="0">
                  <a:pos x="151" y="18"/>
                </a:cxn>
                <a:cxn ang="0">
                  <a:pos x="85" y="33"/>
                </a:cxn>
                <a:cxn ang="0">
                  <a:pos x="19" y="18"/>
                </a:cxn>
                <a:cxn ang="0">
                  <a:pos x="85" y="3"/>
                </a:cxn>
              </a:cxnLst>
              <a:rect l="0" t="0" r="r" b="b"/>
              <a:pathLst>
                <a:path w="170" h="59">
                  <a:moveTo>
                    <a:pt x="1" y="17"/>
                  </a:moveTo>
                  <a:cubicBezTo>
                    <a:pt x="0" y="20"/>
                    <a:pt x="1" y="36"/>
                    <a:pt x="1" y="41"/>
                  </a:cubicBezTo>
                  <a:cubicBezTo>
                    <a:pt x="1" y="47"/>
                    <a:pt x="9" y="49"/>
                    <a:pt x="13" y="51"/>
                  </a:cubicBezTo>
                  <a:cubicBezTo>
                    <a:pt x="23" y="54"/>
                    <a:pt x="34" y="56"/>
                    <a:pt x="45" y="57"/>
                  </a:cubicBezTo>
                  <a:cubicBezTo>
                    <a:pt x="59" y="59"/>
                    <a:pt x="72" y="59"/>
                    <a:pt x="86" y="59"/>
                  </a:cubicBezTo>
                  <a:cubicBezTo>
                    <a:pt x="99" y="59"/>
                    <a:pt x="113" y="59"/>
                    <a:pt x="126" y="57"/>
                  </a:cubicBezTo>
                  <a:cubicBezTo>
                    <a:pt x="137" y="56"/>
                    <a:pt x="148" y="54"/>
                    <a:pt x="158" y="50"/>
                  </a:cubicBezTo>
                  <a:cubicBezTo>
                    <a:pt x="162" y="49"/>
                    <a:pt x="169" y="46"/>
                    <a:pt x="169" y="41"/>
                  </a:cubicBezTo>
                  <a:cubicBezTo>
                    <a:pt x="169" y="37"/>
                    <a:pt x="170" y="20"/>
                    <a:pt x="169" y="17"/>
                  </a:cubicBezTo>
                  <a:cubicBezTo>
                    <a:pt x="169" y="14"/>
                    <a:pt x="165" y="12"/>
                    <a:pt x="162" y="11"/>
                  </a:cubicBezTo>
                  <a:cubicBezTo>
                    <a:pt x="156" y="8"/>
                    <a:pt x="150" y="6"/>
                    <a:pt x="144" y="5"/>
                  </a:cubicBezTo>
                  <a:cubicBezTo>
                    <a:pt x="125" y="1"/>
                    <a:pt x="106" y="0"/>
                    <a:pt x="86" y="0"/>
                  </a:cubicBezTo>
                  <a:cubicBezTo>
                    <a:pt x="86" y="0"/>
                    <a:pt x="86" y="0"/>
                    <a:pt x="85" y="0"/>
                  </a:cubicBezTo>
                  <a:cubicBezTo>
                    <a:pt x="66" y="0"/>
                    <a:pt x="46" y="1"/>
                    <a:pt x="27" y="5"/>
                  </a:cubicBezTo>
                  <a:cubicBezTo>
                    <a:pt x="21" y="6"/>
                    <a:pt x="14" y="8"/>
                    <a:pt x="9" y="10"/>
                  </a:cubicBezTo>
                  <a:cubicBezTo>
                    <a:pt x="6" y="11"/>
                    <a:pt x="2" y="13"/>
                    <a:pt x="1" y="17"/>
                  </a:cubicBezTo>
                  <a:close/>
                  <a:moveTo>
                    <a:pt x="85" y="3"/>
                  </a:moveTo>
                  <a:cubicBezTo>
                    <a:pt x="122" y="3"/>
                    <a:pt x="151" y="10"/>
                    <a:pt x="151" y="18"/>
                  </a:cubicBezTo>
                  <a:cubicBezTo>
                    <a:pt x="151" y="27"/>
                    <a:pt x="122" y="33"/>
                    <a:pt x="85" y="33"/>
                  </a:cubicBezTo>
                  <a:cubicBezTo>
                    <a:pt x="48" y="33"/>
                    <a:pt x="19" y="27"/>
                    <a:pt x="19" y="18"/>
                  </a:cubicBezTo>
                  <a:cubicBezTo>
                    <a:pt x="19" y="10"/>
                    <a:pt x="48" y="3"/>
                    <a:pt x="85"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21"/>
            <p:cNvSpPr>
              <a:spLocks/>
            </p:cNvSpPr>
            <p:nvPr/>
          </p:nvSpPr>
          <p:spPr bwMode="auto">
            <a:xfrm>
              <a:off x="7005960" y="1861149"/>
              <a:ext cx="221437" cy="55635"/>
            </a:xfrm>
            <a:custGeom>
              <a:avLst/>
              <a:gdLst/>
              <a:ahLst/>
              <a:cxnLst>
                <a:cxn ang="0">
                  <a:pos x="169" y="0"/>
                </a:cxn>
                <a:cxn ang="0">
                  <a:pos x="158" y="8"/>
                </a:cxn>
                <a:cxn ang="0">
                  <a:pos x="126" y="15"/>
                </a:cxn>
                <a:cxn ang="0">
                  <a:pos x="104" y="16"/>
                </a:cxn>
                <a:cxn ang="0">
                  <a:pos x="85" y="17"/>
                </a:cxn>
                <a:cxn ang="0">
                  <a:pos x="66" y="16"/>
                </a:cxn>
                <a:cxn ang="0">
                  <a:pos x="45" y="15"/>
                </a:cxn>
                <a:cxn ang="0">
                  <a:pos x="13" y="8"/>
                </a:cxn>
                <a:cxn ang="0">
                  <a:pos x="1" y="0"/>
                </a:cxn>
                <a:cxn ang="0">
                  <a:pos x="1" y="1"/>
                </a:cxn>
                <a:cxn ang="0">
                  <a:pos x="1" y="25"/>
                </a:cxn>
                <a:cxn ang="0">
                  <a:pos x="13" y="35"/>
                </a:cxn>
                <a:cxn ang="0">
                  <a:pos x="45" y="41"/>
                </a:cxn>
                <a:cxn ang="0">
                  <a:pos x="86" y="43"/>
                </a:cxn>
                <a:cxn ang="0">
                  <a:pos x="126" y="41"/>
                </a:cxn>
                <a:cxn ang="0">
                  <a:pos x="158" y="34"/>
                </a:cxn>
                <a:cxn ang="0">
                  <a:pos x="169" y="25"/>
                </a:cxn>
                <a:cxn ang="0">
                  <a:pos x="169" y="1"/>
                </a:cxn>
                <a:cxn ang="0">
                  <a:pos x="169" y="0"/>
                </a:cxn>
              </a:cxnLst>
              <a:rect l="0" t="0" r="r" b="b"/>
              <a:pathLst>
                <a:path w="170" h="43">
                  <a:moveTo>
                    <a:pt x="169" y="0"/>
                  </a:moveTo>
                  <a:cubicBezTo>
                    <a:pt x="168" y="4"/>
                    <a:pt x="162" y="7"/>
                    <a:pt x="158" y="8"/>
                  </a:cubicBezTo>
                  <a:cubicBezTo>
                    <a:pt x="148" y="12"/>
                    <a:pt x="137" y="13"/>
                    <a:pt x="126" y="15"/>
                  </a:cubicBezTo>
                  <a:cubicBezTo>
                    <a:pt x="119" y="15"/>
                    <a:pt x="112" y="16"/>
                    <a:pt x="104" y="16"/>
                  </a:cubicBezTo>
                  <a:cubicBezTo>
                    <a:pt x="98" y="17"/>
                    <a:pt x="92" y="17"/>
                    <a:pt x="85" y="17"/>
                  </a:cubicBezTo>
                  <a:cubicBezTo>
                    <a:pt x="78" y="17"/>
                    <a:pt x="72" y="17"/>
                    <a:pt x="66" y="16"/>
                  </a:cubicBezTo>
                  <a:cubicBezTo>
                    <a:pt x="59" y="16"/>
                    <a:pt x="52" y="15"/>
                    <a:pt x="45" y="15"/>
                  </a:cubicBezTo>
                  <a:cubicBezTo>
                    <a:pt x="34" y="14"/>
                    <a:pt x="23" y="12"/>
                    <a:pt x="13" y="8"/>
                  </a:cubicBezTo>
                  <a:cubicBezTo>
                    <a:pt x="9" y="7"/>
                    <a:pt x="2" y="5"/>
                    <a:pt x="1" y="0"/>
                  </a:cubicBezTo>
                  <a:cubicBezTo>
                    <a:pt x="1" y="0"/>
                    <a:pt x="1" y="0"/>
                    <a:pt x="1" y="1"/>
                  </a:cubicBezTo>
                  <a:cubicBezTo>
                    <a:pt x="0" y="4"/>
                    <a:pt x="1" y="20"/>
                    <a:pt x="1" y="25"/>
                  </a:cubicBezTo>
                  <a:cubicBezTo>
                    <a:pt x="1" y="31"/>
                    <a:pt x="9" y="33"/>
                    <a:pt x="13" y="35"/>
                  </a:cubicBezTo>
                  <a:cubicBezTo>
                    <a:pt x="23" y="38"/>
                    <a:pt x="34" y="40"/>
                    <a:pt x="45" y="41"/>
                  </a:cubicBezTo>
                  <a:cubicBezTo>
                    <a:pt x="59" y="43"/>
                    <a:pt x="72" y="43"/>
                    <a:pt x="86" y="43"/>
                  </a:cubicBezTo>
                  <a:cubicBezTo>
                    <a:pt x="99" y="43"/>
                    <a:pt x="113" y="42"/>
                    <a:pt x="126" y="41"/>
                  </a:cubicBezTo>
                  <a:cubicBezTo>
                    <a:pt x="137" y="40"/>
                    <a:pt x="148" y="38"/>
                    <a:pt x="158" y="34"/>
                  </a:cubicBezTo>
                  <a:cubicBezTo>
                    <a:pt x="162" y="33"/>
                    <a:pt x="169" y="30"/>
                    <a:pt x="169" y="25"/>
                  </a:cubicBezTo>
                  <a:cubicBezTo>
                    <a:pt x="169" y="20"/>
                    <a:pt x="170" y="4"/>
                    <a:pt x="169" y="1"/>
                  </a:cubicBezTo>
                  <a:cubicBezTo>
                    <a:pt x="169" y="1"/>
                    <a:pt x="169" y="0"/>
                    <a:pt x="16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22"/>
            <p:cNvSpPr>
              <a:spLocks/>
            </p:cNvSpPr>
            <p:nvPr/>
          </p:nvSpPr>
          <p:spPr bwMode="auto">
            <a:xfrm>
              <a:off x="7005960" y="1915682"/>
              <a:ext cx="221437" cy="56186"/>
            </a:xfrm>
            <a:custGeom>
              <a:avLst/>
              <a:gdLst/>
              <a:ahLst/>
              <a:cxnLst>
                <a:cxn ang="0">
                  <a:pos x="169" y="0"/>
                </a:cxn>
                <a:cxn ang="0">
                  <a:pos x="158" y="8"/>
                </a:cxn>
                <a:cxn ang="0">
                  <a:pos x="126" y="15"/>
                </a:cxn>
                <a:cxn ang="0">
                  <a:pos x="104" y="16"/>
                </a:cxn>
                <a:cxn ang="0">
                  <a:pos x="85" y="17"/>
                </a:cxn>
                <a:cxn ang="0">
                  <a:pos x="66" y="16"/>
                </a:cxn>
                <a:cxn ang="0">
                  <a:pos x="45" y="15"/>
                </a:cxn>
                <a:cxn ang="0">
                  <a:pos x="13" y="9"/>
                </a:cxn>
                <a:cxn ang="0">
                  <a:pos x="1" y="0"/>
                </a:cxn>
                <a:cxn ang="0">
                  <a:pos x="1" y="1"/>
                </a:cxn>
                <a:cxn ang="0">
                  <a:pos x="1" y="25"/>
                </a:cxn>
                <a:cxn ang="0">
                  <a:pos x="13" y="35"/>
                </a:cxn>
                <a:cxn ang="0">
                  <a:pos x="45" y="41"/>
                </a:cxn>
                <a:cxn ang="0">
                  <a:pos x="86" y="43"/>
                </a:cxn>
                <a:cxn ang="0">
                  <a:pos x="126" y="41"/>
                </a:cxn>
                <a:cxn ang="0">
                  <a:pos x="158" y="34"/>
                </a:cxn>
                <a:cxn ang="0">
                  <a:pos x="169" y="25"/>
                </a:cxn>
                <a:cxn ang="0">
                  <a:pos x="169" y="1"/>
                </a:cxn>
                <a:cxn ang="0">
                  <a:pos x="169" y="0"/>
                </a:cxn>
              </a:cxnLst>
              <a:rect l="0" t="0" r="r" b="b"/>
              <a:pathLst>
                <a:path w="170" h="43">
                  <a:moveTo>
                    <a:pt x="169" y="0"/>
                  </a:moveTo>
                  <a:cubicBezTo>
                    <a:pt x="168" y="5"/>
                    <a:pt x="162" y="7"/>
                    <a:pt x="158" y="8"/>
                  </a:cubicBezTo>
                  <a:cubicBezTo>
                    <a:pt x="148" y="12"/>
                    <a:pt x="137" y="13"/>
                    <a:pt x="126" y="15"/>
                  </a:cubicBezTo>
                  <a:cubicBezTo>
                    <a:pt x="119" y="16"/>
                    <a:pt x="112" y="16"/>
                    <a:pt x="104" y="16"/>
                  </a:cubicBezTo>
                  <a:cubicBezTo>
                    <a:pt x="98" y="17"/>
                    <a:pt x="92" y="17"/>
                    <a:pt x="85" y="17"/>
                  </a:cubicBezTo>
                  <a:cubicBezTo>
                    <a:pt x="78" y="17"/>
                    <a:pt x="72" y="17"/>
                    <a:pt x="66" y="16"/>
                  </a:cubicBezTo>
                  <a:cubicBezTo>
                    <a:pt x="59" y="16"/>
                    <a:pt x="52" y="16"/>
                    <a:pt x="45" y="15"/>
                  </a:cubicBezTo>
                  <a:cubicBezTo>
                    <a:pt x="34" y="14"/>
                    <a:pt x="23" y="12"/>
                    <a:pt x="13" y="9"/>
                  </a:cubicBezTo>
                  <a:cubicBezTo>
                    <a:pt x="9" y="7"/>
                    <a:pt x="2" y="5"/>
                    <a:pt x="1" y="0"/>
                  </a:cubicBezTo>
                  <a:cubicBezTo>
                    <a:pt x="1" y="0"/>
                    <a:pt x="1" y="1"/>
                    <a:pt x="1" y="1"/>
                  </a:cubicBezTo>
                  <a:cubicBezTo>
                    <a:pt x="0" y="4"/>
                    <a:pt x="1" y="20"/>
                    <a:pt x="1" y="25"/>
                  </a:cubicBezTo>
                  <a:cubicBezTo>
                    <a:pt x="1" y="31"/>
                    <a:pt x="9" y="33"/>
                    <a:pt x="13" y="35"/>
                  </a:cubicBezTo>
                  <a:cubicBezTo>
                    <a:pt x="23" y="38"/>
                    <a:pt x="34" y="40"/>
                    <a:pt x="45" y="41"/>
                  </a:cubicBezTo>
                  <a:cubicBezTo>
                    <a:pt x="59" y="43"/>
                    <a:pt x="72" y="43"/>
                    <a:pt x="86" y="43"/>
                  </a:cubicBezTo>
                  <a:cubicBezTo>
                    <a:pt x="99" y="43"/>
                    <a:pt x="113" y="43"/>
                    <a:pt x="126" y="41"/>
                  </a:cubicBezTo>
                  <a:cubicBezTo>
                    <a:pt x="137" y="40"/>
                    <a:pt x="148" y="38"/>
                    <a:pt x="158" y="34"/>
                  </a:cubicBezTo>
                  <a:cubicBezTo>
                    <a:pt x="162" y="33"/>
                    <a:pt x="169" y="30"/>
                    <a:pt x="169" y="25"/>
                  </a:cubicBezTo>
                  <a:cubicBezTo>
                    <a:pt x="169" y="21"/>
                    <a:pt x="170" y="4"/>
                    <a:pt x="169" y="1"/>
                  </a:cubicBezTo>
                  <a:cubicBezTo>
                    <a:pt x="169" y="1"/>
                    <a:pt x="169" y="1"/>
                    <a:pt x="16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23"/>
            <p:cNvSpPr>
              <a:spLocks/>
            </p:cNvSpPr>
            <p:nvPr/>
          </p:nvSpPr>
          <p:spPr bwMode="auto">
            <a:xfrm>
              <a:off x="7005960" y="1970216"/>
              <a:ext cx="221437" cy="56186"/>
            </a:xfrm>
            <a:custGeom>
              <a:avLst/>
              <a:gdLst/>
              <a:ahLst/>
              <a:cxnLst>
                <a:cxn ang="0">
                  <a:pos x="169" y="0"/>
                </a:cxn>
                <a:cxn ang="0">
                  <a:pos x="158" y="8"/>
                </a:cxn>
                <a:cxn ang="0">
                  <a:pos x="126" y="15"/>
                </a:cxn>
                <a:cxn ang="0">
                  <a:pos x="104" y="17"/>
                </a:cxn>
                <a:cxn ang="0">
                  <a:pos x="85" y="17"/>
                </a:cxn>
                <a:cxn ang="0">
                  <a:pos x="66" y="17"/>
                </a:cxn>
                <a:cxn ang="0">
                  <a:pos x="45" y="15"/>
                </a:cxn>
                <a:cxn ang="0">
                  <a:pos x="13" y="9"/>
                </a:cxn>
                <a:cxn ang="0">
                  <a:pos x="1" y="0"/>
                </a:cxn>
                <a:cxn ang="0">
                  <a:pos x="1" y="1"/>
                </a:cxn>
                <a:cxn ang="0">
                  <a:pos x="1" y="25"/>
                </a:cxn>
                <a:cxn ang="0">
                  <a:pos x="13" y="35"/>
                </a:cxn>
                <a:cxn ang="0">
                  <a:pos x="45" y="41"/>
                </a:cxn>
                <a:cxn ang="0">
                  <a:pos x="86" y="43"/>
                </a:cxn>
                <a:cxn ang="0">
                  <a:pos x="126" y="41"/>
                </a:cxn>
                <a:cxn ang="0">
                  <a:pos x="158" y="34"/>
                </a:cxn>
                <a:cxn ang="0">
                  <a:pos x="169" y="25"/>
                </a:cxn>
                <a:cxn ang="0">
                  <a:pos x="169" y="1"/>
                </a:cxn>
                <a:cxn ang="0">
                  <a:pos x="169" y="0"/>
                </a:cxn>
              </a:cxnLst>
              <a:rect l="0" t="0" r="r" b="b"/>
              <a:pathLst>
                <a:path w="170" h="43">
                  <a:moveTo>
                    <a:pt x="169" y="0"/>
                  </a:moveTo>
                  <a:cubicBezTo>
                    <a:pt x="168" y="5"/>
                    <a:pt x="162" y="7"/>
                    <a:pt x="158" y="8"/>
                  </a:cubicBezTo>
                  <a:cubicBezTo>
                    <a:pt x="148" y="12"/>
                    <a:pt x="137" y="14"/>
                    <a:pt x="126" y="15"/>
                  </a:cubicBezTo>
                  <a:cubicBezTo>
                    <a:pt x="119" y="16"/>
                    <a:pt x="112" y="16"/>
                    <a:pt x="104" y="17"/>
                  </a:cubicBezTo>
                  <a:cubicBezTo>
                    <a:pt x="98" y="17"/>
                    <a:pt x="92" y="17"/>
                    <a:pt x="85" y="17"/>
                  </a:cubicBezTo>
                  <a:cubicBezTo>
                    <a:pt x="78" y="17"/>
                    <a:pt x="72" y="17"/>
                    <a:pt x="66" y="17"/>
                  </a:cubicBezTo>
                  <a:cubicBezTo>
                    <a:pt x="59" y="16"/>
                    <a:pt x="52" y="16"/>
                    <a:pt x="45" y="15"/>
                  </a:cubicBezTo>
                  <a:cubicBezTo>
                    <a:pt x="34" y="14"/>
                    <a:pt x="23" y="12"/>
                    <a:pt x="13" y="9"/>
                  </a:cubicBezTo>
                  <a:cubicBezTo>
                    <a:pt x="9" y="7"/>
                    <a:pt x="2" y="5"/>
                    <a:pt x="1" y="0"/>
                  </a:cubicBezTo>
                  <a:cubicBezTo>
                    <a:pt x="1" y="0"/>
                    <a:pt x="1" y="1"/>
                    <a:pt x="1" y="1"/>
                  </a:cubicBezTo>
                  <a:cubicBezTo>
                    <a:pt x="0" y="4"/>
                    <a:pt x="1" y="20"/>
                    <a:pt x="1" y="25"/>
                  </a:cubicBezTo>
                  <a:cubicBezTo>
                    <a:pt x="1" y="31"/>
                    <a:pt x="9" y="33"/>
                    <a:pt x="13" y="35"/>
                  </a:cubicBezTo>
                  <a:cubicBezTo>
                    <a:pt x="23" y="38"/>
                    <a:pt x="34" y="40"/>
                    <a:pt x="45" y="41"/>
                  </a:cubicBezTo>
                  <a:cubicBezTo>
                    <a:pt x="59" y="43"/>
                    <a:pt x="72" y="43"/>
                    <a:pt x="86" y="43"/>
                  </a:cubicBezTo>
                  <a:cubicBezTo>
                    <a:pt x="99" y="43"/>
                    <a:pt x="113" y="43"/>
                    <a:pt x="126" y="41"/>
                  </a:cubicBezTo>
                  <a:cubicBezTo>
                    <a:pt x="137" y="40"/>
                    <a:pt x="148" y="38"/>
                    <a:pt x="158" y="34"/>
                  </a:cubicBezTo>
                  <a:cubicBezTo>
                    <a:pt x="162" y="33"/>
                    <a:pt x="169" y="30"/>
                    <a:pt x="169" y="25"/>
                  </a:cubicBezTo>
                  <a:cubicBezTo>
                    <a:pt x="169" y="21"/>
                    <a:pt x="170" y="4"/>
                    <a:pt x="169" y="1"/>
                  </a:cubicBezTo>
                  <a:cubicBezTo>
                    <a:pt x="169" y="1"/>
                    <a:pt x="169" y="1"/>
                    <a:pt x="16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24"/>
            <p:cNvSpPr>
              <a:spLocks noEditPoints="1"/>
            </p:cNvSpPr>
            <p:nvPr/>
          </p:nvSpPr>
          <p:spPr bwMode="auto">
            <a:xfrm>
              <a:off x="6136735" y="1438105"/>
              <a:ext cx="887403" cy="516687"/>
            </a:xfrm>
            <a:custGeom>
              <a:avLst/>
              <a:gdLst/>
              <a:ahLst/>
              <a:cxnLst>
                <a:cxn ang="0">
                  <a:pos x="676" y="120"/>
                </a:cxn>
                <a:cxn ang="0">
                  <a:pos x="597" y="91"/>
                </a:cxn>
                <a:cxn ang="0">
                  <a:pos x="578" y="98"/>
                </a:cxn>
                <a:cxn ang="0">
                  <a:pos x="546" y="108"/>
                </a:cxn>
                <a:cxn ang="0">
                  <a:pos x="134" y="45"/>
                </a:cxn>
                <a:cxn ang="0">
                  <a:pos x="114" y="58"/>
                </a:cxn>
                <a:cxn ang="0">
                  <a:pos x="34" y="138"/>
                </a:cxn>
                <a:cxn ang="0">
                  <a:pos x="30" y="136"/>
                </a:cxn>
                <a:cxn ang="0">
                  <a:pos x="27" y="136"/>
                </a:cxn>
                <a:cxn ang="0">
                  <a:pos x="27" y="258"/>
                </a:cxn>
                <a:cxn ang="0">
                  <a:pos x="30" y="258"/>
                </a:cxn>
                <a:cxn ang="0">
                  <a:pos x="46" y="252"/>
                </a:cxn>
                <a:cxn ang="0">
                  <a:pos x="99" y="228"/>
                </a:cxn>
                <a:cxn ang="0">
                  <a:pos x="130" y="347"/>
                </a:cxn>
                <a:cxn ang="0">
                  <a:pos x="127" y="379"/>
                </a:cxn>
                <a:cxn ang="0">
                  <a:pos x="175" y="382"/>
                </a:cxn>
                <a:cxn ang="0">
                  <a:pos x="306" y="394"/>
                </a:cxn>
                <a:cxn ang="0">
                  <a:pos x="429" y="382"/>
                </a:cxn>
                <a:cxn ang="0">
                  <a:pos x="455" y="391"/>
                </a:cxn>
                <a:cxn ang="0">
                  <a:pos x="455" y="350"/>
                </a:cxn>
                <a:cxn ang="0">
                  <a:pos x="455" y="308"/>
                </a:cxn>
                <a:cxn ang="0">
                  <a:pos x="455" y="266"/>
                </a:cxn>
                <a:cxn ang="0">
                  <a:pos x="455" y="224"/>
                </a:cxn>
                <a:cxn ang="0">
                  <a:pos x="455" y="182"/>
                </a:cxn>
                <a:cxn ang="0">
                  <a:pos x="481" y="170"/>
                </a:cxn>
                <a:cxn ang="0">
                  <a:pos x="540" y="166"/>
                </a:cxn>
                <a:cxn ang="0">
                  <a:pos x="553" y="119"/>
                </a:cxn>
                <a:cxn ang="0">
                  <a:pos x="623" y="154"/>
                </a:cxn>
                <a:cxn ang="0">
                  <a:pos x="597" y="101"/>
                </a:cxn>
                <a:cxn ang="0">
                  <a:pos x="661" y="123"/>
                </a:cxn>
                <a:cxn ang="0">
                  <a:pos x="126" y="136"/>
                </a:cxn>
                <a:cxn ang="0">
                  <a:pos x="116" y="112"/>
                </a:cxn>
                <a:cxn ang="0">
                  <a:pos x="126" y="136"/>
                </a:cxn>
                <a:cxn ang="0">
                  <a:pos x="609" y="118"/>
                </a:cxn>
                <a:cxn ang="0">
                  <a:pos x="599" y="139"/>
                </a:cxn>
                <a:cxn ang="0">
                  <a:pos x="596" y="111"/>
                </a:cxn>
                <a:cxn ang="0">
                  <a:pos x="608" y="118"/>
                </a:cxn>
              </a:cxnLst>
              <a:rect l="0" t="0" r="r" b="b"/>
              <a:pathLst>
                <a:path w="682" h="397">
                  <a:moveTo>
                    <a:pt x="681" y="113"/>
                  </a:moveTo>
                  <a:cubicBezTo>
                    <a:pt x="681" y="116"/>
                    <a:pt x="679" y="119"/>
                    <a:pt x="676" y="120"/>
                  </a:cubicBezTo>
                  <a:cubicBezTo>
                    <a:pt x="658" y="127"/>
                    <a:pt x="651" y="106"/>
                    <a:pt x="643" y="96"/>
                  </a:cubicBezTo>
                  <a:cubicBezTo>
                    <a:pt x="631" y="83"/>
                    <a:pt x="611" y="81"/>
                    <a:pt x="597" y="91"/>
                  </a:cubicBezTo>
                  <a:cubicBezTo>
                    <a:pt x="594" y="93"/>
                    <a:pt x="591" y="96"/>
                    <a:pt x="589" y="99"/>
                  </a:cubicBezTo>
                  <a:cubicBezTo>
                    <a:pt x="585" y="98"/>
                    <a:pt x="582" y="98"/>
                    <a:pt x="578" y="98"/>
                  </a:cubicBezTo>
                  <a:cubicBezTo>
                    <a:pt x="570" y="98"/>
                    <a:pt x="562" y="100"/>
                    <a:pt x="555" y="104"/>
                  </a:cubicBezTo>
                  <a:cubicBezTo>
                    <a:pt x="552" y="105"/>
                    <a:pt x="549" y="107"/>
                    <a:pt x="546" y="108"/>
                  </a:cubicBezTo>
                  <a:cubicBezTo>
                    <a:pt x="502" y="44"/>
                    <a:pt x="411" y="0"/>
                    <a:pt x="306" y="0"/>
                  </a:cubicBezTo>
                  <a:cubicBezTo>
                    <a:pt x="241" y="0"/>
                    <a:pt x="181" y="17"/>
                    <a:pt x="134" y="45"/>
                  </a:cubicBezTo>
                  <a:cubicBezTo>
                    <a:pt x="119" y="35"/>
                    <a:pt x="101" y="27"/>
                    <a:pt x="94" y="33"/>
                  </a:cubicBezTo>
                  <a:cubicBezTo>
                    <a:pt x="92" y="38"/>
                    <a:pt x="104" y="49"/>
                    <a:pt x="114" y="58"/>
                  </a:cubicBezTo>
                  <a:cubicBezTo>
                    <a:pt x="82" y="82"/>
                    <a:pt x="59" y="110"/>
                    <a:pt x="46" y="143"/>
                  </a:cubicBezTo>
                  <a:cubicBezTo>
                    <a:pt x="34" y="138"/>
                    <a:pt x="34" y="138"/>
                    <a:pt x="34" y="138"/>
                  </a:cubicBezTo>
                  <a:cubicBezTo>
                    <a:pt x="33" y="137"/>
                    <a:pt x="31" y="137"/>
                    <a:pt x="30" y="137"/>
                  </a:cubicBezTo>
                  <a:cubicBezTo>
                    <a:pt x="30" y="136"/>
                    <a:pt x="30" y="136"/>
                    <a:pt x="30" y="136"/>
                  </a:cubicBezTo>
                  <a:cubicBezTo>
                    <a:pt x="30" y="136"/>
                    <a:pt x="30" y="137"/>
                    <a:pt x="30" y="137"/>
                  </a:cubicBezTo>
                  <a:cubicBezTo>
                    <a:pt x="29" y="136"/>
                    <a:pt x="28" y="136"/>
                    <a:pt x="27" y="136"/>
                  </a:cubicBezTo>
                  <a:cubicBezTo>
                    <a:pt x="12" y="136"/>
                    <a:pt x="0" y="164"/>
                    <a:pt x="0" y="197"/>
                  </a:cubicBezTo>
                  <a:cubicBezTo>
                    <a:pt x="0" y="231"/>
                    <a:pt x="12" y="258"/>
                    <a:pt x="27" y="258"/>
                  </a:cubicBezTo>
                  <a:cubicBezTo>
                    <a:pt x="28" y="258"/>
                    <a:pt x="29" y="258"/>
                    <a:pt x="30" y="258"/>
                  </a:cubicBezTo>
                  <a:cubicBezTo>
                    <a:pt x="30" y="258"/>
                    <a:pt x="30" y="258"/>
                    <a:pt x="30" y="258"/>
                  </a:cubicBezTo>
                  <a:cubicBezTo>
                    <a:pt x="46" y="252"/>
                    <a:pt x="46" y="252"/>
                    <a:pt x="46" y="252"/>
                  </a:cubicBezTo>
                  <a:cubicBezTo>
                    <a:pt x="46" y="252"/>
                    <a:pt x="46" y="252"/>
                    <a:pt x="46" y="252"/>
                  </a:cubicBezTo>
                  <a:cubicBezTo>
                    <a:pt x="46" y="252"/>
                    <a:pt x="47" y="252"/>
                    <a:pt x="47" y="252"/>
                  </a:cubicBezTo>
                  <a:cubicBezTo>
                    <a:pt x="64" y="246"/>
                    <a:pt x="73" y="238"/>
                    <a:pt x="99" y="228"/>
                  </a:cubicBezTo>
                  <a:cubicBezTo>
                    <a:pt x="93" y="247"/>
                    <a:pt x="83" y="259"/>
                    <a:pt x="61" y="280"/>
                  </a:cubicBezTo>
                  <a:cubicBezTo>
                    <a:pt x="77" y="306"/>
                    <a:pt x="101" y="329"/>
                    <a:pt x="130" y="347"/>
                  </a:cubicBezTo>
                  <a:cubicBezTo>
                    <a:pt x="126" y="356"/>
                    <a:pt x="126" y="356"/>
                    <a:pt x="126" y="356"/>
                  </a:cubicBezTo>
                  <a:cubicBezTo>
                    <a:pt x="121" y="365"/>
                    <a:pt x="121" y="376"/>
                    <a:pt x="127" y="379"/>
                  </a:cubicBezTo>
                  <a:cubicBezTo>
                    <a:pt x="154" y="393"/>
                    <a:pt x="154" y="393"/>
                    <a:pt x="154" y="393"/>
                  </a:cubicBezTo>
                  <a:cubicBezTo>
                    <a:pt x="160" y="397"/>
                    <a:pt x="170" y="392"/>
                    <a:pt x="175" y="382"/>
                  </a:cubicBezTo>
                  <a:cubicBezTo>
                    <a:pt x="180" y="372"/>
                    <a:pt x="180" y="372"/>
                    <a:pt x="180" y="372"/>
                  </a:cubicBezTo>
                  <a:cubicBezTo>
                    <a:pt x="218" y="386"/>
                    <a:pt x="260" y="394"/>
                    <a:pt x="306" y="394"/>
                  </a:cubicBezTo>
                  <a:cubicBezTo>
                    <a:pt x="348" y="394"/>
                    <a:pt x="389" y="387"/>
                    <a:pt x="425" y="374"/>
                  </a:cubicBezTo>
                  <a:cubicBezTo>
                    <a:pt x="429" y="382"/>
                    <a:pt x="429" y="382"/>
                    <a:pt x="429" y="382"/>
                  </a:cubicBezTo>
                  <a:cubicBezTo>
                    <a:pt x="434" y="392"/>
                    <a:pt x="443" y="397"/>
                    <a:pt x="449" y="393"/>
                  </a:cubicBezTo>
                  <a:cubicBezTo>
                    <a:pt x="455" y="391"/>
                    <a:pt x="455" y="391"/>
                    <a:pt x="455" y="391"/>
                  </a:cubicBezTo>
                  <a:cubicBezTo>
                    <a:pt x="455" y="374"/>
                    <a:pt x="455" y="374"/>
                    <a:pt x="455" y="374"/>
                  </a:cubicBezTo>
                  <a:cubicBezTo>
                    <a:pt x="455" y="369"/>
                    <a:pt x="454" y="354"/>
                    <a:pt x="455" y="350"/>
                  </a:cubicBezTo>
                  <a:cubicBezTo>
                    <a:pt x="455" y="331"/>
                    <a:pt x="455" y="331"/>
                    <a:pt x="455" y="331"/>
                  </a:cubicBezTo>
                  <a:cubicBezTo>
                    <a:pt x="455" y="327"/>
                    <a:pt x="454" y="312"/>
                    <a:pt x="455" y="308"/>
                  </a:cubicBezTo>
                  <a:cubicBezTo>
                    <a:pt x="455" y="289"/>
                    <a:pt x="455" y="289"/>
                    <a:pt x="455" y="289"/>
                  </a:cubicBezTo>
                  <a:cubicBezTo>
                    <a:pt x="455" y="285"/>
                    <a:pt x="454" y="270"/>
                    <a:pt x="455" y="266"/>
                  </a:cubicBezTo>
                  <a:cubicBezTo>
                    <a:pt x="455" y="247"/>
                    <a:pt x="455" y="247"/>
                    <a:pt x="455" y="247"/>
                  </a:cubicBezTo>
                  <a:cubicBezTo>
                    <a:pt x="455" y="243"/>
                    <a:pt x="454" y="228"/>
                    <a:pt x="455" y="224"/>
                  </a:cubicBezTo>
                  <a:cubicBezTo>
                    <a:pt x="455" y="206"/>
                    <a:pt x="455" y="206"/>
                    <a:pt x="455" y="206"/>
                  </a:cubicBezTo>
                  <a:cubicBezTo>
                    <a:pt x="455" y="202"/>
                    <a:pt x="454" y="185"/>
                    <a:pt x="455" y="182"/>
                  </a:cubicBezTo>
                  <a:cubicBezTo>
                    <a:pt x="456" y="179"/>
                    <a:pt x="460" y="177"/>
                    <a:pt x="463" y="176"/>
                  </a:cubicBezTo>
                  <a:cubicBezTo>
                    <a:pt x="468" y="173"/>
                    <a:pt x="475" y="172"/>
                    <a:pt x="481" y="170"/>
                  </a:cubicBezTo>
                  <a:cubicBezTo>
                    <a:pt x="500" y="167"/>
                    <a:pt x="520" y="166"/>
                    <a:pt x="539" y="166"/>
                  </a:cubicBezTo>
                  <a:cubicBezTo>
                    <a:pt x="539" y="166"/>
                    <a:pt x="540" y="166"/>
                    <a:pt x="540" y="166"/>
                  </a:cubicBezTo>
                  <a:cubicBezTo>
                    <a:pt x="551" y="166"/>
                    <a:pt x="562" y="166"/>
                    <a:pt x="572" y="167"/>
                  </a:cubicBezTo>
                  <a:cubicBezTo>
                    <a:pt x="569" y="150"/>
                    <a:pt x="562" y="134"/>
                    <a:pt x="553" y="119"/>
                  </a:cubicBezTo>
                  <a:cubicBezTo>
                    <a:pt x="562" y="113"/>
                    <a:pt x="574" y="109"/>
                    <a:pt x="582" y="109"/>
                  </a:cubicBezTo>
                  <a:cubicBezTo>
                    <a:pt x="572" y="131"/>
                    <a:pt x="601" y="161"/>
                    <a:pt x="623" y="154"/>
                  </a:cubicBezTo>
                  <a:cubicBezTo>
                    <a:pt x="636" y="150"/>
                    <a:pt x="633" y="133"/>
                    <a:pt x="627" y="125"/>
                  </a:cubicBezTo>
                  <a:cubicBezTo>
                    <a:pt x="620" y="113"/>
                    <a:pt x="610" y="105"/>
                    <a:pt x="597" y="101"/>
                  </a:cubicBezTo>
                  <a:cubicBezTo>
                    <a:pt x="610" y="86"/>
                    <a:pt x="632" y="89"/>
                    <a:pt x="643" y="105"/>
                  </a:cubicBezTo>
                  <a:cubicBezTo>
                    <a:pt x="648" y="112"/>
                    <a:pt x="652" y="120"/>
                    <a:pt x="661" y="123"/>
                  </a:cubicBezTo>
                  <a:cubicBezTo>
                    <a:pt x="669" y="125"/>
                    <a:pt x="682" y="123"/>
                    <a:pt x="681" y="113"/>
                  </a:cubicBezTo>
                  <a:close/>
                  <a:moveTo>
                    <a:pt x="126" y="136"/>
                  </a:moveTo>
                  <a:cubicBezTo>
                    <a:pt x="118" y="139"/>
                    <a:pt x="100" y="153"/>
                    <a:pt x="97" y="145"/>
                  </a:cubicBezTo>
                  <a:cubicBezTo>
                    <a:pt x="93" y="137"/>
                    <a:pt x="109" y="115"/>
                    <a:pt x="116" y="112"/>
                  </a:cubicBezTo>
                  <a:cubicBezTo>
                    <a:pt x="124" y="108"/>
                    <a:pt x="150" y="108"/>
                    <a:pt x="153" y="116"/>
                  </a:cubicBezTo>
                  <a:cubicBezTo>
                    <a:pt x="156" y="124"/>
                    <a:pt x="134" y="132"/>
                    <a:pt x="126" y="136"/>
                  </a:cubicBezTo>
                  <a:close/>
                  <a:moveTo>
                    <a:pt x="608" y="118"/>
                  </a:moveTo>
                  <a:cubicBezTo>
                    <a:pt x="609" y="118"/>
                    <a:pt x="609" y="118"/>
                    <a:pt x="609" y="118"/>
                  </a:cubicBezTo>
                  <a:cubicBezTo>
                    <a:pt x="615" y="123"/>
                    <a:pt x="625" y="133"/>
                    <a:pt x="622" y="142"/>
                  </a:cubicBezTo>
                  <a:cubicBezTo>
                    <a:pt x="619" y="151"/>
                    <a:pt x="604" y="142"/>
                    <a:pt x="599" y="139"/>
                  </a:cubicBezTo>
                  <a:cubicBezTo>
                    <a:pt x="594" y="134"/>
                    <a:pt x="586" y="125"/>
                    <a:pt x="587" y="117"/>
                  </a:cubicBezTo>
                  <a:cubicBezTo>
                    <a:pt x="588" y="110"/>
                    <a:pt x="590" y="110"/>
                    <a:pt x="596" y="111"/>
                  </a:cubicBezTo>
                  <a:cubicBezTo>
                    <a:pt x="600" y="113"/>
                    <a:pt x="605" y="115"/>
                    <a:pt x="608" y="118"/>
                  </a:cubicBezTo>
                  <a:cubicBezTo>
                    <a:pt x="608" y="117"/>
                    <a:pt x="608" y="117"/>
                    <a:pt x="608" y="1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9" name="Freeform 17"/>
          <p:cNvSpPr>
            <a:spLocks noChangeAspect="1" noEditPoints="1"/>
          </p:cNvSpPr>
          <p:nvPr/>
        </p:nvSpPr>
        <p:spPr bwMode="auto">
          <a:xfrm>
            <a:off x="380620" y="3587393"/>
            <a:ext cx="588828" cy="720000"/>
          </a:xfrm>
          <a:custGeom>
            <a:avLst/>
            <a:gdLst/>
            <a:ahLst/>
            <a:cxnLst>
              <a:cxn ang="0">
                <a:pos x="133" y="330"/>
              </a:cxn>
              <a:cxn ang="0">
                <a:pos x="207" y="330"/>
              </a:cxn>
              <a:cxn ang="0">
                <a:pos x="205" y="280"/>
              </a:cxn>
              <a:cxn ang="0">
                <a:pos x="236" y="231"/>
              </a:cxn>
              <a:cxn ang="0">
                <a:pos x="243" y="206"/>
              </a:cxn>
              <a:cxn ang="0">
                <a:pos x="160" y="130"/>
              </a:cxn>
              <a:cxn ang="0">
                <a:pos x="156" y="130"/>
              </a:cxn>
              <a:cxn ang="0">
                <a:pos x="103" y="185"/>
              </a:cxn>
              <a:cxn ang="0">
                <a:pos x="101" y="206"/>
              </a:cxn>
              <a:cxn ang="0">
                <a:pos x="101" y="231"/>
              </a:cxn>
              <a:cxn ang="0">
                <a:pos x="133" y="282"/>
              </a:cxn>
              <a:cxn ang="0">
                <a:pos x="133" y="330"/>
              </a:cxn>
              <a:cxn ang="0">
                <a:pos x="267" y="65"/>
              </a:cxn>
              <a:cxn ang="0">
                <a:pos x="264" y="178"/>
              </a:cxn>
              <a:cxn ang="0">
                <a:pos x="274" y="178"/>
              </a:cxn>
              <a:cxn ang="0">
                <a:pos x="272" y="65"/>
              </a:cxn>
              <a:cxn ang="0">
                <a:pos x="272" y="63"/>
              </a:cxn>
              <a:cxn ang="0">
                <a:pos x="272" y="61"/>
              </a:cxn>
              <a:cxn ang="0">
                <a:pos x="272" y="59"/>
              </a:cxn>
              <a:cxn ang="0">
                <a:pos x="272" y="57"/>
              </a:cxn>
              <a:cxn ang="0">
                <a:pos x="272" y="55"/>
              </a:cxn>
              <a:cxn ang="0">
                <a:pos x="272" y="44"/>
              </a:cxn>
              <a:cxn ang="0">
                <a:pos x="272" y="34"/>
              </a:cxn>
              <a:cxn ang="0">
                <a:pos x="302" y="21"/>
              </a:cxn>
              <a:cxn ang="0">
                <a:pos x="152" y="0"/>
              </a:cxn>
              <a:cxn ang="0">
                <a:pos x="6" y="66"/>
              </a:cxn>
              <a:cxn ang="0">
                <a:pos x="108" y="61"/>
              </a:cxn>
              <a:cxn ang="0">
                <a:pos x="100" y="107"/>
              </a:cxn>
              <a:cxn ang="0">
                <a:pos x="227" y="101"/>
              </a:cxn>
              <a:cxn ang="0">
                <a:pos x="221" y="56"/>
              </a:cxn>
              <a:cxn ang="0">
                <a:pos x="267" y="36"/>
              </a:cxn>
              <a:cxn ang="0">
                <a:pos x="266" y="45"/>
              </a:cxn>
              <a:cxn ang="0">
                <a:pos x="267" y="55"/>
              </a:cxn>
              <a:cxn ang="0">
                <a:pos x="267" y="57"/>
              </a:cxn>
              <a:cxn ang="0">
                <a:pos x="267" y="59"/>
              </a:cxn>
              <a:cxn ang="0">
                <a:pos x="267" y="61"/>
              </a:cxn>
              <a:cxn ang="0">
                <a:pos x="267" y="63"/>
              </a:cxn>
              <a:cxn ang="0">
                <a:pos x="267" y="65"/>
              </a:cxn>
              <a:cxn ang="0">
                <a:pos x="213" y="321"/>
              </a:cxn>
              <a:cxn ang="0">
                <a:pos x="342" y="418"/>
              </a:cxn>
              <a:cxn ang="0">
                <a:pos x="0" y="418"/>
              </a:cxn>
              <a:cxn ang="0">
                <a:pos x="126" y="320"/>
              </a:cxn>
              <a:cxn ang="0">
                <a:pos x="126" y="288"/>
              </a:cxn>
              <a:cxn ang="0">
                <a:pos x="94" y="236"/>
              </a:cxn>
              <a:cxn ang="0">
                <a:pos x="93" y="197"/>
              </a:cxn>
              <a:cxn ang="0">
                <a:pos x="94" y="192"/>
              </a:cxn>
              <a:cxn ang="0">
                <a:pos x="98" y="115"/>
              </a:cxn>
              <a:cxn ang="0">
                <a:pos x="227" y="105"/>
              </a:cxn>
              <a:cxn ang="0">
                <a:pos x="243" y="187"/>
              </a:cxn>
              <a:cxn ang="0">
                <a:pos x="244" y="197"/>
              </a:cxn>
              <a:cxn ang="0">
                <a:pos x="244" y="235"/>
              </a:cxn>
              <a:cxn ang="0">
                <a:pos x="210" y="286"/>
              </a:cxn>
              <a:cxn ang="0">
                <a:pos x="213" y="321"/>
              </a:cxn>
            </a:cxnLst>
            <a:rect l="0" t="0" r="r" b="b"/>
            <a:pathLst>
              <a:path w="342" h="418">
                <a:moveTo>
                  <a:pt x="133" y="330"/>
                </a:moveTo>
                <a:cubicBezTo>
                  <a:pt x="145" y="356"/>
                  <a:pt x="194" y="357"/>
                  <a:pt x="207" y="330"/>
                </a:cubicBezTo>
                <a:cubicBezTo>
                  <a:pt x="205" y="318"/>
                  <a:pt x="197" y="286"/>
                  <a:pt x="205" y="280"/>
                </a:cubicBezTo>
                <a:cubicBezTo>
                  <a:pt x="218" y="270"/>
                  <a:pt x="231" y="246"/>
                  <a:pt x="236" y="231"/>
                </a:cubicBezTo>
                <a:cubicBezTo>
                  <a:pt x="242" y="226"/>
                  <a:pt x="251" y="211"/>
                  <a:pt x="243" y="206"/>
                </a:cubicBezTo>
                <a:cubicBezTo>
                  <a:pt x="215" y="187"/>
                  <a:pt x="178" y="177"/>
                  <a:pt x="160" y="130"/>
                </a:cubicBezTo>
                <a:cubicBezTo>
                  <a:pt x="159" y="130"/>
                  <a:pt x="157" y="130"/>
                  <a:pt x="156" y="130"/>
                </a:cubicBezTo>
                <a:cubicBezTo>
                  <a:pt x="142" y="164"/>
                  <a:pt x="115" y="167"/>
                  <a:pt x="103" y="185"/>
                </a:cubicBezTo>
                <a:cubicBezTo>
                  <a:pt x="101" y="192"/>
                  <a:pt x="101" y="198"/>
                  <a:pt x="101" y="206"/>
                </a:cubicBezTo>
                <a:cubicBezTo>
                  <a:pt x="82" y="202"/>
                  <a:pt x="94" y="226"/>
                  <a:pt x="101" y="231"/>
                </a:cubicBezTo>
                <a:cubicBezTo>
                  <a:pt x="108" y="253"/>
                  <a:pt x="117" y="265"/>
                  <a:pt x="133" y="282"/>
                </a:cubicBezTo>
                <a:cubicBezTo>
                  <a:pt x="140" y="290"/>
                  <a:pt x="135" y="319"/>
                  <a:pt x="133" y="330"/>
                </a:cubicBezTo>
                <a:close/>
                <a:moveTo>
                  <a:pt x="267" y="65"/>
                </a:moveTo>
                <a:cubicBezTo>
                  <a:pt x="264" y="79"/>
                  <a:pt x="262" y="172"/>
                  <a:pt x="264" y="178"/>
                </a:cubicBezTo>
                <a:cubicBezTo>
                  <a:pt x="265" y="180"/>
                  <a:pt x="273" y="181"/>
                  <a:pt x="274" y="178"/>
                </a:cubicBezTo>
                <a:cubicBezTo>
                  <a:pt x="277" y="172"/>
                  <a:pt x="275" y="79"/>
                  <a:pt x="272" y="65"/>
                </a:cubicBezTo>
                <a:cubicBezTo>
                  <a:pt x="272" y="64"/>
                  <a:pt x="272" y="64"/>
                  <a:pt x="272" y="63"/>
                </a:cubicBezTo>
                <a:cubicBezTo>
                  <a:pt x="273" y="62"/>
                  <a:pt x="273" y="62"/>
                  <a:pt x="272" y="61"/>
                </a:cubicBezTo>
                <a:cubicBezTo>
                  <a:pt x="273" y="60"/>
                  <a:pt x="273" y="60"/>
                  <a:pt x="272" y="59"/>
                </a:cubicBezTo>
                <a:cubicBezTo>
                  <a:pt x="273" y="58"/>
                  <a:pt x="273" y="58"/>
                  <a:pt x="272" y="57"/>
                </a:cubicBezTo>
                <a:cubicBezTo>
                  <a:pt x="272" y="57"/>
                  <a:pt x="272" y="56"/>
                  <a:pt x="272" y="55"/>
                </a:cubicBezTo>
                <a:cubicBezTo>
                  <a:pt x="275" y="52"/>
                  <a:pt x="274" y="49"/>
                  <a:pt x="272" y="44"/>
                </a:cubicBezTo>
                <a:cubicBezTo>
                  <a:pt x="270" y="40"/>
                  <a:pt x="271" y="38"/>
                  <a:pt x="272" y="34"/>
                </a:cubicBezTo>
                <a:cubicBezTo>
                  <a:pt x="282" y="30"/>
                  <a:pt x="293" y="25"/>
                  <a:pt x="302" y="21"/>
                </a:cubicBezTo>
                <a:cubicBezTo>
                  <a:pt x="152" y="0"/>
                  <a:pt x="152" y="0"/>
                  <a:pt x="152" y="0"/>
                </a:cubicBezTo>
                <a:cubicBezTo>
                  <a:pt x="6" y="66"/>
                  <a:pt x="6" y="66"/>
                  <a:pt x="6" y="66"/>
                </a:cubicBezTo>
                <a:cubicBezTo>
                  <a:pt x="41" y="64"/>
                  <a:pt x="83" y="62"/>
                  <a:pt x="108" y="61"/>
                </a:cubicBezTo>
                <a:cubicBezTo>
                  <a:pt x="106" y="77"/>
                  <a:pt x="105" y="84"/>
                  <a:pt x="100" y="107"/>
                </a:cubicBezTo>
                <a:cubicBezTo>
                  <a:pt x="144" y="92"/>
                  <a:pt x="199" y="90"/>
                  <a:pt x="227" y="101"/>
                </a:cubicBezTo>
                <a:cubicBezTo>
                  <a:pt x="224" y="84"/>
                  <a:pt x="222" y="71"/>
                  <a:pt x="221" y="56"/>
                </a:cubicBezTo>
                <a:cubicBezTo>
                  <a:pt x="233" y="51"/>
                  <a:pt x="250" y="44"/>
                  <a:pt x="267" y="36"/>
                </a:cubicBezTo>
                <a:cubicBezTo>
                  <a:pt x="268" y="39"/>
                  <a:pt x="268" y="41"/>
                  <a:pt x="266" y="45"/>
                </a:cubicBezTo>
                <a:cubicBezTo>
                  <a:pt x="265" y="49"/>
                  <a:pt x="264" y="51"/>
                  <a:pt x="267" y="55"/>
                </a:cubicBezTo>
                <a:cubicBezTo>
                  <a:pt x="267" y="56"/>
                  <a:pt x="267" y="57"/>
                  <a:pt x="267" y="57"/>
                </a:cubicBezTo>
                <a:cubicBezTo>
                  <a:pt x="266" y="58"/>
                  <a:pt x="266" y="58"/>
                  <a:pt x="267" y="59"/>
                </a:cubicBezTo>
                <a:cubicBezTo>
                  <a:pt x="266" y="60"/>
                  <a:pt x="266" y="60"/>
                  <a:pt x="267" y="61"/>
                </a:cubicBezTo>
                <a:cubicBezTo>
                  <a:pt x="266" y="62"/>
                  <a:pt x="266" y="62"/>
                  <a:pt x="267" y="63"/>
                </a:cubicBezTo>
                <a:cubicBezTo>
                  <a:pt x="267" y="64"/>
                  <a:pt x="267" y="64"/>
                  <a:pt x="267" y="65"/>
                </a:cubicBezTo>
                <a:close/>
                <a:moveTo>
                  <a:pt x="213" y="321"/>
                </a:moveTo>
                <a:cubicBezTo>
                  <a:pt x="266" y="330"/>
                  <a:pt x="337" y="355"/>
                  <a:pt x="342" y="418"/>
                </a:cubicBezTo>
                <a:cubicBezTo>
                  <a:pt x="0" y="418"/>
                  <a:pt x="0" y="418"/>
                  <a:pt x="0" y="418"/>
                </a:cubicBezTo>
                <a:cubicBezTo>
                  <a:pt x="6" y="366"/>
                  <a:pt x="50" y="330"/>
                  <a:pt x="126" y="320"/>
                </a:cubicBezTo>
                <a:cubicBezTo>
                  <a:pt x="127" y="315"/>
                  <a:pt x="130" y="292"/>
                  <a:pt x="126" y="288"/>
                </a:cubicBezTo>
                <a:cubicBezTo>
                  <a:pt x="111" y="270"/>
                  <a:pt x="101" y="259"/>
                  <a:pt x="94" y="236"/>
                </a:cubicBezTo>
                <a:cubicBezTo>
                  <a:pt x="82" y="227"/>
                  <a:pt x="76" y="200"/>
                  <a:pt x="93" y="197"/>
                </a:cubicBezTo>
                <a:cubicBezTo>
                  <a:pt x="93" y="195"/>
                  <a:pt x="93" y="193"/>
                  <a:pt x="94" y="192"/>
                </a:cubicBezTo>
                <a:cubicBezTo>
                  <a:pt x="81" y="156"/>
                  <a:pt x="86" y="129"/>
                  <a:pt x="98" y="115"/>
                </a:cubicBezTo>
                <a:cubicBezTo>
                  <a:pt x="112" y="105"/>
                  <a:pt x="182" y="92"/>
                  <a:pt x="227" y="105"/>
                </a:cubicBezTo>
                <a:cubicBezTo>
                  <a:pt x="242" y="123"/>
                  <a:pt x="249" y="150"/>
                  <a:pt x="243" y="187"/>
                </a:cubicBezTo>
                <a:cubicBezTo>
                  <a:pt x="243" y="190"/>
                  <a:pt x="244" y="194"/>
                  <a:pt x="244" y="197"/>
                </a:cubicBezTo>
                <a:cubicBezTo>
                  <a:pt x="263" y="205"/>
                  <a:pt x="253" y="227"/>
                  <a:pt x="244" y="235"/>
                </a:cubicBezTo>
                <a:cubicBezTo>
                  <a:pt x="238" y="252"/>
                  <a:pt x="224" y="276"/>
                  <a:pt x="210" y="286"/>
                </a:cubicBezTo>
                <a:cubicBezTo>
                  <a:pt x="207" y="289"/>
                  <a:pt x="212" y="316"/>
                  <a:pt x="213" y="32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ZoneTexte 79"/>
          <p:cNvSpPr txBox="1"/>
          <p:nvPr/>
        </p:nvSpPr>
        <p:spPr>
          <a:xfrm>
            <a:off x="7163856" y="3372870"/>
            <a:ext cx="2440100" cy="674031"/>
          </a:xfrm>
          <a:prstGeom prst="rect">
            <a:avLst/>
          </a:prstGeom>
          <a:noFill/>
        </p:spPr>
        <p:txBody>
          <a:bodyPr wrap="square" rtlCol="0">
            <a:spAutoFit/>
          </a:bodyPr>
          <a:lstStyle/>
          <a:p>
            <a:pPr>
              <a:tabLst>
                <a:tab pos="1968500" algn="l"/>
              </a:tabLst>
            </a:pPr>
            <a:r>
              <a:rPr lang="fr-FR" sz="1400" dirty="0" smtClean="0">
                <a:solidFill>
                  <a:srgbClr val="326982"/>
                </a:solidFill>
              </a:rPr>
              <a:t>18%</a:t>
            </a:r>
          </a:p>
          <a:p>
            <a:pPr>
              <a:tabLst>
                <a:tab pos="1968500" algn="l"/>
              </a:tabLst>
            </a:pPr>
            <a:r>
              <a:rPr lang="fr-FR" sz="1400" dirty="0" smtClean="0">
                <a:solidFill>
                  <a:srgbClr val="326982"/>
                </a:solidFill>
              </a:rPr>
              <a:t>53%</a:t>
            </a:r>
          </a:p>
          <a:p>
            <a:pPr>
              <a:tabLst>
                <a:tab pos="1968500" algn="l"/>
              </a:tabLst>
            </a:pPr>
            <a:r>
              <a:rPr lang="fr-FR" sz="1400" dirty="0" smtClean="0">
                <a:solidFill>
                  <a:srgbClr val="326982"/>
                </a:solidFill>
              </a:rPr>
              <a:t>28%</a:t>
            </a:r>
          </a:p>
        </p:txBody>
      </p:sp>
      <p:sp>
        <p:nvSpPr>
          <p:cNvPr id="81" name="ZoneTexte 80"/>
          <p:cNvSpPr txBox="1"/>
          <p:nvPr/>
        </p:nvSpPr>
        <p:spPr>
          <a:xfrm>
            <a:off x="1573372" y="1841840"/>
            <a:ext cx="2734726" cy="1034129"/>
          </a:xfrm>
          <a:prstGeom prst="rect">
            <a:avLst/>
          </a:prstGeom>
          <a:noFill/>
        </p:spPr>
        <p:txBody>
          <a:bodyPr wrap="square" rtlCol="0">
            <a:spAutoFit/>
          </a:bodyPr>
          <a:lstStyle/>
          <a:p>
            <a:pPr>
              <a:tabLst>
                <a:tab pos="1968500" algn="l"/>
              </a:tabLst>
            </a:pPr>
            <a:r>
              <a:rPr lang="fr-FR" sz="1400" dirty="0" smtClean="0">
                <a:solidFill>
                  <a:srgbClr val="326982"/>
                </a:solidFill>
              </a:rPr>
              <a:t>Actifs </a:t>
            </a:r>
            <a:r>
              <a:rPr lang="fr-FR" sz="1400" dirty="0">
                <a:solidFill>
                  <a:srgbClr val="326982"/>
                </a:solidFill>
              </a:rPr>
              <a:t> </a:t>
            </a:r>
            <a:r>
              <a:rPr lang="fr-FR" sz="1400" dirty="0" smtClean="0">
                <a:solidFill>
                  <a:srgbClr val="326982"/>
                </a:solidFill>
              </a:rPr>
              <a:t>                                </a:t>
            </a:r>
            <a:r>
              <a:rPr lang="fr-FR" b="1" dirty="0" smtClean="0">
                <a:solidFill>
                  <a:srgbClr val="326982"/>
                </a:solidFill>
              </a:rPr>
              <a:t>58% </a:t>
            </a:r>
          </a:p>
          <a:p>
            <a:pPr>
              <a:tabLst>
                <a:tab pos="1968500" algn="l"/>
              </a:tabLst>
            </a:pPr>
            <a:r>
              <a:rPr lang="fr-FR" sz="1200" dirty="0" smtClean="0">
                <a:solidFill>
                  <a:srgbClr val="326982"/>
                </a:solidFill>
              </a:rPr>
              <a:t>Dont CSP +                               </a:t>
            </a:r>
            <a:r>
              <a:rPr lang="fr-FR" b="1" dirty="0" smtClean="0">
                <a:solidFill>
                  <a:srgbClr val="326982"/>
                </a:solidFill>
              </a:rPr>
              <a:t>33%</a:t>
            </a:r>
            <a:r>
              <a:rPr lang="fr-FR" sz="1400" dirty="0" smtClean="0">
                <a:solidFill>
                  <a:srgbClr val="326982"/>
                </a:solidFill>
              </a:rPr>
              <a:t> +</a:t>
            </a:r>
          </a:p>
          <a:p>
            <a:pPr>
              <a:tabLst>
                <a:tab pos="1968500" algn="l"/>
              </a:tabLst>
            </a:pPr>
            <a:r>
              <a:rPr lang="fr-FR" sz="1400" dirty="0" smtClean="0">
                <a:solidFill>
                  <a:srgbClr val="326982"/>
                </a:solidFill>
              </a:rPr>
              <a:t>Inactifs                                42%</a:t>
            </a:r>
          </a:p>
          <a:p>
            <a:pPr>
              <a:tabLst>
                <a:tab pos="1968500" algn="l"/>
              </a:tabLst>
            </a:pPr>
            <a:r>
              <a:rPr lang="fr-FR" sz="1400" dirty="0" smtClean="0">
                <a:solidFill>
                  <a:srgbClr val="326982"/>
                </a:solidFill>
              </a:rPr>
              <a:t>Dont étudiants/lycéens  </a:t>
            </a:r>
            <a:r>
              <a:rPr lang="fr-FR" b="1" dirty="0" smtClean="0">
                <a:solidFill>
                  <a:srgbClr val="326982"/>
                </a:solidFill>
              </a:rPr>
              <a:t>11%</a:t>
            </a:r>
            <a:r>
              <a:rPr lang="fr-FR" sz="1400" dirty="0" smtClean="0">
                <a:solidFill>
                  <a:srgbClr val="326982"/>
                </a:solidFill>
              </a:rPr>
              <a:t> +</a:t>
            </a:r>
          </a:p>
        </p:txBody>
      </p:sp>
      <p:sp>
        <p:nvSpPr>
          <p:cNvPr id="83" name="ZoneTexte 82"/>
          <p:cNvSpPr txBox="1"/>
          <p:nvPr/>
        </p:nvSpPr>
        <p:spPr>
          <a:xfrm>
            <a:off x="7163856" y="1899126"/>
            <a:ext cx="2440100" cy="867930"/>
          </a:xfrm>
          <a:prstGeom prst="rect">
            <a:avLst/>
          </a:prstGeom>
          <a:noFill/>
        </p:spPr>
        <p:txBody>
          <a:bodyPr wrap="square" rtlCol="0">
            <a:spAutoFit/>
          </a:bodyPr>
          <a:lstStyle/>
          <a:p>
            <a:pPr>
              <a:tabLst>
                <a:tab pos="1968500" algn="l"/>
              </a:tabLst>
            </a:pPr>
            <a:r>
              <a:rPr lang="fr-FR" sz="1400" dirty="0" smtClean="0">
                <a:solidFill>
                  <a:srgbClr val="326982"/>
                </a:solidFill>
              </a:rPr>
              <a:t>56% </a:t>
            </a:r>
          </a:p>
          <a:p>
            <a:pPr>
              <a:tabLst>
                <a:tab pos="1968500" algn="l"/>
              </a:tabLst>
            </a:pPr>
            <a:r>
              <a:rPr lang="fr-FR" sz="1400" dirty="0" smtClean="0">
                <a:solidFill>
                  <a:srgbClr val="326982"/>
                </a:solidFill>
              </a:rPr>
              <a:t>26% </a:t>
            </a:r>
          </a:p>
          <a:p>
            <a:pPr>
              <a:tabLst>
                <a:tab pos="1968500" algn="l"/>
              </a:tabLst>
            </a:pPr>
            <a:r>
              <a:rPr lang="fr-FR" sz="1400" dirty="0" smtClean="0">
                <a:solidFill>
                  <a:srgbClr val="326982"/>
                </a:solidFill>
              </a:rPr>
              <a:t>44%</a:t>
            </a:r>
          </a:p>
          <a:p>
            <a:pPr>
              <a:tabLst>
                <a:tab pos="1968500" algn="l"/>
              </a:tabLst>
            </a:pPr>
            <a:r>
              <a:rPr lang="fr-FR" sz="1400" dirty="0" smtClean="0">
                <a:solidFill>
                  <a:srgbClr val="326982"/>
                </a:solidFill>
              </a:rPr>
              <a:t>8%</a:t>
            </a:r>
          </a:p>
        </p:txBody>
      </p:sp>
      <p:sp>
        <p:nvSpPr>
          <p:cNvPr id="84" name="ZoneTexte 83"/>
          <p:cNvSpPr txBox="1"/>
          <p:nvPr/>
        </p:nvSpPr>
        <p:spPr>
          <a:xfrm>
            <a:off x="1707403" y="4914822"/>
            <a:ext cx="2425386" cy="729430"/>
          </a:xfrm>
          <a:prstGeom prst="rect">
            <a:avLst/>
          </a:prstGeom>
          <a:noFill/>
        </p:spPr>
        <p:txBody>
          <a:bodyPr wrap="square" rtlCol="0">
            <a:spAutoFit/>
          </a:bodyPr>
          <a:lstStyle/>
          <a:p>
            <a:pPr>
              <a:tabLst>
                <a:tab pos="1968500" algn="l"/>
              </a:tabLst>
            </a:pPr>
            <a:r>
              <a:rPr lang="fr-FR" sz="1400" dirty="0" smtClean="0">
                <a:solidFill>
                  <a:srgbClr val="326982"/>
                </a:solidFill>
              </a:rPr>
              <a:t>Moins de 2300€          46%</a:t>
            </a:r>
          </a:p>
          <a:p>
            <a:pPr>
              <a:tabLst>
                <a:tab pos="1968500" algn="l"/>
              </a:tabLst>
            </a:pPr>
            <a:r>
              <a:rPr lang="fr-FR" sz="1400" dirty="0" smtClean="0">
                <a:solidFill>
                  <a:srgbClr val="326982"/>
                </a:solidFill>
              </a:rPr>
              <a:t>2300€ et plus             </a:t>
            </a:r>
            <a:r>
              <a:rPr lang="fr-FR" b="1" dirty="0" smtClean="0">
                <a:solidFill>
                  <a:srgbClr val="326982"/>
                </a:solidFill>
              </a:rPr>
              <a:t>42%</a:t>
            </a:r>
            <a:r>
              <a:rPr lang="fr-FR" sz="1400" dirty="0" smtClean="0">
                <a:solidFill>
                  <a:srgbClr val="326982"/>
                </a:solidFill>
              </a:rPr>
              <a:t> +</a:t>
            </a:r>
          </a:p>
          <a:p>
            <a:pPr>
              <a:tabLst>
                <a:tab pos="1968500" algn="l"/>
              </a:tabLst>
            </a:pPr>
            <a:r>
              <a:rPr lang="fr-FR" sz="1400" dirty="0" smtClean="0">
                <a:solidFill>
                  <a:srgbClr val="326982"/>
                </a:solidFill>
              </a:rPr>
              <a:t>Ne sait pas                  13% </a:t>
            </a:r>
          </a:p>
        </p:txBody>
      </p:sp>
      <p:sp>
        <p:nvSpPr>
          <p:cNvPr id="85" name="ZoneTexte 84"/>
          <p:cNvSpPr txBox="1"/>
          <p:nvPr/>
        </p:nvSpPr>
        <p:spPr>
          <a:xfrm>
            <a:off x="5021924" y="4914871"/>
            <a:ext cx="1309787" cy="729430"/>
          </a:xfrm>
          <a:prstGeom prst="rect">
            <a:avLst/>
          </a:prstGeom>
          <a:noFill/>
        </p:spPr>
        <p:txBody>
          <a:bodyPr wrap="square" rtlCol="0">
            <a:spAutoFit/>
          </a:bodyPr>
          <a:lstStyle/>
          <a:p>
            <a:pPr>
              <a:tabLst>
                <a:tab pos="1968500" algn="l"/>
              </a:tabLst>
            </a:pPr>
            <a:r>
              <a:rPr lang="fr-FR" sz="1400" dirty="0" smtClean="0">
                <a:solidFill>
                  <a:srgbClr val="326982"/>
                </a:solidFill>
              </a:rPr>
              <a:t>39%</a:t>
            </a:r>
          </a:p>
          <a:p>
            <a:pPr>
              <a:tabLst>
                <a:tab pos="1968500" algn="l"/>
              </a:tabLst>
            </a:pPr>
            <a:r>
              <a:rPr lang="fr-FR" b="1" dirty="0" smtClean="0">
                <a:solidFill>
                  <a:srgbClr val="326982"/>
                </a:solidFill>
              </a:rPr>
              <a:t>50%</a:t>
            </a:r>
            <a:r>
              <a:rPr lang="fr-FR" sz="1400" dirty="0" smtClean="0">
                <a:solidFill>
                  <a:srgbClr val="326982"/>
                </a:solidFill>
              </a:rPr>
              <a:t> +</a:t>
            </a:r>
          </a:p>
          <a:p>
            <a:pPr>
              <a:tabLst>
                <a:tab pos="1968500" algn="l"/>
              </a:tabLst>
            </a:pPr>
            <a:r>
              <a:rPr lang="fr-FR" sz="1400" dirty="0" smtClean="0">
                <a:solidFill>
                  <a:srgbClr val="326982"/>
                </a:solidFill>
              </a:rPr>
              <a:t>11% </a:t>
            </a:r>
          </a:p>
        </p:txBody>
      </p:sp>
      <p:sp>
        <p:nvSpPr>
          <p:cNvPr id="86" name="ZoneTexte 85"/>
          <p:cNvSpPr txBox="1"/>
          <p:nvPr/>
        </p:nvSpPr>
        <p:spPr>
          <a:xfrm>
            <a:off x="7163856" y="4933324"/>
            <a:ext cx="2440099" cy="674031"/>
          </a:xfrm>
          <a:prstGeom prst="rect">
            <a:avLst/>
          </a:prstGeom>
          <a:noFill/>
        </p:spPr>
        <p:txBody>
          <a:bodyPr wrap="square" rtlCol="0">
            <a:spAutoFit/>
          </a:bodyPr>
          <a:lstStyle/>
          <a:p>
            <a:pPr>
              <a:tabLst>
                <a:tab pos="1968500" algn="l"/>
              </a:tabLst>
            </a:pPr>
            <a:r>
              <a:rPr lang="fr-FR" sz="1400" dirty="0" smtClean="0">
                <a:solidFill>
                  <a:srgbClr val="326982"/>
                </a:solidFill>
              </a:rPr>
              <a:t>51%</a:t>
            </a:r>
          </a:p>
          <a:p>
            <a:pPr>
              <a:tabLst>
                <a:tab pos="1968500" algn="l"/>
              </a:tabLst>
            </a:pPr>
            <a:r>
              <a:rPr lang="fr-FR" sz="1400" dirty="0" smtClean="0">
                <a:solidFill>
                  <a:srgbClr val="326982"/>
                </a:solidFill>
              </a:rPr>
              <a:t>35% </a:t>
            </a:r>
          </a:p>
          <a:p>
            <a:pPr>
              <a:tabLst>
                <a:tab pos="1968500" algn="l"/>
              </a:tabLst>
            </a:pPr>
            <a:r>
              <a:rPr lang="fr-FR" sz="1400" dirty="0" smtClean="0">
                <a:solidFill>
                  <a:srgbClr val="326982"/>
                </a:solidFill>
              </a:rPr>
              <a:t>14% </a:t>
            </a:r>
          </a:p>
        </p:txBody>
      </p:sp>
      <p:sp>
        <p:nvSpPr>
          <p:cNvPr id="40" name="Rectangle à coins arrondis 39"/>
          <p:cNvSpPr/>
          <p:nvPr/>
        </p:nvSpPr>
        <p:spPr bwMode="auto">
          <a:xfrm>
            <a:off x="6768018" y="776580"/>
            <a:ext cx="1403522" cy="610442"/>
          </a:xfrm>
          <a:prstGeom prst="roundRect">
            <a:avLst>
              <a:gd name="adj" fmla="val 10390"/>
            </a:avLst>
          </a:prstGeom>
          <a:solidFill>
            <a:schemeClr val="tx2"/>
          </a:solidFill>
          <a:ln w="9525" cap="flat" cmpd="sng" algn="ctr">
            <a:solidFill>
              <a:schemeClr val="bg1">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200" b="1" dirty="0" smtClean="0">
                <a:solidFill>
                  <a:srgbClr val="326982"/>
                </a:solidFill>
              </a:rPr>
              <a:t>Ensemble des Français de 15 ans et plus</a:t>
            </a:r>
            <a:endParaRPr kumimoji="0" lang="fr-FR" sz="1200" b="1" i="0" u="none" strike="noStrike" cap="none" normalizeH="0" baseline="0" dirty="0" smtClean="0">
              <a:ln>
                <a:noFill/>
              </a:ln>
              <a:solidFill>
                <a:srgbClr val="326982"/>
              </a:solidFill>
              <a:effectLst/>
            </a:endParaRPr>
          </a:p>
        </p:txBody>
      </p:sp>
      <p:sp>
        <p:nvSpPr>
          <p:cNvPr id="3" name="ZoneTexte 2"/>
          <p:cNvSpPr txBox="1"/>
          <p:nvPr/>
        </p:nvSpPr>
        <p:spPr>
          <a:xfrm>
            <a:off x="1048370" y="6136342"/>
            <a:ext cx="7573116" cy="424732"/>
          </a:xfrm>
          <a:prstGeom prst="rect">
            <a:avLst/>
          </a:prstGeom>
          <a:noFill/>
        </p:spPr>
        <p:txBody>
          <a:bodyPr wrap="square" rtlCol="0">
            <a:spAutoFit/>
          </a:bodyPr>
          <a:lstStyle/>
          <a:p>
            <a:r>
              <a:rPr lang="fr-FR" sz="1200" i="1" dirty="0" smtClean="0"/>
              <a:t>*Secondaire =BEPC-BEP-CAP; Baccalauréat </a:t>
            </a:r>
          </a:p>
          <a:p>
            <a:r>
              <a:rPr lang="fr-FR" sz="1200" i="1" dirty="0" smtClean="0"/>
              <a:t>**Universitaire = DEUG-BTS-BUT; Licence-Maitrise; Grande Ecole-Doctorat-DEA-DESS </a:t>
            </a:r>
            <a:endParaRPr lang="fr-FR" sz="1200" i="1" dirty="0"/>
          </a:p>
        </p:txBody>
      </p:sp>
      <p:sp>
        <p:nvSpPr>
          <p:cNvPr id="41" name="ZoneTexte 40"/>
          <p:cNvSpPr txBox="1"/>
          <p:nvPr/>
        </p:nvSpPr>
        <p:spPr>
          <a:xfrm>
            <a:off x="0" y="5644301"/>
            <a:ext cx="1267259" cy="397032"/>
          </a:xfrm>
          <a:prstGeom prst="rect">
            <a:avLst/>
          </a:prstGeom>
          <a:noFill/>
        </p:spPr>
        <p:txBody>
          <a:bodyPr wrap="square" rtlCol="0">
            <a:spAutoFit/>
          </a:bodyPr>
          <a:lstStyle/>
          <a:p>
            <a:pPr algn="ctr"/>
            <a:r>
              <a:rPr lang="fr-FR" sz="1050" dirty="0" smtClean="0"/>
              <a:t>Revenus mensuels du foyer</a:t>
            </a:r>
          </a:p>
        </p:txBody>
      </p:sp>
      <p:sp>
        <p:nvSpPr>
          <p:cNvPr id="4" name="Rectangle à coins arrondis 3"/>
          <p:cNvSpPr/>
          <p:nvPr/>
        </p:nvSpPr>
        <p:spPr bwMode="auto">
          <a:xfrm>
            <a:off x="5015662" y="3823896"/>
            <a:ext cx="522516" cy="288000"/>
          </a:xfrm>
          <a:prstGeom prst="roundRect">
            <a:avLst/>
          </a:prstGeom>
          <a:noFill/>
          <a:ln w="190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43" name="Rectangle à coins arrondis 42"/>
          <p:cNvSpPr/>
          <p:nvPr/>
        </p:nvSpPr>
        <p:spPr bwMode="auto">
          <a:xfrm>
            <a:off x="5044690" y="5141796"/>
            <a:ext cx="468000" cy="288000"/>
          </a:xfrm>
          <a:prstGeom prst="roundRect">
            <a:avLst/>
          </a:prstGeom>
          <a:noFill/>
          <a:ln w="190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nvGrpSpPr>
          <p:cNvPr id="44" name="Group 181"/>
          <p:cNvGrpSpPr>
            <a:grpSpLocks noChangeAspect="1"/>
          </p:cNvGrpSpPr>
          <p:nvPr/>
        </p:nvGrpSpPr>
        <p:grpSpPr>
          <a:xfrm>
            <a:off x="3525707" y="1137556"/>
            <a:ext cx="476825" cy="529461"/>
            <a:chOff x="1784350" y="4149725"/>
            <a:chExt cx="977900" cy="1085850"/>
          </a:xfrm>
          <a:solidFill>
            <a:schemeClr val="accent4">
              <a:lumMod val="75000"/>
            </a:schemeClr>
          </a:solidFill>
        </p:grpSpPr>
        <p:sp>
          <p:nvSpPr>
            <p:cNvPr id="45"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6" name="Freeform 49"/>
            <p:cNvSpPr>
              <a:spLocks/>
            </p:cNvSpPr>
            <p:nvPr/>
          </p:nvSpPr>
          <p:spPr bwMode="auto">
            <a:xfrm>
              <a:off x="1828800" y="5018228"/>
              <a:ext cx="895350" cy="217347"/>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7"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8"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51" name="Groupe 50"/>
          <p:cNvGrpSpPr/>
          <p:nvPr/>
        </p:nvGrpSpPr>
        <p:grpSpPr>
          <a:xfrm>
            <a:off x="6138462" y="1123901"/>
            <a:ext cx="509075" cy="543115"/>
            <a:chOff x="3475329" y="2590956"/>
            <a:chExt cx="2229935" cy="2801434"/>
          </a:xfrm>
          <a:solidFill>
            <a:srgbClr val="7030A0"/>
          </a:solidFill>
        </p:grpSpPr>
        <p:sp>
          <p:nvSpPr>
            <p:cNvPr id="52"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3"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4"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5"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6"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60" name="Rectangle à coins arrondis 59"/>
          <p:cNvSpPr/>
          <p:nvPr/>
        </p:nvSpPr>
        <p:spPr bwMode="auto">
          <a:xfrm>
            <a:off x="5055898" y="2089721"/>
            <a:ext cx="468000" cy="288000"/>
          </a:xfrm>
          <a:prstGeom prst="roundRect">
            <a:avLst/>
          </a:prstGeom>
          <a:noFill/>
          <a:ln w="19050"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62" name="Titre 1"/>
          <p:cNvSpPr>
            <a:spLocks noGrp="1"/>
          </p:cNvSpPr>
          <p:nvPr>
            <p:ph type="title"/>
          </p:nvPr>
        </p:nvSpPr>
        <p:spPr>
          <a:xfrm>
            <a:off x="689549" y="193354"/>
            <a:ext cx="7481992" cy="611187"/>
          </a:xfrm>
        </p:spPr>
        <p:txBody>
          <a:bodyPr/>
          <a:lstStyle/>
          <a:p>
            <a:pPr lvl="1"/>
            <a:r>
              <a:rPr lang="fr-FR" sz="1800" dirty="0" smtClean="0"/>
              <a:t>Qui sont les lecteurs ? </a:t>
            </a:r>
            <a:r>
              <a:rPr lang="fr-FR" sz="1800" b="0" dirty="0" smtClean="0"/>
              <a:t>Les lecteurs appartiennent aux foyers de catégories </a:t>
            </a:r>
            <a:r>
              <a:rPr lang="fr-FR" sz="1800" b="0" dirty="0" smtClean="0"/>
              <a:t>plus élevées.</a:t>
            </a:r>
            <a:r>
              <a:rPr lang="fr-FR" dirty="0"/>
              <a:t/>
            </a:r>
            <a:br>
              <a:rPr lang="fr-FR" dirty="0"/>
            </a:br>
            <a:endParaRPr lang="fr-FR" dirty="0"/>
          </a:p>
        </p:txBody>
      </p:sp>
    </p:spTree>
    <p:extLst>
      <p:ext uri="{BB962C8B-B14F-4D97-AF65-F5344CB8AC3E}">
        <p14:creationId xmlns:p14="http://schemas.microsoft.com/office/powerpoint/2010/main" val="1386479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à coins arrondis 34"/>
          <p:cNvSpPr/>
          <p:nvPr/>
        </p:nvSpPr>
        <p:spPr bwMode="auto">
          <a:xfrm>
            <a:off x="2291824" y="5282645"/>
            <a:ext cx="4310020" cy="1117229"/>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1" i="0" u="none" strike="noStrike" cap="none" normalizeH="0" baseline="0" dirty="0" smtClean="0">
              <a:ln>
                <a:noFill/>
              </a:ln>
              <a:solidFill>
                <a:srgbClr val="326982"/>
              </a:solidFill>
              <a:effectLst/>
            </a:endParaRPr>
          </a:p>
        </p:txBody>
      </p:sp>
      <p:sp>
        <p:nvSpPr>
          <p:cNvPr id="32" name="Rectangle à coins arrondis 31"/>
          <p:cNvSpPr/>
          <p:nvPr/>
        </p:nvSpPr>
        <p:spPr bwMode="auto">
          <a:xfrm>
            <a:off x="5456567" y="1747354"/>
            <a:ext cx="3405960" cy="1117229"/>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1" i="0" u="none" strike="noStrike" cap="none" normalizeH="0" baseline="0" dirty="0" smtClean="0">
              <a:ln>
                <a:noFill/>
              </a:ln>
              <a:solidFill>
                <a:srgbClr val="326982"/>
              </a:solidFill>
              <a:effectLst/>
            </a:endParaRPr>
          </a:p>
        </p:txBody>
      </p:sp>
      <p:sp>
        <p:nvSpPr>
          <p:cNvPr id="30" name="Rectangle à coins arrondis 29"/>
          <p:cNvSpPr/>
          <p:nvPr/>
        </p:nvSpPr>
        <p:spPr bwMode="auto">
          <a:xfrm>
            <a:off x="1298026" y="827302"/>
            <a:ext cx="3898088" cy="930606"/>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1" i="0" u="none" strike="noStrike" cap="none" normalizeH="0" baseline="0" dirty="0" smtClean="0">
              <a:ln>
                <a:noFill/>
              </a:ln>
              <a:solidFill>
                <a:srgbClr val="326982"/>
              </a:solidFill>
              <a:effectLst/>
            </a:endParaRPr>
          </a:p>
        </p:txBody>
      </p:sp>
      <p:sp>
        <p:nvSpPr>
          <p:cNvPr id="31" name="Rectangle à coins arrondis 30"/>
          <p:cNvSpPr/>
          <p:nvPr/>
        </p:nvSpPr>
        <p:spPr bwMode="auto">
          <a:xfrm>
            <a:off x="1858555" y="3097871"/>
            <a:ext cx="4310020" cy="1117229"/>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1" i="0" u="none" strike="noStrike" cap="none" normalizeH="0" baseline="0" dirty="0" smtClean="0">
              <a:ln>
                <a:noFill/>
              </a:ln>
              <a:solidFill>
                <a:srgbClr val="326982"/>
              </a:solidFill>
              <a:effectLst/>
            </a:endParaRPr>
          </a:p>
        </p:txBody>
      </p:sp>
      <p:sp>
        <p:nvSpPr>
          <p:cNvPr id="6" name="ZoneTexte 5"/>
          <p:cNvSpPr txBox="1"/>
          <p:nvPr/>
        </p:nvSpPr>
        <p:spPr>
          <a:xfrm>
            <a:off x="1392342" y="827302"/>
            <a:ext cx="3891817" cy="867930"/>
          </a:xfrm>
          <a:prstGeom prst="rect">
            <a:avLst/>
          </a:prstGeom>
          <a:noFill/>
        </p:spPr>
        <p:txBody>
          <a:bodyPr wrap="square" rtlCol="0">
            <a:spAutoFit/>
          </a:bodyPr>
          <a:lstStyle/>
          <a:p>
            <a:r>
              <a:rPr lang="fr-FR" dirty="0" smtClean="0"/>
              <a:t>Il avait en moyenne </a:t>
            </a:r>
            <a:r>
              <a:rPr lang="fr-FR" sz="2400" b="1" dirty="0" smtClean="0"/>
              <a:t>32 ans </a:t>
            </a:r>
            <a:r>
              <a:rPr lang="fr-FR" dirty="0" smtClean="0"/>
              <a:t>en 2011…</a:t>
            </a:r>
          </a:p>
          <a:p>
            <a:r>
              <a:rPr lang="fr-FR" dirty="0" smtClean="0"/>
              <a:t>… il a </a:t>
            </a:r>
            <a:r>
              <a:rPr lang="fr-FR" sz="3200" b="1" dirty="0" smtClean="0"/>
              <a:t>40 ans </a:t>
            </a:r>
            <a:r>
              <a:rPr lang="fr-FR" sz="2400" b="1" dirty="0" smtClean="0"/>
              <a:t>aujourd’hui </a:t>
            </a:r>
            <a:endParaRPr lang="fr-FR" b="1" dirty="0" smtClean="0"/>
          </a:p>
        </p:txBody>
      </p:sp>
      <p:sp>
        <p:nvSpPr>
          <p:cNvPr id="2" name="Titre 1"/>
          <p:cNvSpPr>
            <a:spLocks noGrp="1"/>
          </p:cNvSpPr>
          <p:nvPr>
            <p:ph type="title"/>
          </p:nvPr>
        </p:nvSpPr>
        <p:spPr/>
        <p:txBody>
          <a:bodyPr/>
          <a:lstStyle/>
          <a:p>
            <a:r>
              <a:rPr lang="fr-FR" sz="1800" dirty="0" smtClean="0"/>
              <a:t>Le profil du lecteur au format numérique a évolué entre 2011 et 2014</a:t>
            </a:r>
            <a:endParaRPr lang="fr-FR" sz="1800" dirty="0"/>
          </a:p>
        </p:txBody>
      </p:sp>
      <p:sp>
        <p:nvSpPr>
          <p:cNvPr id="4" name="Espace réservé du numéro de diapositive 3"/>
          <p:cNvSpPr>
            <a:spLocks noGrp="1"/>
          </p:cNvSpPr>
          <p:nvPr>
            <p:ph type="sldNum" sz="quarter" idx="11"/>
          </p:nvPr>
        </p:nvSpPr>
        <p:spPr/>
        <p:txBody>
          <a:bodyPr/>
          <a:lstStyle/>
          <a:p>
            <a:pPr>
              <a:defRPr/>
            </a:pPr>
            <a:fld id="{CC294BCB-23DD-44B7-ABE8-EE7B1FE116F8}" type="slidenum">
              <a:rPr lang="en-US" smtClean="0">
                <a:solidFill>
                  <a:srgbClr val="1F497D"/>
                </a:solidFill>
              </a:rPr>
              <a:pPr>
                <a:defRPr/>
              </a:pPr>
              <a:t>26</a:t>
            </a:fld>
            <a:endParaRPr lang="en-US">
              <a:solidFill>
                <a:srgbClr val="1F497D"/>
              </a:solidFill>
            </a:endParaRPr>
          </a:p>
        </p:txBody>
      </p:sp>
      <p:sp>
        <p:nvSpPr>
          <p:cNvPr id="8" name="ZoneTexte 7"/>
          <p:cNvSpPr txBox="1"/>
          <p:nvPr/>
        </p:nvSpPr>
        <p:spPr>
          <a:xfrm>
            <a:off x="5527417" y="1751244"/>
            <a:ext cx="3119120" cy="1117229"/>
          </a:xfrm>
          <a:prstGeom prst="rect">
            <a:avLst/>
          </a:prstGeom>
          <a:noFill/>
        </p:spPr>
        <p:txBody>
          <a:bodyPr wrap="square" rtlCol="0">
            <a:spAutoFit/>
          </a:bodyPr>
          <a:lstStyle/>
          <a:p>
            <a:r>
              <a:rPr lang="fr-FR" dirty="0" smtClean="0"/>
              <a:t>C’était un homme dans  63% des cas en 2011, </a:t>
            </a:r>
            <a:r>
              <a:rPr lang="fr-FR" sz="3200" b="1" dirty="0" smtClean="0"/>
              <a:t>55%</a:t>
            </a:r>
            <a:r>
              <a:rPr lang="fr-FR" sz="2400" b="1" dirty="0" smtClean="0"/>
              <a:t> aujourd’hui </a:t>
            </a:r>
          </a:p>
        </p:txBody>
      </p:sp>
      <p:sp>
        <p:nvSpPr>
          <p:cNvPr id="10" name="ZoneTexte 9"/>
          <p:cNvSpPr txBox="1"/>
          <p:nvPr/>
        </p:nvSpPr>
        <p:spPr>
          <a:xfrm>
            <a:off x="2001567" y="3251549"/>
            <a:ext cx="4108950" cy="729430"/>
          </a:xfrm>
          <a:prstGeom prst="rect">
            <a:avLst/>
          </a:prstGeom>
          <a:noFill/>
        </p:spPr>
        <p:txBody>
          <a:bodyPr wrap="square" rtlCol="0">
            <a:spAutoFit/>
          </a:bodyPr>
          <a:lstStyle/>
          <a:p>
            <a:r>
              <a:rPr lang="fr-FR" dirty="0" smtClean="0"/>
              <a:t>Il est </a:t>
            </a:r>
            <a:r>
              <a:rPr lang="fr-FR" sz="2000" b="1" dirty="0" smtClean="0"/>
              <a:t>un peu moins </a:t>
            </a:r>
            <a:r>
              <a:rPr lang="fr-FR" sz="2800" b="1" dirty="0" smtClean="0"/>
              <a:t>parisien </a:t>
            </a:r>
            <a:r>
              <a:rPr lang="fr-FR" dirty="0" smtClean="0"/>
              <a:t>qu’en 2011  (39% en 2011, 29% aujourd’hui)</a:t>
            </a:r>
          </a:p>
        </p:txBody>
      </p:sp>
      <p:sp>
        <p:nvSpPr>
          <p:cNvPr id="12" name="ZoneTexte 11"/>
          <p:cNvSpPr txBox="1"/>
          <p:nvPr/>
        </p:nvSpPr>
        <p:spPr>
          <a:xfrm>
            <a:off x="2494733" y="5446700"/>
            <a:ext cx="3877039" cy="784830"/>
          </a:xfrm>
          <a:prstGeom prst="rect">
            <a:avLst/>
          </a:prstGeom>
          <a:noFill/>
        </p:spPr>
        <p:txBody>
          <a:bodyPr wrap="square" rtlCol="0">
            <a:spAutoFit/>
          </a:bodyPr>
          <a:lstStyle/>
          <a:p>
            <a:r>
              <a:rPr lang="fr-FR" dirty="0" smtClean="0"/>
              <a:t>Il est  </a:t>
            </a:r>
            <a:r>
              <a:rPr lang="fr-FR" b="1" dirty="0" smtClean="0"/>
              <a:t>de plus en plus </a:t>
            </a:r>
            <a:r>
              <a:rPr lang="fr-FR" sz="3200" b="1" dirty="0"/>
              <a:t>CSP+ : </a:t>
            </a:r>
            <a:r>
              <a:rPr lang="fr-FR" dirty="0" smtClean="0"/>
              <a:t>45% aujourd’hui vs 36% en 2011 </a:t>
            </a:r>
          </a:p>
        </p:txBody>
      </p:sp>
      <p:grpSp>
        <p:nvGrpSpPr>
          <p:cNvPr id="13" name="Groupe 12"/>
          <p:cNvGrpSpPr/>
          <p:nvPr/>
        </p:nvGrpSpPr>
        <p:grpSpPr>
          <a:xfrm>
            <a:off x="287574" y="929858"/>
            <a:ext cx="750443" cy="679214"/>
            <a:chOff x="133805" y="3100295"/>
            <a:chExt cx="750443" cy="679214"/>
          </a:xfrm>
          <a:solidFill>
            <a:srgbClr val="7030A0"/>
          </a:solidFill>
        </p:grpSpPr>
        <p:sp>
          <p:nvSpPr>
            <p:cNvPr id="14" name="Freeform 228"/>
            <p:cNvSpPr>
              <a:spLocks/>
            </p:cNvSpPr>
            <p:nvPr/>
          </p:nvSpPr>
          <p:spPr bwMode="auto">
            <a:xfrm>
              <a:off x="451790" y="3100295"/>
              <a:ext cx="216230" cy="167895"/>
            </a:xfrm>
            <a:custGeom>
              <a:avLst/>
              <a:gdLst/>
              <a:ahLst/>
              <a:cxnLst>
                <a:cxn ang="0">
                  <a:pos x="232" y="22"/>
                </a:cxn>
                <a:cxn ang="0">
                  <a:pos x="212" y="4"/>
                </a:cxn>
                <a:cxn ang="0">
                  <a:pos x="103" y="56"/>
                </a:cxn>
                <a:cxn ang="0">
                  <a:pos x="70" y="46"/>
                </a:cxn>
                <a:cxn ang="0">
                  <a:pos x="1" y="112"/>
                </a:cxn>
                <a:cxn ang="0">
                  <a:pos x="67" y="181"/>
                </a:cxn>
                <a:cxn ang="0">
                  <a:pos x="136" y="115"/>
                </a:cxn>
                <a:cxn ang="0">
                  <a:pos x="107" y="58"/>
                </a:cxn>
                <a:cxn ang="0">
                  <a:pos x="232" y="22"/>
                </a:cxn>
              </a:cxnLst>
              <a:rect l="0" t="0" r="r" b="b"/>
              <a:pathLst>
                <a:path w="232" h="181">
                  <a:moveTo>
                    <a:pt x="232" y="22"/>
                  </a:moveTo>
                  <a:cubicBezTo>
                    <a:pt x="212" y="4"/>
                    <a:pt x="212" y="4"/>
                    <a:pt x="212" y="4"/>
                  </a:cubicBezTo>
                  <a:cubicBezTo>
                    <a:pt x="212" y="4"/>
                    <a:pt x="135" y="0"/>
                    <a:pt x="103" y="56"/>
                  </a:cubicBezTo>
                  <a:cubicBezTo>
                    <a:pt x="93" y="50"/>
                    <a:pt x="82" y="46"/>
                    <a:pt x="70" y="46"/>
                  </a:cubicBezTo>
                  <a:cubicBezTo>
                    <a:pt x="33" y="45"/>
                    <a:pt x="2" y="75"/>
                    <a:pt x="1" y="112"/>
                  </a:cubicBezTo>
                  <a:cubicBezTo>
                    <a:pt x="0" y="149"/>
                    <a:pt x="30" y="180"/>
                    <a:pt x="67" y="181"/>
                  </a:cubicBezTo>
                  <a:cubicBezTo>
                    <a:pt x="105" y="181"/>
                    <a:pt x="135" y="152"/>
                    <a:pt x="136" y="115"/>
                  </a:cubicBezTo>
                  <a:cubicBezTo>
                    <a:pt x="136" y="91"/>
                    <a:pt x="125" y="70"/>
                    <a:pt x="107" y="58"/>
                  </a:cubicBezTo>
                  <a:cubicBezTo>
                    <a:pt x="127" y="44"/>
                    <a:pt x="181" y="9"/>
                    <a:pt x="2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5" name="Freeform 229"/>
            <p:cNvSpPr>
              <a:spLocks/>
            </p:cNvSpPr>
            <p:nvPr/>
          </p:nvSpPr>
          <p:spPr bwMode="auto">
            <a:xfrm>
              <a:off x="133805" y="3275821"/>
              <a:ext cx="750443" cy="274738"/>
            </a:xfrm>
            <a:custGeom>
              <a:avLst/>
              <a:gdLst/>
              <a:ahLst/>
              <a:cxnLst>
                <a:cxn ang="0">
                  <a:pos x="33" y="88"/>
                </a:cxn>
                <a:cxn ang="0">
                  <a:pos x="34" y="91"/>
                </a:cxn>
                <a:cxn ang="0">
                  <a:pos x="28" y="106"/>
                </a:cxn>
                <a:cxn ang="0">
                  <a:pos x="52" y="164"/>
                </a:cxn>
                <a:cxn ang="0">
                  <a:pos x="104" y="182"/>
                </a:cxn>
                <a:cxn ang="0">
                  <a:pos x="156" y="198"/>
                </a:cxn>
                <a:cxn ang="0">
                  <a:pos x="216" y="202"/>
                </a:cxn>
                <a:cxn ang="0">
                  <a:pos x="293" y="218"/>
                </a:cxn>
                <a:cxn ang="0">
                  <a:pos x="355" y="247"/>
                </a:cxn>
                <a:cxn ang="0">
                  <a:pos x="385" y="292"/>
                </a:cxn>
                <a:cxn ang="0">
                  <a:pos x="425" y="246"/>
                </a:cxn>
                <a:cxn ang="0">
                  <a:pos x="483" y="232"/>
                </a:cxn>
                <a:cxn ang="0">
                  <a:pos x="543" y="260"/>
                </a:cxn>
                <a:cxn ang="0">
                  <a:pos x="603" y="227"/>
                </a:cxn>
                <a:cxn ang="0">
                  <a:pos x="676" y="200"/>
                </a:cxn>
                <a:cxn ang="0">
                  <a:pos x="726" y="189"/>
                </a:cxn>
                <a:cxn ang="0">
                  <a:pos x="761" y="179"/>
                </a:cxn>
                <a:cxn ang="0">
                  <a:pos x="786" y="172"/>
                </a:cxn>
                <a:cxn ang="0">
                  <a:pos x="802" y="115"/>
                </a:cxn>
                <a:cxn ang="0">
                  <a:pos x="799" y="105"/>
                </a:cxn>
                <a:cxn ang="0">
                  <a:pos x="800" y="102"/>
                </a:cxn>
                <a:cxn ang="0">
                  <a:pos x="418" y="3"/>
                </a:cxn>
                <a:cxn ang="0">
                  <a:pos x="33" y="88"/>
                </a:cxn>
              </a:cxnLst>
              <a:rect l="0" t="0" r="r" b="b"/>
              <a:pathLst>
                <a:path w="811" h="298">
                  <a:moveTo>
                    <a:pt x="33" y="88"/>
                  </a:moveTo>
                  <a:cubicBezTo>
                    <a:pt x="33" y="89"/>
                    <a:pt x="34" y="90"/>
                    <a:pt x="34" y="91"/>
                  </a:cubicBezTo>
                  <a:cubicBezTo>
                    <a:pt x="28" y="106"/>
                    <a:pt x="28" y="106"/>
                    <a:pt x="28" y="106"/>
                  </a:cubicBezTo>
                  <a:cubicBezTo>
                    <a:pt x="28" y="106"/>
                    <a:pt x="0" y="161"/>
                    <a:pt x="52" y="164"/>
                  </a:cubicBezTo>
                  <a:cubicBezTo>
                    <a:pt x="52" y="164"/>
                    <a:pt x="85" y="147"/>
                    <a:pt x="104" y="182"/>
                  </a:cubicBezTo>
                  <a:cubicBezTo>
                    <a:pt x="104" y="182"/>
                    <a:pt x="113" y="220"/>
                    <a:pt x="156" y="198"/>
                  </a:cubicBezTo>
                  <a:cubicBezTo>
                    <a:pt x="156" y="198"/>
                    <a:pt x="189" y="179"/>
                    <a:pt x="216" y="202"/>
                  </a:cubicBezTo>
                  <a:cubicBezTo>
                    <a:pt x="216" y="202"/>
                    <a:pt x="245" y="240"/>
                    <a:pt x="293" y="218"/>
                  </a:cubicBezTo>
                  <a:cubicBezTo>
                    <a:pt x="293" y="218"/>
                    <a:pt x="341" y="199"/>
                    <a:pt x="355" y="247"/>
                  </a:cubicBezTo>
                  <a:cubicBezTo>
                    <a:pt x="355" y="247"/>
                    <a:pt x="345" y="284"/>
                    <a:pt x="385" y="292"/>
                  </a:cubicBezTo>
                  <a:cubicBezTo>
                    <a:pt x="385" y="292"/>
                    <a:pt x="422" y="298"/>
                    <a:pt x="425" y="246"/>
                  </a:cubicBezTo>
                  <a:cubicBezTo>
                    <a:pt x="425" y="246"/>
                    <a:pt x="446" y="199"/>
                    <a:pt x="483" y="232"/>
                  </a:cubicBezTo>
                  <a:cubicBezTo>
                    <a:pt x="483" y="232"/>
                    <a:pt x="512" y="282"/>
                    <a:pt x="543" y="260"/>
                  </a:cubicBezTo>
                  <a:cubicBezTo>
                    <a:pt x="543" y="260"/>
                    <a:pt x="556" y="211"/>
                    <a:pt x="603" y="227"/>
                  </a:cubicBezTo>
                  <a:cubicBezTo>
                    <a:pt x="603" y="227"/>
                    <a:pt x="670" y="243"/>
                    <a:pt x="676" y="200"/>
                  </a:cubicBezTo>
                  <a:cubicBezTo>
                    <a:pt x="676" y="200"/>
                    <a:pt x="694" y="166"/>
                    <a:pt x="726" y="189"/>
                  </a:cubicBezTo>
                  <a:cubicBezTo>
                    <a:pt x="726" y="189"/>
                    <a:pt x="745" y="209"/>
                    <a:pt x="761" y="179"/>
                  </a:cubicBezTo>
                  <a:cubicBezTo>
                    <a:pt x="761" y="179"/>
                    <a:pt x="761" y="154"/>
                    <a:pt x="786" y="172"/>
                  </a:cubicBezTo>
                  <a:cubicBezTo>
                    <a:pt x="786" y="172"/>
                    <a:pt x="811" y="180"/>
                    <a:pt x="802" y="115"/>
                  </a:cubicBezTo>
                  <a:cubicBezTo>
                    <a:pt x="799" y="105"/>
                    <a:pt x="799" y="105"/>
                    <a:pt x="799" y="105"/>
                  </a:cubicBezTo>
                  <a:cubicBezTo>
                    <a:pt x="799" y="104"/>
                    <a:pt x="800" y="103"/>
                    <a:pt x="800" y="102"/>
                  </a:cubicBezTo>
                  <a:cubicBezTo>
                    <a:pt x="801" y="51"/>
                    <a:pt x="630" y="7"/>
                    <a:pt x="418" y="3"/>
                  </a:cubicBezTo>
                  <a:cubicBezTo>
                    <a:pt x="207" y="0"/>
                    <a:pt x="34" y="37"/>
                    <a:pt x="33"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 name="Freeform 230"/>
            <p:cNvSpPr>
              <a:spLocks/>
            </p:cNvSpPr>
            <p:nvPr/>
          </p:nvSpPr>
          <p:spPr bwMode="auto">
            <a:xfrm>
              <a:off x="143980" y="3603981"/>
              <a:ext cx="732635" cy="175528"/>
            </a:xfrm>
            <a:custGeom>
              <a:avLst/>
              <a:gdLst/>
              <a:ahLst/>
              <a:cxnLst>
                <a:cxn ang="0">
                  <a:pos x="789" y="89"/>
                </a:cxn>
                <a:cxn ang="0">
                  <a:pos x="791" y="9"/>
                </a:cxn>
                <a:cxn ang="0">
                  <a:pos x="407" y="84"/>
                </a:cxn>
                <a:cxn ang="0">
                  <a:pos x="2" y="0"/>
                </a:cxn>
                <a:cxn ang="0">
                  <a:pos x="0" y="72"/>
                </a:cxn>
                <a:cxn ang="0">
                  <a:pos x="403" y="184"/>
                </a:cxn>
                <a:cxn ang="0">
                  <a:pos x="789" y="89"/>
                </a:cxn>
              </a:cxnLst>
              <a:rect l="0" t="0" r="r" b="b"/>
              <a:pathLst>
                <a:path w="791" h="189">
                  <a:moveTo>
                    <a:pt x="789" y="89"/>
                  </a:moveTo>
                  <a:cubicBezTo>
                    <a:pt x="791" y="9"/>
                    <a:pt x="791" y="9"/>
                    <a:pt x="791" y="9"/>
                  </a:cubicBezTo>
                  <a:cubicBezTo>
                    <a:pt x="791" y="9"/>
                    <a:pt x="674" y="89"/>
                    <a:pt x="407" y="84"/>
                  </a:cubicBezTo>
                  <a:cubicBezTo>
                    <a:pt x="407" y="84"/>
                    <a:pt x="165" y="90"/>
                    <a:pt x="2" y="0"/>
                  </a:cubicBezTo>
                  <a:cubicBezTo>
                    <a:pt x="0" y="72"/>
                    <a:pt x="0" y="72"/>
                    <a:pt x="0" y="72"/>
                  </a:cubicBezTo>
                  <a:cubicBezTo>
                    <a:pt x="0" y="72"/>
                    <a:pt x="33" y="168"/>
                    <a:pt x="403" y="184"/>
                  </a:cubicBezTo>
                  <a:cubicBezTo>
                    <a:pt x="403" y="184"/>
                    <a:pt x="688" y="189"/>
                    <a:pt x="789"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7" name="Freeform 231"/>
            <p:cNvSpPr>
              <a:spLocks/>
            </p:cNvSpPr>
            <p:nvPr/>
          </p:nvSpPr>
          <p:spPr bwMode="auto">
            <a:xfrm>
              <a:off x="146525" y="3476788"/>
              <a:ext cx="730092" cy="178071"/>
            </a:xfrm>
            <a:custGeom>
              <a:avLst/>
              <a:gdLst/>
              <a:ahLst/>
              <a:cxnLst>
                <a:cxn ang="0">
                  <a:pos x="790" y="10"/>
                </a:cxn>
                <a:cxn ang="0">
                  <a:pos x="406" y="88"/>
                </a:cxn>
                <a:cxn ang="0">
                  <a:pos x="1" y="0"/>
                </a:cxn>
                <a:cxn ang="0">
                  <a:pos x="0" y="76"/>
                </a:cxn>
                <a:cxn ang="0">
                  <a:pos x="402" y="193"/>
                </a:cxn>
                <a:cxn ang="0">
                  <a:pos x="788" y="93"/>
                </a:cxn>
                <a:cxn ang="0">
                  <a:pos x="790" y="10"/>
                </a:cxn>
              </a:cxnLst>
              <a:rect l="0" t="0" r="r" b="b"/>
              <a:pathLst>
                <a:path w="790" h="193">
                  <a:moveTo>
                    <a:pt x="790" y="10"/>
                  </a:moveTo>
                  <a:cubicBezTo>
                    <a:pt x="790" y="10"/>
                    <a:pt x="674" y="93"/>
                    <a:pt x="406" y="88"/>
                  </a:cubicBezTo>
                  <a:cubicBezTo>
                    <a:pt x="406" y="88"/>
                    <a:pt x="164" y="95"/>
                    <a:pt x="1" y="0"/>
                  </a:cubicBezTo>
                  <a:cubicBezTo>
                    <a:pt x="0" y="76"/>
                    <a:pt x="0" y="76"/>
                    <a:pt x="0" y="76"/>
                  </a:cubicBezTo>
                  <a:cubicBezTo>
                    <a:pt x="0" y="76"/>
                    <a:pt x="33" y="175"/>
                    <a:pt x="402" y="193"/>
                  </a:cubicBezTo>
                  <a:cubicBezTo>
                    <a:pt x="402" y="193"/>
                    <a:pt x="742" y="189"/>
                    <a:pt x="788" y="93"/>
                  </a:cubicBezTo>
                  <a:lnTo>
                    <a:pt x="79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18" name="Group 325"/>
          <p:cNvGrpSpPr>
            <a:grpSpLocks noChangeAspect="1"/>
          </p:cNvGrpSpPr>
          <p:nvPr/>
        </p:nvGrpSpPr>
        <p:grpSpPr>
          <a:xfrm>
            <a:off x="4926879" y="1968941"/>
            <a:ext cx="269235" cy="843065"/>
            <a:chOff x="6273835" y="4493927"/>
            <a:chExt cx="463263" cy="1450648"/>
          </a:xfrm>
        </p:grpSpPr>
        <p:sp>
          <p:nvSpPr>
            <p:cNvPr id="19" name="Freeform 23"/>
            <p:cNvSpPr>
              <a:spLocks noEditPoints="1"/>
            </p:cNvSpPr>
            <p:nvPr/>
          </p:nvSpPr>
          <p:spPr bwMode="auto">
            <a:xfrm>
              <a:off x="6273835" y="4493927"/>
              <a:ext cx="463263" cy="1450648"/>
            </a:xfrm>
            <a:custGeom>
              <a:avLst/>
              <a:gdLst/>
              <a:ahLst/>
              <a:cxnLst>
                <a:cxn ang="0">
                  <a:pos x="130" y="3"/>
                </a:cxn>
                <a:cxn ang="0">
                  <a:pos x="92" y="3"/>
                </a:cxn>
                <a:cxn ang="0">
                  <a:pos x="210" y="190"/>
                </a:cxn>
                <a:cxn ang="0">
                  <a:pos x="193" y="121"/>
                </a:cxn>
                <a:cxn ang="0">
                  <a:pos x="134" y="95"/>
                </a:cxn>
                <a:cxn ang="0">
                  <a:pos x="139" y="68"/>
                </a:cxn>
                <a:cxn ang="0">
                  <a:pos x="150" y="47"/>
                </a:cxn>
                <a:cxn ang="0">
                  <a:pos x="147" y="35"/>
                </a:cxn>
                <a:cxn ang="0">
                  <a:pos x="147" y="29"/>
                </a:cxn>
                <a:cxn ang="0">
                  <a:pos x="146" y="24"/>
                </a:cxn>
                <a:cxn ang="0">
                  <a:pos x="143" y="17"/>
                </a:cxn>
                <a:cxn ang="0">
                  <a:pos x="139" y="10"/>
                </a:cxn>
                <a:cxn ang="0">
                  <a:pos x="129" y="3"/>
                </a:cxn>
                <a:cxn ang="0">
                  <a:pos x="118" y="1"/>
                </a:cxn>
                <a:cxn ang="0">
                  <a:pos x="106" y="1"/>
                </a:cxn>
                <a:cxn ang="0">
                  <a:pos x="96" y="6"/>
                </a:cxn>
                <a:cxn ang="0">
                  <a:pos x="96" y="9"/>
                </a:cxn>
                <a:cxn ang="0">
                  <a:pos x="84" y="5"/>
                </a:cxn>
                <a:cxn ang="0">
                  <a:pos x="85" y="10"/>
                </a:cxn>
                <a:cxn ang="0">
                  <a:pos x="85" y="13"/>
                </a:cxn>
                <a:cxn ang="0">
                  <a:pos x="76" y="44"/>
                </a:cxn>
                <a:cxn ang="0">
                  <a:pos x="79" y="66"/>
                </a:cxn>
                <a:cxn ang="0">
                  <a:pos x="89" y="83"/>
                </a:cxn>
                <a:cxn ang="0">
                  <a:pos x="65" y="108"/>
                </a:cxn>
                <a:cxn ang="0">
                  <a:pos x="8" y="163"/>
                </a:cxn>
                <a:cxn ang="0">
                  <a:pos x="1" y="243"/>
                </a:cxn>
                <a:cxn ang="0">
                  <a:pos x="6" y="282"/>
                </a:cxn>
                <a:cxn ang="0">
                  <a:pos x="17" y="318"/>
                </a:cxn>
                <a:cxn ang="0">
                  <a:pos x="38" y="365"/>
                </a:cxn>
                <a:cxn ang="0">
                  <a:pos x="48" y="447"/>
                </a:cxn>
                <a:cxn ang="0">
                  <a:pos x="63" y="600"/>
                </a:cxn>
                <a:cxn ang="0">
                  <a:pos x="64" y="641"/>
                </a:cxn>
                <a:cxn ang="0">
                  <a:pos x="96" y="652"/>
                </a:cxn>
                <a:cxn ang="0">
                  <a:pos x="114" y="630"/>
                </a:cxn>
                <a:cxn ang="0">
                  <a:pos x="115" y="524"/>
                </a:cxn>
                <a:cxn ang="0">
                  <a:pos x="114" y="425"/>
                </a:cxn>
                <a:cxn ang="0">
                  <a:pos x="138" y="583"/>
                </a:cxn>
                <a:cxn ang="0">
                  <a:pos x="142" y="640"/>
                </a:cxn>
                <a:cxn ang="0">
                  <a:pos x="155" y="673"/>
                </a:cxn>
                <a:cxn ang="0">
                  <a:pos x="180" y="638"/>
                </a:cxn>
                <a:cxn ang="0">
                  <a:pos x="190" y="541"/>
                </a:cxn>
                <a:cxn ang="0">
                  <a:pos x="188" y="369"/>
                </a:cxn>
                <a:cxn ang="0">
                  <a:pos x="187" y="359"/>
                </a:cxn>
                <a:cxn ang="0">
                  <a:pos x="206" y="324"/>
                </a:cxn>
                <a:cxn ang="0">
                  <a:pos x="212" y="298"/>
                </a:cxn>
                <a:cxn ang="0">
                  <a:pos x="216" y="251"/>
                </a:cxn>
              </a:cxnLst>
              <a:rect l="0" t="0" r="r" b="b"/>
              <a:pathLst>
                <a:path w="216" h="676">
                  <a:moveTo>
                    <a:pt x="130" y="3"/>
                  </a:moveTo>
                  <a:cubicBezTo>
                    <a:pt x="130" y="3"/>
                    <a:pt x="130" y="3"/>
                    <a:pt x="130" y="3"/>
                  </a:cubicBezTo>
                  <a:cubicBezTo>
                    <a:pt x="131" y="3"/>
                    <a:pt x="130" y="3"/>
                    <a:pt x="130" y="3"/>
                  </a:cubicBezTo>
                  <a:close/>
                  <a:moveTo>
                    <a:pt x="90" y="2"/>
                  </a:moveTo>
                  <a:cubicBezTo>
                    <a:pt x="90" y="2"/>
                    <a:pt x="92" y="3"/>
                    <a:pt x="93" y="4"/>
                  </a:cubicBezTo>
                  <a:cubicBezTo>
                    <a:pt x="92" y="3"/>
                    <a:pt x="92" y="3"/>
                    <a:pt x="92" y="3"/>
                  </a:cubicBezTo>
                  <a:cubicBezTo>
                    <a:pt x="92" y="3"/>
                    <a:pt x="88" y="3"/>
                    <a:pt x="90" y="2"/>
                  </a:cubicBezTo>
                  <a:close/>
                  <a:moveTo>
                    <a:pt x="215" y="231"/>
                  </a:moveTo>
                  <a:cubicBezTo>
                    <a:pt x="214" y="224"/>
                    <a:pt x="210" y="195"/>
                    <a:pt x="210" y="190"/>
                  </a:cubicBezTo>
                  <a:cubicBezTo>
                    <a:pt x="209" y="184"/>
                    <a:pt x="204" y="158"/>
                    <a:pt x="204" y="158"/>
                  </a:cubicBezTo>
                  <a:cubicBezTo>
                    <a:pt x="204" y="158"/>
                    <a:pt x="204" y="153"/>
                    <a:pt x="200" y="141"/>
                  </a:cubicBezTo>
                  <a:cubicBezTo>
                    <a:pt x="197" y="129"/>
                    <a:pt x="193" y="121"/>
                    <a:pt x="193" y="121"/>
                  </a:cubicBezTo>
                  <a:cubicBezTo>
                    <a:pt x="193" y="121"/>
                    <a:pt x="161" y="109"/>
                    <a:pt x="157" y="109"/>
                  </a:cubicBezTo>
                  <a:cubicBezTo>
                    <a:pt x="153" y="108"/>
                    <a:pt x="145" y="106"/>
                    <a:pt x="142" y="103"/>
                  </a:cubicBezTo>
                  <a:cubicBezTo>
                    <a:pt x="139" y="101"/>
                    <a:pt x="136" y="96"/>
                    <a:pt x="134" y="95"/>
                  </a:cubicBezTo>
                  <a:cubicBezTo>
                    <a:pt x="134" y="95"/>
                    <a:pt x="131" y="89"/>
                    <a:pt x="134" y="84"/>
                  </a:cubicBezTo>
                  <a:cubicBezTo>
                    <a:pt x="134" y="83"/>
                    <a:pt x="137" y="80"/>
                    <a:pt x="137" y="78"/>
                  </a:cubicBezTo>
                  <a:cubicBezTo>
                    <a:pt x="138" y="75"/>
                    <a:pt x="139" y="68"/>
                    <a:pt x="139" y="68"/>
                  </a:cubicBezTo>
                  <a:cubicBezTo>
                    <a:pt x="139" y="68"/>
                    <a:pt x="142" y="70"/>
                    <a:pt x="143" y="67"/>
                  </a:cubicBezTo>
                  <a:cubicBezTo>
                    <a:pt x="143" y="65"/>
                    <a:pt x="146" y="59"/>
                    <a:pt x="147" y="56"/>
                  </a:cubicBezTo>
                  <a:cubicBezTo>
                    <a:pt x="148" y="54"/>
                    <a:pt x="150" y="50"/>
                    <a:pt x="150" y="47"/>
                  </a:cubicBezTo>
                  <a:cubicBezTo>
                    <a:pt x="150" y="46"/>
                    <a:pt x="150" y="46"/>
                    <a:pt x="150" y="45"/>
                  </a:cubicBezTo>
                  <a:cubicBezTo>
                    <a:pt x="149" y="44"/>
                    <a:pt x="147" y="45"/>
                    <a:pt x="146" y="45"/>
                  </a:cubicBezTo>
                  <a:cubicBezTo>
                    <a:pt x="147" y="35"/>
                    <a:pt x="147" y="35"/>
                    <a:pt x="147" y="35"/>
                  </a:cubicBezTo>
                  <a:cubicBezTo>
                    <a:pt x="147" y="33"/>
                    <a:pt x="147" y="33"/>
                    <a:pt x="147" y="33"/>
                  </a:cubicBezTo>
                  <a:cubicBezTo>
                    <a:pt x="147" y="33"/>
                    <a:pt x="147" y="32"/>
                    <a:pt x="147" y="31"/>
                  </a:cubicBezTo>
                  <a:cubicBezTo>
                    <a:pt x="147" y="30"/>
                    <a:pt x="147" y="29"/>
                    <a:pt x="147" y="29"/>
                  </a:cubicBezTo>
                  <a:cubicBezTo>
                    <a:pt x="147" y="29"/>
                    <a:pt x="145" y="29"/>
                    <a:pt x="146" y="28"/>
                  </a:cubicBezTo>
                  <a:cubicBezTo>
                    <a:pt x="146" y="27"/>
                    <a:pt x="148" y="28"/>
                    <a:pt x="148" y="28"/>
                  </a:cubicBezTo>
                  <a:cubicBezTo>
                    <a:pt x="148" y="28"/>
                    <a:pt x="146" y="25"/>
                    <a:pt x="146" y="24"/>
                  </a:cubicBezTo>
                  <a:cubicBezTo>
                    <a:pt x="145" y="23"/>
                    <a:pt x="144" y="20"/>
                    <a:pt x="144" y="20"/>
                  </a:cubicBezTo>
                  <a:cubicBezTo>
                    <a:pt x="146" y="19"/>
                    <a:pt x="146" y="19"/>
                    <a:pt x="146" y="19"/>
                  </a:cubicBezTo>
                  <a:cubicBezTo>
                    <a:pt x="146" y="19"/>
                    <a:pt x="144" y="18"/>
                    <a:pt x="143" y="17"/>
                  </a:cubicBezTo>
                  <a:cubicBezTo>
                    <a:pt x="143" y="17"/>
                    <a:pt x="139" y="14"/>
                    <a:pt x="139" y="14"/>
                  </a:cubicBezTo>
                  <a:cubicBezTo>
                    <a:pt x="140" y="13"/>
                    <a:pt x="140" y="13"/>
                    <a:pt x="140" y="13"/>
                  </a:cubicBezTo>
                  <a:cubicBezTo>
                    <a:pt x="140" y="13"/>
                    <a:pt x="139" y="11"/>
                    <a:pt x="139" y="10"/>
                  </a:cubicBezTo>
                  <a:cubicBezTo>
                    <a:pt x="138" y="10"/>
                    <a:pt x="134" y="7"/>
                    <a:pt x="132" y="6"/>
                  </a:cubicBezTo>
                  <a:cubicBezTo>
                    <a:pt x="130" y="5"/>
                    <a:pt x="130" y="4"/>
                    <a:pt x="130" y="3"/>
                  </a:cubicBezTo>
                  <a:cubicBezTo>
                    <a:pt x="130" y="3"/>
                    <a:pt x="129" y="3"/>
                    <a:pt x="129" y="3"/>
                  </a:cubicBezTo>
                  <a:cubicBezTo>
                    <a:pt x="126" y="3"/>
                    <a:pt x="126" y="3"/>
                    <a:pt x="126" y="3"/>
                  </a:cubicBezTo>
                  <a:cubicBezTo>
                    <a:pt x="123" y="2"/>
                    <a:pt x="123" y="2"/>
                    <a:pt x="123" y="2"/>
                  </a:cubicBezTo>
                  <a:cubicBezTo>
                    <a:pt x="123" y="2"/>
                    <a:pt x="120" y="0"/>
                    <a:pt x="118" y="1"/>
                  </a:cubicBezTo>
                  <a:cubicBezTo>
                    <a:pt x="116" y="1"/>
                    <a:pt x="114" y="1"/>
                    <a:pt x="114" y="1"/>
                  </a:cubicBezTo>
                  <a:cubicBezTo>
                    <a:pt x="114" y="1"/>
                    <a:pt x="110" y="2"/>
                    <a:pt x="109" y="1"/>
                  </a:cubicBezTo>
                  <a:cubicBezTo>
                    <a:pt x="108" y="1"/>
                    <a:pt x="106" y="1"/>
                    <a:pt x="106" y="1"/>
                  </a:cubicBezTo>
                  <a:cubicBezTo>
                    <a:pt x="106" y="1"/>
                    <a:pt x="102" y="0"/>
                    <a:pt x="101" y="1"/>
                  </a:cubicBezTo>
                  <a:cubicBezTo>
                    <a:pt x="99" y="2"/>
                    <a:pt x="100" y="3"/>
                    <a:pt x="99" y="3"/>
                  </a:cubicBezTo>
                  <a:cubicBezTo>
                    <a:pt x="98" y="4"/>
                    <a:pt x="96" y="6"/>
                    <a:pt x="96" y="6"/>
                  </a:cubicBezTo>
                  <a:cubicBezTo>
                    <a:pt x="96" y="6"/>
                    <a:pt x="95" y="4"/>
                    <a:pt x="93" y="4"/>
                  </a:cubicBezTo>
                  <a:cubicBezTo>
                    <a:pt x="94" y="5"/>
                    <a:pt x="95" y="6"/>
                    <a:pt x="96" y="7"/>
                  </a:cubicBezTo>
                  <a:cubicBezTo>
                    <a:pt x="96" y="9"/>
                    <a:pt x="96" y="9"/>
                    <a:pt x="96" y="9"/>
                  </a:cubicBezTo>
                  <a:cubicBezTo>
                    <a:pt x="96" y="9"/>
                    <a:pt x="93" y="7"/>
                    <a:pt x="90" y="5"/>
                  </a:cubicBezTo>
                  <a:cubicBezTo>
                    <a:pt x="89" y="4"/>
                    <a:pt x="87" y="4"/>
                    <a:pt x="87" y="4"/>
                  </a:cubicBezTo>
                  <a:cubicBezTo>
                    <a:pt x="84" y="4"/>
                    <a:pt x="84" y="5"/>
                    <a:pt x="84" y="5"/>
                  </a:cubicBezTo>
                  <a:cubicBezTo>
                    <a:pt x="84" y="5"/>
                    <a:pt x="88" y="3"/>
                    <a:pt x="91" y="7"/>
                  </a:cubicBezTo>
                  <a:cubicBezTo>
                    <a:pt x="95" y="11"/>
                    <a:pt x="92" y="10"/>
                    <a:pt x="92" y="10"/>
                  </a:cubicBezTo>
                  <a:cubicBezTo>
                    <a:pt x="92" y="10"/>
                    <a:pt x="88" y="7"/>
                    <a:pt x="85" y="10"/>
                  </a:cubicBezTo>
                  <a:cubicBezTo>
                    <a:pt x="85" y="10"/>
                    <a:pt x="87" y="9"/>
                    <a:pt x="89" y="10"/>
                  </a:cubicBezTo>
                  <a:cubicBezTo>
                    <a:pt x="89" y="10"/>
                    <a:pt x="81" y="12"/>
                    <a:pt x="80" y="18"/>
                  </a:cubicBezTo>
                  <a:cubicBezTo>
                    <a:pt x="80" y="18"/>
                    <a:pt x="82" y="14"/>
                    <a:pt x="85" y="13"/>
                  </a:cubicBezTo>
                  <a:cubicBezTo>
                    <a:pt x="85" y="13"/>
                    <a:pt x="76" y="21"/>
                    <a:pt x="80" y="37"/>
                  </a:cubicBezTo>
                  <a:cubicBezTo>
                    <a:pt x="79" y="45"/>
                    <a:pt x="79" y="45"/>
                    <a:pt x="79" y="45"/>
                  </a:cubicBezTo>
                  <a:cubicBezTo>
                    <a:pt x="76" y="44"/>
                    <a:pt x="76" y="44"/>
                    <a:pt x="76" y="44"/>
                  </a:cubicBezTo>
                  <a:cubicBezTo>
                    <a:pt x="76" y="44"/>
                    <a:pt x="74" y="44"/>
                    <a:pt x="74" y="47"/>
                  </a:cubicBezTo>
                  <a:cubicBezTo>
                    <a:pt x="74" y="50"/>
                    <a:pt x="77" y="55"/>
                    <a:pt x="77" y="56"/>
                  </a:cubicBezTo>
                  <a:cubicBezTo>
                    <a:pt x="77" y="57"/>
                    <a:pt x="79" y="63"/>
                    <a:pt x="79" y="66"/>
                  </a:cubicBezTo>
                  <a:cubicBezTo>
                    <a:pt x="80" y="68"/>
                    <a:pt x="83" y="68"/>
                    <a:pt x="83" y="68"/>
                  </a:cubicBezTo>
                  <a:cubicBezTo>
                    <a:pt x="83" y="68"/>
                    <a:pt x="85" y="76"/>
                    <a:pt x="86" y="78"/>
                  </a:cubicBezTo>
                  <a:cubicBezTo>
                    <a:pt x="86" y="79"/>
                    <a:pt x="88" y="82"/>
                    <a:pt x="89" y="83"/>
                  </a:cubicBezTo>
                  <a:cubicBezTo>
                    <a:pt x="90" y="84"/>
                    <a:pt x="91" y="89"/>
                    <a:pt x="89" y="94"/>
                  </a:cubicBezTo>
                  <a:cubicBezTo>
                    <a:pt x="89" y="95"/>
                    <a:pt x="88" y="97"/>
                    <a:pt x="86" y="98"/>
                  </a:cubicBezTo>
                  <a:cubicBezTo>
                    <a:pt x="82" y="102"/>
                    <a:pt x="74" y="105"/>
                    <a:pt x="65" y="108"/>
                  </a:cubicBezTo>
                  <a:cubicBezTo>
                    <a:pt x="64" y="108"/>
                    <a:pt x="25" y="121"/>
                    <a:pt x="21" y="122"/>
                  </a:cubicBezTo>
                  <a:cubicBezTo>
                    <a:pt x="17" y="123"/>
                    <a:pt x="17" y="127"/>
                    <a:pt x="17" y="129"/>
                  </a:cubicBezTo>
                  <a:cubicBezTo>
                    <a:pt x="16" y="130"/>
                    <a:pt x="9" y="162"/>
                    <a:pt x="8" y="163"/>
                  </a:cubicBezTo>
                  <a:cubicBezTo>
                    <a:pt x="8" y="164"/>
                    <a:pt x="5" y="193"/>
                    <a:pt x="5" y="195"/>
                  </a:cubicBezTo>
                  <a:cubicBezTo>
                    <a:pt x="5" y="196"/>
                    <a:pt x="0" y="222"/>
                    <a:pt x="0" y="225"/>
                  </a:cubicBezTo>
                  <a:cubicBezTo>
                    <a:pt x="0" y="227"/>
                    <a:pt x="1" y="241"/>
                    <a:pt x="1" y="243"/>
                  </a:cubicBezTo>
                  <a:cubicBezTo>
                    <a:pt x="0" y="245"/>
                    <a:pt x="2" y="257"/>
                    <a:pt x="1" y="261"/>
                  </a:cubicBezTo>
                  <a:cubicBezTo>
                    <a:pt x="0" y="266"/>
                    <a:pt x="5" y="276"/>
                    <a:pt x="5" y="276"/>
                  </a:cubicBezTo>
                  <a:cubicBezTo>
                    <a:pt x="5" y="276"/>
                    <a:pt x="7" y="279"/>
                    <a:pt x="6" y="282"/>
                  </a:cubicBezTo>
                  <a:cubicBezTo>
                    <a:pt x="5" y="284"/>
                    <a:pt x="5" y="291"/>
                    <a:pt x="7" y="295"/>
                  </a:cubicBezTo>
                  <a:cubicBezTo>
                    <a:pt x="9" y="299"/>
                    <a:pt x="14" y="306"/>
                    <a:pt x="14" y="306"/>
                  </a:cubicBezTo>
                  <a:cubicBezTo>
                    <a:pt x="14" y="306"/>
                    <a:pt x="17" y="315"/>
                    <a:pt x="17" y="318"/>
                  </a:cubicBezTo>
                  <a:cubicBezTo>
                    <a:pt x="17" y="321"/>
                    <a:pt x="20" y="329"/>
                    <a:pt x="20" y="329"/>
                  </a:cubicBezTo>
                  <a:cubicBezTo>
                    <a:pt x="13" y="351"/>
                    <a:pt x="13" y="351"/>
                    <a:pt x="13" y="351"/>
                  </a:cubicBezTo>
                  <a:cubicBezTo>
                    <a:pt x="21" y="370"/>
                    <a:pt x="38" y="365"/>
                    <a:pt x="38" y="365"/>
                  </a:cubicBezTo>
                  <a:cubicBezTo>
                    <a:pt x="38" y="365"/>
                    <a:pt x="38" y="367"/>
                    <a:pt x="38" y="370"/>
                  </a:cubicBezTo>
                  <a:cubicBezTo>
                    <a:pt x="38" y="370"/>
                    <a:pt x="38" y="370"/>
                    <a:pt x="38" y="370"/>
                  </a:cubicBezTo>
                  <a:cubicBezTo>
                    <a:pt x="38" y="370"/>
                    <a:pt x="48" y="445"/>
                    <a:pt x="48" y="447"/>
                  </a:cubicBezTo>
                  <a:cubicBezTo>
                    <a:pt x="49" y="450"/>
                    <a:pt x="55" y="533"/>
                    <a:pt x="57" y="547"/>
                  </a:cubicBezTo>
                  <a:cubicBezTo>
                    <a:pt x="58" y="560"/>
                    <a:pt x="61" y="572"/>
                    <a:pt x="61" y="573"/>
                  </a:cubicBezTo>
                  <a:cubicBezTo>
                    <a:pt x="61" y="574"/>
                    <a:pt x="63" y="600"/>
                    <a:pt x="63" y="600"/>
                  </a:cubicBezTo>
                  <a:cubicBezTo>
                    <a:pt x="66" y="614"/>
                    <a:pt x="68" y="610"/>
                    <a:pt x="71" y="621"/>
                  </a:cubicBezTo>
                  <a:cubicBezTo>
                    <a:pt x="74" y="631"/>
                    <a:pt x="71" y="632"/>
                    <a:pt x="71" y="632"/>
                  </a:cubicBezTo>
                  <a:cubicBezTo>
                    <a:pt x="64" y="641"/>
                    <a:pt x="64" y="641"/>
                    <a:pt x="64" y="641"/>
                  </a:cubicBezTo>
                  <a:cubicBezTo>
                    <a:pt x="56" y="653"/>
                    <a:pt x="53" y="663"/>
                    <a:pt x="58" y="667"/>
                  </a:cubicBezTo>
                  <a:cubicBezTo>
                    <a:pt x="62" y="670"/>
                    <a:pt x="85" y="671"/>
                    <a:pt x="89" y="667"/>
                  </a:cubicBezTo>
                  <a:cubicBezTo>
                    <a:pt x="93" y="663"/>
                    <a:pt x="95" y="657"/>
                    <a:pt x="96" y="652"/>
                  </a:cubicBezTo>
                  <a:cubicBezTo>
                    <a:pt x="97" y="648"/>
                    <a:pt x="113" y="643"/>
                    <a:pt x="113" y="640"/>
                  </a:cubicBezTo>
                  <a:cubicBezTo>
                    <a:pt x="113" y="637"/>
                    <a:pt x="113" y="632"/>
                    <a:pt x="113" y="632"/>
                  </a:cubicBezTo>
                  <a:cubicBezTo>
                    <a:pt x="113" y="632"/>
                    <a:pt x="113" y="632"/>
                    <a:pt x="114" y="630"/>
                  </a:cubicBezTo>
                  <a:cubicBezTo>
                    <a:pt x="116" y="628"/>
                    <a:pt x="120" y="616"/>
                    <a:pt x="120" y="616"/>
                  </a:cubicBezTo>
                  <a:cubicBezTo>
                    <a:pt x="120" y="616"/>
                    <a:pt x="120" y="616"/>
                    <a:pt x="116" y="578"/>
                  </a:cubicBezTo>
                  <a:cubicBezTo>
                    <a:pt x="112" y="540"/>
                    <a:pt x="115" y="526"/>
                    <a:pt x="115" y="524"/>
                  </a:cubicBezTo>
                  <a:cubicBezTo>
                    <a:pt x="115" y="522"/>
                    <a:pt x="111" y="493"/>
                    <a:pt x="111" y="493"/>
                  </a:cubicBezTo>
                  <a:cubicBezTo>
                    <a:pt x="114" y="418"/>
                    <a:pt x="114" y="418"/>
                    <a:pt x="114" y="418"/>
                  </a:cubicBezTo>
                  <a:cubicBezTo>
                    <a:pt x="114" y="425"/>
                    <a:pt x="114" y="425"/>
                    <a:pt x="114" y="425"/>
                  </a:cubicBezTo>
                  <a:cubicBezTo>
                    <a:pt x="114" y="425"/>
                    <a:pt x="122" y="492"/>
                    <a:pt x="122" y="496"/>
                  </a:cubicBezTo>
                  <a:cubicBezTo>
                    <a:pt x="122" y="501"/>
                    <a:pt x="129" y="533"/>
                    <a:pt x="129" y="536"/>
                  </a:cubicBezTo>
                  <a:cubicBezTo>
                    <a:pt x="130" y="538"/>
                    <a:pt x="138" y="579"/>
                    <a:pt x="138" y="583"/>
                  </a:cubicBezTo>
                  <a:cubicBezTo>
                    <a:pt x="138" y="586"/>
                    <a:pt x="134" y="609"/>
                    <a:pt x="137" y="616"/>
                  </a:cubicBezTo>
                  <a:cubicBezTo>
                    <a:pt x="140" y="622"/>
                    <a:pt x="143" y="631"/>
                    <a:pt x="143" y="631"/>
                  </a:cubicBezTo>
                  <a:cubicBezTo>
                    <a:pt x="142" y="640"/>
                    <a:pt x="142" y="640"/>
                    <a:pt x="142" y="640"/>
                  </a:cubicBezTo>
                  <a:cubicBezTo>
                    <a:pt x="142" y="640"/>
                    <a:pt x="145" y="641"/>
                    <a:pt x="148" y="644"/>
                  </a:cubicBezTo>
                  <a:cubicBezTo>
                    <a:pt x="149" y="645"/>
                    <a:pt x="149" y="644"/>
                    <a:pt x="147" y="650"/>
                  </a:cubicBezTo>
                  <a:cubicBezTo>
                    <a:pt x="144" y="656"/>
                    <a:pt x="152" y="670"/>
                    <a:pt x="155" y="673"/>
                  </a:cubicBezTo>
                  <a:cubicBezTo>
                    <a:pt x="158" y="676"/>
                    <a:pt x="174" y="673"/>
                    <a:pt x="180" y="671"/>
                  </a:cubicBezTo>
                  <a:cubicBezTo>
                    <a:pt x="187" y="669"/>
                    <a:pt x="185" y="659"/>
                    <a:pt x="185" y="656"/>
                  </a:cubicBezTo>
                  <a:cubicBezTo>
                    <a:pt x="185" y="653"/>
                    <a:pt x="180" y="638"/>
                    <a:pt x="180" y="638"/>
                  </a:cubicBezTo>
                  <a:cubicBezTo>
                    <a:pt x="183" y="628"/>
                    <a:pt x="183" y="628"/>
                    <a:pt x="183" y="628"/>
                  </a:cubicBezTo>
                  <a:cubicBezTo>
                    <a:pt x="192" y="614"/>
                    <a:pt x="189" y="603"/>
                    <a:pt x="189" y="603"/>
                  </a:cubicBezTo>
                  <a:cubicBezTo>
                    <a:pt x="193" y="585"/>
                    <a:pt x="190" y="570"/>
                    <a:pt x="190" y="541"/>
                  </a:cubicBezTo>
                  <a:cubicBezTo>
                    <a:pt x="191" y="513"/>
                    <a:pt x="191" y="503"/>
                    <a:pt x="191" y="503"/>
                  </a:cubicBezTo>
                  <a:cubicBezTo>
                    <a:pt x="191" y="503"/>
                    <a:pt x="187" y="448"/>
                    <a:pt x="187" y="441"/>
                  </a:cubicBezTo>
                  <a:cubicBezTo>
                    <a:pt x="187" y="434"/>
                    <a:pt x="188" y="369"/>
                    <a:pt x="188" y="369"/>
                  </a:cubicBezTo>
                  <a:cubicBezTo>
                    <a:pt x="188" y="369"/>
                    <a:pt x="188" y="369"/>
                    <a:pt x="188" y="369"/>
                  </a:cubicBezTo>
                  <a:cubicBezTo>
                    <a:pt x="188" y="368"/>
                    <a:pt x="188" y="367"/>
                    <a:pt x="188" y="366"/>
                  </a:cubicBezTo>
                  <a:cubicBezTo>
                    <a:pt x="188" y="360"/>
                    <a:pt x="187" y="359"/>
                    <a:pt x="187" y="359"/>
                  </a:cubicBezTo>
                  <a:cubicBezTo>
                    <a:pt x="199" y="366"/>
                    <a:pt x="203" y="358"/>
                    <a:pt x="203" y="358"/>
                  </a:cubicBezTo>
                  <a:cubicBezTo>
                    <a:pt x="200" y="350"/>
                    <a:pt x="199" y="339"/>
                    <a:pt x="199" y="337"/>
                  </a:cubicBezTo>
                  <a:cubicBezTo>
                    <a:pt x="200" y="334"/>
                    <a:pt x="205" y="328"/>
                    <a:pt x="206" y="324"/>
                  </a:cubicBezTo>
                  <a:cubicBezTo>
                    <a:pt x="207" y="320"/>
                    <a:pt x="207" y="321"/>
                    <a:pt x="209" y="315"/>
                  </a:cubicBezTo>
                  <a:cubicBezTo>
                    <a:pt x="212" y="309"/>
                    <a:pt x="208" y="309"/>
                    <a:pt x="208" y="305"/>
                  </a:cubicBezTo>
                  <a:cubicBezTo>
                    <a:pt x="208" y="302"/>
                    <a:pt x="212" y="298"/>
                    <a:pt x="212" y="298"/>
                  </a:cubicBezTo>
                  <a:cubicBezTo>
                    <a:pt x="212" y="298"/>
                    <a:pt x="212" y="290"/>
                    <a:pt x="212" y="287"/>
                  </a:cubicBezTo>
                  <a:cubicBezTo>
                    <a:pt x="212" y="284"/>
                    <a:pt x="214" y="266"/>
                    <a:pt x="214" y="264"/>
                  </a:cubicBezTo>
                  <a:cubicBezTo>
                    <a:pt x="214" y="263"/>
                    <a:pt x="215" y="253"/>
                    <a:pt x="216" y="251"/>
                  </a:cubicBezTo>
                  <a:cubicBezTo>
                    <a:pt x="216" y="249"/>
                    <a:pt x="215" y="239"/>
                    <a:pt x="215" y="231"/>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 name="Freeform 24"/>
            <p:cNvSpPr>
              <a:spLocks/>
            </p:cNvSpPr>
            <p:nvPr/>
          </p:nvSpPr>
          <p:spPr bwMode="auto">
            <a:xfrm>
              <a:off x="6398280" y="4698308"/>
              <a:ext cx="237990" cy="486880"/>
            </a:xfrm>
            <a:custGeom>
              <a:avLst/>
              <a:gdLst/>
              <a:ahLst/>
              <a:cxnLst>
                <a:cxn ang="0">
                  <a:pos x="80" y="7"/>
                </a:cxn>
                <a:cxn ang="0">
                  <a:pos x="80" y="95"/>
                </a:cxn>
                <a:cxn ang="0">
                  <a:pos x="85" y="132"/>
                </a:cxn>
                <a:cxn ang="0">
                  <a:pos x="96" y="166"/>
                </a:cxn>
                <a:cxn ang="0">
                  <a:pos x="111" y="207"/>
                </a:cxn>
                <a:cxn ang="0">
                  <a:pos x="82" y="220"/>
                </a:cxn>
                <a:cxn ang="0">
                  <a:pos x="30" y="218"/>
                </a:cxn>
                <a:cxn ang="0">
                  <a:pos x="0" y="209"/>
                </a:cxn>
                <a:cxn ang="0">
                  <a:pos x="10" y="187"/>
                </a:cxn>
                <a:cxn ang="0">
                  <a:pos x="17" y="147"/>
                </a:cxn>
                <a:cxn ang="0">
                  <a:pos x="25" y="101"/>
                </a:cxn>
                <a:cxn ang="0">
                  <a:pos x="25" y="60"/>
                </a:cxn>
                <a:cxn ang="0">
                  <a:pos x="28" y="7"/>
                </a:cxn>
                <a:cxn ang="0">
                  <a:pos x="31" y="0"/>
                </a:cxn>
                <a:cxn ang="0">
                  <a:pos x="50" y="27"/>
                </a:cxn>
                <a:cxn ang="0">
                  <a:pos x="52" y="29"/>
                </a:cxn>
                <a:cxn ang="0">
                  <a:pos x="57" y="29"/>
                </a:cxn>
                <a:cxn ang="0">
                  <a:pos x="59" y="26"/>
                </a:cxn>
                <a:cxn ang="0">
                  <a:pos x="77" y="1"/>
                </a:cxn>
                <a:cxn ang="0">
                  <a:pos x="80" y="7"/>
                </a:cxn>
              </a:cxnLst>
              <a:rect l="0" t="0" r="r" b="b"/>
              <a:pathLst>
                <a:path w="111" h="227">
                  <a:moveTo>
                    <a:pt x="80" y="7"/>
                  </a:moveTo>
                  <a:cubicBezTo>
                    <a:pt x="84" y="33"/>
                    <a:pt x="80" y="94"/>
                    <a:pt x="80" y="95"/>
                  </a:cubicBezTo>
                  <a:cubicBezTo>
                    <a:pt x="80" y="97"/>
                    <a:pt x="82" y="125"/>
                    <a:pt x="85" y="132"/>
                  </a:cubicBezTo>
                  <a:cubicBezTo>
                    <a:pt x="89" y="145"/>
                    <a:pt x="92" y="155"/>
                    <a:pt x="96" y="166"/>
                  </a:cubicBezTo>
                  <a:cubicBezTo>
                    <a:pt x="101" y="178"/>
                    <a:pt x="111" y="207"/>
                    <a:pt x="111" y="207"/>
                  </a:cubicBezTo>
                  <a:cubicBezTo>
                    <a:pt x="111" y="207"/>
                    <a:pt x="87" y="218"/>
                    <a:pt x="82" y="220"/>
                  </a:cubicBezTo>
                  <a:cubicBezTo>
                    <a:pt x="77" y="222"/>
                    <a:pt x="61" y="227"/>
                    <a:pt x="30" y="218"/>
                  </a:cubicBezTo>
                  <a:cubicBezTo>
                    <a:pt x="0" y="210"/>
                    <a:pt x="0" y="209"/>
                    <a:pt x="0" y="209"/>
                  </a:cubicBezTo>
                  <a:cubicBezTo>
                    <a:pt x="0" y="209"/>
                    <a:pt x="10" y="189"/>
                    <a:pt x="10" y="187"/>
                  </a:cubicBezTo>
                  <a:cubicBezTo>
                    <a:pt x="11" y="186"/>
                    <a:pt x="16" y="150"/>
                    <a:pt x="17" y="147"/>
                  </a:cubicBezTo>
                  <a:cubicBezTo>
                    <a:pt x="17" y="144"/>
                    <a:pt x="25" y="107"/>
                    <a:pt x="25" y="101"/>
                  </a:cubicBezTo>
                  <a:cubicBezTo>
                    <a:pt x="26" y="95"/>
                    <a:pt x="25" y="64"/>
                    <a:pt x="25" y="60"/>
                  </a:cubicBezTo>
                  <a:cubicBezTo>
                    <a:pt x="25" y="55"/>
                    <a:pt x="24" y="25"/>
                    <a:pt x="28" y="7"/>
                  </a:cubicBezTo>
                  <a:cubicBezTo>
                    <a:pt x="28" y="5"/>
                    <a:pt x="31" y="0"/>
                    <a:pt x="31" y="0"/>
                  </a:cubicBezTo>
                  <a:cubicBezTo>
                    <a:pt x="31" y="0"/>
                    <a:pt x="36" y="20"/>
                    <a:pt x="50" y="27"/>
                  </a:cubicBezTo>
                  <a:cubicBezTo>
                    <a:pt x="52" y="29"/>
                    <a:pt x="52" y="29"/>
                    <a:pt x="52" y="29"/>
                  </a:cubicBezTo>
                  <a:cubicBezTo>
                    <a:pt x="57" y="29"/>
                    <a:pt x="57" y="29"/>
                    <a:pt x="57" y="29"/>
                  </a:cubicBezTo>
                  <a:cubicBezTo>
                    <a:pt x="57" y="29"/>
                    <a:pt x="58" y="26"/>
                    <a:pt x="59" y="26"/>
                  </a:cubicBezTo>
                  <a:cubicBezTo>
                    <a:pt x="68" y="22"/>
                    <a:pt x="67" y="20"/>
                    <a:pt x="77" y="1"/>
                  </a:cubicBezTo>
                  <a:cubicBezTo>
                    <a:pt x="77" y="1"/>
                    <a:pt x="79" y="3"/>
                    <a:pt x="80"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1" name="Freeform 25"/>
            <p:cNvSpPr>
              <a:spLocks/>
            </p:cNvSpPr>
            <p:nvPr/>
          </p:nvSpPr>
          <p:spPr bwMode="auto">
            <a:xfrm>
              <a:off x="6437339" y="5159754"/>
              <a:ext cx="10900" cy="31793"/>
            </a:xfrm>
            <a:custGeom>
              <a:avLst/>
              <a:gdLst/>
              <a:ahLst/>
              <a:cxnLst>
                <a:cxn ang="0">
                  <a:pos x="2" y="0"/>
                </a:cxn>
                <a:cxn ang="0">
                  <a:pos x="0" y="33"/>
                </a:cxn>
                <a:cxn ang="0">
                  <a:pos x="9" y="35"/>
                </a:cxn>
                <a:cxn ang="0">
                  <a:pos x="12" y="2"/>
                </a:cxn>
                <a:cxn ang="0">
                  <a:pos x="2" y="0"/>
                </a:cxn>
              </a:cxnLst>
              <a:rect l="0" t="0" r="r" b="b"/>
              <a:pathLst>
                <a:path w="12" h="35">
                  <a:moveTo>
                    <a:pt x="2" y="0"/>
                  </a:moveTo>
                  <a:lnTo>
                    <a:pt x="0" y="33"/>
                  </a:lnTo>
                  <a:lnTo>
                    <a:pt x="9" y="35"/>
                  </a:lnTo>
                  <a:lnTo>
                    <a:pt x="12" y="2"/>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2" name="Freeform 26"/>
            <p:cNvSpPr>
              <a:spLocks/>
            </p:cNvSpPr>
            <p:nvPr/>
          </p:nvSpPr>
          <p:spPr bwMode="auto">
            <a:xfrm>
              <a:off x="6587218" y="5159754"/>
              <a:ext cx="15442" cy="36334"/>
            </a:xfrm>
            <a:custGeom>
              <a:avLst/>
              <a:gdLst/>
              <a:ahLst/>
              <a:cxnLst>
                <a:cxn ang="0">
                  <a:pos x="0" y="4"/>
                </a:cxn>
                <a:cxn ang="0">
                  <a:pos x="7" y="40"/>
                </a:cxn>
                <a:cxn ang="0">
                  <a:pos x="17" y="35"/>
                </a:cxn>
                <a:cxn ang="0">
                  <a:pos x="10" y="0"/>
                </a:cxn>
                <a:cxn ang="0">
                  <a:pos x="0" y="4"/>
                </a:cxn>
              </a:cxnLst>
              <a:rect l="0" t="0" r="r" b="b"/>
              <a:pathLst>
                <a:path w="17" h="40">
                  <a:moveTo>
                    <a:pt x="0" y="4"/>
                  </a:moveTo>
                  <a:lnTo>
                    <a:pt x="7" y="40"/>
                  </a:lnTo>
                  <a:lnTo>
                    <a:pt x="17" y="35"/>
                  </a:lnTo>
                  <a:lnTo>
                    <a:pt x="10" y="0"/>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 name="Freeform 27"/>
            <p:cNvSpPr>
              <a:spLocks/>
            </p:cNvSpPr>
            <p:nvPr/>
          </p:nvSpPr>
          <p:spPr bwMode="auto">
            <a:xfrm>
              <a:off x="6499108" y="5170654"/>
              <a:ext cx="40876" cy="38151"/>
            </a:xfrm>
            <a:custGeom>
              <a:avLst/>
              <a:gdLst/>
              <a:ahLst/>
              <a:cxnLst>
                <a:cxn ang="0">
                  <a:pos x="19" y="2"/>
                </a:cxn>
                <a:cxn ang="0">
                  <a:pos x="2" y="0"/>
                </a:cxn>
                <a:cxn ang="0">
                  <a:pos x="1" y="17"/>
                </a:cxn>
                <a:cxn ang="0">
                  <a:pos x="16" y="16"/>
                </a:cxn>
                <a:cxn ang="0">
                  <a:pos x="6" y="15"/>
                </a:cxn>
                <a:cxn ang="0">
                  <a:pos x="6" y="3"/>
                </a:cxn>
                <a:cxn ang="0">
                  <a:pos x="19" y="2"/>
                </a:cxn>
              </a:cxnLst>
              <a:rect l="0" t="0" r="r" b="b"/>
              <a:pathLst>
                <a:path w="19" h="18">
                  <a:moveTo>
                    <a:pt x="19" y="2"/>
                  </a:moveTo>
                  <a:cubicBezTo>
                    <a:pt x="19" y="2"/>
                    <a:pt x="4" y="0"/>
                    <a:pt x="2" y="0"/>
                  </a:cubicBezTo>
                  <a:cubicBezTo>
                    <a:pt x="1" y="1"/>
                    <a:pt x="0" y="16"/>
                    <a:pt x="1" y="17"/>
                  </a:cubicBezTo>
                  <a:cubicBezTo>
                    <a:pt x="3" y="18"/>
                    <a:pt x="16" y="16"/>
                    <a:pt x="16" y="16"/>
                  </a:cubicBezTo>
                  <a:cubicBezTo>
                    <a:pt x="16" y="16"/>
                    <a:pt x="6" y="16"/>
                    <a:pt x="6" y="15"/>
                  </a:cubicBezTo>
                  <a:cubicBezTo>
                    <a:pt x="5" y="14"/>
                    <a:pt x="5" y="4"/>
                    <a:pt x="6" y="3"/>
                  </a:cubicBezTo>
                  <a:cubicBezTo>
                    <a:pt x="6" y="3"/>
                    <a:pt x="19" y="2"/>
                    <a:pt x="19"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 name="Freeform 28"/>
            <p:cNvSpPr>
              <a:spLocks/>
            </p:cNvSpPr>
            <p:nvPr/>
          </p:nvSpPr>
          <p:spPr bwMode="auto">
            <a:xfrm>
              <a:off x="6643536" y="5183371"/>
              <a:ext cx="38151" cy="58135"/>
            </a:xfrm>
            <a:custGeom>
              <a:avLst/>
              <a:gdLst/>
              <a:ahLst/>
              <a:cxnLst>
                <a:cxn ang="0">
                  <a:pos x="0" y="0"/>
                </a:cxn>
                <a:cxn ang="0">
                  <a:pos x="14" y="27"/>
                </a:cxn>
                <a:cxn ang="0">
                  <a:pos x="18" y="18"/>
                </a:cxn>
                <a:cxn ang="0">
                  <a:pos x="0" y="0"/>
                </a:cxn>
              </a:cxnLst>
              <a:rect l="0" t="0" r="r" b="b"/>
              <a:pathLst>
                <a:path w="18" h="27">
                  <a:moveTo>
                    <a:pt x="0" y="0"/>
                  </a:moveTo>
                  <a:cubicBezTo>
                    <a:pt x="0" y="0"/>
                    <a:pt x="6" y="23"/>
                    <a:pt x="14" y="27"/>
                  </a:cubicBezTo>
                  <a:cubicBezTo>
                    <a:pt x="18" y="18"/>
                    <a:pt x="18" y="18"/>
                    <a:pt x="18" y="18"/>
                  </a:cubicBezTo>
                  <a:cubicBezTo>
                    <a:pt x="18" y="18"/>
                    <a:pt x="7" y="9"/>
                    <a:pt x="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 name="Freeform 29"/>
            <p:cNvSpPr>
              <a:spLocks/>
            </p:cNvSpPr>
            <p:nvPr/>
          </p:nvSpPr>
          <p:spPr bwMode="auto">
            <a:xfrm>
              <a:off x="6338328" y="5187004"/>
              <a:ext cx="39059" cy="58135"/>
            </a:xfrm>
            <a:custGeom>
              <a:avLst/>
              <a:gdLst/>
              <a:ahLst/>
              <a:cxnLst>
                <a:cxn ang="0">
                  <a:pos x="18" y="0"/>
                </a:cxn>
                <a:cxn ang="0">
                  <a:pos x="0" y="23"/>
                </a:cxn>
                <a:cxn ang="0">
                  <a:pos x="9" y="27"/>
                </a:cxn>
                <a:cxn ang="0">
                  <a:pos x="18" y="0"/>
                </a:cxn>
              </a:cxnLst>
              <a:rect l="0" t="0" r="r" b="b"/>
              <a:pathLst>
                <a:path w="18" h="27">
                  <a:moveTo>
                    <a:pt x="18" y="0"/>
                  </a:moveTo>
                  <a:cubicBezTo>
                    <a:pt x="18" y="0"/>
                    <a:pt x="1" y="11"/>
                    <a:pt x="0" y="23"/>
                  </a:cubicBezTo>
                  <a:cubicBezTo>
                    <a:pt x="0" y="23"/>
                    <a:pt x="7" y="27"/>
                    <a:pt x="9" y="27"/>
                  </a:cubicBezTo>
                  <a:cubicBezTo>
                    <a:pt x="9" y="27"/>
                    <a:pt x="12" y="6"/>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 name="Freeform 32"/>
            <p:cNvSpPr>
              <a:spLocks/>
            </p:cNvSpPr>
            <p:nvPr/>
          </p:nvSpPr>
          <p:spPr bwMode="auto">
            <a:xfrm>
              <a:off x="6473674" y="4760076"/>
              <a:ext cx="77210" cy="376060"/>
            </a:xfrm>
            <a:custGeom>
              <a:avLst/>
              <a:gdLst/>
              <a:ahLst/>
              <a:cxnLst>
                <a:cxn ang="0">
                  <a:pos x="7" y="6"/>
                </a:cxn>
                <a:cxn ang="0">
                  <a:pos x="15" y="0"/>
                </a:cxn>
                <a:cxn ang="0">
                  <a:pos x="24" y="1"/>
                </a:cxn>
                <a:cxn ang="0">
                  <a:pos x="31" y="7"/>
                </a:cxn>
                <a:cxn ang="0">
                  <a:pos x="25" y="13"/>
                </a:cxn>
                <a:cxn ang="0">
                  <a:pos x="23" y="25"/>
                </a:cxn>
                <a:cxn ang="0">
                  <a:pos x="31" y="67"/>
                </a:cxn>
                <a:cxn ang="0">
                  <a:pos x="35" y="141"/>
                </a:cxn>
                <a:cxn ang="0">
                  <a:pos x="36" y="152"/>
                </a:cxn>
                <a:cxn ang="0">
                  <a:pos x="16" y="171"/>
                </a:cxn>
                <a:cxn ang="0">
                  <a:pos x="1" y="152"/>
                </a:cxn>
                <a:cxn ang="0">
                  <a:pos x="1" y="74"/>
                </a:cxn>
                <a:cxn ang="0">
                  <a:pos x="7" y="44"/>
                </a:cxn>
                <a:cxn ang="0">
                  <a:pos x="12" y="25"/>
                </a:cxn>
                <a:cxn ang="0">
                  <a:pos x="12" y="13"/>
                </a:cxn>
                <a:cxn ang="0">
                  <a:pos x="7" y="6"/>
                </a:cxn>
              </a:cxnLst>
              <a:rect l="0" t="0" r="r" b="b"/>
              <a:pathLst>
                <a:path w="36" h="175">
                  <a:moveTo>
                    <a:pt x="7" y="6"/>
                  </a:moveTo>
                  <a:cubicBezTo>
                    <a:pt x="7" y="6"/>
                    <a:pt x="12" y="0"/>
                    <a:pt x="15" y="0"/>
                  </a:cubicBezTo>
                  <a:cubicBezTo>
                    <a:pt x="17" y="0"/>
                    <a:pt x="22" y="0"/>
                    <a:pt x="24" y="1"/>
                  </a:cubicBezTo>
                  <a:cubicBezTo>
                    <a:pt x="26" y="2"/>
                    <a:pt x="30" y="5"/>
                    <a:pt x="31" y="7"/>
                  </a:cubicBezTo>
                  <a:cubicBezTo>
                    <a:pt x="31" y="7"/>
                    <a:pt x="26" y="13"/>
                    <a:pt x="25" y="13"/>
                  </a:cubicBezTo>
                  <a:cubicBezTo>
                    <a:pt x="24" y="14"/>
                    <a:pt x="23" y="22"/>
                    <a:pt x="23" y="25"/>
                  </a:cubicBezTo>
                  <a:cubicBezTo>
                    <a:pt x="23" y="28"/>
                    <a:pt x="30" y="49"/>
                    <a:pt x="31" y="67"/>
                  </a:cubicBezTo>
                  <a:cubicBezTo>
                    <a:pt x="32" y="78"/>
                    <a:pt x="35" y="141"/>
                    <a:pt x="35" y="141"/>
                  </a:cubicBezTo>
                  <a:cubicBezTo>
                    <a:pt x="36" y="152"/>
                    <a:pt x="36" y="152"/>
                    <a:pt x="36" y="152"/>
                  </a:cubicBezTo>
                  <a:cubicBezTo>
                    <a:pt x="36" y="152"/>
                    <a:pt x="24" y="175"/>
                    <a:pt x="16" y="171"/>
                  </a:cubicBezTo>
                  <a:cubicBezTo>
                    <a:pt x="11" y="168"/>
                    <a:pt x="1" y="152"/>
                    <a:pt x="1" y="152"/>
                  </a:cubicBezTo>
                  <a:cubicBezTo>
                    <a:pt x="1" y="152"/>
                    <a:pt x="0" y="91"/>
                    <a:pt x="1" y="74"/>
                  </a:cubicBezTo>
                  <a:cubicBezTo>
                    <a:pt x="1" y="74"/>
                    <a:pt x="3" y="59"/>
                    <a:pt x="7" y="44"/>
                  </a:cubicBezTo>
                  <a:cubicBezTo>
                    <a:pt x="11" y="30"/>
                    <a:pt x="12" y="25"/>
                    <a:pt x="12" y="25"/>
                  </a:cubicBezTo>
                  <a:cubicBezTo>
                    <a:pt x="12" y="25"/>
                    <a:pt x="13" y="15"/>
                    <a:pt x="12" y="13"/>
                  </a:cubicBezTo>
                  <a:cubicBezTo>
                    <a:pt x="11" y="10"/>
                    <a:pt x="7" y="6"/>
                    <a:pt x="7"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28" name="Freeform 18"/>
          <p:cNvSpPr>
            <a:spLocks noChangeAspect="1" noEditPoints="1"/>
          </p:cNvSpPr>
          <p:nvPr/>
        </p:nvSpPr>
        <p:spPr bwMode="auto">
          <a:xfrm>
            <a:off x="1610052" y="5515783"/>
            <a:ext cx="580174" cy="720000"/>
          </a:xfrm>
          <a:custGeom>
            <a:avLst/>
            <a:gdLst/>
            <a:ahLst/>
            <a:cxnLst>
              <a:cxn ang="0">
                <a:pos x="162" y="153"/>
              </a:cxn>
              <a:cxn ang="0">
                <a:pos x="177" y="163"/>
              </a:cxn>
              <a:cxn ang="0">
                <a:pos x="182" y="180"/>
              </a:cxn>
              <a:cxn ang="0">
                <a:pos x="177" y="198"/>
              </a:cxn>
              <a:cxn ang="0">
                <a:pos x="162" y="209"/>
              </a:cxn>
              <a:cxn ang="0">
                <a:pos x="144" y="209"/>
              </a:cxn>
              <a:cxn ang="0">
                <a:pos x="129" y="198"/>
              </a:cxn>
              <a:cxn ang="0">
                <a:pos x="123" y="181"/>
              </a:cxn>
              <a:cxn ang="0">
                <a:pos x="129" y="163"/>
              </a:cxn>
              <a:cxn ang="0">
                <a:pos x="144" y="153"/>
              </a:cxn>
              <a:cxn ang="0">
                <a:pos x="47" y="0"/>
              </a:cxn>
              <a:cxn ang="0">
                <a:pos x="210" y="6"/>
              </a:cxn>
              <a:cxn ang="0">
                <a:pos x="205" y="261"/>
              </a:cxn>
              <a:cxn ang="0">
                <a:pos x="0" y="256"/>
              </a:cxn>
              <a:cxn ang="0">
                <a:pos x="2" y="38"/>
              </a:cxn>
              <a:cxn ang="0">
                <a:pos x="47" y="0"/>
              </a:cxn>
              <a:cxn ang="0">
                <a:pos x="52" y="42"/>
              </a:cxn>
              <a:cxn ang="0">
                <a:pos x="11" y="48"/>
              </a:cxn>
              <a:cxn ang="0">
                <a:pos x="200" y="250"/>
              </a:cxn>
              <a:cxn ang="0">
                <a:pos x="52" y="11"/>
              </a:cxn>
              <a:cxn ang="0">
                <a:pos x="42" y="37"/>
              </a:cxn>
              <a:cxn ang="0">
                <a:pos x="19" y="37"/>
              </a:cxn>
              <a:cxn ang="0">
                <a:pos x="66" y="68"/>
              </a:cxn>
              <a:cxn ang="0">
                <a:pos x="145" y="81"/>
              </a:cxn>
              <a:cxn ang="0">
                <a:pos x="170" y="214"/>
              </a:cxn>
              <a:cxn ang="0">
                <a:pos x="166" y="230"/>
              </a:cxn>
              <a:cxn ang="0">
                <a:pos x="155" y="219"/>
              </a:cxn>
              <a:cxn ang="0">
                <a:pos x="170" y="214"/>
              </a:cxn>
              <a:cxn ang="0">
                <a:pos x="147" y="236"/>
              </a:cxn>
              <a:cxn ang="0">
                <a:pos x="131" y="232"/>
              </a:cxn>
              <a:cxn ang="0">
                <a:pos x="144" y="215"/>
              </a:cxn>
              <a:cxn ang="0">
                <a:pos x="153" y="162"/>
              </a:cxn>
              <a:cxn ang="0">
                <a:pos x="153" y="200"/>
              </a:cxn>
              <a:cxn ang="0">
                <a:pos x="153" y="162"/>
              </a:cxn>
              <a:cxn ang="0">
                <a:pos x="153" y="195"/>
              </a:cxn>
              <a:cxn ang="0">
                <a:pos x="49" y="131"/>
              </a:cxn>
              <a:cxn ang="0">
                <a:pos x="161" y="122"/>
              </a:cxn>
              <a:cxn ang="0">
                <a:pos x="49" y="131"/>
              </a:cxn>
              <a:cxn ang="0">
                <a:pos x="49" y="103"/>
              </a:cxn>
              <a:cxn ang="0">
                <a:pos x="161" y="112"/>
              </a:cxn>
              <a:cxn ang="0">
                <a:pos x="49" y="213"/>
              </a:cxn>
              <a:cxn ang="0">
                <a:pos x="94" y="204"/>
              </a:cxn>
              <a:cxn ang="0">
                <a:pos x="49" y="213"/>
              </a:cxn>
            </a:cxnLst>
            <a:rect l="0" t="0" r="r" b="b"/>
            <a:pathLst>
              <a:path w="210" h="261">
                <a:moveTo>
                  <a:pt x="153" y="147"/>
                </a:moveTo>
                <a:cubicBezTo>
                  <a:pt x="156" y="147"/>
                  <a:pt x="159" y="151"/>
                  <a:pt x="162" y="153"/>
                </a:cubicBezTo>
                <a:cubicBezTo>
                  <a:pt x="165" y="154"/>
                  <a:pt x="170" y="151"/>
                  <a:pt x="173" y="153"/>
                </a:cubicBezTo>
                <a:cubicBezTo>
                  <a:pt x="176" y="155"/>
                  <a:pt x="175" y="160"/>
                  <a:pt x="177" y="163"/>
                </a:cubicBezTo>
                <a:cubicBezTo>
                  <a:pt x="179" y="166"/>
                  <a:pt x="184" y="167"/>
                  <a:pt x="185" y="170"/>
                </a:cubicBezTo>
                <a:cubicBezTo>
                  <a:pt x="186" y="173"/>
                  <a:pt x="182" y="177"/>
                  <a:pt x="182" y="180"/>
                </a:cubicBezTo>
                <a:cubicBezTo>
                  <a:pt x="182" y="184"/>
                  <a:pt x="186" y="188"/>
                  <a:pt x="185" y="191"/>
                </a:cubicBezTo>
                <a:cubicBezTo>
                  <a:pt x="184" y="194"/>
                  <a:pt x="179" y="195"/>
                  <a:pt x="177" y="198"/>
                </a:cubicBezTo>
                <a:cubicBezTo>
                  <a:pt x="175" y="201"/>
                  <a:pt x="176" y="206"/>
                  <a:pt x="173" y="208"/>
                </a:cubicBezTo>
                <a:cubicBezTo>
                  <a:pt x="170" y="210"/>
                  <a:pt x="165" y="207"/>
                  <a:pt x="162" y="209"/>
                </a:cubicBezTo>
                <a:cubicBezTo>
                  <a:pt x="159" y="210"/>
                  <a:pt x="157" y="214"/>
                  <a:pt x="153" y="214"/>
                </a:cubicBezTo>
                <a:cubicBezTo>
                  <a:pt x="149" y="214"/>
                  <a:pt x="147" y="210"/>
                  <a:pt x="144" y="209"/>
                </a:cubicBezTo>
                <a:cubicBezTo>
                  <a:pt x="141" y="207"/>
                  <a:pt x="136" y="210"/>
                  <a:pt x="133" y="208"/>
                </a:cubicBezTo>
                <a:cubicBezTo>
                  <a:pt x="130" y="206"/>
                  <a:pt x="131" y="201"/>
                  <a:pt x="129" y="198"/>
                </a:cubicBezTo>
                <a:cubicBezTo>
                  <a:pt x="127" y="195"/>
                  <a:pt x="122" y="194"/>
                  <a:pt x="121" y="191"/>
                </a:cubicBezTo>
                <a:cubicBezTo>
                  <a:pt x="120" y="188"/>
                  <a:pt x="123" y="184"/>
                  <a:pt x="123" y="181"/>
                </a:cubicBezTo>
                <a:cubicBezTo>
                  <a:pt x="123" y="177"/>
                  <a:pt x="120" y="174"/>
                  <a:pt x="121" y="170"/>
                </a:cubicBezTo>
                <a:cubicBezTo>
                  <a:pt x="122" y="167"/>
                  <a:pt x="127" y="166"/>
                  <a:pt x="129" y="163"/>
                </a:cubicBezTo>
                <a:cubicBezTo>
                  <a:pt x="131" y="160"/>
                  <a:pt x="130" y="155"/>
                  <a:pt x="133" y="153"/>
                </a:cubicBezTo>
                <a:cubicBezTo>
                  <a:pt x="136" y="151"/>
                  <a:pt x="140" y="154"/>
                  <a:pt x="144" y="153"/>
                </a:cubicBezTo>
                <a:cubicBezTo>
                  <a:pt x="147" y="151"/>
                  <a:pt x="149" y="147"/>
                  <a:pt x="153" y="147"/>
                </a:cubicBezTo>
                <a:close/>
                <a:moveTo>
                  <a:pt x="47" y="0"/>
                </a:moveTo>
                <a:cubicBezTo>
                  <a:pt x="205" y="0"/>
                  <a:pt x="205" y="0"/>
                  <a:pt x="205" y="0"/>
                </a:cubicBezTo>
                <a:cubicBezTo>
                  <a:pt x="208" y="0"/>
                  <a:pt x="210" y="3"/>
                  <a:pt x="210" y="6"/>
                </a:cubicBezTo>
                <a:cubicBezTo>
                  <a:pt x="210" y="256"/>
                  <a:pt x="210" y="256"/>
                  <a:pt x="210" y="256"/>
                </a:cubicBezTo>
                <a:cubicBezTo>
                  <a:pt x="210" y="259"/>
                  <a:pt x="208" y="261"/>
                  <a:pt x="205" y="261"/>
                </a:cubicBezTo>
                <a:cubicBezTo>
                  <a:pt x="5" y="261"/>
                  <a:pt x="5" y="261"/>
                  <a:pt x="5" y="261"/>
                </a:cubicBezTo>
                <a:cubicBezTo>
                  <a:pt x="2" y="261"/>
                  <a:pt x="0" y="259"/>
                  <a:pt x="0" y="256"/>
                </a:cubicBezTo>
                <a:cubicBezTo>
                  <a:pt x="0" y="185"/>
                  <a:pt x="0" y="113"/>
                  <a:pt x="0" y="42"/>
                </a:cubicBezTo>
                <a:cubicBezTo>
                  <a:pt x="0" y="41"/>
                  <a:pt x="1" y="39"/>
                  <a:pt x="2" y="38"/>
                </a:cubicBezTo>
                <a:cubicBezTo>
                  <a:pt x="43" y="2"/>
                  <a:pt x="43" y="2"/>
                  <a:pt x="43" y="2"/>
                </a:cubicBezTo>
                <a:cubicBezTo>
                  <a:pt x="44" y="1"/>
                  <a:pt x="46" y="0"/>
                  <a:pt x="47" y="0"/>
                </a:cubicBezTo>
                <a:close/>
                <a:moveTo>
                  <a:pt x="52" y="11"/>
                </a:moveTo>
                <a:cubicBezTo>
                  <a:pt x="52" y="42"/>
                  <a:pt x="52" y="42"/>
                  <a:pt x="52" y="42"/>
                </a:cubicBezTo>
                <a:cubicBezTo>
                  <a:pt x="52" y="45"/>
                  <a:pt x="50" y="48"/>
                  <a:pt x="47" y="48"/>
                </a:cubicBezTo>
                <a:cubicBezTo>
                  <a:pt x="11" y="48"/>
                  <a:pt x="11" y="48"/>
                  <a:pt x="11" y="48"/>
                </a:cubicBezTo>
                <a:cubicBezTo>
                  <a:pt x="11" y="250"/>
                  <a:pt x="11" y="250"/>
                  <a:pt x="11" y="250"/>
                </a:cubicBezTo>
                <a:cubicBezTo>
                  <a:pt x="200" y="250"/>
                  <a:pt x="200" y="250"/>
                  <a:pt x="200" y="250"/>
                </a:cubicBezTo>
                <a:cubicBezTo>
                  <a:pt x="200" y="11"/>
                  <a:pt x="200" y="11"/>
                  <a:pt x="200" y="11"/>
                </a:cubicBezTo>
                <a:cubicBezTo>
                  <a:pt x="52" y="11"/>
                  <a:pt x="52" y="11"/>
                  <a:pt x="52" y="11"/>
                </a:cubicBezTo>
                <a:close/>
                <a:moveTo>
                  <a:pt x="19" y="37"/>
                </a:moveTo>
                <a:cubicBezTo>
                  <a:pt x="42" y="37"/>
                  <a:pt x="42" y="37"/>
                  <a:pt x="42" y="37"/>
                </a:cubicBezTo>
                <a:cubicBezTo>
                  <a:pt x="42" y="17"/>
                  <a:pt x="42" y="17"/>
                  <a:pt x="42" y="17"/>
                </a:cubicBezTo>
                <a:cubicBezTo>
                  <a:pt x="19" y="37"/>
                  <a:pt x="19" y="37"/>
                  <a:pt x="19" y="37"/>
                </a:cubicBezTo>
                <a:close/>
                <a:moveTo>
                  <a:pt x="66" y="81"/>
                </a:moveTo>
                <a:cubicBezTo>
                  <a:pt x="57" y="81"/>
                  <a:pt x="57" y="68"/>
                  <a:pt x="66" y="68"/>
                </a:cubicBezTo>
                <a:cubicBezTo>
                  <a:pt x="145" y="68"/>
                  <a:pt x="145" y="68"/>
                  <a:pt x="145" y="68"/>
                </a:cubicBezTo>
                <a:cubicBezTo>
                  <a:pt x="153" y="68"/>
                  <a:pt x="153" y="81"/>
                  <a:pt x="145" y="81"/>
                </a:cubicBezTo>
                <a:cubicBezTo>
                  <a:pt x="66" y="81"/>
                  <a:pt x="66" y="81"/>
                  <a:pt x="66" y="81"/>
                </a:cubicBezTo>
                <a:close/>
                <a:moveTo>
                  <a:pt x="170" y="214"/>
                </a:moveTo>
                <a:cubicBezTo>
                  <a:pt x="175" y="232"/>
                  <a:pt x="175" y="232"/>
                  <a:pt x="175" y="232"/>
                </a:cubicBezTo>
                <a:cubicBezTo>
                  <a:pt x="166" y="230"/>
                  <a:pt x="166" y="230"/>
                  <a:pt x="166" y="230"/>
                </a:cubicBezTo>
                <a:cubicBezTo>
                  <a:pt x="159" y="236"/>
                  <a:pt x="159" y="236"/>
                  <a:pt x="159" y="236"/>
                </a:cubicBezTo>
                <a:cubicBezTo>
                  <a:pt x="155" y="219"/>
                  <a:pt x="155" y="219"/>
                  <a:pt x="155" y="219"/>
                </a:cubicBezTo>
                <a:cubicBezTo>
                  <a:pt x="162" y="218"/>
                  <a:pt x="161" y="213"/>
                  <a:pt x="166" y="213"/>
                </a:cubicBezTo>
                <a:cubicBezTo>
                  <a:pt x="167" y="214"/>
                  <a:pt x="169" y="214"/>
                  <a:pt x="170" y="214"/>
                </a:cubicBezTo>
                <a:close/>
                <a:moveTo>
                  <a:pt x="151" y="219"/>
                </a:moveTo>
                <a:cubicBezTo>
                  <a:pt x="147" y="236"/>
                  <a:pt x="147" y="236"/>
                  <a:pt x="147" y="236"/>
                </a:cubicBezTo>
                <a:cubicBezTo>
                  <a:pt x="140" y="230"/>
                  <a:pt x="140" y="230"/>
                  <a:pt x="140" y="230"/>
                </a:cubicBezTo>
                <a:cubicBezTo>
                  <a:pt x="131" y="232"/>
                  <a:pt x="131" y="232"/>
                  <a:pt x="131" y="232"/>
                </a:cubicBezTo>
                <a:cubicBezTo>
                  <a:pt x="136" y="214"/>
                  <a:pt x="136" y="214"/>
                  <a:pt x="136" y="214"/>
                </a:cubicBezTo>
                <a:cubicBezTo>
                  <a:pt x="142" y="214"/>
                  <a:pt x="141" y="212"/>
                  <a:pt x="144" y="215"/>
                </a:cubicBezTo>
                <a:cubicBezTo>
                  <a:pt x="146" y="217"/>
                  <a:pt x="148" y="218"/>
                  <a:pt x="151" y="219"/>
                </a:cubicBezTo>
                <a:close/>
                <a:moveTo>
                  <a:pt x="153" y="162"/>
                </a:moveTo>
                <a:cubicBezTo>
                  <a:pt x="163" y="162"/>
                  <a:pt x="172" y="170"/>
                  <a:pt x="172" y="181"/>
                </a:cubicBezTo>
                <a:cubicBezTo>
                  <a:pt x="172" y="191"/>
                  <a:pt x="163" y="200"/>
                  <a:pt x="153" y="200"/>
                </a:cubicBezTo>
                <a:cubicBezTo>
                  <a:pt x="142" y="200"/>
                  <a:pt x="134" y="191"/>
                  <a:pt x="134" y="181"/>
                </a:cubicBezTo>
                <a:cubicBezTo>
                  <a:pt x="134" y="170"/>
                  <a:pt x="142" y="162"/>
                  <a:pt x="153" y="162"/>
                </a:cubicBezTo>
                <a:close/>
                <a:moveTo>
                  <a:pt x="153" y="167"/>
                </a:moveTo>
                <a:cubicBezTo>
                  <a:pt x="171" y="167"/>
                  <a:pt x="171" y="195"/>
                  <a:pt x="153" y="195"/>
                </a:cubicBezTo>
                <a:cubicBezTo>
                  <a:pt x="134" y="195"/>
                  <a:pt x="134" y="167"/>
                  <a:pt x="153" y="167"/>
                </a:cubicBezTo>
                <a:close/>
                <a:moveTo>
                  <a:pt x="49" y="131"/>
                </a:moveTo>
                <a:cubicBezTo>
                  <a:pt x="43" y="131"/>
                  <a:pt x="43" y="122"/>
                  <a:pt x="49" y="122"/>
                </a:cubicBezTo>
                <a:cubicBezTo>
                  <a:pt x="161" y="122"/>
                  <a:pt x="161" y="122"/>
                  <a:pt x="161" y="122"/>
                </a:cubicBezTo>
                <a:cubicBezTo>
                  <a:pt x="167" y="122"/>
                  <a:pt x="167" y="131"/>
                  <a:pt x="161" y="131"/>
                </a:cubicBezTo>
                <a:cubicBezTo>
                  <a:pt x="49" y="131"/>
                  <a:pt x="49" y="131"/>
                  <a:pt x="49" y="131"/>
                </a:cubicBezTo>
                <a:close/>
                <a:moveTo>
                  <a:pt x="49" y="112"/>
                </a:moveTo>
                <a:cubicBezTo>
                  <a:pt x="43" y="112"/>
                  <a:pt x="43" y="103"/>
                  <a:pt x="49" y="103"/>
                </a:cubicBezTo>
                <a:cubicBezTo>
                  <a:pt x="161" y="103"/>
                  <a:pt x="161" y="103"/>
                  <a:pt x="161" y="103"/>
                </a:cubicBezTo>
                <a:cubicBezTo>
                  <a:pt x="167" y="103"/>
                  <a:pt x="167" y="112"/>
                  <a:pt x="161" y="112"/>
                </a:cubicBezTo>
                <a:cubicBezTo>
                  <a:pt x="49" y="112"/>
                  <a:pt x="49" y="112"/>
                  <a:pt x="49" y="112"/>
                </a:cubicBezTo>
                <a:close/>
                <a:moveTo>
                  <a:pt x="49" y="213"/>
                </a:moveTo>
                <a:cubicBezTo>
                  <a:pt x="43" y="213"/>
                  <a:pt x="43" y="204"/>
                  <a:pt x="49" y="204"/>
                </a:cubicBezTo>
                <a:cubicBezTo>
                  <a:pt x="94" y="204"/>
                  <a:pt x="94" y="204"/>
                  <a:pt x="94" y="204"/>
                </a:cubicBezTo>
                <a:cubicBezTo>
                  <a:pt x="100" y="204"/>
                  <a:pt x="100" y="213"/>
                  <a:pt x="94" y="213"/>
                </a:cubicBezTo>
                <a:cubicBezTo>
                  <a:pt x="49" y="213"/>
                  <a:pt x="49" y="213"/>
                  <a:pt x="49" y="213"/>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pic>
        <p:nvPicPr>
          <p:cNvPr id="1028" name="Picture 4" descr="http://cdn1.freepik.com/image/th/318-30791.jpg"/>
          <p:cNvPicPr>
            <a:picLocks noChangeAspect="1" noChangeArrowheads="1"/>
          </p:cNvPicPr>
          <p:nvPr/>
        </p:nvPicPr>
        <p:blipFill>
          <a:blip r:embed="rId2" cstate="print">
            <a:clrChange>
              <a:clrFrom>
                <a:srgbClr val="FFFFFF"/>
              </a:clrFrom>
              <a:clrTo>
                <a:srgbClr val="FFFFFF">
                  <a:alpha val="0"/>
                </a:srgbClr>
              </a:clrTo>
            </a:clrChange>
            <a:duotone>
              <a:prstClr val="black"/>
              <a:srgbClr val="481E68">
                <a:tint val="45000"/>
                <a:satMod val="400000"/>
              </a:srgbClr>
            </a:duotone>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765013" y="3178401"/>
            <a:ext cx="928470" cy="928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6" name="Rectangle à coins arrondis 35"/>
          <p:cNvSpPr/>
          <p:nvPr/>
        </p:nvSpPr>
        <p:spPr bwMode="auto">
          <a:xfrm>
            <a:off x="3547239" y="4597247"/>
            <a:ext cx="1589273" cy="456931"/>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2400" b="1" i="0" u="none" strike="noStrike" cap="none" normalizeH="0" baseline="0" dirty="0" smtClean="0">
                <a:ln>
                  <a:noFill/>
                </a:ln>
                <a:effectLst/>
              </a:rPr>
              <a:t>MAIS</a:t>
            </a:r>
          </a:p>
        </p:txBody>
      </p:sp>
    </p:spTree>
    <p:extLst>
      <p:ext uri="{BB962C8B-B14F-4D97-AF65-F5344CB8AC3E}">
        <p14:creationId xmlns:p14="http://schemas.microsoft.com/office/powerpoint/2010/main" val="4251296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a:xfrm>
            <a:off x="8730932" y="6507868"/>
            <a:ext cx="257175" cy="182563"/>
          </a:xfrm>
        </p:spPr>
        <p:txBody>
          <a:bodyPr/>
          <a:lstStyle/>
          <a:p>
            <a:pPr>
              <a:defRPr/>
            </a:pPr>
            <a:fld id="{D6CB63A4-EB63-48D7-9D2E-B5DE66AA34EB}" type="slidenum">
              <a:rPr lang="en-US" smtClean="0">
                <a:solidFill>
                  <a:srgbClr val="1F497D"/>
                </a:solidFill>
              </a:rPr>
              <a:pPr>
                <a:defRPr/>
              </a:pPr>
              <a:t>27</a:t>
            </a:fld>
            <a:endParaRPr lang="en-US" dirty="0">
              <a:solidFill>
                <a:srgbClr val="1F497D"/>
              </a:solidFill>
            </a:endParaRPr>
          </a:p>
        </p:txBody>
      </p:sp>
      <p:sp>
        <p:nvSpPr>
          <p:cNvPr id="10" name="Rectangle à coins arrondis 9"/>
          <p:cNvSpPr/>
          <p:nvPr/>
        </p:nvSpPr>
        <p:spPr bwMode="auto">
          <a:xfrm>
            <a:off x="407937" y="5353890"/>
            <a:ext cx="972000" cy="396000"/>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b" anchorCtr="0" compatLnSpc="1">
            <a:prstTxWarp prst="textNoShape">
              <a:avLst/>
            </a:prstTxWarp>
            <a:noAutofit/>
          </a:bodyPr>
          <a:lstStyle/>
          <a:p>
            <a:pPr algn="ctr"/>
            <a:r>
              <a:rPr lang="fr-FR" sz="2000" b="1" dirty="0" smtClean="0">
                <a:solidFill>
                  <a:srgbClr val="326982"/>
                </a:solidFill>
              </a:rPr>
              <a:t>86%</a:t>
            </a:r>
            <a:r>
              <a:rPr lang="fr-FR" dirty="0" smtClean="0">
                <a:solidFill>
                  <a:srgbClr val="326982"/>
                </a:solidFill>
              </a:rPr>
              <a:t> </a:t>
            </a:r>
            <a:r>
              <a:rPr lang="fr-FR" sz="1600" dirty="0" smtClean="0">
                <a:solidFill>
                  <a:srgbClr val="326982"/>
                </a:solidFill>
              </a:rPr>
              <a:t>+</a:t>
            </a:r>
          </a:p>
        </p:txBody>
      </p:sp>
      <p:sp>
        <p:nvSpPr>
          <p:cNvPr id="95" name="Rectangle à coins arrondis 94"/>
          <p:cNvSpPr/>
          <p:nvPr/>
        </p:nvSpPr>
        <p:spPr bwMode="auto">
          <a:xfrm>
            <a:off x="1390094" y="5348181"/>
            <a:ext cx="972000" cy="395462"/>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2" name="ZoneTexte 81"/>
          <p:cNvSpPr txBox="1"/>
          <p:nvPr/>
        </p:nvSpPr>
        <p:spPr>
          <a:xfrm>
            <a:off x="1354469" y="5380558"/>
            <a:ext cx="1085893" cy="369332"/>
          </a:xfrm>
          <a:prstGeom prst="rect">
            <a:avLst/>
          </a:prstGeom>
          <a:noFill/>
        </p:spPr>
        <p:txBody>
          <a:bodyPr wrap="square" rtlCol="0">
            <a:spAutoFit/>
          </a:bodyPr>
          <a:lstStyle/>
          <a:p>
            <a:pPr algn="ctr">
              <a:tabLst>
                <a:tab pos="1968500" algn="l"/>
              </a:tabLst>
            </a:pPr>
            <a:r>
              <a:rPr lang="fr-FR" sz="2000" b="1" dirty="0" smtClean="0">
                <a:solidFill>
                  <a:srgbClr val="326982"/>
                </a:solidFill>
              </a:rPr>
              <a:t>96%</a:t>
            </a:r>
            <a:r>
              <a:rPr lang="fr-FR" sz="1400" dirty="0" smtClean="0">
                <a:solidFill>
                  <a:srgbClr val="326982"/>
                </a:solidFill>
              </a:rPr>
              <a:t> </a:t>
            </a:r>
            <a:r>
              <a:rPr lang="fr-FR" sz="1600" dirty="0" smtClean="0">
                <a:solidFill>
                  <a:srgbClr val="326982"/>
                </a:solidFill>
              </a:rPr>
              <a:t>+</a:t>
            </a:r>
          </a:p>
        </p:txBody>
      </p:sp>
      <p:sp>
        <p:nvSpPr>
          <p:cNvPr id="105" name="Rectangle à coins arrondis 104"/>
          <p:cNvSpPr/>
          <p:nvPr/>
        </p:nvSpPr>
        <p:spPr bwMode="auto">
          <a:xfrm>
            <a:off x="2944503" y="5353890"/>
            <a:ext cx="972000" cy="396000"/>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b" anchorCtr="0" compatLnSpc="1">
            <a:prstTxWarp prst="textNoShape">
              <a:avLst/>
            </a:prstTxWarp>
            <a:noAutofit/>
          </a:bodyPr>
          <a:lstStyle/>
          <a:p>
            <a:pPr algn="ctr"/>
            <a:r>
              <a:rPr lang="fr-FR" sz="2000" b="1" dirty="0" smtClean="0">
                <a:solidFill>
                  <a:srgbClr val="326982"/>
                </a:solidFill>
              </a:rPr>
              <a:t>64%</a:t>
            </a:r>
            <a:r>
              <a:rPr lang="fr-FR" dirty="0" smtClean="0">
                <a:solidFill>
                  <a:srgbClr val="326982"/>
                </a:solidFill>
              </a:rPr>
              <a:t> </a:t>
            </a:r>
            <a:r>
              <a:rPr lang="fr-FR" sz="1600" dirty="0" smtClean="0">
                <a:solidFill>
                  <a:srgbClr val="326982"/>
                </a:solidFill>
              </a:rPr>
              <a:t>+</a:t>
            </a:r>
          </a:p>
        </p:txBody>
      </p:sp>
      <p:sp>
        <p:nvSpPr>
          <p:cNvPr id="106" name="Rectangle à coins arrondis 105"/>
          <p:cNvSpPr/>
          <p:nvPr/>
        </p:nvSpPr>
        <p:spPr bwMode="auto">
          <a:xfrm>
            <a:off x="5171817" y="5353890"/>
            <a:ext cx="972000" cy="396000"/>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b" anchorCtr="0" compatLnSpc="1">
            <a:prstTxWarp prst="textNoShape">
              <a:avLst/>
            </a:prstTxWarp>
            <a:noAutofit/>
          </a:bodyPr>
          <a:lstStyle/>
          <a:p>
            <a:pPr algn="ctr"/>
            <a:r>
              <a:rPr lang="fr-FR" sz="2000" b="1" dirty="0" smtClean="0">
                <a:solidFill>
                  <a:srgbClr val="326982"/>
                </a:solidFill>
              </a:rPr>
              <a:t>45%</a:t>
            </a:r>
            <a:r>
              <a:rPr lang="fr-FR" sz="1600" dirty="0" smtClean="0">
                <a:solidFill>
                  <a:srgbClr val="326982"/>
                </a:solidFill>
              </a:rPr>
              <a:t> +</a:t>
            </a:r>
          </a:p>
        </p:txBody>
      </p:sp>
      <p:sp>
        <p:nvSpPr>
          <p:cNvPr id="107" name="Rectangle à coins arrondis 106"/>
          <p:cNvSpPr/>
          <p:nvPr/>
        </p:nvSpPr>
        <p:spPr bwMode="auto">
          <a:xfrm>
            <a:off x="7212010" y="5353890"/>
            <a:ext cx="972000" cy="396000"/>
          </a:xfrm>
          <a:prstGeom prst="roundRect">
            <a:avLst>
              <a:gd name="adj" fmla="val 10390"/>
            </a:avLst>
          </a:prstGeom>
          <a:solidFill>
            <a:srgbClr val="C2DCE8"/>
          </a:solidFill>
          <a:ln w="9525" cap="flat" cmpd="sng" algn="ctr">
            <a:solidFill>
              <a:srgbClr val="326982"/>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b" anchorCtr="0" compatLnSpc="1">
            <a:prstTxWarp prst="textNoShape">
              <a:avLst/>
            </a:prstTxWarp>
            <a:noAutofit/>
          </a:bodyPr>
          <a:lstStyle/>
          <a:p>
            <a:pPr algn="ctr"/>
            <a:r>
              <a:rPr lang="fr-FR" dirty="0" smtClean="0">
                <a:solidFill>
                  <a:srgbClr val="326982"/>
                </a:solidFill>
              </a:rPr>
              <a:t> 3%</a:t>
            </a:r>
          </a:p>
        </p:txBody>
      </p:sp>
      <p:sp>
        <p:nvSpPr>
          <p:cNvPr id="108" name="Rectangle à coins arrondis 107"/>
          <p:cNvSpPr/>
          <p:nvPr/>
        </p:nvSpPr>
        <p:spPr bwMode="auto">
          <a:xfrm>
            <a:off x="3939406" y="5354428"/>
            <a:ext cx="972000" cy="395462"/>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09" name="ZoneTexte 108"/>
          <p:cNvSpPr txBox="1"/>
          <p:nvPr/>
        </p:nvSpPr>
        <p:spPr>
          <a:xfrm>
            <a:off x="3886442" y="5380558"/>
            <a:ext cx="1138362" cy="369332"/>
          </a:xfrm>
          <a:prstGeom prst="rect">
            <a:avLst/>
          </a:prstGeom>
          <a:noFill/>
        </p:spPr>
        <p:txBody>
          <a:bodyPr wrap="square" rtlCol="0">
            <a:spAutoFit/>
          </a:bodyPr>
          <a:lstStyle/>
          <a:p>
            <a:pPr algn="ctr">
              <a:tabLst>
                <a:tab pos="1968500" algn="l"/>
              </a:tabLst>
            </a:pPr>
            <a:r>
              <a:rPr lang="fr-FR" sz="2000" b="1" dirty="0" smtClean="0">
                <a:solidFill>
                  <a:srgbClr val="326982"/>
                </a:solidFill>
              </a:rPr>
              <a:t>85%</a:t>
            </a:r>
            <a:r>
              <a:rPr lang="fr-FR" b="1" dirty="0" smtClean="0">
                <a:solidFill>
                  <a:srgbClr val="326982"/>
                </a:solidFill>
              </a:rPr>
              <a:t> </a:t>
            </a:r>
            <a:r>
              <a:rPr lang="fr-FR" sz="1600" dirty="0" smtClean="0">
                <a:solidFill>
                  <a:srgbClr val="326982"/>
                </a:solidFill>
              </a:rPr>
              <a:t>+</a:t>
            </a:r>
            <a:endParaRPr lang="fr-FR" sz="1400" dirty="0" smtClean="0">
              <a:solidFill>
                <a:srgbClr val="326982"/>
              </a:solidFill>
            </a:endParaRPr>
          </a:p>
        </p:txBody>
      </p:sp>
      <p:sp>
        <p:nvSpPr>
          <p:cNvPr id="110" name="Rectangle à coins arrondis 109"/>
          <p:cNvSpPr/>
          <p:nvPr/>
        </p:nvSpPr>
        <p:spPr bwMode="auto">
          <a:xfrm>
            <a:off x="6145166" y="5353086"/>
            <a:ext cx="972000" cy="395462"/>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11" name="ZoneTexte 110"/>
          <p:cNvSpPr txBox="1"/>
          <p:nvPr/>
        </p:nvSpPr>
        <p:spPr>
          <a:xfrm>
            <a:off x="6071997" y="5380558"/>
            <a:ext cx="1030444" cy="369332"/>
          </a:xfrm>
          <a:prstGeom prst="rect">
            <a:avLst/>
          </a:prstGeom>
          <a:noFill/>
        </p:spPr>
        <p:txBody>
          <a:bodyPr wrap="square" rtlCol="0">
            <a:spAutoFit/>
          </a:bodyPr>
          <a:lstStyle/>
          <a:p>
            <a:pPr algn="ctr">
              <a:tabLst>
                <a:tab pos="1968500" algn="l"/>
              </a:tabLst>
            </a:pPr>
            <a:r>
              <a:rPr lang="fr-FR" sz="2000" b="1" dirty="0" smtClean="0">
                <a:solidFill>
                  <a:srgbClr val="326982"/>
                </a:solidFill>
              </a:rPr>
              <a:t>58%</a:t>
            </a:r>
            <a:r>
              <a:rPr lang="fr-FR" sz="1600" dirty="0" smtClean="0">
                <a:solidFill>
                  <a:srgbClr val="326982"/>
                </a:solidFill>
              </a:rPr>
              <a:t> +</a:t>
            </a:r>
          </a:p>
        </p:txBody>
      </p:sp>
      <p:sp>
        <p:nvSpPr>
          <p:cNvPr id="112" name="Rectangle à coins arrondis 111"/>
          <p:cNvSpPr/>
          <p:nvPr/>
        </p:nvSpPr>
        <p:spPr bwMode="auto">
          <a:xfrm>
            <a:off x="8207470" y="5353890"/>
            <a:ext cx="864000" cy="396000"/>
          </a:xfrm>
          <a:prstGeom prst="roundRect">
            <a:avLst>
              <a:gd name="adj" fmla="val 10390"/>
            </a:avLst>
          </a:prstGeom>
          <a:solidFill>
            <a:srgbClr val="E8D9F3"/>
          </a:solidFill>
          <a:ln w="9525" cap="flat" cmpd="sng" algn="ctr">
            <a:solidFill>
              <a:srgbClr val="7030A0"/>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13" name="ZoneTexte 112"/>
          <p:cNvSpPr txBox="1"/>
          <p:nvPr/>
        </p:nvSpPr>
        <p:spPr>
          <a:xfrm>
            <a:off x="8111484" y="5380558"/>
            <a:ext cx="1085893" cy="369332"/>
          </a:xfrm>
          <a:prstGeom prst="rect">
            <a:avLst/>
          </a:prstGeom>
          <a:noFill/>
        </p:spPr>
        <p:txBody>
          <a:bodyPr wrap="square" rtlCol="0">
            <a:spAutoFit/>
          </a:bodyPr>
          <a:lstStyle/>
          <a:p>
            <a:pPr algn="ctr">
              <a:tabLst>
                <a:tab pos="1968500" algn="l"/>
              </a:tabLst>
            </a:pPr>
            <a:r>
              <a:rPr lang="fr-FR" sz="2000" b="1" dirty="0" smtClean="0">
                <a:solidFill>
                  <a:srgbClr val="326982"/>
                </a:solidFill>
              </a:rPr>
              <a:t>14%</a:t>
            </a:r>
            <a:r>
              <a:rPr lang="fr-FR" sz="1600" dirty="0" smtClean="0">
                <a:solidFill>
                  <a:srgbClr val="326982"/>
                </a:solidFill>
              </a:rPr>
              <a:t> +</a:t>
            </a:r>
          </a:p>
        </p:txBody>
      </p:sp>
      <p:sp>
        <p:nvSpPr>
          <p:cNvPr id="80" name="Freeform 6"/>
          <p:cNvSpPr>
            <a:spLocks noChangeAspect="1" noEditPoints="1"/>
          </p:cNvSpPr>
          <p:nvPr/>
        </p:nvSpPr>
        <p:spPr bwMode="auto">
          <a:xfrm>
            <a:off x="7898506" y="2304258"/>
            <a:ext cx="438669" cy="664900"/>
          </a:xfrm>
          <a:custGeom>
            <a:avLst/>
            <a:gdLst/>
            <a:ahLst/>
            <a:cxnLst>
              <a:cxn ang="0">
                <a:pos x="579" y="736"/>
              </a:cxn>
              <a:cxn ang="0">
                <a:pos x="58" y="0"/>
              </a:cxn>
              <a:cxn ang="0">
                <a:pos x="58" y="1074"/>
              </a:cxn>
              <a:cxn ang="0">
                <a:pos x="674" y="827"/>
              </a:cxn>
              <a:cxn ang="0">
                <a:pos x="632" y="869"/>
              </a:cxn>
              <a:cxn ang="0">
                <a:pos x="675" y="851"/>
              </a:cxn>
              <a:cxn ang="0">
                <a:pos x="649" y="851"/>
              </a:cxn>
              <a:cxn ang="0">
                <a:pos x="126" y="837"/>
              </a:cxn>
              <a:cxn ang="0">
                <a:pos x="126" y="877"/>
              </a:cxn>
              <a:cxn ang="0">
                <a:pos x="126" y="919"/>
              </a:cxn>
              <a:cxn ang="0">
                <a:pos x="126" y="961"/>
              </a:cxn>
              <a:cxn ang="0">
                <a:pos x="173" y="837"/>
              </a:cxn>
              <a:cxn ang="0">
                <a:pos x="173" y="877"/>
              </a:cxn>
              <a:cxn ang="0">
                <a:pos x="173" y="919"/>
              </a:cxn>
              <a:cxn ang="0">
                <a:pos x="173" y="961"/>
              </a:cxn>
              <a:cxn ang="0">
                <a:pos x="173" y="1003"/>
              </a:cxn>
              <a:cxn ang="0">
                <a:pos x="221" y="837"/>
              </a:cxn>
              <a:cxn ang="0">
                <a:pos x="221" y="877"/>
              </a:cxn>
              <a:cxn ang="0">
                <a:pos x="221" y="919"/>
              </a:cxn>
              <a:cxn ang="0">
                <a:pos x="221" y="961"/>
              </a:cxn>
              <a:cxn ang="0">
                <a:pos x="221" y="1003"/>
              </a:cxn>
              <a:cxn ang="0">
                <a:pos x="315" y="837"/>
              </a:cxn>
              <a:cxn ang="0">
                <a:pos x="315" y="877"/>
              </a:cxn>
              <a:cxn ang="0">
                <a:pos x="315" y="919"/>
              </a:cxn>
              <a:cxn ang="0">
                <a:pos x="315" y="961"/>
              </a:cxn>
              <a:cxn ang="0">
                <a:pos x="363" y="837"/>
              </a:cxn>
              <a:cxn ang="0">
                <a:pos x="363" y="877"/>
              </a:cxn>
              <a:cxn ang="0">
                <a:pos x="363" y="919"/>
              </a:cxn>
              <a:cxn ang="0">
                <a:pos x="363" y="961"/>
              </a:cxn>
              <a:cxn ang="0">
                <a:pos x="410" y="837"/>
              </a:cxn>
              <a:cxn ang="0">
                <a:pos x="410" y="877"/>
              </a:cxn>
              <a:cxn ang="0">
                <a:pos x="410" y="919"/>
              </a:cxn>
              <a:cxn ang="0">
                <a:pos x="410" y="961"/>
              </a:cxn>
              <a:cxn ang="0">
                <a:pos x="457" y="837"/>
              </a:cxn>
              <a:cxn ang="0">
                <a:pos x="457" y="877"/>
              </a:cxn>
              <a:cxn ang="0">
                <a:pos x="457" y="919"/>
              </a:cxn>
              <a:cxn ang="0">
                <a:pos x="457" y="961"/>
              </a:cxn>
              <a:cxn ang="0">
                <a:pos x="457" y="1003"/>
              </a:cxn>
              <a:cxn ang="0">
                <a:pos x="505" y="837"/>
              </a:cxn>
              <a:cxn ang="0">
                <a:pos x="505" y="877"/>
              </a:cxn>
              <a:cxn ang="0">
                <a:pos x="505" y="919"/>
              </a:cxn>
              <a:cxn ang="0">
                <a:pos x="505" y="961"/>
              </a:cxn>
              <a:cxn ang="0">
                <a:pos x="505" y="1003"/>
              </a:cxn>
              <a:cxn ang="0">
                <a:pos x="268" y="837"/>
              </a:cxn>
              <a:cxn ang="0">
                <a:pos x="268" y="877"/>
              </a:cxn>
              <a:cxn ang="0">
                <a:pos x="268" y="919"/>
              </a:cxn>
              <a:cxn ang="0">
                <a:pos x="268" y="961"/>
              </a:cxn>
              <a:cxn ang="0">
                <a:pos x="552" y="837"/>
              </a:cxn>
              <a:cxn ang="0">
                <a:pos x="552" y="877"/>
              </a:cxn>
              <a:cxn ang="0">
                <a:pos x="552" y="919"/>
              </a:cxn>
              <a:cxn ang="0">
                <a:pos x="552" y="961"/>
              </a:cxn>
              <a:cxn ang="0">
                <a:pos x="426" y="987"/>
              </a:cxn>
              <a:cxn ang="0">
                <a:pos x="426" y="1019"/>
              </a:cxn>
            </a:cxnLst>
            <a:rect l="0" t="0" r="r" b="b"/>
            <a:pathLst>
              <a:path w="707" h="1074">
                <a:moveTo>
                  <a:pt x="128" y="90"/>
                </a:moveTo>
                <a:lnTo>
                  <a:pt x="579" y="90"/>
                </a:lnTo>
                <a:cubicBezTo>
                  <a:pt x="586" y="90"/>
                  <a:pt x="593" y="96"/>
                  <a:pt x="593" y="104"/>
                </a:cubicBezTo>
                <a:lnTo>
                  <a:pt x="593" y="722"/>
                </a:lnTo>
                <a:cubicBezTo>
                  <a:pt x="593" y="730"/>
                  <a:pt x="586" y="736"/>
                  <a:pt x="579" y="736"/>
                </a:cubicBezTo>
                <a:lnTo>
                  <a:pt x="128" y="736"/>
                </a:lnTo>
                <a:cubicBezTo>
                  <a:pt x="121" y="736"/>
                  <a:pt x="114" y="730"/>
                  <a:pt x="114" y="722"/>
                </a:cubicBezTo>
                <a:lnTo>
                  <a:pt x="114" y="104"/>
                </a:lnTo>
                <a:cubicBezTo>
                  <a:pt x="114" y="96"/>
                  <a:pt x="121" y="90"/>
                  <a:pt x="128" y="90"/>
                </a:cubicBezTo>
                <a:close/>
                <a:moveTo>
                  <a:pt x="58" y="0"/>
                </a:moveTo>
                <a:lnTo>
                  <a:pt x="649" y="0"/>
                </a:lnTo>
                <a:cubicBezTo>
                  <a:pt x="681" y="0"/>
                  <a:pt x="707" y="26"/>
                  <a:pt x="707" y="59"/>
                </a:cubicBezTo>
                <a:lnTo>
                  <a:pt x="707" y="1015"/>
                </a:lnTo>
                <a:cubicBezTo>
                  <a:pt x="707" y="1048"/>
                  <a:pt x="681" y="1074"/>
                  <a:pt x="649" y="1074"/>
                </a:cubicBezTo>
                <a:lnTo>
                  <a:pt x="58" y="1074"/>
                </a:lnTo>
                <a:cubicBezTo>
                  <a:pt x="26" y="1074"/>
                  <a:pt x="0" y="1048"/>
                  <a:pt x="0" y="1015"/>
                </a:cubicBezTo>
                <a:lnTo>
                  <a:pt x="0" y="59"/>
                </a:lnTo>
                <a:cubicBezTo>
                  <a:pt x="0" y="26"/>
                  <a:pt x="26" y="0"/>
                  <a:pt x="58" y="0"/>
                </a:cubicBezTo>
                <a:close/>
                <a:moveTo>
                  <a:pt x="650" y="827"/>
                </a:moveTo>
                <a:lnTo>
                  <a:pt x="674" y="827"/>
                </a:lnTo>
                <a:cubicBezTo>
                  <a:pt x="683" y="827"/>
                  <a:pt x="691" y="835"/>
                  <a:pt x="691" y="844"/>
                </a:cubicBezTo>
                <a:lnTo>
                  <a:pt x="691" y="869"/>
                </a:lnTo>
                <a:cubicBezTo>
                  <a:pt x="691" y="878"/>
                  <a:pt x="683" y="886"/>
                  <a:pt x="674" y="886"/>
                </a:cubicBezTo>
                <a:lnTo>
                  <a:pt x="650" y="886"/>
                </a:lnTo>
                <a:cubicBezTo>
                  <a:pt x="640" y="886"/>
                  <a:pt x="632" y="878"/>
                  <a:pt x="632" y="869"/>
                </a:cubicBezTo>
                <a:lnTo>
                  <a:pt x="632" y="844"/>
                </a:lnTo>
                <a:cubicBezTo>
                  <a:pt x="632" y="835"/>
                  <a:pt x="640" y="827"/>
                  <a:pt x="650" y="827"/>
                </a:cubicBezTo>
                <a:close/>
                <a:moveTo>
                  <a:pt x="656" y="843"/>
                </a:moveTo>
                <a:lnTo>
                  <a:pt x="667" y="843"/>
                </a:lnTo>
                <a:cubicBezTo>
                  <a:pt x="671" y="843"/>
                  <a:pt x="675" y="847"/>
                  <a:pt x="675" y="851"/>
                </a:cubicBezTo>
                <a:lnTo>
                  <a:pt x="675" y="862"/>
                </a:lnTo>
                <a:cubicBezTo>
                  <a:pt x="675" y="866"/>
                  <a:pt x="671" y="870"/>
                  <a:pt x="667" y="870"/>
                </a:cubicBezTo>
                <a:lnTo>
                  <a:pt x="656" y="870"/>
                </a:lnTo>
                <a:cubicBezTo>
                  <a:pt x="652" y="870"/>
                  <a:pt x="649" y="866"/>
                  <a:pt x="649" y="862"/>
                </a:cubicBezTo>
                <a:lnTo>
                  <a:pt x="649" y="851"/>
                </a:lnTo>
                <a:cubicBezTo>
                  <a:pt x="649" y="847"/>
                  <a:pt x="652" y="843"/>
                  <a:pt x="656" y="843"/>
                </a:cubicBezTo>
                <a:close/>
                <a:moveTo>
                  <a:pt x="142" y="821"/>
                </a:moveTo>
                <a:cubicBezTo>
                  <a:pt x="151" y="821"/>
                  <a:pt x="158" y="828"/>
                  <a:pt x="158" y="837"/>
                </a:cubicBezTo>
                <a:cubicBezTo>
                  <a:pt x="158" y="845"/>
                  <a:pt x="151" y="853"/>
                  <a:pt x="142" y="853"/>
                </a:cubicBezTo>
                <a:cubicBezTo>
                  <a:pt x="133" y="853"/>
                  <a:pt x="126" y="845"/>
                  <a:pt x="126" y="837"/>
                </a:cubicBezTo>
                <a:cubicBezTo>
                  <a:pt x="126" y="828"/>
                  <a:pt x="133" y="821"/>
                  <a:pt x="142" y="821"/>
                </a:cubicBezTo>
                <a:close/>
                <a:moveTo>
                  <a:pt x="142" y="861"/>
                </a:moveTo>
                <a:cubicBezTo>
                  <a:pt x="151" y="861"/>
                  <a:pt x="158" y="868"/>
                  <a:pt x="158" y="877"/>
                </a:cubicBezTo>
                <a:cubicBezTo>
                  <a:pt x="158" y="885"/>
                  <a:pt x="151" y="893"/>
                  <a:pt x="142" y="893"/>
                </a:cubicBezTo>
                <a:cubicBezTo>
                  <a:pt x="133" y="893"/>
                  <a:pt x="126" y="885"/>
                  <a:pt x="126" y="877"/>
                </a:cubicBezTo>
                <a:cubicBezTo>
                  <a:pt x="126" y="868"/>
                  <a:pt x="133" y="861"/>
                  <a:pt x="142" y="861"/>
                </a:cubicBezTo>
                <a:close/>
                <a:moveTo>
                  <a:pt x="142" y="903"/>
                </a:moveTo>
                <a:cubicBezTo>
                  <a:pt x="151" y="903"/>
                  <a:pt x="158" y="910"/>
                  <a:pt x="158" y="919"/>
                </a:cubicBezTo>
                <a:cubicBezTo>
                  <a:pt x="158" y="927"/>
                  <a:pt x="151" y="935"/>
                  <a:pt x="142" y="935"/>
                </a:cubicBezTo>
                <a:cubicBezTo>
                  <a:pt x="133" y="935"/>
                  <a:pt x="126" y="927"/>
                  <a:pt x="126" y="919"/>
                </a:cubicBezTo>
                <a:cubicBezTo>
                  <a:pt x="126" y="910"/>
                  <a:pt x="133" y="903"/>
                  <a:pt x="142" y="903"/>
                </a:cubicBezTo>
                <a:close/>
                <a:moveTo>
                  <a:pt x="142" y="945"/>
                </a:moveTo>
                <a:cubicBezTo>
                  <a:pt x="151" y="945"/>
                  <a:pt x="158" y="952"/>
                  <a:pt x="158" y="961"/>
                </a:cubicBezTo>
                <a:cubicBezTo>
                  <a:pt x="158" y="969"/>
                  <a:pt x="151" y="977"/>
                  <a:pt x="142" y="977"/>
                </a:cubicBezTo>
                <a:cubicBezTo>
                  <a:pt x="133" y="977"/>
                  <a:pt x="126" y="969"/>
                  <a:pt x="126" y="961"/>
                </a:cubicBezTo>
                <a:cubicBezTo>
                  <a:pt x="126" y="952"/>
                  <a:pt x="133" y="945"/>
                  <a:pt x="142" y="945"/>
                </a:cubicBezTo>
                <a:close/>
                <a:moveTo>
                  <a:pt x="189" y="821"/>
                </a:moveTo>
                <a:cubicBezTo>
                  <a:pt x="198" y="821"/>
                  <a:pt x="205" y="828"/>
                  <a:pt x="205" y="837"/>
                </a:cubicBezTo>
                <a:cubicBezTo>
                  <a:pt x="205" y="845"/>
                  <a:pt x="198" y="853"/>
                  <a:pt x="189" y="853"/>
                </a:cubicBezTo>
                <a:cubicBezTo>
                  <a:pt x="181" y="853"/>
                  <a:pt x="173" y="845"/>
                  <a:pt x="173" y="837"/>
                </a:cubicBezTo>
                <a:cubicBezTo>
                  <a:pt x="173" y="828"/>
                  <a:pt x="181" y="821"/>
                  <a:pt x="189" y="821"/>
                </a:cubicBezTo>
                <a:close/>
                <a:moveTo>
                  <a:pt x="189" y="861"/>
                </a:moveTo>
                <a:cubicBezTo>
                  <a:pt x="198" y="861"/>
                  <a:pt x="205" y="868"/>
                  <a:pt x="205" y="877"/>
                </a:cubicBezTo>
                <a:cubicBezTo>
                  <a:pt x="205" y="885"/>
                  <a:pt x="198" y="893"/>
                  <a:pt x="189" y="893"/>
                </a:cubicBezTo>
                <a:cubicBezTo>
                  <a:pt x="181" y="893"/>
                  <a:pt x="173" y="885"/>
                  <a:pt x="173" y="877"/>
                </a:cubicBezTo>
                <a:cubicBezTo>
                  <a:pt x="173" y="868"/>
                  <a:pt x="181" y="861"/>
                  <a:pt x="189" y="861"/>
                </a:cubicBezTo>
                <a:close/>
                <a:moveTo>
                  <a:pt x="189" y="903"/>
                </a:moveTo>
                <a:cubicBezTo>
                  <a:pt x="198" y="903"/>
                  <a:pt x="205" y="910"/>
                  <a:pt x="205" y="919"/>
                </a:cubicBezTo>
                <a:cubicBezTo>
                  <a:pt x="205" y="927"/>
                  <a:pt x="198" y="935"/>
                  <a:pt x="189" y="935"/>
                </a:cubicBezTo>
                <a:cubicBezTo>
                  <a:pt x="181" y="935"/>
                  <a:pt x="173" y="927"/>
                  <a:pt x="173" y="919"/>
                </a:cubicBezTo>
                <a:cubicBezTo>
                  <a:pt x="173" y="910"/>
                  <a:pt x="181" y="903"/>
                  <a:pt x="189" y="903"/>
                </a:cubicBezTo>
                <a:close/>
                <a:moveTo>
                  <a:pt x="189" y="945"/>
                </a:moveTo>
                <a:cubicBezTo>
                  <a:pt x="198" y="945"/>
                  <a:pt x="205" y="952"/>
                  <a:pt x="205" y="961"/>
                </a:cubicBezTo>
                <a:cubicBezTo>
                  <a:pt x="205" y="969"/>
                  <a:pt x="198" y="977"/>
                  <a:pt x="189" y="977"/>
                </a:cubicBezTo>
                <a:cubicBezTo>
                  <a:pt x="181" y="977"/>
                  <a:pt x="173" y="969"/>
                  <a:pt x="173" y="961"/>
                </a:cubicBezTo>
                <a:cubicBezTo>
                  <a:pt x="173" y="952"/>
                  <a:pt x="181" y="945"/>
                  <a:pt x="189" y="945"/>
                </a:cubicBezTo>
                <a:close/>
                <a:moveTo>
                  <a:pt x="189" y="987"/>
                </a:moveTo>
                <a:cubicBezTo>
                  <a:pt x="198" y="987"/>
                  <a:pt x="205" y="994"/>
                  <a:pt x="205" y="1003"/>
                </a:cubicBezTo>
                <a:cubicBezTo>
                  <a:pt x="205" y="1011"/>
                  <a:pt x="198" y="1019"/>
                  <a:pt x="189" y="1019"/>
                </a:cubicBezTo>
                <a:cubicBezTo>
                  <a:pt x="181" y="1019"/>
                  <a:pt x="173" y="1011"/>
                  <a:pt x="173" y="1003"/>
                </a:cubicBezTo>
                <a:cubicBezTo>
                  <a:pt x="173" y="994"/>
                  <a:pt x="181" y="987"/>
                  <a:pt x="189" y="987"/>
                </a:cubicBezTo>
                <a:close/>
                <a:moveTo>
                  <a:pt x="237" y="821"/>
                </a:moveTo>
                <a:cubicBezTo>
                  <a:pt x="246" y="821"/>
                  <a:pt x="253" y="828"/>
                  <a:pt x="253" y="837"/>
                </a:cubicBezTo>
                <a:cubicBezTo>
                  <a:pt x="253" y="845"/>
                  <a:pt x="246" y="853"/>
                  <a:pt x="237" y="853"/>
                </a:cubicBezTo>
                <a:cubicBezTo>
                  <a:pt x="228" y="853"/>
                  <a:pt x="221" y="845"/>
                  <a:pt x="221" y="837"/>
                </a:cubicBezTo>
                <a:cubicBezTo>
                  <a:pt x="221" y="828"/>
                  <a:pt x="228" y="821"/>
                  <a:pt x="237" y="821"/>
                </a:cubicBezTo>
                <a:close/>
                <a:moveTo>
                  <a:pt x="237" y="861"/>
                </a:moveTo>
                <a:cubicBezTo>
                  <a:pt x="246" y="861"/>
                  <a:pt x="253" y="868"/>
                  <a:pt x="253" y="877"/>
                </a:cubicBezTo>
                <a:cubicBezTo>
                  <a:pt x="253" y="885"/>
                  <a:pt x="246" y="893"/>
                  <a:pt x="237" y="893"/>
                </a:cubicBezTo>
                <a:cubicBezTo>
                  <a:pt x="228" y="893"/>
                  <a:pt x="221" y="885"/>
                  <a:pt x="221" y="877"/>
                </a:cubicBezTo>
                <a:cubicBezTo>
                  <a:pt x="221" y="868"/>
                  <a:pt x="228" y="861"/>
                  <a:pt x="237" y="861"/>
                </a:cubicBezTo>
                <a:close/>
                <a:moveTo>
                  <a:pt x="237" y="903"/>
                </a:moveTo>
                <a:cubicBezTo>
                  <a:pt x="246" y="903"/>
                  <a:pt x="253" y="910"/>
                  <a:pt x="253" y="919"/>
                </a:cubicBezTo>
                <a:cubicBezTo>
                  <a:pt x="253" y="927"/>
                  <a:pt x="246" y="935"/>
                  <a:pt x="237" y="935"/>
                </a:cubicBezTo>
                <a:cubicBezTo>
                  <a:pt x="228" y="935"/>
                  <a:pt x="221" y="927"/>
                  <a:pt x="221" y="919"/>
                </a:cubicBezTo>
                <a:cubicBezTo>
                  <a:pt x="221" y="910"/>
                  <a:pt x="228" y="903"/>
                  <a:pt x="237" y="903"/>
                </a:cubicBezTo>
                <a:close/>
                <a:moveTo>
                  <a:pt x="237" y="945"/>
                </a:moveTo>
                <a:cubicBezTo>
                  <a:pt x="246" y="945"/>
                  <a:pt x="253" y="952"/>
                  <a:pt x="253" y="961"/>
                </a:cubicBezTo>
                <a:cubicBezTo>
                  <a:pt x="253" y="969"/>
                  <a:pt x="246" y="977"/>
                  <a:pt x="237" y="977"/>
                </a:cubicBezTo>
                <a:cubicBezTo>
                  <a:pt x="228" y="977"/>
                  <a:pt x="221" y="969"/>
                  <a:pt x="221" y="961"/>
                </a:cubicBezTo>
                <a:cubicBezTo>
                  <a:pt x="221" y="952"/>
                  <a:pt x="228" y="945"/>
                  <a:pt x="237" y="945"/>
                </a:cubicBezTo>
                <a:close/>
                <a:moveTo>
                  <a:pt x="237" y="987"/>
                </a:moveTo>
                <a:cubicBezTo>
                  <a:pt x="246" y="987"/>
                  <a:pt x="253" y="994"/>
                  <a:pt x="253" y="1003"/>
                </a:cubicBezTo>
                <a:cubicBezTo>
                  <a:pt x="253" y="1011"/>
                  <a:pt x="246" y="1019"/>
                  <a:pt x="237" y="1019"/>
                </a:cubicBezTo>
                <a:cubicBezTo>
                  <a:pt x="228" y="1019"/>
                  <a:pt x="221" y="1011"/>
                  <a:pt x="221" y="1003"/>
                </a:cubicBezTo>
                <a:cubicBezTo>
                  <a:pt x="221" y="994"/>
                  <a:pt x="228" y="987"/>
                  <a:pt x="237" y="987"/>
                </a:cubicBezTo>
                <a:close/>
                <a:moveTo>
                  <a:pt x="331" y="821"/>
                </a:moveTo>
                <a:cubicBezTo>
                  <a:pt x="340" y="821"/>
                  <a:pt x="347" y="828"/>
                  <a:pt x="347" y="837"/>
                </a:cubicBezTo>
                <a:cubicBezTo>
                  <a:pt x="347" y="845"/>
                  <a:pt x="340" y="853"/>
                  <a:pt x="331" y="853"/>
                </a:cubicBezTo>
                <a:cubicBezTo>
                  <a:pt x="323" y="853"/>
                  <a:pt x="315" y="845"/>
                  <a:pt x="315" y="837"/>
                </a:cubicBezTo>
                <a:cubicBezTo>
                  <a:pt x="315" y="828"/>
                  <a:pt x="323" y="821"/>
                  <a:pt x="331" y="821"/>
                </a:cubicBezTo>
                <a:close/>
                <a:moveTo>
                  <a:pt x="331" y="861"/>
                </a:moveTo>
                <a:cubicBezTo>
                  <a:pt x="340" y="861"/>
                  <a:pt x="347" y="868"/>
                  <a:pt x="347" y="877"/>
                </a:cubicBezTo>
                <a:cubicBezTo>
                  <a:pt x="347" y="885"/>
                  <a:pt x="340" y="893"/>
                  <a:pt x="331" y="893"/>
                </a:cubicBezTo>
                <a:cubicBezTo>
                  <a:pt x="323" y="893"/>
                  <a:pt x="315" y="885"/>
                  <a:pt x="315" y="877"/>
                </a:cubicBezTo>
                <a:cubicBezTo>
                  <a:pt x="315" y="868"/>
                  <a:pt x="323" y="861"/>
                  <a:pt x="331" y="861"/>
                </a:cubicBezTo>
                <a:close/>
                <a:moveTo>
                  <a:pt x="331" y="903"/>
                </a:moveTo>
                <a:cubicBezTo>
                  <a:pt x="340" y="903"/>
                  <a:pt x="347" y="910"/>
                  <a:pt x="347" y="919"/>
                </a:cubicBezTo>
                <a:cubicBezTo>
                  <a:pt x="347" y="927"/>
                  <a:pt x="340" y="935"/>
                  <a:pt x="331" y="935"/>
                </a:cubicBezTo>
                <a:cubicBezTo>
                  <a:pt x="323" y="935"/>
                  <a:pt x="315" y="927"/>
                  <a:pt x="315" y="919"/>
                </a:cubicBezTo>
                <a:cubicBezTo>
                  <a:pt x="315" y="910"/>
                  <a:pt x="323" y="903"/>
                  <a:pt x="331" y="903"/>
                </a:cubicBezTo>
                <a:close/>
                <a:moveTo>
                  <a:pt x="331" y="945"/>
                </a:moveTo>
                <a:cubicBezTo>
                  <a:pt x="340" y="945"/>
                  <a:pt x="347" y="952"/>
                  <a:pt x="347" y="961"/>
                </a:cubicBezTo>
                <a:cubicBezTo>
                  <a:pt x="347" y="969"/>
                  <a:pt x="340" y="977"/>
                  <a:pt x="331" y="977"/>
                </a:cubicBezTo>
                <a:cubicBezTo>
                  <a:pt x="323" y="977"/>
                  <a:pt x="315" y="969"/>
                  <a:pt x="315" y="961"/>
                </a:cubicBezTo>
                <a:cubicBezTo>
                  <a:pt x="315" y="952"/>
                  <a:pt x="323" y="945"/>
                  <a:pt x="331" y="945"/>
                </a:cubicBezTo>
                <a:close/>
                <a:moveTo>
                  <a:pt x="379" y="821"/>
                </a:moveTo>
                <a:cubicBezTo>
                  <a:pt x="387" y="821"/>
                  <a:pt x="395" y="828"/>
                  <a:pt x="395" y="837"/>
                </a:cubicBezTo>
                <a:cubicBezTo>
                  <a:pt x="395" y="845"/>
                  <a:pt x="387" y="853"/>
                  <a:pt x="379" y="853"/>
                </a:cubicBezTo>
                <a:cubicBezTo>
                  <a:pt x="370" y="853"/>
                  <a:pt x="363" y="845"/>
                  <a:pt x="363" y="837"/>
                </a:cubicBezTo>
                <a:cubicBezTo>
                  <a:pt x="363" y="828"/>
                  <a:pt x="370" y="821"/>
                  <a:pt x="379" y="821"/>
                </a:cubicBezTo>
                <a:close/>
                <a:moveTo>
                  <a:pt x="379" y="861"/>
                </a:moveTo>
                <a:cubicBezTo>
                  <a:pt x="387" y="861"/>
                  <a:pt x="395" y="868"/>
                  <a:pt x="395" y="877"/>
                </a:cubicBezTo>
                <a:cubicBezTo>
                  <a:pt x="395" y="885"/>
                  <a:pt x="387" y="893"/>
                  <a:pt x="379" y="893"/>
                </a:cubicBezTo>
                <a:cubicBezTo>
                  <a:pt x="370" y="893"/>
                  <a:pt x="363" y="885"/>
                  <a:pt x="363" y="877"/>
                </a:cubicBezTo>
                <a:cubicBezTo>
                  <a:pt x="363" y="868"/>
                  <a:pt x="370" y="861"/>
                  <a:pt x="379" y="861"/>
                </a:cubicBezTo>
                <a:close/>
                <a:moveTo>
                  <a:pt x="379" y="903"/>
                </a:moveTo>
                <a:cubicBezTo>
                  <a:pt x="387" y="903"/>
                  <a:pt x="395" y="910"/>
                  <a:pt x="395" y="919"/>
                </a:cubicBezTo>
                <a:cubicBezTo>
                  <a:pt x="395" y="927"/>
                  <a:pt x="387" y="935"/>
                  <a:pt x="379" y="935"/>
                </a:cubicBezTo>
                <a:cubicBezTo>
                  <a:pt x="370" y="935"/>
                  <a:pt x="363" y="927"/>
                  <a:pt x="363" y="919"/>
                </a:cubicBezTo>
                <a:cubicBezTo>
                  <a:pt x="363" y="910"/>
                  <a:pt x="370" y="903"/>
                  <a:pt x="379" y="903"/>
                </a:cubicBezTo>
                <a:close/>
                <a:moveTo>
                  <a:pt x="379" y="945"/>
                </a:moveTo>
                <a:cubicBezTo>
                  <a:pt x="387" y="945"/>
                  <a:pt x="395" y="952"/>
                  <a:pt x="395" y="961"/>
                </a:cubicBezTo>
                <a:cubicBezTo>
                  <a:pt x="395" y="969"/>
                  <a:pt x="387" y="977"/>
                  <a:pt x="379" y="977"/>
                </a:cubicBezTo>
                <a:cubicBezTo>
                  <a:pt x="370" y="977"/>
                  <a:pt x="363" y="969"/>
                  <a:pt x="363" y="961"/>
                </a:cubicBezTo>
                <a:cubicBezTo>
                  <a:pt x="363" y="952"/>
                  <a:pt x="370" y="945"/>
                  <a:pt x="379" y="945"/>
                </a:cubicBezTo>
                <a:close/>
                <a:moveTo>
                  <a:pt x="426" y="821"/>
                </a:moveTo>
                <a:cubicBezTo>
                  <a:pt x="435" y="821"/>
                  <a:pt x="442" y="828"/>
                  <a:pt x="442" y="837"/>
                </a:cubicBezTo>
                <a:cubicBezTo>
                  <a:pt x="442" y="845"/>
                  <a:pt x="435" y="853"/>
                  <a:pt x="426" y="853"/>
                </a:cubicBezTo>
                <a:cubicBezTo>
                  <a:pt x="417" y="853"/>
                  <a:pt x="410" y="845"/>
                  <a:pt x="410" y="837"/>
                </a:cubicBezTo>
                <a:cubicBezTo>
                  <a:pt x="410" y="828"/>
                  <a:pt x="417" y="821"/>
                  <a:pt x="426" y="821"/>
                </a:cubicBezTo>
                <a:close/>
                <a:moveTo>
                  <a:pt x="426" y="861"/>
                </a:moveTo>
                <a:cubicBezTo>
                  <a:pt x="435" y="861"/>
                  <a:pt x="442" y="868"/>
                  <a:pt x="442" y="877"/>
                </a:cubicBezTo>
                <a:cubicBezTo>
                  <a:pt x="442" y="885"/>
                  <a:pt x="435" y="893"/>
                  <a:pt x="426" y="893"/>
                </a:cubicBezTo>
                <a:cubicBezTo>
                  <a:pt x="417" y="893"/>
                  <a:pt x="410" y="885"/>
                  <a:pt x="410" y="877"/>
                </a:cubicBezTo>
                <a:cubicBezTo>
                  <a:pt x="410" y="868"/>
                  <a:pt x="417" y="861"/>
                  <a:pt x="426" y="861"/>
                </a:cubicBezTo>
                <a:close/>
                <a:moveTo>
                  <a:pt x="426" y="903"/>
                </a:moveTo>
                <a:cubicBezTo>
                  <a:pt x="435" y="903"/>
                  <a:pt x="442" y="910"/>
                  <a:pt x="442" y="919"/>
                </a:cubicBezTo>
                <a:cubicBezTo>
                  <a:pt x="442" y="927"/>
                  <a:pt x="435" y="935"/>
                  <a:pt x="426" y="935"/>
                </a:cubicBezTo>
                <a:cubicBezTo>
                  <a:pt x="417" y="935"/>
                  <a:pt x="410" y="927"/>
                  <a:pt x="410" y="919"/>
                </a:cubicBezTo>
                <a:cubicBezTo>
                  <a:pt x="410" y="910"/>
                  <a:pt x="417" y="903"/>
                  <a:pt x="426" y="903"/>
                </a:cubicBezTo>
                <a:close/>
                <a:moveTo>
                  <a:pt x="426" y="945"/>
                </a:moveTo>
                <a:cubicBezTo>
                  <a:pt x="435" y="945"/>
                  <a:pt x="442" y="952"/>
                  <a:pt x="442" y="961"/>
                </a:cubicBezTo>
                <a:cubicBezTo>
                  <a:pt x="442" y="969"/>
                  <a:pt x="435" y="977"/>
                  <a:pt x="426" y="977"/>
                </a:cubicBezTo>
                <a:cubicBezTo>
                  <a:pt x="417" y="977"/>
                  <a:pt x="410" y="969"/>
                  <a:pt x="410" y="961"/>
                </a:cubicBezTo>
                <a:cubicBezTo>
                  <a:pt x="410" y="952"/>
                  <a:pt x="417" y="945"/>
                  <a:pt x="426" y="945"/>
                </a:cubicBezTo>
                <a:close/>
                <a:moveTo>
                  <a:pt x="473" y="821"/>
                </a:moveTo>
                <a:cubicBezTo>
                  <a:pt x="482" y="821"/>
                  <a:pt x="489" y="828"/>
                  <a:pt x="489" y="837"/>
                </a:cubicBezTo>
                <a:cubicBezTo>
                  <a:pt x="489" y="845"/>
                  <a:pt x="482" y="853"/>
                  <a:pt x="473" y="853"/>
                </a:cubicBezTo>
                <a:cubicBezTo>
                  <a:pt x="464" y="853"/>
                  <a:pt x="457" y="845"/>
                  <a:pt x="457" y="837"/>
                </a:cubicBezTo>
                <a:cubicBezTo>
                  <a:pt x="457" y="828"/>
                  <a:pt x="464" y="821"/>
                  <a:pt x="473" y="821"/>
                </a:cubicBezTo>
                <a:close/>
                <a:moveTo>
                  <a:pt x="473" y="861"/>
                </a:moveTo>
                <a:cubicBezTo>
                  <a:pt x="482" y="861"/>
                  <a:pt x="489" y="868"/>
                  <a:pt x="489" y="877"/>
                </a:cubicBezTo>
                <a:cubicBezTo>
                  <a:pt x="489" y="885"/>
                  <a:pt x="482" y="893"/>
                  <a:pt x="473" y="893"/>
                </a:cubicBezTo>
                <a:cubicBezTo>
                  <a:pt x="464" y="893"/>
                  <a:pt x="457" y="885"/>
                  <a:pt x="457" y="877"/>
                </a:cubicBezTo>
                <a:cubicBezTo>
                  <a:pt x="457" y="868"/>
                  <a:pt x="464" y="861"/>
                  <a:pt x="473" y="861"/>
                </a:cubicBezTo>
                <a:close/>
                <a:moveTo>
                  <a:pt x="473" y="903"/>
                </a:moveTo>
                <a:cubicBezTo>
                  <a:pt x="482" y="903"/>
                  <a:pt x="489" y="910"/>
                  <a:pt x="489" y="919"/>
                </a:cubicBezTo>
                <a:cubicBezTo>
                  <a:pt x="489" y="927"/>
                  <a:pt x="482" y="935"/>
                  <a:pt x="473" y="935"/>
                </a:cubicBezTo>
                <a:cubicBezTo>
                  <a:pt x="464" y="935"/>
                  <a:pt x="457" y="927"/>
                  <a:pt x="457" y="919"/>
                </a:cubicBezTo>
                <a:cubicBezTo>
                  <a:pt x="457" y="910"/>
                  <a:pt x="464" y="903"/>
                  <a:pt x="473" y="903"/>
                </a:cubicBezTo>
                <a:close/>
                <a:moveTo>
                  <a:pt x="473" y="945"/>
                </a:moveTo>
                <a:cubicBezTo>
                  <a:pt x="482" y="945"/>
                  <a:pt x="489" y="952"/>
                  <a:pt x="489" y="961"/>
                </a:cubicBezTo>
                <a:cubicBezTo>
                  <a:pt x="489" y="969"/>
                  <a:pt x="482" y="977"/>
                  <a:pt x="473" y="977"/>
                </a:cubicBezTo>
                <a:cubicBezTo>
                  <a:pt x="464" y="977"/>
                  <a:pt x="457" y="969"/>
                  <a:pt x="457" y="961"/>
                </a:cubicBezTo>
                <a:cubicBezTo>
                  <a:pt x="457" y="952"/>
                  <a:pt x="464" y="945"/>
                  <a:pt x="473" y="945"/>
                </a:cubicBezTo>
                <a:close/>
                <a:moveTo>
                  <a:pt x="473" y="987"/>
                </a:moveTo>
                <a:cubicBezTo>
                  <a:pt x="482" y="987"/>
                  <a:pt x="489" y="994"/>
                  <a:pt x="489" y="1003"/>
                </a:cubicBezTo>
                <a:cubicBezTo>
                  <a:pt x="489" y="1011"/>
                  <a:pt x="482" y="1019"/>
                  <a:pt x="473" y="1019"/>
                </a:cubicBezTo>
                <a:cubicBezTo>
                  <a:pt x="464" y="1019"/>
                  <a:pt x="457" y="1011"/>
                  <a:pt x="457" y="1003"/>
                </a:cubicBezTo>
                <a:cubicBezTo>
                  <a:pt x="457" y="994"/>
                  <a:pt x="464" y="987"/>
                  <a:pt x="473" y="987"/>
                </a:cubicBezTo>
                <a:close/>
                <a:moveTo>
                  <a:pt x="521" y="821"/>
                </a:moveTo>
                <a:cubicBezTo>
                  <a:pt x="529" y="821"/>
                  <a:pt x="536" y="828"/>
                  <a:pt x="536" y="837"/>
                </a:cubicBezTo>
                <a:cubicBezTo>
                  <a:pt x="536" y="845"/>
                  <a:pt x="529" y="853"/>
                  <a:pt x="521" y="853"/>
                </a:cubicBezTo>
                <a:cubicBezTo>
                  <a:pt x="512" y="853"/>
                  <a:pt x="505" y="845"/>
                  <a:pt x="505" y="837"/>
                </a:cubicBezTo>
                <a:cubicBezTo>
                  <a:pt x="505" y="828"/>
                  <a:pt x="512" y="821"/>
                  <a:pt x="521" y="821"/>
                </a:cubicBezTo>
                <a:close/>
                <a:moveTo>
                  <a:pt x="521" y="861"/>
                </a:moveTo>
                <a:cubicBezTo>
                  <a:pt x="529" y="861"/>
                  <a:pt x="536" y="868"/>
                  <a:pt x="536" y="877"/>
                </a:cubicBezTo>
                <a:cubicBezTo>
                  <a:pt x="536" y="885"/>
                  <a:pt x="529" y="893"/>
                  <a:pt x="521" y="893"/>
                </a:cubicBezTo>
                <a:cubicBezTo>
                  <a:pt x="512" y="893"/>
                  <a:pt x="505" y="885"/>
                  <a:pt x="505" y="877"/>
                </a:cubicBezTo>
                <a:cubicBezTo>
                  <a:pt x="505" y="868"/>
                  <a:pt x="512" y="861"/>
                  <a:pt x="521" y="861"/>
                </a:cubicBezTo>
                <a:close/>
                <a:moveTo>
                  <a:pt x="521" y="903"/>
                </a:moveTo>
                <a:cubicBezTo>
                  <a:pt x="529" y="903"/>
                  <a:pt x="536" y="910"/>
                  <a:pt x="536" y="919"/>
                </a:cubicBezTo>
                <a:cubicBezTo>
                  <a:pt x="536" y="927"/>
                  <a:pt x="529" y="935"/>
                  <a:pt x="521" y="935"/>
                </a:cubicBezTo>
                <a:cubicBezTo>
                  <a:pt x="512" y="935"/>
                  <a:pt x="505" y="927"/>
                  <a:pt x="505" y="919"/>
                </a:cubicBezTo>
                <a:cubicBezTo>
                  <a:pt x="505" y="910"/>
                  <a:pt x="512" y="903"/>
                  <a:pt x="521" y="903"/>
                </a:cubicBezTo>
                <a:close/>
                <a:moveTo>
                  <a:pt x="521" y="945"/>
                </a:moveTo>
                <a:cubicBezTo>
                  <a:pt x="529" y="945"/>
                  <a:pt x="536" y="952"/>
                  <a:pt x="536" y="961"/>
                </a:cubicBezTo>
                <a:cubicBezTo>
                  <a:pt x="536" y="969"/>
                  <a:pt x="529" y="977"/>
                  <a:pt x="521" y="977"/>
                </a:cubicBezTo>
                <a:cubicBezTo>
                  <a:pt x="512" y="977"/>
                  <a:pt x="505" y="969"/>
                  <a:pt x="505" y="961"/>
                </a:cubicBezTo>
                <a:cubicBezTo>
                  <a:pt x="505" y="952"/>
                  <a:pt x="512" y="945"/>
                  <a:pt x="521" y="945"/>
                </a:cubicBezTo>
                <a:close/>
                <a:moveTo>
                  <a:pt x="521" y="987"/>
                </a:moveTo>
                <a:cubicBezTo>
                  <a:pt x="529" y="987"/>
                  <a:pt x="536" y="994"/>
                  <a:pt x="536" y="1003"/>
                </a:cubicBezTo>
                <a:cubicBezTo>
                  <a:pt x="536" y="1011"/>
                  <a:pt x="529" y="1019"/>
                  <a:pt x="521" y="1019"/>
                </a:cubicBezTo>
                <a:cubicBezTo>
                  <a:pt x="512" y="1019"/>
                  <a:pt x="505" y="1011"/>
                  <a:pt x="505" y="1003"/>
                </a:cubicBezTo>
                <a:cubicBezTo>
                  <a:pt x="505" y="994"/>
                  <a:pt x="512" y="987"/>
                  <a:pt x="521" y="987"/>
                </a:cubicBezTo>
                <a:close/>
                <a:moveTo>
                  <a:pt x="284" y="821"/>
                </a:moveTo>
                <a:cubicBezTo>
                  <a:pt x="293" y="821"/>
                  <a:pt x="300" y="828"/>
                  <a:pt x="300" y="837"/>
                </a:cubicBezTo>
                <a:cubicBezTo>
                  <a:pt x="300" y="845"/>
                  <a:pt x="293" y="853"/>
                  <a:pt x="284" y="853"/>
                </a:cubicBezTo>
                <a:cubicBezTo>
                  <a:pt x="275" y="853"/>
                  <a:pt x="268" y="845"/>
                  <a:pt x="268" y="837"/>
                </a:cubicBezTo>
                <a:cubicBezTo>
                  <a:pt x="268" y="828"/>
                  <a:pt x="275" y="821"/>
                  <a:pt x="284" y="821"/>
                </a:cubicBezTo>
                <a:close/>
                <a:moveTo>
                  <a:pt x="284" y="861"/>
                </a:moveTo>
                <a:cubicBezTo>
                  <a:pt x="293" y="861"/>
                  <a:pt x="300" y="868"/>
                  <a:pt x="300" y="877"/>
                </a:cubicBezTo>
                <a:cubicBezTo>
                  <a:pt x="300" y="885"/>
                  <a:pt x="293" y="893"/>
                  <a:pt x="284" y="893"/>
                </a:cubicBezTo>
                <a:cubicBezTo>
                  <a:pt x="275" y="893"/>
                  <a:pt x="268" y="885"/>
                  <a:pt x="268" y="877"/>
                </a:cubicBezTo>
                <a:cubicBezTo>
                  <a:pt x="268" y="868"/>
                  <a:pt x="275" y="861"/>
                  <a:pt x="284" y="861"/>
                </a:cubicBezTo>
                <a:close/>
                <a:moveTo>
                  <a:pt x="284" y="903"/>
                </a:moveTo>
                <a:cubicBezTo>
                  <a:pt x="293" y="903"/>
                  <a:pt x="300" y="910"/>
                  <a:pt x="300" y="919"/>
                </a:cubicBezTo>
                <a:cubicBezTo>
                  <a:pt x="300" y="927"/>
                  <a:pt x="293" y="935"/>
                  <a:pt x="284" y="935"/>
                </a:cubicBezTo>
                <a:cubicBezTo>
                  <a:pt x="275" y="935"/>
                  <a:pt x="268" y="927"/>
                  <a:pt x="268" y="919"/>
                </a:cubicBezTo>
                <a:cubicBezTo>
                  <a:pt x="268" y="910"/>
                  <a:pt x="275" y="903"/>
                  <a:pt x="284" y="903"/>
                </a:cubicBezTo>
                <a:close/>
                <a:moveTo>
                  <a:pt x="284" y="945"/>
                </a:moveTo>
                <a:cubicBezTo>
                  <a:pt x="293" y="945"/>
                  <a:pt x="300" y="952"/>
                  <a:pt x="300" y="961"/>
                </a:cubicBezTo>
                <a:cubicBezTo>
                  <a:pt x="300" y="969"/>
                  <a:pt x="293" y="977"/>
                  <a:pt x="284" y="977"/>
                </a:cubicBezTo>
                <a:cubicBezTo>
                  <a:pt x="275" y="977"/>
                  <a:pt x="268" y="969"/>
                  <a:pt x="268" y="961"/>
                </a:cubicBezTo>
                <a:cubicBezTo>
                  <a:pt x="268" y="952"/>
                  <a:pt x="275" y="945"/>
                  <a:pt x="284" y="945"/>
                </a:cubicBezTo>
                <a:close/>
                <a:moveTo>
                  <a:pt x="568" y="821"/>
                </a:moveTo>
                <a:cubicBezTo>
                  <a:pt x="577" y="821"/>
                  <a:pt x="584" y="828"/>
                  <a:pt x="584" y="837"/>
                </a:cubicBezTo>
                <a:cubicBezTo>
                  <a:pt x="584" y="845"/>
                  <a:pt x="577" y="853"/>
                  <a:pt x="568" y="853"/>
                </a:cubicBezTo>
                <a:cubicBezTo>
                  <a:pt x="559" y="853"/>
                  <a:pt x="552" y="845"/>
                  <a:pt x="552" y="837"/>
                </a:cubicBezTo>
                <a:cubicBezTo>
                  <a:pt x="552" y="828"/>
                  <a:pt x="559" y="821"/>
                  <a:pt x="568" y="821"/>
                </a:cubicBezTo>
                <a:close/>
                <a:moveTo>
                  <a:pt x="568" y="861"/>
                </a:moveTo>
                <a:cubicBezTo>
                  <a:pt x="577" y="861"/>
                  <a:pt x="584" y="868"/>
                  <a:pt x="584" y="877"/>
                </a:cubicBezTo>
                <a:cubicBezTo>
                  <a:pt x="584" y="885"/>
                  <a:pt x="577" y="893"/>
                  <a:pt x="568" y="893"/>
                </a:cubicBezTo>
                <a:cubicBezTo>
                  <a:pt x="559" y="893"/>
                  <a:pt x="552" y="885"/>
                  <a:pt x="552" y="877"/>
                </a:cubicBezTo>
                <a:cubicBezTo>
                  <a:pt x="552" y="868"/>
                  <a:pt x="559" y="861"/>
                  <a:pt x="568" y="861"/>
                </a:cubicBezTo>
                <a:close/>
                <a:moveTo>
                  <a:pt x="568" y="903"/>
                </a:moveTo>
                <a:cubicBezTo>
                  <a:pt x="577" y="903"/>
                  <a:pt x="584" y="910"/>
                  <a:pt x="584" y="919"/>
                </a:cubicBezTo>
                <a:cubicBezTo>
                  <a:pt x="584" y="927"/>
                  <a:pt x="577" y="935"/>
                  <a:pt x="568" y="935"/>
                </a:cubicBezTo>
                <a:cubicBezTo>
                  <a:pt x="559" y="935"/>
                  <a:pt x="552" y="927"/>
                  <a:pt x="552" y="919"/>
                </a:cubicBezTo>
                <a:cubicBezTo>
                  <a:pt x="552" y="910"/>
                  <a:pt x="559" y="903"/>
                  <a:pt x="568" y="903"/>
                </a:cubicBezTo>
                <a:close/>
                <a:moveTo>
                  <a:pt x="568" y="945"/>
                </a:moveTo>
                <a:cubicBezTo>
                  <a:pt x="577" y="945"/>
                  <a:pt x="584" y="952"/>
                  <a:pt x="584" y="961"/>
                </a:cubicBezTo>
                <a:cubicBezTo>
                  <a:pt x="584" y="969"/>
                  <a:pt x="577" y="977"/>
                  <a:pt x="568" y="977"/>
                </a:cubicBezTo>
                <a:cubicBezTo>
                  <a:pt x="559" y="977"/>
                  <a:pt x="552" y="969"/>
                  <a:pt x="552" y="961"/>
                </a:cubicBezTo>
                <a:cubicBezTo>
                  <a:pt x="552" y="952"/>
                  <a:pt x="559" y="945"/>
                  <a:pt x="568" y="945"/>
                </a:cubicBezTo>
                <a:close/>
                <a:moveTo>
                  <a:pt x="284" y="1019"/>
                </a:moveTo>
                <a:cubicBezTo>
                  <a:pt x="275" y="1019"/>
                  <a:pt x="268" y="1011"/>
                  <a:pt x="268" y="1003"/>
                </a:cubicBezTo>
                <a:cubicBezTo>
                  <a:pt x="268" y="994"/>
                  <a:pt x="275" y="987"/>
                  <a:pt x="284" y="987"/>
                </a:cubicBezTo>
                <a:lnTo>
                  <a:pt x="426" y="987"/>
                </a:lnTo>
                <a:lnTo>
                  <a:pt x="426" y="987"/>
                </a:lnTo>
                <a:lnTo>
                  <a:pt x="426" y="987"/>
                </a:lnTo>
                <a:cubicBezTo>
                  <a:pt x="435" y="987"/>
                  <a:pt x="442" y="994"/>
                  <a:pt x="442" y="1003"/>
                </a:cubicBezTo>
                <a:cubicBezTo>
                  <a:pt x="442" y="1011"/>
                  <a:pt x="435" y="1018"/>
                  <a:pt x="426" y="1019"/>
                </a:cubicBezTo>
                <a:lnTo>
                  <a:pt x="426" y="1019"/>
                </a:lnTo>
                <a:lnTo>
                  <a:pt x="426" y="1019"/>
                </a:lnTo>
                <a:lnTo>
                  <a:pt x="284" y="1019"/>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nvGrpSpPr>
          <p:cNvPr id="83" name="Group 581"/>
          <p:cNvGrpSpPr>
            <a:grpSpLocks noChangeAspect="1"/>
          </p:cNvGrpSpPr>
          <p:nvPr/>
        </p:nvGrpSpPr>
        <p:grpSpPr>
          <a:xfrm>
            <a:off x="299793" y="1396284"/>
            <a:ext cx="2057242" cy="1347515"/>
            <a:chOff x="1339850" y="3178176"/>
            <a:chExt cx="681038" cy="446087"/>
          </a:xfrm>
          <a:solidFill>
            <a:schemeClr val="bg1">
              <a:lumMod val="50000"/>
            </a:schemeClr>
          </a:solidFill>
        </p:grpSpPr>
        <p:sp>
          <p:nvSpPr>
            <p:cNvPr id="84" name="Freeform 36"/>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37"/>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6" name="Group 111"/>
          <p:cNvGrpSpPr>
            <a:grpSpLocks noChangeAspect="1"/>
          </p:cNvGrpSpPr>
          <p:nvPr/>
        </p:nvGrpSpPr>
        <p:grpSpPr>
          <a:xfrm>
            <a:off x="3644305" y="1643681"/>
            <a:ext cx="684048" cy="1032201"/>
            <a:chOff x="5003800" y="2114551"/>
            <a:chExt cx="442913" cy="668338"/>
          </a:xfrm>
        </p:grpSpPr>
        <p:sp>
          <p:nvSpPr>
            <p:cNvPr id="118" name="Freeform 103"/>
            <p:cNvSpPr>
              <a:spLocks/>
            </p:cNvSpPr>
            <p:nvPr/>
          </p:nvSpPr>
          <p:spPr bwMode="auto">
            <a:xfrm>
              <a:off x="5003800" y="2114551"/>
              <a:ext cx="442913" cy="668338"/>
            </a:xfrm>
            <a:custGeom>
              <a:avLst/>
              <a:gdLst/>
              <a:ahLst/>
              <a:cxnLst>
                <a:cxn ang="0">
                  <a:pos x="0" y="73"/>
                </a:cxn>
                <a:cxn ang="0">
                  <a:pos x="79" y="0"/>
                </a:cxn>
                <a:cxn ang="0">
                  <a:pos x="188" y="0"/>
                </a:cxn>
                <a:cxn ang="0">
                  <a:pos x="267" y="73"/>
                </a:cxn>
                <a:cxn ang="0">
                  <a:pos x="262" y="329"/>
                </a:cxn>
                <a:cxn ang="0">
                  <a:pos x="188" y="403"/>
                </a:cxn>
                <a:cxn ang="0">
                  <a:pos x="79" y="403"/>
                </a:cxn>
                <a:cxn ang="0">
                  <a:pos x="6" y="329"/>
                </a:cxn>
                <a:cxn ang="0">
                  <a:pos x="0" y="73"/>
                </a:cxn>
              </a:cxnLst>
              <a:rect l="0" t="0" r="r" b="b"/>
              <a:pathLst>
                <a:path w="267" h="403">
                  <a:moveTo>
                    <a:pt x="0" y="73"/>
                  </a:moveTo>
                  <a:cubicBezTo>
                    <a:pt x="0" y="32"/>
                    <a:pt x="38" y="0"/>
                    <a:pt x="79" y="0"/>
                  </a:cubicBezTo>
                  <a:cubicBezTo>
                    <a:pt x="188" y="0"/>
                    <a:pt x="188" y="0"/>
                    <a:pt x="188" y="0"/>
                  </a:cubicBezTo>
                  <a:cubicBezTo>
                    <a:pt x="229" y="0"/>
                    <a:pt x="267" y="32"/>
                    <a:pt x="267" y="73"/>
                  </a:cubicBezTo>
                  <a:cubicBezTo>
                    <a:pt x="262" y="329"/>
                    <a:pt x="262" y="329"/>
                    <a:pt x="262" y="329"/>
                  </a:cubicBezTo>
                  <a:cubicBezTo>
                    <a:pt x="262" y="370"/>
                    <a:pt x="229" y="403"/>
                    <a:pt x="188" y="403"/>
                  </a:cubicBezTo>
                  <a:cubicBezTo>
                    <a:pt x="79" y="403"/>
                    <a:pt x="79" y="403"/>
                    <a:pt x="79" y="403"/>
                  </a:cubicBezTo>
                  <a:cubicBezTo>
                    <a:pt x="38" y="403"/>
                    <a:pt x="6" y="370"/>
                    <a:pt x="6" y="329"/>
                  </a:cubicBezTo>
                  <a:lnTo>
                    <a:pt x="0" y="73"/>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4"/>
            <p:cNvSpPr>
              <a:spLocks/>
            </p:cNvSpPr>
            <p:nvPr/>
          </p:nvSpPr>
          <p:spPr bwMode="auto">
            <a:xfrm>
              <a:off x="5054600" y="2171701"/>
              <a:ext cx="347663" cy="307975"/>
            </a:xfrm>
            <a:custGeom>
              <a:avLst/>
              <a:gdLst/>
              <a:ahLst/>
              <a:cxnLst>
                <a:cxn ang="0">
                  <a:pos x="0" y="36"/>
                </a:cxn>
                <a:cxn ang="0">
                  <a:pos x="37" y="0"/>
                </a:cxn>
                <a:cxn ang="0">
                  <a:pos x="173" y="0"/>
                </a:cxn>
                <a:cxn ang="0">
                  <a:pos x="210" y="36"/>
                </a:cxn>
                <a:cxn ang="0">
                  <a:pos x="210" y="149"/>
                </a:cxn>
                <a:cxn ang="0">
                  <a:pos x="173" y="186"/>
                </a:cxn>
                <a:cxn ang="0">
                  <a:pos x="37" y="186"/>
                </a:cxn>
                <a:cxn ang="0">
                  <a:pos x="0" y="149"/>
                </a:cxn>
                <a:cxn ang="0">
                  <a:pos x="0" y="36"/>
                </a:cxn>
              </a:cxnLst>
              <a:rect l="0" t="0" r="r" b="b"/>
              <a:pathLst>
                <a:path w="210" h="186">
                  <a:moveTo>
                    <a:pt x="0" y="36"/>
                  </a:moveTo>
                  <a:cubicBezTo>
                    <a:pt x="0" y="16"/>
                    <a:pt x="17" y="0"/>
                    <a:pt x="37" y="0"/>
                  </a:cubicBezTo>
                  <a:cubicBezTo>
                    <a:pt x="173" y="0"/>
                    <a:pt x="173" y="0"/>
                    <a:pt x="173" y="0"/>
                  </a:cubicBezTo>
                  <a:cubicBezTo>
                    <a:pt x="193" y="0"/>
                    <a:pt x="210" y="16"/>
                    <a:pt x="210" y="36"/>
                  </a:cubicBezTo>
                  <a:cubicBezTo>
                    <a:pt x="210" y="149"/>
                    <a:pt x="210" y="149"/>
                    <a:pt x="210" y="149"/>
                  </a:cubicBezTo>
                  <a:cubicBezTo>
                    <a:pt x="210" y="169"/>
                    <a:pt x="193" y="186"/>
                    <a:pt x="173" y="186"/>
                  </a:cubicBezTo>
                  <a:cubicBezTo>
                    <a:pt x="37" y="186"/>
                    <a:pt x="37" y="186"/>
                    <a:pt x="37" y="186"/>
                  </a:cubicBezTo>
                  <a:cubicBezTo>
                    <a:pt x="17" y="186"/>
                    <a:pt x="0" y="169"/>
                    <a:pt x="0" y="149"/>
                  </a:cubicBez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05"/>
            <p:cNvSpPr>
              <a:spLocks/>
            </p:cNvSpPr>
            <p:nvPr/>
          </p:nvSpPr>
          <p:spPr bwMode="auto">
            <a:xfrm>
              <a:off x="508158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106"/>
            <p:cNvSpPr>
              <a:spLocks/>
            </p:cNvSpPr>
            <p:nvPr/>
          </p:nvSpPr>
          <p:spPr bwMode="auto">
            <a:xfrm>
              <a:off x="5132388"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07"/>
            <p:cNvSpPr>
              <a:spLocks/>
            </p:cNvSpPr>
            <p:nvPr/>
          </p:nvSpPr>
          <p:spPr bwMode="auto">
            <a:xfrm>
              <a:off x="51816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08"/>
            <p:cNvSpPr>
              <a:spLocks/>
            </p:cNvSpPr>
            <p:nvPr/>
          </p:nvSpPr>
          <p:spPr bwMode="auto">
            <a:xfrm>
              <a:off x="52324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09"/>
            <p:cNvSpPr>
              <a:spLocks/>
            </p:cNvSpPr>
            <p:nvPr/>
          </p:nvSpPr>
          <p:spPr bwMode="auto">
            <a:xfrm>
              <a:off x="5283200"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10"/>
            <p:cNvSpPr>
              <a:spLocks/>
            </p:cNvSpPr>
            <p:nvPr/>
          </p:nvSpPr>
          <p:spPr bwMode="auto">
            <a:xfrm>
              <a:off x="5332413"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11"/>
            <p:cNvSpPr>
              <a:spLocks/>
            </p:cNvSpPr>
            <p:nvPr/>
          </p:nvSpPr>
          <p:spPr bwMode="auto">
            <a:xfrm>
              <a:off x="508158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12"/>
            <p:cNvSpPr>
              <a:spLocks/>
            </p:cNvSpPr>
            <p:nvPr/>
          </p:nvSpPr>
          <p:spPr bwMode="auto">
            <a:xfrm>
              <a:off x="5132388"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13"/>
            <p:cNvSpPr>
              <a:spLocks/>
            </p:cNvSpPr>
            <p:nvPr/>
          </p:nvSpPr>
          <p:spPr bwMode="auto">
            <a:xfrm>
              <a:off x="51816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14"/>
            <p:cNvSpPr>
              <a:spLocks/>
            </p:cNvSpPr>
            <p:nvPr/>
          </p:nvSpPr>
          <p:spPr bwMode="auto">
            <a:xfrm>
              <a:off x="52324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15"/>
            <p:cNvSpPr>
              <a:spLocks/>
            </p:cNvSpPr>
            <p:nvPr/>
          </p:nvSpPr>
          <p:spPr bwMode="auto">
            <a:xfrm>
              <a:off x="5283200"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16"/>
            <p:cNvSpPr>
              <a:spLocks/>
            </p:cNvSpPr>
            <p:nvPr/>
          </p:nvSpPr>
          <p:spPr bwMode="auto">
            <a:xfrm>
              <a:off x="5332413"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17"/>
            <p:cNvSpPr>
              <a:spLocks/>
            </p:cNvSpPr>
            <p:nvPr/>
          </p:nvSpPr>
          <p:spPr bwMode="auto">
            <a:xfrm>
              <a:off x="5103813" y="2659063"/>
              <a:ext cx="38100" cy="38100"/>
            </a:xfrm>
            <a:custGeom>
              <a:avLst/>
              <a:gdLst/>
              <a:ahLst/>
              <a:cxnLst>
                <a:cxn ang="0">
                  <a:pos x="0" y="5"/>
                </a:cxn>
                <a:cxn ang="0">
                  <a:pos x="6" y="0"/>
                </a:cxn>
                <a:cxn ang="0">
                  <a:pos x="17" y="0"/>
                </a:cxn>
                <a:cxn ang="0">
                  <a:pos x="23" y="5"/>
                </a:cxn>
                <a:cxn ang="0">
                  <a:pos x="23" y="17"/>
                </a:cxn>
                <a:cxn ang="0">
                  <a:pos x="17" y="23"/>
                </a:cxn>
                <a:cxn ang="0">
                  <a:pos x="6" y="23"/>
                </a:cxn>
                <a:cxn ang="0">
                  <a:pos x="0" y="17"/>
                </a:cxn>
                <a:cxn ang="0">
                  <a:pos x="0" y="5"/>
                </a:cxn>
              </a:cxnLst>
              <a:rect l="0" t="0" r="r" b="b"/>
              <a:pathLst>
                <a:path w="23" h="23">
                  <a:moveTo>
                    <a:pt x="0" y="5"/>
                  </a:moveTo>
                  <a:cubicBezTo>
                    <a:pt x="0" y="2"/>
                    <a:pt x="2" y="0"/>
                    <a:pt x="6" y="0"/>
                  </a:cubicBezTo>
                  <a:cubicBezTo>
                    <a:pt x="17" y="0"/>
                    <a:pt x="17" y="0"/>
                    <a:pt x="17" y="0"/>
                  </a:cubicBezTo>
                  <a:cubicBezTo>
                    <a:pt x="21" y="0"/>
                    <a:pt x="23" y="2"/>
                    <a:pt x="23" y="5"/>
                  </a:cubicBezTo>
                  <a:cubicBezTo>
                    <a:pt x="23" y="17"/>
                    <a:pt x="23" y="17"/>
                    <a:pt x="23" y="17"/>
                  </a:cubicBezTo>
                  <a:cubicBezTo>
                    <a:pt x="23" y="21"/>
                    <a:pt x="21" y="23"/>
                    <a:pt x="17" y="23"/>
                  </a:cubicBezTo>
                  <a:cubicBezTo>
                    <a:pt x="6" y="23"/>
                    <a:pt x="6" y="23"/>
                    <a:pt x="6"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18"/>
            <p:cNvSpPr>
              <a:spLocks/>
            </p:cNvSpPr>
            <p:nvPr/>
          </p:nvSpPr>
          <p:spPr bwMode="auto">
            <a:xfrm>
              <a:off x="5153025" y="2659063"/>
              <a:ext cx="41275"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19"/>
            <p:cNvSpPr>
              <a:spLocks/>
            </p:cNvSpPr>
            <p:nvPr/>
          </p:nvSpPr>
          <p:spPr bwMode="auto">
            <a:xfrm>
              <a:off x="52038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20"/>
            <p:cNvSpPr>
              <a:spLocks/>
            </p:cNvSpPr>
            <p:nvPr/>
          </p:nvSpPr>
          <p:spPr bwMode="auto">
            <a:xfrm>
              <a:off x="5254625" y="2659063"/>
              <a:ext cx="38100" cy="38100"/>
            </a:xfrm>
            <a:custGeom>
              <a:avLst/>
              <a:gdLst/>
              <a:ahLst/>
              <a:cxnLst>
                <a:cxn ang="0">
                  <a:pos x="0" y="5"/>
                </a:cxn>
                <a:cxn ang="0">
                  <a:pos x="6" y="0"/>
                </a:cxn>
                <a:cxn ang="0">
                  <a:pos x="18" y="0"/>
                </a:cxn>
                <a:cxn ang="0">
                  <a:pos x="23" y="5"/>
                </a:cxn>
                <a:cxn ang="0">
                  <a:pos x="23" y="17"/>
                </a:cxn>
                <a:cxn ang="0">
                  <a:pos x="18" y="23"/>
                </a:cxn>
                <a:cxn ang="0">
                  <a:pos x="6" y="23"/>
                </a:cxn>
                <a:cxn ang="0">
                  <a:pos x="0" y="17"/>
                </a:cxn>
                <a:cxn ang="0">
                  <a:pos x="0" y="5"/>
                </a:cxn>
              </a:cxnLst>
              <a:rect l="0" t="0" r="r" b="b"/>
              <a:pathLst>
                <a:path w="23" h="23">
                  <a:moveTo>
                    <a:pt x="0" y="5"/>
                  </a:moveTo>
                  <a:cubicBezTo>
                    <a:pt x="0" y="2"/>
                    <a:pt x="2" y="0"/>
                    <a:pt x="6" y="0"/>
                  </a:cubicBezTo>
                  <a:cubicBezTo>
                    <a:pt x="18" y="0"/>
                    <a:pt x="18" y="0"/>
                    <a:pt x="18" y="0"/>
                  </a:cubicBezTo>
                  <a:cubicBezTo>
                    <a:pt x="21" y="0"/>
                    <a:pt x="23" y="2"/>
                    <a:pt x="23" y="5"/>
                  </a:cubicBezTo>
                  <a:cubicBezTo>
                    <a:pt x="23" y="17"/>
                    <a:pt x="23" y="17"/>
                    <a:pt x="23" y="17"/>
                  </a:cubicBezTo>
                  <a:cubicBezTo>
                    <a:pt x="23" y="21"/>
                    <a:pt x="21" y="23"/>
                    <a:pt x="18" y="23"/>
                  </a:cubicBezTo>
                  <a:cubicBezTo>
                    <a:pt x="6" y="23"/>
                    <a:pt x="6" y="23"/>
                    <a:pt x="6"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21"/>
            <p:cNvSpPr>
              <a:spLocks/>
            </p:cNvSpPr>
            <p:nvPr/>
          </p:nvSpPr>
          <p:spPr bwMode="auto">
            <a:xfrm>
              <a:off x="53054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22"/>
            <p:cNvSpPr>
              <a:spLocks/>
            </p:cNvSpPr>
            <p:nvPr/>
          </p:nvSpPr>
          <p:spPr bwMode="auto">
            <a:xfrm>
              <a:off x="5356225" y="2659063"/>
              <a:ext cx="38100" cy="38100"/>
            </a:xfrm>
            <a:custGeom>
              <a:avLst/>
              <a:gdLst/>
              <a:ahLst/>
              <a:cxnLst>
                <a:cxn ang="0">
                  <a:pos x="0" y="5"/>
                </a:cxn>
                <a:cxn ang="0">
                  <a:pos x="5" y="0"/>
                </a:cxn>
                <a:cxn ang="0">
                  <a:pos x="17" y="0"/>
                </a:cxn>
                <a:cxn ang="0">
                  <a:pos x="23" y="5"/>
                </a:cxn>
                <a:cxn ang="0">
                  <a:pos x="23" y="17"/>
                </a:cxn>
                <a:cxn ang="0">
                  <a:pos x="17" y="23"/>
                </a:cxn>
                <a:cxn ang="0">
                  <a:pos x="5" y="23"/>
                </a:cxn>
                <a:cxn ang="0">
                  <a:pos x="0" y="17"/>
                </a:cxn>
                <a:cxn ang="0">
                  <a:pos x="0" y="5"/>
                </a:cxn>
              </a:cxnLst>
              <a:rect l="0" t="0" r="r" b="b"/>
              <a:pathLst>
                <a:path w="23" h="23">
                  <a:moveTo>
                    <a:pt x="0" y="5"/>
                  </a:moveTo>
                  <a:cubicBezTo>
                    <a:pt x="0" y="2"/>
                    <a:pt x="2" y="0"/>
                    <a:pt x="5" y="0"/>
                  </a:cubicBezTo>
                  <a:cubicBezTo>
                    <a:pt x="17" y="0"/>
                    <a:pt x="17" y="0"/>
                    <a:pt x="17" y="0"/>
                  </a:cubicBezTo>
                  <a:cubicBezTo>
                    <a:pt x="21" y="0"/>
                    <a:pt x="23" y="2"/>
                    <a:pt x="23" y="5"/>
                  </a:cubicBezTo>
                  <a:cubicBezTo>
                    <a:pt x="23" y="17"/>
                    <a:pt x="23" y="17"/>
                    <a:pt x="23" y="17"/>
                  </a:cubicBezTo>
                  <a:cubicBezTo>
                    <a:pt x="23" y="21"/>
                    <a:pt x="21" y="23"/>
                    <a:pt x="17" y="23"/>
                  </a:cubicBezTo>
                  <a:cubicBezTo>
                    <a:pt x="5" y="23"/>
                    <a:pt x="5" y="23"/>
                    <a:pt x="5"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123"/>
            <p:cNvSpPr>
              <a:spLocks/>
            </p:cNvSpPr>
            <p:nvPr/>
          </p:nvSpPr>
          <p:spPr bwMode="auto">
            <a:xfrm>
              <a:off x="5102225" y="2706688"/>
              <a:ext cx="38100" cy="39688"/>
            </a:xfrm>
            <a:custGeom>
              <a:avLst/>
              <a:gdLst/>
              <a:ahLst/>
              <a:cxnLst>
                <a:cxn ang="0">
                  <a:pos x="0" y="6"/>
                </a:cxn>
                <a:cxn ang="0">
                  <a:pos x="6" y="0"/>
                </a:cxn>
                <a:cxn ang="0">
                  <a:pos x="18" y="0"/>
                </a:cxn>
                <a:cxn ang="0">
                  <a:pos x="23" y="6"/>
                </a:cxn>
                <a:cxn ang="0">
                  <a:pos x="23" y="18"/>
                </a:cxn>
                <a:cxn ang="0">
                  <a:pos x="18" y="24"/>
                </a:cxn>
                <a:cxn ang="0">
                  <a:pos x="6" y="24"/>
                </a:cxn>
                <a:cxn ang="0">
                  <a:pos x="0" y="18"/>
                </a:cxn>
                <a:cxn ang="0">
                  <a:pos x="0" y="6"/>
                </a:cxn>
              </a:cxnLst>
              <a:rect l="0" t="0" r="r" b="b"/>
              <a:pathLst>
                <a:path w="23" h="24">
                  <a:moveTo>
                    <a:pt x="0" y="6"/>
                  </a:moveTo>
                  <a:cubicBezTo>
                    <a:pt x="0" y="3"/>
                    <a:pt x="3" y="0"/>
                    <a:pt x="6" y="0"/>
                  </a:cubicBezTo>
                  <a:cubicBezTo>
                    <a:pt x="18" y="0"/>
                    <a:pt x="18" y="0"/>
                    <a:pt x="18" y="0"/>
                  </a:cubicBezTo>
                  <a:cubicBezTo>
                    <a:pt x="21" y="0"/>
                    <a:pt x="23" y="3"/>
                    <a:pt x="23" y="6"/>
                  </a:cubicBezTo>
                  <a:cubicBezTo>
                    <a:pt x="23" y="18"/>
                    <a:pt x="23" y="18"/>
                    <a:pt x="23" y="18"/>
                  </a:cubicBezTo>
                  <a:cubicBezTo>
                    <a:pt x="23"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124"/>
            <p:cNvSpPr>
              <a:spLocks/>
            </p:cNvSpPr>
            <p:nvPr/>
          </p:nvSpPr>
          <p:spPr bwMode="auto">
            <a:xfrm>
              <a:off x="5151438" y="2706688"/>
              <a:ext cx="41275"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125"/>
            <p:cNvSpPr>
              <a:spLocks/>
            </p:cNvSpPr>
            <p:nvPr/>
          </p:nvSpPr>
          <p:spPr bwMode="auto">
            <a:xfrm>
              <a:off x="5203825" y="2706688"/>
              <a:ext cx="38100" cy="39688"/>
            </a:xfrm>
            <a:custGeom>
              <a:avLst/>
              <a:gdLst/>
              <a:ahLst/>
              <a:cxnLst>
                <a:cxn ang="0">
                  <a:pos x="0" y="6"/>
                </a:cxn>
                <a:cxn ang="0">
                  <a:pos x="5" y="0"/>
                </a:cxn>
                <a:cxn ang="0">
                  <a:pos x="17" y="0"/>
                </a:cxn>
                <a:cxn ang="0">
                  <a:pos x="23" y="6"/>
                </a:cxn>
                <a:cxn ang="0">
                  <a:pos x="23" y="18"/>
                </a:cxn>
                <a:cxn ang="0">
                  <a:pos x="17" y="24"/>
                </a:cxn>
                <a:cxn ang="0">
                  <a:pos x="5" y="24"/>
                </a:cxn>
                <a:cxn ang="0">
                  <a:pos x="0" y="18"/>
                </a:cxn>
                <a:cxn ang="0">
                  <a:pos x="0" y="6"/>
                </a:cxn>
              </a:cxnLst>
              <a:rect l="0" t="0" r="r" b="b"/>
              <a:pathLst>
                <a:path w="23" h="24">
                  <a:moveTo>
                    <a:pt x="0" y="6"/>
                  </a:moveTo>
                  <a:cubicBezTo>
                    <a:pt x="0" y="3"/>
                    <a:pt x="2" y="0"/>
                    <a:pt x="5" y="0"/>
                  </a:cubicBezTo>
                  <a:cubicBezTo>
                    <a:pt x="17" y="0"/>
                    <a:pt x="17" y="0"/>
                    <a:pt x="17" y="0"/>
                  </a:cubicBezTo>
                  <a:cubicBezTo>
                    <a:pt x="21" y="0"/>
                    <a:pt x="23" y="3"/>
                    <a:pt x="23" y="6"/>
                  </a:cubicBezTo>
                  <a:cubicBezTo>
                    <a:pt x="23" y="18"/>
                    <a:pt x="23" y="18"/>
                    <a:pt x="23" y="18"/>
                  </a:cubicBezTo>
                  <a:cubicBezTo>
                    <a:pt x="23" y="21"/>
                    <a:pt x="21" y="24"/>
                    <a:pt x="17" y="24"/>
                  </a:cubicBezTo>
                  <a:cubicBezTo>
                    <a:pt x="5" y="24"/>
                    <a:pt x="5" y="24"/>
                    <a:pt x="5" y="24"/>
                  </a:cubicBezTo>
                  <a:cubicBezTo>
                    <a:pt x="2"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126"/>
            <p:cNvSpPr>
              <a:spLocks/>
            </p:cNvSpPr>
            <p:nvPr/>
          </p:nvSpPr>
          <p:spPr bwMode="auto">
            <a:xfrm>
              <a:off x="52530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127"/>
            <p:cNvSpPr>
              <a:spLocks/>
            </p:cNvSpPr>
            <p:nvPr/>
          </p:nvSpPr>
          <p:spPr bwMode="auto">
            <a:xfrm>
              <a:off x="53038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Freeform 128"/>
            <p:cNvSpPr>
              <a:spLocks/>
            </p:cNvSpPr>
            <p:nvPr/>
          </p:nvSpPr>
          <p:spPr bwMode="auto">
            <a:xfrm>
              <a:off x="538003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129"/>
            <p:cNvSpPr>
              <a:spLocks/>
            </p:cNvSpPr>
            <p:nvPr/>
          </p:nvSpPr>
          <p:spPr bwMode="auto">
            <a:xfrm>
              <a:off x="538003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130"/>
            <p:cNvSpPr>
              <a:spLocks/>
            </p:cNvSpPr>
            <p:nvPr/>
          </p:nvSpPr>
          <p:spPr bwMode="auto">
            <a:xfrm>
              <a:off x="5032375"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131"/>
            <p:cNvSpPr>
              <a:spLocks/>
            </p:cNvSpPr>
            <p:nvPr/>
          </p:nvSpPr>
          <p:spPr bwMode="auto">
            <a:xfrm>
              <a:off x="5032375"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132"/>
            <p:cNvSpPr>
              <a:spLocks/>
            </p:cNvSpPr>
            <p:nvPr/>
          </p:nvSpPr>
          <p:spPr bwMode="auto">
            <a:xfrm>
              <a:off x="5056188"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Oval 133"/>
            <p:cNvSpPr>
              <a:spLocks noChangeArrowheads="1"/>
            </p:cNvSpPr>
            <p:nvPr/>
          </p:nvSpPr>
          <p:spPr bwMode="auto">
            <a:xfrm>
              <a:off x="5197475" y="2489201"/>
              <a:ext cx="57150" cy="571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134"/>
            <p:cNvSpPr>
              <a:spLocks/>
            </p:cNvSpPr>
            <p:nvPr/>
          </p:nvSpPr>
          <p:spPr bwMode="auto">
            <a:xfrm>
              <a:off x="5086350" y="2501901"/>
              <a:ext cx="98425" cy="34925"/>
            </a:xfrm>
            <a:custGeom>
              <a:avLst/>
              <a:gdLst/>
              <a:ahLst/>
              <a:cxnLst>
                <a:cxn ang="0">
                  <a:pos x="0" y="5"/>
                </a:cxn>
                <a:cxn ang="0">
                  <a:pos x="5" y="0"/>
                </a:cxn>
                <a:cxn ang="0">
                  <a:pos x="54" y="0"/>
                </a:cxn>
                <a:cxn ang="0">
                  <a:pos x="60" y="5"/>
                </a:cxn>
                <a:cxn ang="0">
                  <a:pos x="60" y="15"/>
                </a:cxn>
                <a:cxn ang="0">
                  <a:pos x="54" y="21"/>
                </a:cxn>
                <a:cxn ang="0">
                  <a:pos x="5" y="21"/>
                </a:cxn>
                <a:cxn ang="0">
                  <a:pos x="0" y="15"/>
                </a:cxn>
                <a:cxn ang="0">
                  <a:pos x="0" y="5"/>
                </a:cxn>
              </a:cxnLst>
              <a:rect l="0" t="0" r="r" b="b"/>
              <a:pathLst>
                <a:path w="60" h="21">
                  <a:moveTo>
                    <a:pt x="0" y="5"/>
                  </a:moveTo>
                  <a:cubicBezTo>
                    <a:pt x="0" y="2"/>
                    <a:pt x="2" y="0"/>
                    <a:pt x="5" y="0"/>
                  </a:cubicBezTo>
                  <a:cubicBezTo>
                    <a:pt x="54" y="0"/>
                    <a:pt x="54" y="0"/>
                    <a:pt x="54" y="0"/>
                  </a:cubicBezTo>
                  <a:cubicBezTo>
                    <a:pt x="57" y="0"/>
                    <a:pt x="60" y="2"/>
                    <a:pt x="60" y="5"/>
                  </a:cubicBezTo>
                  <a:cubicBezTo>
                    <a:pt x="60" y="15"/>
                    <a:pt x="60" y="15"/>
                    <a:pt x="60" y="15"/>
                  </a:cubicBezTo>
                  <a:cubicBezTo>
                    <a:pt x="60" y="18"/>
                    <a:pt x="57" y="21"/>
                    <a:pt x="54" y="21"/>
                  </a:cubicBezTo>
                  <a:cubicBezTo>
                    <a:pt x="5" y="21"/>
                    <a:pt x="5" y="21"/>
                    <a:pt x="5" y="21"/>
                  </a:cubicBezTo>
                  <a:cubicBezTo>
                    <a:pt x="2" y="21"/>
                    <a:pt x="0" y="18"/>
                    <a:pt x="0" y="15"/>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135"/>
            <p:cNvSpPr>
              <a:spLocks/>
            </p:cNvSpPr>
            <p:nvPr/>
          </p:nvSpPr>
          <p:spPr bwMode="auto">
            <a:xfrm>
              <a:off x="5268913" y="2501901"/>
              <a:ext cx="98425" cy="34925"/>
            </a:xfrm>
            <a:custGeom>
              <a:avLst/>
              <a:gdLst/>
              <a:ahLst/>
              <a:cxnLst>
                <a:cxn ang="0">
                  <a:pos x="0" y="5"/>
                </a:cxn>
                <a:cxn ang="0">
                  <a:pos x="6" y="0"/>
                </a:cxn>
                <a:cxn ang="0">
                  <a:pos x="55" y="0"/>
                </a:cxn>
                <a:cxn ang="0">
                  <a:pos x="60" y="5"/>
                </a:cxn>
                <a:cxn ang="0">
                  <a:pos x="60" y="15"/>
                </a:cxn>
                <a:cxn ang="0">
                  <a:pos x="55" y="21"/>
                </a:cxn>
                <a:cxn ang="0">
                  <a:pos x="6" y="21"/>
                </a:cxn>
                <a:cxn ang="0">
                  <a:pos x="0" y="15"/>
                </a:cxn>
                <a:cxn ang="0">
                  <a:pos x="0" y="5"/>
                </a:cxn>
              </a:cxnLst>
              <a:rect l="0" t="0" r="r" b="b"/>
              <a:pathLst>
                <a:path w="60" h="21">
                  <a:moveTo>
                    <a:pt x="0" y="5"/>
                  </a:moveTo>
                  <a:cubicBezTo>
                    <a:pt x="0" y="2"/>
                    <a:pt x="3" y="0"/>
                    <a:pt x="6" y="0"/>
                  </a:cubicBezTo>
                  <a:cubicBezTo>
                    <a:pt x="55" y="0"/>
                    <a:pt x="55" y="0"/>
                    <a:pt x="55" y="0"/>
                  </a:cubicBezTo>
                  <a:cubicBezTo>
                    <a:pt x="58" y="0"/>
                    <a:pt x="60" y="2"/>
                    <a:pt x="60" y="5"/>
                  </a:cubicBezTo>
                  <a:cubicBezTo>
                    <a:pt x="60" y="15"/>
                    <a:pt x="60" y="15"/>
                    <a:pt x="60" y="15"/>
                  </a:cubicBezTo>
                  <a:cubicBezTo>
                    <a:pt x="60" y="18"/>
                    <a:pt x="58" y="21"/>
                    <a:pt x="55" y="21"/>
                  </a:cubicBezTo>
                  <a:cubicBezTo>
                    <a:pt x="6" y="21"/>
                    <a:pt x="6" y="21"/>
                    <a:pt x="6" y="21"/>
                  </a:cubicBezTo>
                  <a:cubicBezTo>
                    <a:pt x="3" y="21"/>
                    <a:pt x="0" y="18"/>
                    <a:pt x="0" y="15"/>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Oval 136"/>
            <p:cNvSpPr>
              <a:spLocks noChangeArrowheads="1"/>
            </p:cNvSpPr>
            <p:nvPr/>
          </p:nvSpPr>
          <p:spPr bwMode="auto">
            <a:xfrm>
              <a:off x="5203825" y="2495551"/>
              <a:ext cx="44450" cy="44450"/>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71" name="Rectangle 170"/>
          <p:cNvSpPr/>
          <p:nvPr/>
        </p:nvSpPr>
        <p:spPr bwMode="auto">
          <a:xfrm>
            <a:off x="315385" y="2845890"/>
            <a:ext cx="2051087" cy="15511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3200" b="1" dirty="0" smtClean="0">
                <a:solidFill>
                  <a:schemeClr val="tx2">
                    <a:lumMod val="50000"/>
                  </a:schemeClr>
                </a:solidFill>
              </a:rPr>
              <a:t>80% </a:t>
            </a:r>
            <a:r>
              <a:rPr lang="fr-FR" sz="2000" dirty="0" smtClean="0">
                <a:solidFill>
                  <a:schemeClr val="tx2">
                    <a:lumMod val="50000"/>
                  </a:schemeClr>
                </a:solidFill>
              </a:rPr>
              <a:t>des Français</a:t>
            </a:r>
            <a:r>
              <a:rPr lang="fr-FR" sz="2000" dirty="0">
                <a:solidFill>
                  <a:schemeClr val="tx2">
                    <a:lumMod val="50000"/>
                  </a:schemeClr>
                </a:solidFill>
              </a:rPr>
              <a:t> </a:t>
            </a:r>
            <a:r>
              <a:rPr lang="fr-FR" sz="2000" dirty="0" smtClean="0">
                <a:solidFill>
                  <a:schemeClr val="tx2">
                    <a:lumMod val="50000"/>
                  </a:schemeClr>
                </a:solidFill>
              </a:rPr>
              <a:t>âgés de 15 ans </a:t>
            </a:r>
            <a:r>
              <a:rPr lang="fr-FR" sz="2000" dirty="0" smtClean="0">
                <a:solidFill>
                  <a:schemeClr val="tx2">
                    <a:lumMod val="50000"/>
                  </a:schemeClr>
                </a:solidFill>
              </a:rPr>
              <a:t>et plus </a:t>
            </a:r>
            <a:r>
              <a:rPr lang="fr-FR" sz="2000" dirty="0" smtClean="0">
                <a:solidFill>
                  <a:schemeClr val="tx2">
                    <a:lumMod val="50000"/>
                  </a:schemeClr>
                </a:solidFill>
              </a:rPr>
              <a:t>possèdent un ordinateur</a:t>
            </a:r>
          </a:p>
        </p:txBody>
      </p:sp>
      <p:sp>
        <p:nvSpPr>
          <p:cNvPr id="172" name="Rectangle 171"/>
          <p:cNvSpPr/>
          <p:nvPr/>
        </p:nvSpPr>
        <p:spPr bwMode="auto">
          <a:xfrm>
            <a:off x="3034966" y="3087623"/>
            <a:ext cx="1753585" cy="63709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2800" b="1" dirty="0" smtClean="0">
                <a:solidFill>
                  <a:schemeClr val="tx2">
                    <a:lumMod val="50000"/>
                  </a:schemeClr>
                </a:solidFill>
              </a:rPr>
              <a:t>59% </a:t>
            </a:r>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dirty="0" smtClean="0">
                <a:solidFill>
                  <a:schemeClr val="tx2">
                    <a:lumMod val="50000"/>
                  </a:schemeClr>
                </a:solidFill>
              </a:rPr>
              <a:t>un smartphone</a:t>
            </a:r>
          </a:p>
        </p:txBody>
      </p:sp>
      <p:sp>
        <p:nvSpPr>
          <p:cNvPr id="173" name="Rectangle 172"/>
          <p:cNvSpPr/>
          <p:nvPr/>
        </p:nvSpPr>
        <p:spPr bwMode="auto">
          <a:xfrm>
            <a:off x="7366000" y="3010168"/>
            <a:ext cx="1493520" cy="41549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b="1" dirty="0">
                <a:solidFill>
                  <a:schemeClr val="tx2">
                    <a:lumMod val="50000"/>
                  </a:schemeClr>
                </a:solidFill>
              </a:rPr>
              <a:t>2</a:t>
            </a:r>
            <a:r>
              <a:rPr lang="fr-FR" b="1" dirty="0" smtClean="0">
                <a:solidFill>
                  <a:schemeClr val="tx2">
                    <a:lumMod val="50000"/>
                  </a:schemeClr>
                </a:solidFill>
              </a:rPr>
              <a:t>% </a:t>
            </a:r>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200" dirty="0" smtClean="0">
                <a:solidFill>
                  <a:schemeClr val="tx2">
                    <a:lumMod val="50000"/>
                  </a:schemeClr>
                </a:solidFill>
              </a:rPr>
              <a:t>une liseuse</a:t>
            </a:r>
          </a:p>
        </p:txBody>
      </p:sp>
      <p:sp>
        <p:nvSpPr>
          <p:cNvPr id="177" name="Freeform 7"/>
          <p:cNvSpPr>
            <a:spLocks noChangeAspect="1" noEditPoints="1"/>
          </p:cNvSpPr>
          <p:nvPr/>
        </p:nvSpPr>
        <p:spPr bwMode="auto">
          <a:xfrm rot="5400000">
            <a:off x="5880274" y="2289204"/>
            <a:ext cx="667683" cy="522263"/>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78" name="Rectangle 177"/>
          <p:cNvSpPr/>
          <p:nvPr/>
        </p:nvSpPr>
        <p:spPr bwMode="auto">
          <a:xfrm>
            <a:off x="5188571" y="2990686"/>
            <a:ext cx="2051087" cy="55399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2400" b="1" dirty="0" smtClean="0">
                <a:solidFill>
                  <a:schemeClr val="tx2">
                    <a:lumMod val="50000"/>
                  </a:schemeClr>
                </a:solidFill>
              </a:rPr>
              <a:t>37% </a:t>
            </a:r>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600" dirty="0" smtClean="0">
                <a:solidFill>
                  <a:schemeClr val="tx2">
                    <a:lumMod val="50000"/>
                  </a:schemeClr>
                </a:solidFill>
              </a:rPr>
              <a:t>une tablette</a:t>
            </a:r>
          </a:p>
        </p:txBody>
      </p:sp>
      <p:grpSp>
        <p:nvGrpSpPr>
          <p:cNvPr id="180" name="Group 111"/>
          <p:cNvGrpSpPr>
            <a:grpSpLocks noChangeAspect="1"/>
          </p:cNvGrpSpPr>
          <p:nvPr/>
        </p:nvGrpSpPr>
        <p:grpSpPr>
          <a:xfrm>
            <a:off x="3634939" y="1668807"/>
            <a:ext cx="684048" cy="1032201"/>
            <a:chOff x="5003800" y="2114551"/>
            <a:chExt cx="442913" cy="668338"/>
          </a:xfrm>
        </p:grpSpPr>
        <p:sp>
          <p:nvSpPr>
            <p:cNvPr id="181" name="Freeform 103"/>
            <p:cNvSpPr>
              <a:spLocks/>
            </p:cNvSpPr>
            <p:nvPr/>
          </p:nvSpPr>
          <p:spPr bwMode="auto">
            <a:xfrm>
              <a:off x="5003800" y="2114551"/>
              <a:ext cx="442913" cy="668338"/>
            </a:xfrm>
            <a:custGeom>
              <a:avLst/>
              <a:gdLst/>
              <a:ahLst/>
              <a:cxnLst>
                <a:cxn ang="0">
                  <a:pos x="0" y="73"/>
                </a:cxn>
                <a:cxn ang="0">
                  <a:pos x="79" y="0"/>
                </a:cxn>
                <a:cxn ang="0">
                  <a:pos x="188" y="0"/>
                </a:cxn>
                <a:cxn ang="0">
                  <a:pos x="267" y="73"/>
                </a:cxn>
                <a:cxn ang="0">
                  <a:pos x="262" y="329"/>
                </a:cxn>
                <a:cxn ang="0">
                  <a:pos x="188" y="403"/>
                </a:cxn>
                <a:cxn ang="0">
                  <a:pos x="79" y="403"/>
                </a:cxn>
                <a:cxn ang="0">
                  <a:pos x="6" y="329"/>
                </a:cxn>
                <a:cxn ang="0">
                  <a:pos x="0" y="73"/>
                </a:cxn>
              </a:cxnLst>
              <a:rect l="0" t="0" r="r" b="b"/>
              <a:pathLst>
                <a:path w="267" h="403">
                  <a:moveTo>
                    <a:pt x="0" y="73"/>
                  </a:moveTo>
                  <a:cubicBezTo>
                    <a:pt x="0" y="32"/>
                    <a:pt x="38" y="0"/>
                    <a:pt x="79" y="0"/>
                  </a:cubicBezTo>
                  <a:cubicBezTo>
                    <a:pt x="188" y="0"/>
                    <a:pt x="188" y="0"/>
                    <a:pt x="188" y="0"/>
                  </a:cubicBezTo>
                  <a:cubicBezTo>
                    <a:pt x="229" y="0"/>
                    <a:pt x="267" y="32"/>
                    <a:pt x="267" y="73"/>
                  </a:cubicBezTo>
                  <a:cubicBezTo>
                    <a:pt x="262" y="329"/>
                    <a:pt x="262" y="329"/>
                    <a:pt x="262" y="329"/>
                  </a:cubicBezTo>
                  <a:cubicBezTo>
                    <a:pt x="262" y="370"/>
                    <a:pt x="229" y="403"/>
                    <a:pt x="188" y="403"/>
                  </a:cubicBezTo>
                  <a:cubicBezTo>
                    <a:pt x="79" y="403"/>
                    <a:pt x="79" y="403"/>
                    <a:pt x="79" y="403"/>
                  </a:cubicBezTo>
                  <a:cubicBezTo>
                    <a:pt x="38" y="403"/>
                    <a:pt x="6" y="370"/>
                    <a:pt x="6" y="329"/>
                  </a:cubicBezTo>
                  <a:lnTo>
                    <a:pt x="0" y="73"/>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104"/>
            <p:cNvSpPr>
              <a:spLocks/>
            </p:cNvSpPr>
            <p:nvPr/>
          </p:nvSpPr>
          <p:spPr bwMode="auto">
            <a:xfrm>
              <a:off x="5054600" y="2171701"/>
              <a:ext cx="347663" cy="307975"/>
            </a:xfrm>
            <a:custGeom>
              <a:avLst/>
              <a:gdLst/>
              <a:ahLst/>
              <a:cxnLst>
                <a:cxn ang="0">
                  <a:pos x="0" y="36"/>
                </a:cxn>
                <a:cxn ang="0">
                  <a:pos x="37" y="0"/>
                </a:cxn>
                <a:cxn ang="0">
                  <a:pos x="173" y="0"/>
                </a:cxn>
                <a:cxn ang="0">
                  <a:pos x="210" y="36"/>
                </a:cxn>
                <a:cxn ang="0">
                  <a:pos x="210" y="149"/>
                </a:cxn>
                <a:cxn ang="0">
                  <a:pos x="173" y="186"/>
                </a:cxn>
                <a:cxn ang="0">
                  <a:pos x="37" y="186"/>
                </a:cxn>
                <a:cxn ang="0">
                  <a:pos x="0" y="149"/>
                </a:cxn>
                <a:cxn ang="0">
                  <a:pos x="0" y="36"/>
                </a:cxn>
              </a:cxnLst>
              <a:rect l="0" t="0" r="r" b="b"/>
              <a:pathLst>
                <a:path w="210" h="186">
                  <a:moveTo>
                    <a:pt x="0" y="36"/>
                  </a:moveTo>
                  <a:cubicBezTo>
                    <a:pt x="0" y="16"/>
                    <a:pt x="17" y="0"/>
                    <a:pt x="37" y="0"/>
                  </a:cubicBezTo>
                  <a:cubicBezTo>
                    <a:pt x="173" y="0"/>
                    <a:pt x="173" y="0"/>
                    <a:pt x="173" y="0"/>
                  </a:cubicBezTo>
                  <a:cubicBezTo>
                    <a:pt x="193" y="0"/>
                    <a:pt x="210" y="16"/>
                    <a:pt x="210" y="36"/>
                  </a:cubicBezTo>
                  <a:cubicBezTo>
                    <a:pt x="210" y="149"/>
                    <a:pt x="210" y="149"/>
                    <a:pt x="210" y="149"/>
                  </a:cubicBezTo>
                  <a:cubicBezTo>
                    <a:pt x="210" y="169"/>
                    <a:pt x="193" y="186"/>
                    <a:pt x="173" y="186"/>
                  </a:cubicBezTo>
                  <a:cubicBezTo>
                    <a:pt x="37" y="186"/>
                    <a:pt x="37" y="186"/>
                    <a:pt x="37" y="186"/>
                  </a:cubicBezTo>
                  <a:cubicBezTo>
                    <a:pt x="17" y="186"/>
                    <a:pt x="0" y="169"/>
                    <a:pt x="0" y="149"/>
                  </a:cubicBez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105"/>
            <p:cNvSpPr>
              <a:spLocks/>
            </p:cNvSpPr>
            <p:nvPr/>
          </p:nvSpPr>
          <p:spPr bwMode="auto">
            <a:xfrm>
              <a:off x="508158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106"/>
            <p:cNvSpPr>
              <a:spLocks/>
            </p:cNvSpPr>
            <p:nvPr/>
          </p:nvSpPr>
          <p:spPr bwMode="auto">
            <a:xfrm>
              <a:off x="5132388"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107"/>
            <p:cNvSpPr>
              <a:spLocks/>
            </p:cNvSpPr>
            <p:nvPr/>
          </p:nvSpPr>
          <p:spPr bwMode="auto">
            <a:xfrm>
              <a:off x="51816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108"/>
            <p:cNvSpPr>
              <a:spLocks/>
            </p:cNvSpPr>
            <p:nvPr/>
          </p:nvSpPr>
          <p:spPr bwMode="auto">
            <a:xfrm>
              <a:off x="52324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109"/>
            <p:cNvSpPr>
              <a:spLocks/>
            </p:cNvSpPr>
            <p:nvPr/>
          </p:nvSpPr>
          <p:spPr bwMode="auto">
            <a:xfrm>
              <a:off x="5283200"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110"/>
            <p:cNvSpPr>
              <a:spLocks/>
            </p:cNvSpPr>
            <p:nvPr/>
          </p:nvSpPr>
          <p:spPr bwMode="auto">
            <a:xfrm>
              <a:off x="5332413"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111"/>
            <p:cNvSpPr>
              <a:spLocks/>
            </p:cNvSpPr>
            <p:nvPr/>
          </p:nvSpPr>
          <p:spPr bwMode="auto">
            <a:xfrm>
              <a:off x="508158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112"/>
            <p:cNvSpPr>
              <a:spLocks/>
            </p:cNvSpPr>
            <p:nvPr/>
          </p:nvSpPr>
          <p:spPr bwMode="auto">
            <a:xfrm>
              <a:off x="5132388"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113"/>
            <p:cNvSpPr>
              <a:spLocks/>
            </p:cNvSpPr>
            <p:nvPr/>
          </p:nvSpPr>
          <p:spPr bwMode="auto">
            <a:xfrm>
              <a:off x="51816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114"/>
            <p:cNvSpPr>
              <a:spLocks/>
            </p:cNvSpPr>
            <p:nvPr/>
          </p:nvSpPr>
          <p:spPr bwMode="auto">
            <a:xfrm>
              <a:off x="52324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115"/>
            <p:cNvSpPr>
              <a:spLocks/>
            </p:cNvSpPr>
            <p:nvPr/>
          </p:nvSpPr>
          <p:spPr bwMode="auto">
            <a:xfrm>
              <a:off x="5283200"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116"/>
            <p:cNvSpPr>
              <a:spLocks/>
            </p:cNvSpPr>
            <p:nvPr/>
          </p:nvSpPr>
          <p:spPr bwMode="auto">
            <a:xfrm>
              <a:off x="5332413"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117"/>
            <p:cNvSpPr>
              <a:spLocks/>
            </p:cNvSpPr>
            <p:nvPr/>
          </p:nvSpPr>
          <p:spPr bwMode="auto">
            <a:xfrm>
              <a:off x="5103813" y="2659063"/>
              <a:ext cx="38100" cy="38100"/>
            </a:xfrm>
            <a:custGeom>
              <a:avLst/>
              <a:gdLst/>
              <a:ahLst/>
              <a:cxnLst>
                <a:cxn ang="0">
                  <a:pos x="0" y="5"/>
                </a:cxn>
                <a:cxn ang="0">
                  <a:pos x="6" y="0"/>
                </a:cxn>
                <a:cxn ang="0">
                  <a:pos x="17" y="0"/>
                </a:cxn>
                <a:cxn ang="0">
                  <a:pos x="23" y="5"/>
                </a:cxn>
                <a:cxn ang="0">
                  <a:pos x="23" y="17"/>
                </a:cxn>
                <a:cxn ang="0">
                  <a:pos x="17" y="23"/>
                </a:cxn>
                <a:cxn ang="0">
                  <a:pos x="6" y="23"/>
                </a:cxn>
                <a:cxn ang="0">
                  <a:pos x="0" y="17"/>
                </a:cxn>
                <a:cxn ang="0">
                  <a:pos x="0" y="5"/>
                </a:cxn>
              </a:cxnLst>
              <a:rect l="0" t="0" r="r" b="b"/>
              <a:pathLst>
                <a:path w="23" h="23">
                  <a:moveTo>
                    <a:pt x="0" y="5"/>
                  </a:moveTo>
                  <a:cubicBezTo>
                    <a:pt x="0" y="2"/>
                    <a:pt x="2" y="0"/>
                    <a:pt x="6" y="0"/>
                  </a:cubicBezTo>
                  <a:cubicBezTo>
                    <a:pt x="17" y="0"/>
                    <a:pt x="17" y="0"/>
                    <a:pt x="17" y="0"/>
                  </a:cubicBezTo>
                  <a:cubicBezTo>
                    <a:pt x="21" y="0"/>
                    <a:pt x="23" y="2"/>
                    <a:pt x="23" y="5"/>
                  </a:cubicBezTo>
                  <a:cubicBezTo>
                    <a:pt x="23" y="17"/>
                    <a:pt x="23" y="17"/>
                    <a:pt x="23" y="17"/>
                  </a:cubicBezTo>
                  <a:cubicBezTo>
                    <a:pt x="23" y="21"/>
                    <a:pt x="21" y="23"/>
                    <a:pt x="17" y="23"/>
                  </a:cubicBezTo>
                  <a:cubicBezTo>
                    <a:pt x="6" y="23"/>
                    <a:pt x="6" y="23"/>
                    <a:pt x="6"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118"/>
            <p:cNvSpPr>
              <a:spLocks/>
            </p:cNvSpPr>
            <p:nvPr/>
          </p:nvSpPr>
          <p:spPr bwMode="auto">
            <a:xfrm>
              <a:off x="5153025" y="2659063"/>
              <a:ext cx="41275"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119"/>
            <p:cNvSpPr>
              <a:spLocks/>
            </p:cNvSpPr>
            <p:nvPr/>
          </p:nvSpPr>
          <p:spPr bwMode="auto">
            <a:xfrm>
              <a:off x="52038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120"/>
            <p:cNvSpPr>
              <a:spLocks/>
            </p:cNvSpPr>
            <p:nvPr/>
          </p:nvSpPr>
          <p:spPr bwMode="auto">
            <a:xfrm>
              <a:off x="5254625" y="2659063"/>
              <a:ext cx="38100" cy="38100"/>
            </a:xfrm>
            <a:custGeom>
              <a:avLst/>
              <a:gdLst/>
              <a:ahLst/>
              <a:cxnLst>
                <a:cxn ang="0">
                  <a:pos x="0" y="5"/>
                </a:cxn>
                <a:cxn ang="0">
                  <a:pos x="6" y="0"/>
                </a:cxn>
                <a:cxn ang="0">
                  <a:pos x="18" y="0"/>
                </a:cxn>
                <a:cxn ang="0">
                  <a:pos x="23" y="5"/>
                </a:cxn>
                <a:cxn ang="0">
                  <a:pos x="23" y="17"/>
                </a:cxn>
                <a:cxn ang="0">
                  <a:pos x="18" y="23"/>
                </a:cxn>
                <a:cxn ang="0">
                  <a:pos x="6" y="23"/>
                </a:cxn>
                <a:cxn ang="0">
                  <a:pos x="0" y="17"/>
                </a:cxn>
                <a:cxn ang="0">
                  <a:pos x="0" y="5"/>
                </a:cxn>
              </a:cxnLst>
              <a:rect l="0" t="0" r="r" b="b"/>
              <a:pathLst>
                <a:path w="23" h="23">
                  <a:moveTo>
                    <a:pt x="0" y="5"/>
                  </a:moveTo>
                  <a:cubicBezTo>
                    <a:pt x="0" y="2"/>
                    <a:pt x="2" y="0"/>
                    <a:pt x="6" y="0"/>
                  </a:cubicBezTo>
                  <a:cubicBezTo>
                    <a:pt x="18" y="0"/>
                    <a:pt x="18" y="0"/>
                    <a:pt x="18" y="0"/>
                  </a:cubicBezTo>
                  <a:cubicBezTo>
                    <a:pt x="21" y="0"/>
                    <a:pt x="23" y="2"/>
                    <a:pt x="23" y="5"/>
                  </a:cubicBezTo>
                  <a:cubicBezTo>
                    <a:pt x="23" y="17"/>
                    <a:pt x="23" y="17"/>
                    <a:pt x="23" y="17"/>
                  </a:cubicBezTo>
                  <a:cubicBezTo>
                    <a:pt x="23" y="21"/>
                    <a:pt x="21" y="23"/>
                    <a:pt x="18" y="23"/>
                  </a:cubicBezTo>
                  <a:cubicBezTo>
                    <a:pt x="6" y="23"/>
                    <a:pt x="6" y="23"/>
                    <a:pt x="6"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121"/>
            <p:cNvSpPr>
              <a:spLocks/>
            </p:cNvSpPr>
            <p:nvPr/>
          </p:nvSpPr>
          <p:spPr bwMode="auto">
            <a:xfrm>
              <a:off x="53054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122"/>
            <p:cNvSpPr>
              <a:spLocks/>
            </p:cNvSpPr>
            <p:nvPr/>
          </p:nvSpPr>
          <p:spPr bwMode="auto">
            <a:xfrm>
              <a:off x="5356225" y="2659063"/>
              <a:ext cx="38100" cy="38100"/>
            </a:xfrm>
            <a:custGeom>
              <a:avLst/>
              <a:gdLst/>
              <a:ahLst/>
              <a:cxnLst>
                <a:cxn ang="0">
                  <a:pos x="0" y="5"/>
                </a:cxn>
                <a:cxn ang="0">
                  <a:pos x="5" y="0"/>
                </a:cxn>
                <a:cxn ang="0">
                  <a:pos x="17" y="0"/>
                </a:cxn>
                <a:cxn ang="0">
                  <a:pos x="23" y="5"/>
                </a:cxn>
                <a:cxn ang="0">
                  <a:pos x="23" y="17"/>
                </a:cxn>
                <a:cxn ang="0">
                  <a:pos x="17" y="23"/>
                </a:cxn>
                <a:cxn ang="0">
                  <a:pos x="5" y="23"/>
                </a:cxn>
                <a:cxn ang="0">
                  <a:pos x="0" y="17"/>
                </a:cxn>
                <a:cxn ang="0">
                  <a:pos x="0" y="5"/>
                </a:cxn>
              </a:cxnLst>
              <a:rect l="0" t="0" r="r" b="b"/>
              <a:pathLst>
                <a:path w="23" h="23">
                  <a:moveTo>
                    <a:pt x="0" y="5"/>
                  </a:moveTo>
                  <a:cubicBezTo>
                    <a:pt x="0" y="2"/>
                    <a:pt x="2" y="0"/>
                    <a:pt x="5" y="0"/>
                  </a:cubicBezTo>
                  <a:cubicBezTo>
                    <a:pt x="17" y="0"/>
                    <a:pt x="17" y="0"/>
                    <a:pt x="17" y="0"/>
                  </a:cubicBezTo>
                  <a:cubicBezTo>
                    <a:pt x="21" y="0"/>
                    <a:pt x="23" y="2"/>
                    <a:pt x="23" y="5"/>
                  </a:cubicBezTo>
                  <a:cubicBezTo>
                    <a:pt x="23" y="17"/>
                    <a:pt x="23" y="17"/>
                    <a:pt x="23" y="17"/>
                  </a:cubicBezTo>
                  <a:cubicBezTo>
                    <a:pt x="23" y="21"/>
                    <a:pt x="21" y="23"/>
                    <a:pt x="17" y="23"/>
                  </a:cubicBezTo>
                  <a:cubicBezTo>
                    <a:pt x="5" y="23"/>
                    <a:pt x="5" y="23"/>
                    <a:pt x="5"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123"/>
            <p:cNvSpPr>
              <a:spLocks/>
            </p:cNvSpPr>
            <p:nvPr/>
          </p:nvSpPr>
          <p:spPr bwMode="auto">
            <a:xfrm>
              <a:off x="5102225" y="2706688"/>
              <a:ext cx="38100" cy="39688"/>
            </a:xfrm>
            <a:custGeom>
              <a:avLst/>
              <a:gdLst/>
              <a:ahLst/>
              <a:cxnLst>
                <a:cxn ang="0">
                  <a:pos x="0" y="6"/>
                </a:cxn>
                <a:cxn ang="0">
                  <a:pos x="6" y="0"/>
                </a:cxn>
                <a:cxn ang="0">
                  <a:pos x="18" y="0"/>
                </a:cxn>
                <a:cxn ang="0">
                  <a:pos x="23" y="6"/>
                </a:cxn>
                <a:cxn ang="0">
                  <a:pos x="23" y="18"/>
                </a:cxn>
                <a:cxn ang="0">
                  <a:pos x="18" y="24"/>
                </a:cxn>
                <a:cxn ang="0">
                  <a:pos x="6" y="24"/>
                </a:cxn>
                <a:cxn ang="0">
                  <a:pos x="0" y="18"/>
                </a:cxn>
                <a:cxn ang="0">
                  <a:pos x="0" y="6"/>
                </a:cxn>
              </a:cxnLst>
              <a:rect l="0" t="0" r="r" b="b"/>
              <a:pathLst>
                <a:path w="23" h="24">
                  <a:moveTo>
                    <a:pt x="0" y="6"/>
                  </a:moveTo>
                  <a:cubicBezTo>
                    <a:pt x="0" y="3"/>
                    <a:pt x="3" y="0"/>
                    <a:pt x="6" y="0"/>
                  </a:cubicBezTo>
                  <a:cubicBezTo>
                    <a:pt x="18" y="0"/>
                    <a:pt x="18" y="0"/>
                    <a:pt x="18" y="0"/>
                  </a:cubicBezTo>
                  <a:cubicBezTo>
                    <a:pt x="21" y="0"/>
                    <a:pt x="23" y="3"/>
                    <a:pt x="23" y="6"/>
                  </a:cubicBezTo>
                  <a:cubicBezTo>
                    <a:pt x="23" y="18"/>
                    <a:pt x="23" y="18"/>
                    <a:pt x="23" y="18"/>
                  </a:cubicBezTo>
                  <a:cubicBezTo>
                    <a:pt x="23"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124"/>
            <p:cNvSpPr>
              <a:spLocks/>
            </p:cNvSpPr>
            <p:nvPr/>
          </p:nvSpPr>
          <p:spPr bwMode="auto">
            <a:xfrm>
              <a:off x="5151438" y="2706688"/>
              <a:ext cx="41275"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125"/>
            <p:cNvSpPr>
              <a:spLocks/>
            </p:cNvSpPr>
            <p:nvPr/>
          </p:nvSpPr>
          <p:spPr bwMode="auto">
            <a:xfrm>
              <a:off x="5203825" y="2706688"/>
              <a:ext cx="38100" cy="39688"/>
            </a:xfrm>
            <a:custGeom>
              <a:avLst/>
              <a:gdLst/>
              <a:ahLst/>
              <a:cxnLst>
                <a:cxn ang="0">
                  <a:pos x="0" y="6"/>
                </a:cxn>
                <a:cxn ang="0">
                  <a:pos x="5" y="0"/>
                </a:cxn>
                <a:cxn ang="0">
                  <a:pos x="17" y="0"/>
                </a:cxn>
                <a:cxn ang="0">
                  <a:pos x="23" y="6"/>
                </a:cxn>
                <a:cxn ang="0">
                  <a:pos x="23" y="18"/>
                </a:cxn>
                <a:cxn ang="0">
                  <a:pos x="17" y="24"/>
                </a:cxn>
                <a:cxn ang="0">
                  <a:pos x="5" y="24"/>
                </a:cxn>
                <a:cxn ang="0">
                  <a:pos x="0" y="18"/>
                </a:cxn>
                <a:cxn ang="0">
                  <a:pos x="0" y="6"/>
                </a:cxn>
              </a:cxnLst>
              <a:rect l="0" t="0" r="r" b="b"/>
              <a:pathLst>
                <a:path w="23" h="24">
                  <a:moveTo>
                    <a:pt x="0" y="6"/>
                  </a:moveTo>
                  <a:cubicBezTo>
                    <a:pt x="0" y="3"/>
                    <a:pt x="2" y="0"/>
                    <a:pt x="5" y="0"/>
                  </a:cubicBezTo>
                  <a:cubicBezTo>
                    <a:pt x="17" y="0"/>
                    <a:pt x="17" y="0"/>
                    <a:pt x="17" y="0"/>
                  </a:cubicBezTo>
                  <a:cubicBezTo>
                    <a:pt x="21" y="0"/>
                    <a:pt x="23" y="3"/>
                    <a:pt x="23" y="6"/>
                  </a:cubicBezTo>
                  <a:cubicBezTo>
                    <a:pt x="23" y="18"/>
                    <a:pt x="23" y="18"/>
                    <a:pt x="23" y="18"/>
                  </a:cubicBezTo>
                  <a:cubicBezTo>
                    <a:pt x="23" y="21"/>
                    <a:pt x="21" y="24"/>
                    <a:pt x="17" y="24"/>
                  </a:cubicBezTo>
                  <a:cubicBezTo>
                    <a:pt x="5" y="24"/>
                    <a:pt x="5" y="24"/>
                    <a:pt x="5" y="24"/>
                  </a:cubicBezTo>
                  <a:cubicBezTo>
                    <a:pt x="2"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126"/>
            <p:cNvSpPr>
              <a:spLocks/>
            </p:cNvSpPr>
            <p:nvPr/>
          </p:nvSpPr>
          <p:spPr bwMode="auto">
            <a:xfrm>
              <a:off x="52530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127"/>
            <p:cNvSpPr>
              <a:spLocks/>
            </p:cNvSpPr>
            <p:nvPr/>
          </p:nvSpPr>
          <p:spPr bwMode="auto">
            <a:xfrm>
              <a:off x="53038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128"/>
            <p:cNvSpPr>
              <a:spLocks/>
            </p:cNvSpPr>
            <p:nvPr/>
          </p:nvSpPr>
          <p:spPr bwMode="auto">
            <a:xfrm>
              <a:off x="538003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129"/>
            <p:cNvSpPr>
              <a:spLocks/>
            </p:cNvSpPr>
            <p:nvPr/>
          </p:nvSpPr>
          <p:spPr bwMode="auto">
            <a:xfrm>
              <a:off x="538003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130"/>
            <p:cNvSpPr>
              <a:spLocks/>
            </p:cNvSpPr>
            <p:nvPr/>
          </p:nvSpPr>
          <p:spPr bwMode="auto">
            <a:xfrm>
              <a:off x="5032375"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131"/>
            <p:cNvSpPr>
              <a:spLocks/>
            </p:cNvSpPr>
            <p:nvPr/>
          </p:nvSpPr>
          <p:spPr bwMode="auto">
            <a:xfrm>
              <a:off x="5032375"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132"/>
            <p:cNvSpPr>
              <a:spLocks/>
            </p:cNvSpPr>
            <p:nvPr/>
          </p:nvSpPr>
          <p:spPr bwMode="auto">
            <a:xfrm>
              <a:off x="5056188"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Oval 133"/>
            <p:cNvSpPr>
              <a:spLocks noChangeArrowheads="1"/>
            </p:cNvSpPr>
            <p:nvPr/>
          </p:nvSpPr>
          <p:spPr bwMode="auto">
            <a:xfrm>
              <a:off x="5197475" y="2489201"/>
              <a:ext cx="57150" cy="571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134"/>
            <p:cNvSpPr>
              <a:spLocks/>
            </p:cNvSpPr>
            <p:nvPr/>
          </p:nvSpPr>
          <p:spPr bwMode="auto">
            <a:xfrm>
              <a:off x="5086350" y="2501901"/>
              <a:ext cx="98425" cy="34925"/>
            </a:xfrm>
            <a:custGeom>
              <a:avLst/>
              <a:gdLst/>
              <a:ahLst/>
              <a:cxnLst>
                <a:cxn ang="0">
                  <a:pos x="0" y="5"/>
                </a:cxn>
                <a:cxn ang="0">
                  <a:pos x="5" y="0"/>
                </a:cxn>
                <a:cxn ang="0">
                  <a:pos x="54" y="0"/>
                </a:cxn>
                <a:cxn ang="0">
                  <a:pos x="60" y="5"/>
                </a:cxn>
                <a:cxn ang="0">
                  <a:pos x="60" y="15"/>
                </a:cxn>
                <a:cxn ang="0">
                  <a:pos x="54" y="21"/>
                </a:cxn>
                <a:cxn ang="0">
                  <a:pos x="5" y="21"/>
                </a:cxn>
                <a:cxn ang="0">
                  <a:pos x="0" y="15"/>
                </a:cxn>
                <a:cxn ang="0">
                  <a:pos x="0" y="5"/>
                </a:cxn>
              </a:cxnLst>
              <a:rect l="0" t="0" r="r" b="b"/>
              <a:pathLst>
                <a:path w="60" h="21">
                  <a:moveTo>
                    <a:pt x="0" y="5"/>
                  </a:moveTo>
                  <a:cubicBezTo>
                    <a:pt x="0" y="2"/>
                    <a:pt x="2" y="0"/>
                    <a:pt x="5" y="0"/>
                  </a:cubicBezTo>
                  <a:cubicBezTo>
                    <a:pt x="54" y="0"/>
                    <a:pt x="54" y="0"/>
                    <a:pt x="54" y="0"/>
                  </a:cubicBezTo>
                  <a:cubicBezTo>
                    <a:pt x="57" y="0"/>
                    <a:pt x="60" y="2"/>
                    <a:pt x="60" y="5"/>
                  </a:cubicBezTo>
                  <a:cubicBezTo>
                    <a:pt x="60" y="15"/>
                    <a:pt x="60" y="15"/>
                    <a:pt x="60" y="15"/>
                  </a:cubicBezTo>
                  <a:cubicBezTo>
                    <a:pt x="60" y="18"/>
                    <a:pt x="57" y="21"/>
                    <a:pt x="54" y="21"/>
                  </a:cubicBezTo>
                  <a:cubicBezTo>
                    <a:pt x="5" y="21"/>
                    <a:pt x="5" y="21"/>
                    <a:pt x="5" y="21"/>
                  </a:cubicBezTo>
                  <a:cubicBezTo>
                    <a:pt x="2" y="21"/>
                    <a:pt x="0" y="18"/>
                    <a:pt x="0" y="15"/>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135"/>
            <p:cNvSpPr>
              <a:spLocks/>
            </p:cNvSpPr>
            <p:nvPr/>
          </p:nvSpPr>
          <p:spPr bwMode="auto">
            <a:xfrm>
              <a:off x="5268913" y="2501901"/>
              <a:ext cx="98425" cy="34925"/>
            </a:xfrm>
            <a:custGeom>
              <a:avLst/>
              <a:gdLst/>
              <a:ahLst/>
              <a:cxnLst>
                <a:cxn ang="0">
                  <a:pos x="0" y="5"/>
                </a:cxn>
                <a:cxn ang="0">
                  <a:pos x="6" y="0"/>
                </a:cxn>
                <a:cxn ang="0">
                  <a:pos x="55" y="0"/>
                </a:cxn>
                <a:cxn ang="0">
                  <a:pos x="60" y="5"/>
                </a:cxn>
                <a:cxn ang="0">
                  <a:pos x="60" y="15"/>
                </a:cxn>
                <a:cxn ang="0">
                  <a:pos x="55" y="21"/>
                </a:cxn>
                <a:cxn ang="0">
                  <a:pos x="6" y="21"/>
                </a:cxn>
                <a:cxn ang="0">
                  <a:pos x="0" y="15"/>
                </a:cxn>
                <a:cxn ang="0">
                  <a:pos x="0" y="5"/>
                </a:cxn>
              </a:cxnLst>
              <a:rect l="0" t="0" r="r" b="b"/>
              <a:pathLst>
                <a:path w="60" h="21">
                  <a:moveTo>
                    <a:pt x="0" y="5"/>
                  </a:moveTo>
                  <a:cubicBezTo>
                    <a:pt x="0" y="2"/>
                    <a:pt x="3" y="0"/>
                    <a:pt x="6" y="0"/>
                  </a:cubicBezTo>
                  <a:cubicBezTo>
                    <a:pt x="55" y="0"/>
                    <a:pt x="55" y="0"/>
                    <a:pt x="55" y="0"/>
                  </a:cubicBezTo>
                  <a:cubicBezTo>
                    <a:pt x="58" y="0"/>
                    <a:pt x="60" y="2"/>
                    <a:pt x="60" y="5"/>
                  </a:cubicBezTo>
                  <a:cubicBezTo>
                    <a:pt x="60" y="15"/>
                    <a:pt x="60" y="15"/>
                    <a:pt x="60" y="15"/>
                  </a:cubicBezTo>
                  <a:cubicBezTo>
                    <a:pt x="60" y="18"/>
                    <a:pt x="58" y="21"/>
                    <a:pt x="55" y="21"/>
                  </a:cubicBezTo>
                  <a:cubicBezTo>
                    <a:pt x="6" y="21"/>
                    <a:pt x="6" y="21"/>
                    <a:pt x="6" y="21"/>
                  </a:cubicBezTo>
                  <a:cubicBezTo>
                    <a:pt x="3" y="21"/>
                    <a:pt x="0" y="18"/>
                    <a:pt x="0" y="15"/>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Oval 136"/>
            <p:cNvSpPr>
              <a:spLocks noChangeArrowheads="1"/>
            </p:cNvSpPr>
            <p:nvPr/>
          </p:nvSpPr>
          <p:spPr bwMode="auto">
            <a:xfrm>
              <a:off x="5203825" y="2495551"/>
              <a:ext cx="44450" cy="44450"/>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1" name="Titre 1"/>
          <p:cNvSpPr>
            <a:spLocks noGrp="1"/>
          </p:cNvSpPr>
          <p:nvPr>
            <p:ph type="title"/>
          </p:nvPr>
        </p:nvSpPr>
        <p:spPr>
          <a:xfrm>
            <a:off x="838201" y="87313"/>
            <a:ext cx="8021320" cy="611187"/>
          </a:xfrm>
        </p:spPr>
        <p:txBody>
          <a:bodyPr/>
          <a:lstStyle/>
          <a:p>
            <a:r>
              <a:rPr lang="fr-FR" sz="1800" dirty="0" smtClean="0"/>
              <a:t>Qui sont les lecteurs ? </a:t>
            </a:r>
            <a:r>
              <a:rPr lang="fr-FR" sz="1800" b="0" dirty="0" smtClean="0"/>
              <a:t>Les lecteurs au format papier, comme au format numérique, sont nettement plus équipés que l’ensemble des </a:t>
            </a:r>
            <a:r>
              <a:rPr lang="fr-FR" sz="1800" b="0" dirty="0" smtClean="0"/>
              <a:t>Français 15 ans et plus. </a:t>
            </a:r>
            <a:endParaRPr lang="fr-FR" sz="1800" b="0" dirty="0"/>
          </a:p>
        </p:txBody>
      </p:sp>
      <p:grpSp>
        <p:nvGrpSpPr>
          <p:cNvPr id="170" name="Group 181"/>
          <p:cNvGrpSpPr>
            <a:grpSpLocks noChangeAspect="1"/>
          </p:cNvGrpSpPr>
          <p:nvPr/>
        </p:nvGrpSpPr>
        <p:grpSpPr>
          <a:xfrm>
            <a:off x="655524" y="4705957"/>
            <a:ext cx="476825" cy="529461"/>
            <a:chOff x="1784350" y="4149725"/>
            <a:chExt cx="977900" cy="1085850"/>
          </a:xfrm>
          <a:solidFill>
            <a:schemeClr val="accent4">
              <a:lumMod val="75000"/>
            </a:schemeClr>
          </a:solidFill>
        </p:grpSpPr>
        <p:sp>
          <p:nvSpPr>
            <p:cNvPr id="229"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0" name="Freeform 49"/>
            <p:cNvSpPr>
              <a:spLocks/>
            </p:cNvSpPr>
            <p:nvPr/>
          </p:nvSpPr>
          <p:spPr bwMode="auto">
            <a:xfrm>
              <a:off x="1828800" y="5018228"/>
              <a:ext cx="895350" cy="217347"/>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1"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2"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3"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4"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235" name="Groupe 234"/>
          <p:cNvGrpSpPr/>
          <p:nvPr/>
        </p:nvGrpSpPr>
        <p:grpSpPr>
          <a:xfrm>
            <a:off x="1625946" y="4711642"/>
            <a:ext cx="509075" cy="543115"/>
            <a:chOff x="3475329" y="2590956"/>
            <a:chExt cx="2229935" cy="2801434"/>
          </a:xfrm>
          <a:solidFill>
            <a:srgbClr val="7030A0"/>
          </a:solidFill>
        </p:grpSpPr>
        <p:sp>
          <p:nvSpPr>
            <p:cNvPr id="236"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7"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8"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9"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0"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241" name="Rectangle à coins arrondis 240"/>
          <p:cNvSpPr/>
          <p:nvPr/>
        </p:nvSpPr>
        <p:spPr bwMode="auto">
          <a:xfrm>
            <a:off x="223556" y="1145185"/>
            <a:ext cx="2345473" cy="348488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242" name="Rectangle à coins arrondis 241"/>
          <p:cNvSpPr/>
          <p:nvPr/>
        </p:nvSpPr>
        <p:spPr bwMode="auto">
          <a:xfrm>
            <a:off x="2956560" y="1454340"/>
            <a:ext cx="2024702" cy="2885439"/>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243" name="Rectangle à coins arrondis 242"/>
          <p:cNvSpPr/>
          <p:nvPr/>
        </p:nvSpPr>
        <p:spPr bwMode="auto">
          <a:xfrm>
            <a:off x="7707085" y="2159781"/>
            <a:ext cx="870857" cy="1425256"/>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244" name="Rectangle à coins arrondis 243"/>
          <p:cNvSpPr/>
          <p:nvPr/>
        </p:nvSpPr>
        <p:spPr bwMode="auto">
          <a:xfrm>
            <a:off x="5357668" y="2046523"/>
            <a:ext cx="1694165" cy="1814284"/>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nvGrpSpPr>
          <p:cNvPr id="245" name="Group 181"/>
          <p:cNvGrpSpPr>
            <a:grpSpLocks noChangeAspect="1"/>
          </p:cNvGrpSpPr>
          <p:nvPr/>
        </p:nvGrpSpPr>
        <p:grpSpPr>
          <a:xfrm>
            <a:off x="3192090" y="4698042"/>
            <a:ext cx="476825" cy="529461"/>
            <a:chOff x="1784350" y="4149725"/>
            <a:chExt cx="977900" cy="1085850"/>
          </a:xfrm>
          <a:solidFill>
            <a:schemeClr val="accent4">
              <a:lumMod val="75000"/>
            </a:schemeClr>
          </a:solidFill>
        </p:grpSpPr>
        <p:sp>
          <p:nvSpPr>
            <p:cNvPr id="246"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7" name="Freeform 49"/>
            <p:cNvSpPr>
              <a:spLocks/>
            </p:cNvSpPr>
            <p:nvPr/>
          </p:nvSpPr>
          <p:spPr bwMode="auto">
            <a:xfrm>
              <a:off x="1828800" y="5018228"/>
              <a:ext cx="895350" cy="217347"/>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8"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9"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0"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1"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252" name="Groupe 251"/>
          <p:cNvGrpSpPr/>
          <p:nvPr/>
        </p:nvGrpSpPr>
        <p:grpSpPr>
          <a:xfrm>
            <a:off x="4162512" y="4703727"/>
            <a:ext cx="509075" cy="543115"/>
            <a:chOff x="3475329" y="2590956"/>
            <a:chExt cx="2229935" cy="2801434"/>
          </a:xfrm>
          <a:solidFill>
            <a:srgbClr val="7030A0"/>
          </a:solidFill>
        </p:grpSpPr>
        <p:sp>
          <p:nvSpPr>
            <p:cNvPr id="253"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4"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5"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6"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7"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258" name="Group 181"/>
          <p:cNvGrpSpPr>
            <a:grpSpLocks noChangeAspect="1"/>
          </p:cNvGrpSpPr>
          <p:nvPr/>
        </p:nvGrpSpPr>
        <p:grpSpPr>
          <a:xfrm>
            <a:off x="5334362" y="4690475"/>
            <a:ext cx="476825" cy="529461"/>
            <a:chOff x="1784350" y="4149725"/>
            <a:chExt cx="977900" cy="1085850"/>
          </a:xfrm>
          <a:solidFill>
            <a:schemeClr val="accent4">
              <a:lumMod val="75000"/>
            </a:schemeClr>
          </a:solidFill>
        </p:grpSpPr>
        <p:sp>
          <p:nvSpPr>
            <p:cNvPr id="259"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0" name="Freeform 49"/>
            <p:cNvSpPr>
              <a:spLocks/>
            </p:cNvSpPr>
            <p:nvPr/>
          </p:nvSpPr>
          <p:spPr bwMode="auto">
            <a:xfrm>
              <a:off x="1828800" y="5018228"/>
              <a:ext cx="895350" cy="217347"/>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1"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2"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3"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4"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265" name="Groupe 264"/>
          <p:cNvGrpSpPr/>
          <p:nvPr/>
        </p:nvGrpSpPr>
        <p:grpSpPr>
          <a:xfrm>
            <a:off x="6304784" y="4696160"/>
            <a:ext cx="509075" cy="543115"/>
            <a:chOff x="3475329" y="2590956"/>
            <a:chExt cx="2229935" cy="2801434"/>
          </a:xfrm>
          <a:solidFill>
            <a:srgbClr val="7030A0"/>
          </a:solidFill>
        </p:grpSpPr>
        <p:sp>
          <p:nvSpPr>
            <p:cNvPr id="266"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7"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8"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9"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0"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271" name="Group 181"/>
          <p:cNvGrpSpPr>
            <a:grpSpLocks noChangeAspect="1"/>
          </p:cNvGrpSpPr>
          <p:nvPr/>
        </p:nvGrpSpPr>
        <p:grpSpPr>
          <a:xfrm>
            <a:off x="7376238" y="4637616"/>
            <a:ext cx="476825" cy="529461"/>
            <a:chOff x="1784350" y="4149725"/>
            <a:chExt cx="977900" cy="1085850"/>
          </a:xfrm>
          <a:solidFill>
            <a:schemeClr val="accent4">
              <a:lumMod val="75000"/>
            </a:schemeClr>
          </a:solidFill>
        </p:grpSpPr>
        <p:sp>
          <p:nvSpPr>
            <p:cNvPr id="272"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3" name="Freeform 49"/>
            <p:cNvSpPr>
              <a:spLocks/>
            </p:cNvSpPr>
            <p:nvPr/>
          </p:nvSpPr>
          <p:spPr bwMode="auto">
            <a:xfrm>
              <a:off x="1828800" y="5018228"/>
              <a:ext cx="895350" cy="217347"/>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4"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5"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6"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7"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278" name="Groupe 277"/>
          <p:cNvGrpSpPr/>
          <p:nvPr/>
        </p:nvGrpSpPr>
        <p:grpSpPr>
          <a:xfrm>
            <a:off x="8346660" y="4643301"/>
            <a:ext cx="509075" cy="543115"/>
            <a:chOff x="3475329" y="2590956"/>
            <a:chExt cx="2229935" cy="2801434"/>
          </a:xfrm>
          <a:solidFill>
            <a:srgbClr val="7030A0"/>
          </a:solidFill>
        </p:grpSpPr>
        <p:sp>
          <p:nvSpPr>
            <p:cNvPr id="279"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80"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81"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82"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83"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Tree>
    <p:extLst>
      <p:ext uri="{BB962C8B-B14F-4D97-AF65-F5344CB8AC3E}">
        <p14:creationId xmlns:p14="http://schemas.microsoft.com/office/powerpoint/2010/main" val="1069735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27"/>
          <p:cNvSpPr>
            <a:spLocks noGrp="1" noChangeArrowheads="1"/>
          </p:cNvSpPr>
          <p:nvPr>
            <p:ph type="title"/>
          </p:nvPr>
        </p:nvSpPr>
        <p:spPr>
          <a:xfrm>
            <a:off x="722089" y="162519"/>
            <a:ext cx="8418871" cy="611187"/>
          </a:xfrm>
        </p:spPr>
        <p:txBody>
          <a:bodyPr/>
          <a:lstStyle/>
          <a:p>
            <a:pPr eaLnBrk="1" hangingPunct="1"/>
            <a:r>
              <a:rPr lang="fr-FR" sz="1800" dirty="0" smtClean="0"/>
              <a:t>Transfert des supports de lecture : la lecture du livre numérique se développe  </a:t>
            </a:r>
            <a:r>
              <a:rPr lang="fr-FR" sz="1800" dirty="0"/>
              <a:t>sur la </a:t>
            </a:r>
            <a:r>
              <a:rPr lang="fr-FR" sz="1800" dirty="0" smtClean="0"/>
              <a:t>tablette, au détriment de l’ordinateur. </a:t>
            </a:r>
            <a:r>
              <a:rPr lang="fr-FR" sz="1800" dirty="0"/>
              <a:t>L’utilisation de la liseuse par les lecteurs de livres numériques poursuit aussi son développement</a:t>
            </a:r>
            <a:r>
              <a:rPr lang="fr-FR" sz="1800" dirty="0" smtClean="0"/>
              <a:t>. </a:t>
            </a:r>
            <a:endParaRPr lang="en-US" altLang="fr-FR" sz="1800" dirty="0" smtClean="0"/>
          </a:p>
        </p:txBody>
      </p:sp>
      <p:sp>
        <p:nvSpPr>
          <p:cNvPr id="5" name="Espace réservé du numéro de diapositive 4"/>
          <p:cNvSpPr>
            <a:spLocks noGrp="1"/>
          </p:cNvSpPr>
          <p:nvPr>
            <p:ph type="sldNum" sz="quarter" idx="11"/>
          </p:nvPr>
        </p:nvSpPr>
        <p:spPr/>
        <p:txBody>
          <a:bodyPr/>
          <a:lstStyle/>
          <a:p>
            <a:pPr>
              <a:defRPr/>
            </a:pPr>
            <a:fld id="{238B2C97-1430-4BFF-BEC1-0E7B60BD549F}" type="slidenum">
              <a:rPr lang="en-US" smtClean="0">
                <a:solidFill>
                  <a:srgbClr val="1F497D"/>
                </a:solidFill>
              </a:rPr>
              <a:pPr>
                <a:defRPr/>
              </a:pPr>
              <a:t>28</a:t>
            </a:fld>
            <a:endParaRPr lang="en-US">
              <a:solidFill>
                <a:srgbClr val="1F497D"/>
              </a:solidFill>
            </a:endParaRPr>
          </a:p>
        </p:txBody>
      </p:sp>
      <p:graphicFrame>
        <p:nvGraphicFramePr>
          <p:cNvPr id="6" name="Graphique 5"/>
          <p:cNvGraphicFramePr/>
          <p:nvPr>
            <p:extLst>
              <p:ext uri="{D42A27DB-BD31-4B8C-83A1-F6EECF244321}">
                <p14:modId xmlns:p14="http://schemas.microsoft.com/office/powerpoint/2010/main" val="1373741535"/>
              </p:ext>
            </p:extLst>
          </p:nvPr>
        </p:nvGraphicFramePr>
        <p:xfrm>
          <a:off x="1452283" y="2511882"/>
          <a:ext cx="6817658" cy="3544711"/>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e 1"/>
          <p:cNvGrpSpPr/>
          <p:nvPr/>
        </p:nvGrpSpPr>
        <p:grpSpPr>
          <a:xfrm>
            <a:off x="3703342" y="2614519"/>
            <a:ext cx="1038105" cy="390860"/>
            <a:chOff x="3703342" y="2674990"/>
            <a:chExt cx="1038105" cy="390860"/>
          </a:xfrm>
        </p:grpSpPr>
        <p:sp>
          <p:nvSpPr>
            <p:cNvPr id="109" name="Rectangle 108"/>
            <p:cNvSpPr/>
            <p:nvPr/>
          </p:nvSpPr>
          <p:spPr>
            <a:xfrm>
              <a:off x="4109543" y="2674990"/>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481E68"/>
                  </a:solidFill>
                  <a:latin typeface="Calibri"/>
                  <a:cs typeface="Arial" pitchFamily="34" charset="0"/>
                </a:rPr>
                <a:t>37%</a:t>
              </a:r>
              <a:endParaRPr lang="en-GB" sz="2000" b="1" dirty="0">
                <a:solidFill>
                  <a:srgbClr val="481E68"/>
                </a:solidFill>
                <a:latin typeface="Calibri"/>
                <a:cs typeface="Arial" pitchFamily="34" charset="0"/>
              </a:endParaRPr>
            </a:p>
          </p:txBody>
        </p:sp>
        <p:grpSp>
          <p:nvGrpSpPr>
            <p:cNvPr id="110" name="Group 273"/>
            <p:cNvGrpSpPr/>
            <p:nvPr/>
          </p:nvGrpSpPr>
          <p:grpSpPr>
            <a:xfrm>
              <a:off x="3703342" y="2707806"/>
              <a:ext cx="387881" cy="358044"/>
              <a:chOff x="3052231" y="2416696"/>
              <a:chExt cx="387881" cy="358044"/>
            </a:xfrm>
            <a:solidFill>
              <a:srgbClr val="AE78D6"/>
            </a:solidFill>
          </p:grpSpPr>
          <p:sp>
            <p:nvSpPr>
              <p:cNvPr id="111" name="Oval 18"/>
              <p:cNvSpPr/>
              <p:nvPr/>
            </p:nvSpPr>
            <p:spPr>
              <a:xfrm>
                <a:off x="3052231" y="2416696"/>
                <a:ext cx="387881" cy="3580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sp>
            <p:nvSpPr>
              <p:cNvPr id="112"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grpSp>
      </p:grpSp>
      <p:sp>
        <p:nvSpPr>
          <p:cNvPr id="117" name="Rectangle 116"/>
          <p:cNvSpPr/>
          <p:nvPr/>
        </p:nvSpPr>
        <p:spPr>
          <a:xfrm>
            <a:off x="4056446" y="3507334"/>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481E68"/>
                </a:solidFill>
                <a:latin typeface="Calibri"/>
                <a:cs typeface="Arial" pitchFamily="34" charset="0"/>
              </a:rPr>
              <a:t>34%</a:t>
            </a:r>
            <a:endParaRPr lang="en-GB" sz="2000" b="1" dirty="0">
              <a:solidFill>
                <a:srgbClr val="481E68"/>
              </a:solidFill>
              <a:latin typeface="Calibri"/>
              <a:cs typeface="Arial" pitchFamily="34" charset="0"/>
            </a:endParaRPr>
          </a:p>
        </p:txBody>
      </p:sp>
      <p:grpSp>
        <p:nvGrpSpPr>
          <p:cNvPr id="118" name="Group 273"/>
          <p:cNvGrpSpPr/>
          <p:nvPr/>
        </p:nvGrpSpPr>
        <p:grpSpPr>
          <a:xfrm>
            <a:off x="3662254" y="3512978"/>
            <a:ext cx="387881" cy="358044"/>
            <a:chOff x="3052231" y="2416696"/>
            <a:chExt cx="387881" cy="358044"/>
          </a:xfrm>
          <a:solidFill>
            <a:srgbClr val="AE78D6"/>
          </a:solidFill>
        </p:grpSpPr>
        <p:sp>
          <p:nvSpPr>
            <p:cNvPr id="119" name="Oval 18"/>
            <p:cNvSpPr/>
            <p:nvPr/>
          </p:nvSpPr>
          <p:spPr>
            <a:xfrm>
              <a:off x="3052231" y="2416696"/>
              <a:ext cx="387881" cy="3580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sp>
          <p:nvSpPr>
            <p:cNvPr id="120"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grpSp>
      <p:sp>
        <p:nvSpPr>
          <p:cNvPr id="121" name="Rectangle 120"/>
          <p:cNvSpPr/>
          <p:nvPr/>
        </p:nvSpPr>
        <p:spPr>
          <a:xfrm>
            <a:off x="3278275" y="4399015"/>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481E68"/>
                </a:solidFill>
                <a:latin typeface="Calibri"/>
                <a:cs typeface="Arial" pitchFamily="34" charset="0"/>
              </a:rPr>
              <a:t>23%</a:t>
            </a:r>
            <a:endParaRPr lang="en-GB" sz="2000" b="1" dirty="0">
              <a:solidFill>
                <a:srgbClr val="481E68"/>
              </a:solidFill>
              <a:latin typeface="Calibri"/>
              <a:cs typeface="Arial" pitchFamily="34" charset="0"/>
            </a:endParaRPr>
          </a:p>
        </p:txBody>
      </p:sp>
      <p:grpSp>
        <p:nvGrpSpPr>
          <p:cNvPr id="122" name="Group 273"/>
          <p:cNvGrpSpPr/>
          <p:nvPr/>
        </p:nvGrpSpPr>
        <p:grpSpPr>
          <a:xfrm>
            <a:off x="2889616" y="4420006"/>
            <a:ext cx="387881" cy="358044"/>
            <a:chOff x="3052231" y="2416696"/>
            <a:chExt cx="387881" cy="358044"/>
          </a:xfrm>
          <a:solidFill>
            <a:srgbClr val="AE78D6"/>
          </a:solidFill>
        </p:grpSpPr>
        <p:sp>
          <p:nvSpPr>
            <p:cNvPr id="123" name="Oval 18"/>
            <p:cNvSpPr/>
            <p:nvPr/>
          </p:nvSpPr>
          <p:spPr>
            <a:xfrm>
              <a:off x="3052231" y="2416696"/>
              <a:ext cx="387881" cy="3580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sp>
          <p:nvSpPr>
            <p:cNvPr id="124"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grpSp>
      <p:sp>
        <p:nvSpPr>
          <p:cNvPr id="125" name="Rectangle 124"/>
          <p:cNvSpPr/>
          <p:nvPr/>
        </p:nvSpPr>
        <p:spPr>
          <a:xfrm>
            <a:off x="3278275" y="5271948"/>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481E68"/>
                </a:solidFill>
                <a:latin typeface="Calibri"/>
                <a:cs typeface="Arial" pitchFamily="34" charset="0"/>
              </a:rPr>
              <a:t>23%</a:t>
            </a:r>
            <a:endParaRPr lang="en-GB" sz="2000" b="1" dirty="0">
              <a:solidFill>
                <a:srgbClr val="481E68"/>
              </a:solidFill>
              <a:latin typeface="Calibri"/>
              <a:cs typeface="Arial" pitchFamily="34" charset="0"/>
            </a:endParaRPr>
          </a:p>
        </p:txBody>
      </p:sp>
      <p:grpSp>
        <p:nvGrpSpPr>
          <p:cNvPr id="126" name="Group 273"/>
          <p:cNvGrpSpPr/>
          <p:nvPr/>
        </p:nvGrpSpPr>
        <p:grpSpPr>
          <a:xfrm>
            <a:off x="2889616" y="5301225"/>
            <a:ext cx="387881" cy="358044"/>
            <a:chOff x="3052231" y="2416696"/>
            <a:chExt cx="387881" cy="358044"/>
          </a:xfrm>
          <a:solidFill>
            <a:srgbClr val="AE78D6"/>
          </a:solidFill>
        </p:grpSpPr>
        <p:sp>
          <p:nvSpPr>
            <p:cNvPr id="127" name="Oval 18"/>
            <p:cNvSpPr/>
            <p:nvPr/>
          </p:nvSpPr>
          <p:spPr>
            <a:xfrm>
              <a:off x="3052231" y="2416696"/>
              <a:ext cx="387881" cy="3580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sp>
          <p:nvSpPr>
            <p:cNvPr id="128"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grpSp>
      <p:sp>
        <p:nvSpPr>
          <p:cNvPr id="134" name="Textfeld 7"/>
          <p:cNvSpPr txBox="1">
            <a:spLocks noChangeArrowheads="1"/>
          </p:cNvSpPr>
          <p:nvPr/>
        </p:nvSpPr>
        <p:spPr bwMode="auto">
          <a:xfrm>
            <a:off x="3662254" y="1820789"/>
            <a:ext cx="17247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
        <p:nvSpPr>
          <p:cNvPr id="243" name="Textfeld 7"/>
          <p:cNvSpPr txBox="1">
            <a:spLocks noChangeArrowheads="1"/>
          </p:cNvSpPr>
          <p:nvPr/>
        </p:nvSpPr>
        <p:spPr bwMode="auto">
          <a:xfrm>
            <a:off x="-140195" y="6129149"/>
            <a:ext cx="9142414"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b="1" dirty="0" smtClean="0">
                <a:solidFill>
                  <a:srgbClr val="7030A0"/>
                </a:solidFill>
                <a:ea typeface="ヒラギノ角ゴ Pro W3" pitchFamily="-64" charset="-128"/>
              </a:rPr>
              <a:t>1,2 supports de lecture </a:t>
            </a:r>
            <a:r>
              <a:rPr lang="fr-FR" altLang="fr-FR" b="1" dirty="0">
                <a:solidFill>
                  <a:srgbClr val="1F497D"/>
                </a:solidFill>
                <a:ea typeface="ヒラギノ角ゴ Pro W3" pitchFamily="-64" charset="-128"/>
              </a:rPr>
              <a:t>e</a:t>
            </a:r>
            <a:r>
              <a:rPr lang="fr-FR" altLang="fr-FR" b="1" dirty="0" smtClean="0">
                <a:solidFill>
                  <a:srgbClr val="1F497D"/>
                </a:solidFill>
                <a:ea typeface="ヒラギノ角ゴ Pro W3" pitchFamily="-64" charset="-128"/>
              </a:rPr>
              <a:t>n moyenne</a:t>
            </a:r>
            <a:r>
              <a:rPr lang="fr-FR" altLang="fr-FR" dirty="0" smtClean="0">
                <a:solidFill>
                  <a:srgbClr val="1F497D"/>
                </a:solidFill>
                <a:ea typeface="ヒラギノ角ゴ Pro W3" pitchFamily="-64" charset="-128"/>
              </a:rPr>
              <a:t> </a:t>
            </a:r>
            <a:endParaRPr lang="fr-FR" altLang="fr-FR" dirty="0">
              <a:solidFill>
                <a:srgbClr val="1F497D"/>
              </a:solidFill>
              <a:ea typeface="ヒラギノ角ゴ Pro W3" pitchFamily="-64" charset="-128"/>
            </a:endParaRPr>
          </a:p>
        </p:txBody>
      </p:sp>
      <p:grpSp>
        <p:nvGrpSpPr>
          <p:cNvPr id="387" name="Group 170"/>
          <p:cNvGrpSpPr>
            <a:grpSpLocks noChangeAspect="1"/>
          </p:cNvGrpSpPr>
          <p:nvPr/>
        </p:nvGrpSpPr>
        <p:grpSpPr>
          <a:xfrm>
            <a:off x="1623975" y="2341300"/>
            <a:ext cx="6480000" cy="72000"/>
            <a:chOff x="2398711" y="4941168"/>
            <a:chExt cx="6480000" cy="72000"/>
          </a:xfrm>
          <a:solidFill>
            <a:schemeClr val="bg1">
              <a:lumMod val="75000"/>
            </a:schemeClr>
          </a:solidFill>
        </p:grpSpPr>
        <p:sp>
          <p:nvSpPr>
            <p:cNvPr id="388" name="Rectangle 387"/>
            <p:cNvSpPr/>
            <p:nvPr/>
          </p:nvSpPr>
          <p:spPr bwMode="auto">
            <a:xfrm>
              <a:off x="2398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89" name="Rectangle 388"/>
            <p:cNvSpPr/>
            <p:nvPr/>
          </p:nvSpPr>
          <p:spPr bwMode="auto">
            <a:xfrm>
              <a:off x="2479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0" name="Rectangle 389"/>
            <p:cNvSpPr/>
            <p:nvPr/>
          </p:nvSpPr>
          <p:spPr bwMode="auto">
            <a:xfrm>
              <a:off x="30431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1" name="Rectangle 390"/>
            <p:cNvSpPr/>
            <p:nvPr/>
          </p:nvSpPr>
          <p:spPr bwMode="auto">
            <a:xfrm>
              <a:off x="2541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2" name="Rectangle 391"/>
            <p:cNvSpPr/>
            <p:nvPr/>
          </p:nvSpPr>
          <p:spPr bwMode="auto">
            <a:xfrm>
              <a:off x="2604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pPr>
              <a:endParaRPr lang="en-GB" dirty="0" smtClean="0">
                <a:solidFill>
                  <a:srgbClr val="FFFFFF"/>
                </a:solidFill>
                <a:latin typeface="Arial" charset="0"/>
              </a:endParaRPr>
            </a:p>
          </p:txBody>
        </p:sp>
        <p:sp>
          <p:nvSpPr>
            <p:cNvPr id="393" name="Rectangle 392"/>
            <p:cNvSpPr/>
            <p:nvPr/>
          </p:nvSpPr>
          <p:spPr bwMode="auto">
            <a:xfrm>
              <a:off x="2667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4" name="Rectangle 393"/>
            <p:cNvSpPr/>
            <p:nvPr/>
          </p:nvSpPr>
          <p:spPr bwMode="auto">
            <a:xfrm>
              <a:off x="27299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5" name="Rectangle 394"/>
            <p:cNvSpPr/>
            <p:nvPr/>
          </p:nvSpPr>
          <p:spPr bwMode="auto">
            <a:xfrm>
              <a:off x="2792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6" name="Rectangle 395"/>
            <p:cNvSpPr/>
            <p:nvPr/>
          </p:nvSpPr>
          <p:spPr bwMode="auto">
            <a:xfrm>
              <a:off x="2855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7" name="Rectangle 396"/>
            <p:cNvSpPr/>
            <p:nvPr/>
          </p:nvSpPr>
          <p:spPr bwMode="auto">
            <a:xfrm>
              <a:off x="2917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8" name="Rectangle 397"/>
            <p:cNvSpPr/>
            <p:nvPr/>
          </p:nvSpPr>
          <p:spPr bwMode="auto">
            <a:xfrm>
              <a:off x="2980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399" name="Rectangle 398"/>
            <p:cNvSpPr/>
            <p:nvPr/>
          </p:nvSpPr>
          <p:spPr bwMode="auto">
            <a:xfrm>
              <a:off x="3123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0" name="Rectangle 399"/>
            <p:cNvSpPr/>
            <p:nvPr/>
          </p:nvSpPr>
          <p:spPr bwMode="auto">
            <a:xfrm>
              <a:off x="36875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1" name="Rectangle 400"/>
            <p:cNvSpPr/>
            <p:nvPr/>
          </p:nvSpPr>
          <p:spPr bwMode="auto">
            <a:xfrm>
              <a:off x="3186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2" name="Rectangle 401"/>
            <p:cNvSpPr/>
            <p:nvPr/>
          </p:nvSpPr>
          <p:spPr bwMode="auto">
            <a:xfrm>
              <a:off x="3249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3" name="Rectangle 402"/>
            <p:cNvSpPr/>
            <p:nvPr/>
          </p:nvSpPr>
          <p:spPr bwMode="auto">
            <a:xfrm>
              <a:off x="3311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4" name="Rectangle 403"/>
            <p:cNvSpPr/>
            <p:nvPr/>
          </p:nvSpPr>
          <p:spPr bwMode="auto">
            <a:xfrm>
              <a:off x="33743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5" name="Rectangle 404"/>
            <p:cNvSpPr/>
            <p:nvPr/>
          </p:nvSpPr>
          <p:spPr bwMode="auto">
            <a:xfrm>
              <a:off x="3436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6" name="Rectangle 405"/>
            <p:cNvSpPr/>
            <p:nvPr/>
          </p:nvSpPr>
          <p:spPr bwMode="auto">
            <a:xfrm>
              <a:off x="3499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7" name="Rectangle 406"/>
            <p:cNvSpPr/>
            <p:nvPr/>
          </p:nvSpPr>
          <p:spPr bwMode="auto">
            <a:xfrm>
              <a:off x="3562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8" name="Rectangle 407"/>
            <p:cNvSpPr/>
            <p:nvPr/>
          </p:nvSpPr>
          <p:spPr bwMode="auto">
            <a:xfrm>
              <a:off x="3624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09" name="Rectangle 408"/>
            <p:cNvSpPr/>
            <p:nvPr/>
          </p:nvSpPr>
          <p:spPr bwMode="auto">
            <a:xfrm>
              <a:off x="3768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0" name="Rectangle 409"/>
            <p:cNvSpPr/>
            <p:nvPr/>
          </p:nvSpPr>
          <p:spPr bwMode="auto">
            <a:xfrm>
              <a:off x="43319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1" name="Rectangle 410"/>
            <p:cNvSpPr/>
            <p:nvPr/>
          </p:nvSpPr>
          <p:spPr bwMode="auto">
            <a:xfrm>
              <a:off x="3830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2" name="Rectangle 411"/>
            <p:cNvSpPr/>
            <p:nvPr/>
          </p:nvSpPr>
          <p:spPr bwMode="auto">
            <a:xfrm>
              <a:off x="3893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3" name="Rectangle 412"/>
            <p:cNvSpPr/>
            <p:nvPr/>
          </p:nvSpPr>
          <p:spPr bwMode="auto">
            <a:xfrm>
              <a:off x="3956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4" name="Rectangle 413"/>
            <p:cNvSpPr/>
            <p:nvPr/>
          </p:nvSpPr>
          <p:spPr bwMode="auto">
            <a:xfrm>
              <a:off x="40187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5" name="Rectangle 414"/>
            <p:cNvSpPr/>
            <p:nvPr/>
          </p:nvSpPr>
          <p:spPr bwMode="auto">
            <a:xfrm>
              <a:off x="4081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6" name="Rectangle 415"/>
            <p:cNvSpPr/>
            <p:nvPr/>
          </p:nvSpPr>
          <p:spPr bwMode="auto">
            <a:xfrm>
              <a:off x="4143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7" name="Rectangle 416"/>
            <p:cNvSpPr/>
            <p:nvPr/>
          </p:nvSpPr>
          <p:spPr bwMode="auto">
            <a:xfrm>
              <a:off x="4206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8" name="Rectangle 417"/>
            <p:cNvSpPr/>
            <p:nvPr/>
          </p:nvSpPr>
          <p:spPr bwMode="auto">
            <a:xfrm>
              <a:off x="4269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19" name="Rectangle 418"/>
            <p:cNvSpPr/>
            <p:nvPr/>
          </p:nvSpPr>
          <p:spPr bwMode="auto">
            <a:xfrm>
              <a:off x="4412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0" name="Rectangle 419"/>
            <p:cNvSpPr/>
            <p:nvPr/>
          </p:nvSpPr>
          <p:spPr bwMode="auto">
            <a:xfrm>
              <a:off x="49763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1" name="Rectangle 420"/>
            <p:cNvSpPr/>
            <p:nvPr/>
          </p:nvSpPr>
          <p:spPr bwMode="auto">
            <a:xfrm>
              <a:off x="4475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2" name="Rectangle 421"/>
            <p:cNvSpPr/>
            <p:nvPr/>
          </p:nvSpPr>
          <p:spPr bwMode="auto">
            <a:xfrm>
              <a:off x="4537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3" name="Rectangle 422"/>
            <p:cNvSpPr/>
            <p:nvPr/>
          </p:nvSpPr>
          <p:spPr bwMode="auto">
            <a:xfrm>
              <a:off x="4600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4" name="Rectangle 423"/>
            <p:cNvSpPr/>
            <p:nvPr/>
          </p:nvSpPr>
          <p:spPr bwMode="auto">
            <a:xfrm>
              <a:off x="46631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5" name="Rectangle 424"/>
            <p:cNvSpPr/>
            <p:nvPr/>
          </p:nvSpPr>
          <p:spPr bwMode="auto">
            <a:xfrm>
              <a:off x="4725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6" name="Rectangle 425"/>
            <p:cNvSpPr/>
            <p:nvPr/>
          </p:nvSpPr>
          <p:spPr bwMode="auto">
            <a:xfrm>
              <a:off x="4788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7" name="Rectangle 426"/>
            <p:cNvSpPr/>
            <p:nvPr/>
          </p:nvSpPr>
          <p:spPr bwMode="auto">
            <a:xfrm>
              <a:off x="4851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8" name="Rectangle 427"/>
            <p:cNvSpPr/>
            <p:nvPr/>
          </p:nvSpPr>
          <p:spPr bwMode="auto">
            <a:xfrm>
              <a:off x="4913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29" name="Rectangle 428"/>
            <p:cNvSpPr/>
            <p:nvPr/>
          </p:nvSpPr>
          <p:spPr bwMode="auto">
            <a:xfrm>
              <a:off x="5056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0" name="Rectangle 429"/>
            <p:cNvSpPr/>
            <p:nvPr/>
          </p:nvSpPr>
          <p:spPr bwMode="auto">
            <a:xfrm>
              <a:off x="5620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1" name="Rectangle 430"/>
            <p:cNvSpPr/>
            <p:nvPr/>
          </p:nvSpPr>
          <p:spPr bwMode="auto">
            <a:xfrm>
              <a:off x="5119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2" name="Rectangle 431"/>
            <p:cNvSpPr/>
            <p:nvPr/>
          </p:nvSpPr>
          <p:spPr bwMode="auto">
            <a:xfrm>
              <a:off x="5182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3" name="Rectangle 432"/>
            <p:cNvSpPr/>
            <p:nvPr/>
          </p:nvSpPr>
          <p:spPr bwMode="auto">
            <a:xfrm>
              <a:off x="5244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4" name="Rectangle 433"/>
            <p:cNvSpPr/>
            <p:nvPr/>
          </p:nvSpPr>
          <p:spPr bwMode="auto">
            <a:xfrm>
              <a:off x="53075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5" name="Rectangle 434"/>
            <p:cNvSpPr/>
            <p:nvPr/>
          </p:nvSpPr>
          <p:spPr bwMode="auto">
            <a:xfrm>
              <a:off x="5370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6" name="Rectangle 435"/>
            <p:cNvSpPr/>
            <p:nvPr/>
          </p:nvSpPr>
          <p:spPr bwMode="auto">
            <a:xfrm>
              <a:off x="5432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7" name="Rectangle 436"/>
            <p:cNvSpPr/>
            <p:nvPr/>
          </p:nvSpPr>
          <p:spPr bwMode="auto">
            <a:xfrm>
              <a:off x="5495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8" name="Rectangle 437"/>
            <p:cNvSpPr/>
            <p:nvPr/>
          </p:nvSpPr>
          <p:spPr bwMode="auto">
            <a:xfrm>
              <a:off x="5558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39" name="Rectangle 438"/>
            <p:cNvSpPr/>
            <p:nvPr/>
          </p:nvSpPr>
          <p:spPr bwMode="auto">
            <a:xfrm>
              <a:off x="5701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0" name="Rectangle 439"/>
            <p:cNvSpPr/>
            <p:nvPr/>
          </p:nvSpPr>
          <p:spPr bwMode="auto">
            <a:xfrm>
              <a:off x="62651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1" name="Rectangle 440"/>
            <p:cNvSpPr/>
            <p:nvPr/>
          </p:nvSpPr>
          <p:spPr bwMode="auto">
            <a:xfrm>
              <a:off x="5763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2" name="Rectangle 441"/>
            <p:cNvSpPr/>
            <p:nvPr/>
          </p:nvSpPr>
          <p:spPr bwMode="auto">
            <a:xfrm>
              <a:off x="5826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3" name="Rectangle 442"/>
            <p:cNvSpPr/>
            <p:nvPr/>
          </p:nvSpPr>
          <p:spPr bwMode="auto">
            <a:xfrm>
              <a:off x="5889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4" name="Rectangle 443"/>
            <p:cNvSpPr/>
            <p:nvPr/>
          </p:nvSpPr>
          <p:spPr bwMode="auto">
            <a:xfrm>
              <a:off x="59519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5" name="Rectangle 444"/>
            <p:cNvSpPr/>
            <p:nvPr/>
          </p:nvSpPr>
          <p:spPr bwMode="auto">
            <a:xfrm>
              <a:off x="6014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6" name="Rectangle 445"/>
            <p:cNvSpPr/>
            <p:nvPr/>
          </p:nvSpPr>
          <p:spPr bwMode="auto">
            <a:xfrm>
              <a:off x="6077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7" name="Rectangle 446"/>
            <p:cNvSpPr/>
            <p:nvPr/>
          </p:nvSpPr>
          <p:spPr bwMode="auto">
            <a:xfrm>
              <a:off x="6139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8" name="Rectangle 447"/>
            <p:cNvSpPr/>
            <p:nvPr/>
          </p:nvSpPr>
          <p:spPr bwMode="auto">
            <a:xfrm>
              <a:off x="6202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49" name="Rectangle 448"/>
            <p:cNvSpPr/>
            <p:nvPr/>
          </p:nvSpPr>
          <p:spPr bwMode="auto">
            <a:xfrm>
              <a:off x="6345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0" name="Rectangle 449"/>
            <p:cNvSpPr/>
            <p:nvPr/>
          </p:nvSpPr>
          <p:spPr bwMode="auto">
            <a:xfrm>
              <a:off x="69095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1" name="Rectangle 450"/>
            <p:cNvSpPr/>
            <p:nvPr/>
          </p:nvSpPr>
          <p:spPr bwMode="auto">
            <a:xfrm>
              <a:off x="6408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2" name="Rectangle 451"/>
            <p:cNvSpPr/>
            <p:nvPr/>
          </p:nvSpPr>
          <p:spPr bwMode="auto">
            <a:xfrm>
              <a:off x="6471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3" name="Rectangle 452"/>
            <p:cNvSpPr/>
            <p:nvPr/>
          </p:nvSpPr>
          <p:spPr bwMode="auto">
            <a:xfrm>
              <a:off x="6533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4" name="Rectangle 453"/>
            <p:cNvSpPr/>
            <p:nvPr/>
          </p:nvSpPr>
          <p:spPr bwMode="auto">
            <a:xfrm>
              <a:off x="65963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5" name="Rectangle 454"/>
            <p:cNvSpPr/>
            <p:nvPr/>
          </p:nvSpPr>
          <p:spPr bwMode="auto">
            <a:xfrm>
              <a:off x="6658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6" name="Rectangle 455"/>
            <p:cNvSpPr/>
            <p:nvPr/>
          </p:nvSpPr>
          <p:spPr bwMode="auto">
            <a:xfrm>
              <a:off x="6721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7" name="Rectangle 456"/>
            <p:cNvSpPr/>
            <p:nvPr/>
          </p:nvSpPr>
          <p:spPr bwMode="auto">
            <a:xfrm>
              <a:off x="6784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8" name="Rectangle 457"/>
            <p:cNvSpPr/>
            <p:nvPr/>
          </p:nvSpPr>
          <p:spPr bwMode="auto">
            <a:xfrm>
              <a:off x="6846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59" name="Rectangle 458"/>
            <p:cNvSpPr/>
            <p:nvPr/>
          </p:nvSpPr>
          <p:spPr bwMode="auto">
            <a:xfrm>
              <a:off x="6990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0" name="Rectangle 459"/>
            <p:cNvSpPr/>
            <p:nvPr/>
          </p:nvSpPr>
          <p:spPr bwMode="auto">
            <a:xfrm>
              <a:off x="75539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1" name="Rectangle 460"/>
            <p:cNvSpPr/>
            <p:nvPr/>
          </p:nvSpPr>
          <p:spPr bwMode="auto">
            <a:xfrm>
              <a:off x="7052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2" name="Rectangle 461"/>
            <p:cNvSpPr/>
            <p:nvPr/>
          </p:nvSpPr>
          <p:spPr bwMode="auto">
            <a:xfrm>
              <a:off x="7115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3" name="Rectangle 462"/>
            <p:cNvSpPr/>
            <p:nvPr/>
          </p:nvSpPr>
          <p:spPr bwMode="auto">
            <a:xfrm>
              <a:off x="7178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4" name="Rectangle 463"/>
            <p:cNvSpPr/>
            <p:nvPr/>
          </p:nvSpPr>
          <p:spPr bwMode="auto">
            <a:xfrm>
              <a:off x="72407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5" name="Rectangle 464"/>
            <p:cNvSpPr/>
            <p:nvPr/>
          </p:nvSpPr>
          <p:spPr bwMode="auto">
            <a:xfrm>
              <a:off x="7303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6" name="Rectangle 465"/>
            <p:cNvSpPr/>
            <p:nvPr/>
          </p:nvSpPr>
          <p:spPr bwMode="auto">
            <a:xfrm>
              <a:off x="7365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7" name="Rectangle 466"/>
            <p:cNvSpPr/>
            <p:nvPr/>
          </p:nvSpPr>
          <p:spPr bwMode="auto">
            <a:xfrm>
              <a:off x="7428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8" name="Rectangle 467"/>
            <p:cNvSpPr/>
            <p:nvPr/>
          </p:nvSpPr>
          <p:spPr bwMode="auto">
            <a:xfrm>
              <a:off x="7491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69" name="Rectangle 468"/>
            <p:cNvSpPr/>
            <p:nvPr/>
          </p:nvSpPr>
          <p:spPr bwMode="auto">
            <a:xfrm>
              <a:off x="7634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0" name="Rectangle 469"/>
            <p:cNvSpPr/>
            <p:nvPr/>
          </p:nvSpPr>
          <p:spPr bwMode="auto">
            <a:xfrm>
              <a:off x="81983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1" name="Rectangle 470"/>
            <p:cNvSpPr/>
            <p:nvPr/>
          </p:nvSpPr>
          <p:spPr bwMode="auto">
            <a:xfrm>
              <a:off x="7697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2" name="Rectangle 471"/>
            <p:cNvSpPr/>
            <p:nvPr/>
          </p:nvSpPr>
          <p:spPr bwMode="auto">
            <a:xfrm>
              <a:off x="7759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3" name="Rectangle 472"/>
            <p:cNvSpPr/>
            <p:nvPr/>
          </p:nvSpPr>
          <p:spPr bwMode="auto">
            <a:xfrm>
              <a:off x="7822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4" name="Rectangle 473"/>
            <p:cNvSpPr/>
            <p:nvPr/>
          </p:nvSpPr>
          <p:spPr bwMode="auto">
            <a:xfrm>
              <a:off x="78851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5" name="Rectangle 474"/>
            <p:cNvSpPr/>
            <p:nvPr/>
          </p:nvSpPr>
          <p:spPr bwMode="auto">
            <a:xfrm>
              <a:off x="7947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6" name="Rectangle 475"/>
            <p:cNvSpPr/>
            <p:nvPr/>
          </p:nvSpPr>
          <p:spPr bwMode="auto">
            <a:xfrm>
              <a:off x="8010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7" name="Rectangle 476"/>
            <p:cNvSpPr/>
            <p:nvPr/>
          </p:nvSpPr>
          <p:spPr bwMode="auto">
            <a:xfrm>
              <a:off x="8073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8" name="Rectangle 477"/>
            <p:cNvSpPr/>
            <p:nvPr/>
          </p:nvSpPr>
          <p:spPr bwMode="auto">
            <a:xfrm>
              <a:off x="8135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79" name="Rectangle 478"/>
            <p:cNvSpPr/>
            <p:nvPr/>
          </p:nvSpPr>
          <p:spPr bwMode="auto">
            <a:xfrm>
              <a:off x="8278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0" name="Rectangle 479"/>
            <p:cNvSpPr/>
            <p:nvPr/>
          </p:nvSpPr>
          <p:spPr bwMode="auto">
            <a:xfrm>
              <a:off x="8842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1" name="Rectangle 480"/>
            <p:cNvSpPr/>
            <p:nvPr/>
          </p:nvSpPr>
          <p:spPr bwMode="auto">
            <a:xfrm>
              <a:off x="8341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2" name="Rectangle 481"/>
            <p:cNvSpPr/>
            <p:nvPr/>
          </p:nvSpPr>
          <p:spPr bwMode="auto">
            <a:xfrm>
              <a:off x="8404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3" name="Rectangle 482"/>
            <p:cNvSpPr/>
            <p:nvPr/>
          </p:nvSpPr>
          <p:spPr bwMode="auto">
            <a:xfrm>
              <a:off x="8466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4" name="Rectangle 483"/>
            <p:cNvSpPr/>
            <p:nvPr/>
          </p:nvSpPr>
          <p:spPr bwMode="auto">
            <a:xfrm>
              <a:off x="85295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5" name="Rectangle 484"/>
            <p:cNvSpPr/>
            <p:nvPr/>
          </p:nvSpPr>
          <p:spPr bwMode="auto">
            <a:xfrm>
              <a:off x="8592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6" name="Rectangle 485"/>
            <p:cNvSpPr/>
            <p:nvPr/>
          </p:nvSpPr>
          <p:spPr bwMode="auto">
            <a:xfrm>
              <a:off x="8654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7" name="Rectangle 486"/>
            <p:cNvSpPr/>
            <p:nvPr/>
          </p:nvSpPr>
          <p:spPr bwMode="auto">
            <a:xfrm>
              <a:off x="8717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488" name="Rectangle 487"/>
            <p:cNvSpPr/>
            <p:nvPr/>
          </p:nvSpPr>
          <p:spPr bwMode="auto">
            <a:xfrm>
              <a:off x="8780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grpSp>
      <p:graphicFrame>
        <p:nvGraphicFramePr>
          <p:cNvPr id="489" name="Tableau 488"/>
          <p:cNvGraphicFramePr>
            <a:graphicFrameLocks noGrp="1"/>
          </p:cNvGraphicFramePr>
          <p:nvPr>
            <p:extLst>
              <p:ext uri="{D42A27DB-BD31-4B8C-83A1-F6EECF244321}">
                <p14:modId xmlns:p14="http://schemas.microsoft.com/office/powerpoint/2010/main" val="800029183"/>
              </p:ext>
            </p:extLst>
          </p:nvPr>
        </p:nvGraphicFramePr>
        <p:xfrm>
          <a:off x="-40339" y="2438332"/>
          <a:ext cx="1628774" cy="3579268"/>
        </p:xfrm>
        <a:graphic>
          <a:graphicData uri="http://schemas.openxmlformats.org/drawingml/2006/table">
            <a:tbl>
              <a:tblPr>
                <a:tableStyleId>{5C22544A-7EE6-4342-B048-85BDC9FD1C3A}</a:tableStyleId>
              </a:tblPr>
              <a:tblGrid>
                <a:gridCol w="1628774"/>
              </a:tblGrid>
              <a:tr h="915323">
                <a:tc>
                  <a:txBody>
                    <a:bodyPr/>
                    <a:lstStyle/>
                    <a:p>
                      <a:pPr algn="r" fontAlgn="b"/>
                      <a:r>
                        <a:rPr lang="fr-FR" sz="1500" b="0" i="0" u="none" strike="noStrike" dirty="0" smtClean="0">
                          <a:solidFill>
                            <a:schemeClr val="tx1"/>
                          </a:solidFill>
                          <a:effectLst/>
                          <a:latin typeface="Calibri"/>
                        </a:rPr>
                        <a:t>Tablette </a:t>
                      </a:r>
                    </a:p>
                    <a:p>
                      <a:pPr algn="r" fontAlgn="b"/>
                      <a:r>
                        <a:rPr lang="fr-FR" sz="1500" b="0" i="0" u="none" strike="noStrike" dirty="0" smtClean="0">
                          <a:solidFill>
                            <a:schemeClr val="tx1"/>
                          </a:solidFill>
                          <a:effectLst/>
                          <a:latin typeface="Calibri"/>
                        </a:rPr>
                        <a:t>numérique</a:t>
                      </a:r>
                      <a:endParaRPr lang="fr-FR" sz="1500" b="0" i="0" u="none" strike="noStrike" dirty="0">
                        <a:solidFill>
                          <a:schemeClr val="tx1"/>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5323">
                <a:tc>
                  <a:txBody>
                    <a:bodyPr/>
                    <a:lstStyle/>
                    <a:p>
                      <a:pPr algn="r" fontAlgn="b"/>
                      <a:r>
                        <a:rPr lang="fr-FR" sz="1500" b="0" i="0" u="none" strike="noStrike" dirty="0">
                          <a:solidFill>
                            <a:schemeClr val="tx1"/>
                          </a:solidFill>
                          <a:effectLst/>
                          <a:latin typeface="Calibri"/>
                        </a:rPr>
                        <a:t>Micro-ordinateur fixe ou </a:t>
                      </a:r>
                      <a:r>
                        <a:rPr lang="fr-FR" sz="1500" b="0" i="0" u="none" strike="noStrike" dirty="0" smtClean="0">
                          <a:solidFill>
                            <a:schemeClr val="tx1"/>
                          </a:solidFill>
                          <a:effectLst/>
                          <a:latin typeface="Calibri"/>
                        </a:rPr>
                        <a:t>portable</a:t>
                      </a:r>
                      <a:endParaRPr lang="fr-FR" sz="1500" b="0" i="0" u="none" strike="noStrike" dirty="0">
                        <a:solidFill>
                          <a:schemeClr val="tx1"/>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5323">
                <a:tc>
                  <a:txBody>
                    <a:bodyPr/>
                    <a:lstStyle/>
                    <a:p>
                      <a:pPr algn="r" fontAlgn="b"/>
                      <a:r>
                        <a:rPr lang="fr-FR" sz="1500" b="0" i="0" u="none" strike="noStrike" dirty="0">
                          <a:solidFill>
                            <a:schemeClr val="tx1"/>
                          </a:solidFill>
                          <a:effectLst/>
                          <a:latin typeface="Calibri"/>
                        </a:rPr>
                        <a:t>Téléphone mobile (Smartphone</a:t>
                      </a:r>
                      <a:r>
                        <a:rPr lang="fr-FR" sz="1500" b="0" i="0" u="none" strike="noStrike" dirty="0" smtClean="0">
                          <a:solidFill>
                            <a:schemeClr val="tx1"/>
                          </a:solidFill>
                          <a:effectLst/>
                          <a:latin typeface="Calibri"/>
                        </a:rPr>
                        <a:t>)</a:t>
                      </a:r>
                      <a:endParaRPr lang="fr-FR" sz="1500" b="0" i="0" u="none" strike="noStrike" dirty="0">
                        <a:solidFill>
                          <a:schemeClr val="tx1"/>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33299">
                <a:tc>
                  <a:txBody>
                    <a:bodyPr/>
                    <a:lstStyle/>
                    <a:p>
                      <a:pPr algn="r" fontAlgn="b"/>
                      <a:r>
                        <a:rPr lang="fr-FR" sz="1500" b="0" i="0" u="none" strike="noStrike" dirty="0" smtClean="0">
                          <a:solidFill>
                            <a:schemeClr val="tx1"/>
                          </a:solidFill>
                          <a:effectLst/>
                          <a:latin typeface="Calibri"/>
                        </a:rPr>
                        <a:t>E-</a:t>
                      </a:r>
                      <a:r>
                        <a:rPr lang="fr-FR" sz="1500" b="0" i="0" u="none" strike="noStrike" dirty="0" err="1" smtClean="0">
                          <a:solidFill>
                            <a:schemeClr val="tx1"/>
                          </a:solidFill>
                          <a:effectLst/>
                          <a:latin typeface="Calibri"/>
                        </a:rPr>
                        <a:t>reader</a:t>
                      </a:r>
                      <a:r>
                        <a:rPr lang="fr-FR" sz="1500" b="0" i="0" u="none" strike="noStrike" dirty="0" smtClean="0">
                          <a:solidFill>
                            <a:schemeClr val="tx1"/>
                          </a:solidFill>
                          <a:effectLst/>
                          <a:latin typeface="Calibri"/>
                        </a:rPr>
                        <a:t>-liseuse</a:t>
                      </a:r>
                      <a:endParaRPr lang="fr-FR" sz="1500" b="0" i="0" u="none" strike="noStrike" dirty="0">
                        <a:solidFill>
                          <a:schemeClr val="tx1"/>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490" name="Group 111"/>
          <p:cNvGrpSpPr>
            <a:grpSpLocks noChangeAspect="1"/>
          </p:cNvGrpSpPr>
          <p:nvPr/>
        </p:nvGrpSpPr>
        <p:grpSpPr>
          <a:xfrm>
            <a:off x="8261500" y="4480512"/>
            <a:ext cx="341849" cy="515837"/>
            <a:chOff x="5003800" y="2114551"/>
            <a:chExt cx="442913" cy="668338"/>
          </a:xfrm>
          <a:solidFill>
            <a:srgbClr val="7030A0"/>
          </a:solidFill>
        </p:grpSpPr>
        <p:sp>
          <p:nvSpPr>
            <p:cNvPr id="491" name="Freeform 103"/>
            <p:cNvSpPr>
              <a:spLocks/>
            </p:cNvSpPr>
            <p:nvPr/>
          </p:nvSpPr>
          <p:spPr bwMode="auto">
            <a:xfrm>
              <a:off x="5003800" y="2114551"/>
              <a:ext cx="442913" cy="668338"/>
            </a:xfrm>
            <a:custGeom>
              <a:avLst/>
              <a:gdLst/>
              <a:ahLst/>
              <a:cxnLst>
                <a:cxn ang="0">
                  <a:pos x="0" y="73"/>
                </a:cxn>
                <a:cxn ang="0">
                  <a:pos x="79" y="0"/>
                </a:cxn>
                <a:cxn ang="0">
                  <a:pos x="188" y="0"/>
                </a:cxn>
                <a:cxn ang="0">
                  <a:pos x="267" y="73"/>
                </a:cxn>
                <a:cxn ang="0">
                  <a:pos x="262" y="329"/>
                </a:cxn>
                <a:cxn ang="0">
                  <a:pos x="188" y="403"/>
                </a:cxn>
                <a:cxn ang="0">
                  <a:pos x="79" y="403"/>
                </a:cxn>
                <a:cxn ang="0">
                  <a:pos x="6" y="329"/>
                </a:cxn>
                <a:cxn ang="0">
                  <a:pos x="0" y="73"/>
                </a:cxn>
              </a:cxnLst>
              <a:rect l="0" t="0" r="r" b="b"/>
              <a:pathLst>
                <a:path w="267" h="403">
                  <a:moveTo>
                    <a:pt x="0" y="73"/>
                  </a:moveTo>
                  <a:cubicBezTo>
                    <a:pt x="0" y="32"/>
                    <a:pt x="38" y="0"/>
                    <a:pt x="79" y="0"/>
                  </a:cubicBezTo>
                  <a:cubicBezTo>
                    <a:pt x="188" y="0"/>
                    <a:pt x="188" y="0"/>
                    <a:pt x="188" y="0"/>
                  </a:cubicBezTo>
                  <a:cubicBezTo>
                    <a:pt x="229" y="0"/>
                    <a:pt x="267" y="32"/>
                    <a:pt x="267" y="73"/>
                  </a:cubicBezTo>
                  <a:cubicBezTo>
                    <a:pt x="262" y="329"/>
                    <a:pt x="262" y="329"/>
                    <a:pt x="262" y="329"/>
                  </a:cubicBezTo>
                  <a:cubicBezTo>
                    <a:pt x="262" y="370"/>
                    <a:pt x="229" y="403"/>
                    <a:pt x="188" y="403"/>
                  </a:cubicBezTo>
                  <a:cubicBezTo>
                    <a:pt x="79" y="403"/>
                    <a:pt x="79" y="403"/>
                    <a:pt x="79" y="403"/>
                  </a:cubicBezTo>
                  <a:cubicBezTo>
                    <a:pt x="38" y="403"/>
                    <a:pt x="6" y="370"/>
                    <a:pt x="6" y="329"/>
                  </a:cubicBezTo>
                  <a:lnTo>
                    <a:pt x="0" y="73"/>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2" name="Freeform 104"/>
            <p:cNvSpPr>
              <a:spLocks/>
            </p:cNvSpPr>
            <p:nvPr/>
          </p:nvSpPr>
          <p:spPr bwMode="auto">
            <a:xfrm>
              <a:off x="5054600" y="2171701"/>
              <a:ext cx="347663" cy="307975"/>
            </a:xfrm>
            <a:custGeom>
              <a:avLst/>
              <a:gdLst/>
              <a:ahLst/>
              <a:cxnLst>
                <a:cxn ang="0">
                  <a:pos x="0" y="36"/>
                </a:cxn>
                <a:cxn ang="0">
                  <a:pos x="37" y="0"/>
                </a:cxn>
                <a:cxn ang="0">
                  <a:pos x="173" y="0"/>
                </a:cxn>
                <a:cxn ang="0">
                  <a:pos x="210" y="36"/>
                </a:cxn>
                <a:cxn ang="0">
                  <a:pos x="210" y="149"/>
                </a:cxn>
                <a:cxn ang="0">
                  <a:pos x="173" y="186"/>
                </a:cxn>
                <a:cxn ang="0">
                  <a:pos x="37" y="186"/>
                </a:cxn>
                <a:cxn ang="0">
                  <a:pos x="0" y="149"/>
                </a:cxn>
                <a:cxn ang="0">
                  <a:pos x="0" y="36"/>
                </a:cxn>
              </a:cxnLst>
              <a:rect l="0" t="0" r="r" b="b"/>
              <a:pathLst>
                <a:path w="210" h="186">
                  <a:moveTo>
                    <a:pt x="0" y="36"/>
                  </a:moveTo>
                  <a:cubicBezTo>
                    <a:pt x="0" y="16"/>
                    <a:pt x="17" y="0"/>
                    <a:pt x="37" y="0"/>
                  </a:cubicBezTo>
                  <a:cubicBezTo>
                    <a:pt x="173" y="0"/>
                    <a:pt x="173" y="0"/>
                    <a:pt x="173" y="0"/>
                  </a:cubicBezTo>
                  <a:cubicBezTo>
                    <a:pt x="193" y="0"/>
                    <a:pt x="210" y="16"/>
                    <a:pt x="210" y="36"/>
                  </a:cubicBezTo>
                  <a:cubicBezTo>
                    <a:pt x="210" y="149"/>
                    <a:pt x="210" y="149"/>
                    <a:pt x="210" y="149"/>
                  </a:cubicBezTo>
                  <a:cubicBezTo>
                    <a:pt x="210" y="169"/>
                    <a:pt x="193" y="186"/>
                    <a:pt x="173" y="186"/>
                  </a:cubicBezTo>
                  <a:cubicBezTo>
                    <a:pt x="37" y="186"/>
                    <a:pt x="37" y="186"/>
                    <a:pt x="37" y="186"/>
                  </a:cubicBezTo>
                  <a:cubicBezTo>
                    <a:pt x="17" y="186"/>
                    <a:pt x="0" y="169"/>
                    <a:pt x="0" y="149"/>
                  </a:cubicBezTo>
                  <a:lnTo>
                    <a:pt x="0"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3" name="Freeform 105"/>
            <p:cNvSpPr>
              <a:spLocks/>
            </p:cNvSpPr>
            <p:nvPr/>
          </p:nvSpPr>
          <p:spPr bwMode="auto">
            <a:xfrm>
              <a:off x="508158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4" name="Freeform 106"/>
            <p:cNvSpPr>
              <a:spLocks/>
            </p:cNvSpPr>
            <p:nvPr/>
          </p:nvSpPr>
          <p:spPr bwMode="auto">
            <a:xfrm>
              <a:off x="5132388"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5" name="Freeform 107"/>
            <p:cNvSpPr>
              <a:spLocks/>
            </p:cNvSpPr>
            <p:nvPr/>
          </p:nvSpPr>
          <p:spPr bwMode="auto">
            <a:xfrm>
              <a:off x="51816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6" name="Freeform 108"/>
            <p:cNvSpPr>
              <a:spLocks/>
            </p:cNvSpPr>
            <p:nvPr/>
          </p:nvSpPr>
          <p:spPr bwMode="auto">
            <a:xfrm>
              <a:off x="52324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7" name="Freeform 109"/>
            <p:cNvSpPr>
              <a:spLocks/>
            </p:cNvSpPr>
            <p:nvPr/>
          </p:nvSpPr>
          <p:spPr bwMode="auto">
            <a:xfrm>
              <a:off x="5283200"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8" name="Freeform 110"/>
            <p:cNvSpPr>
              <a:spLocks/>
            </p:cNvSpPr>
            <p:nvPr/>
          </p:nvSpPr>
          <p:spPr bwMode="auto">
            <a:xfrm>
              <a:off x="5332413"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99" name="Freeform 111"/>
            <p:cNvSpPr>
              <a:spLocks/>
            </p:cNvSpPr>
            <p:nvPr/>
          </p:nvSpPr>
          <p:spPr bwMode="auto">
            <a:xfrm>
              <a:off x="508158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0" name="Freeform 112"/>
            <p:cNvSpPr>
              <a:spLocks/>
            </p:cNvSpPr>
            <p:nvPr/>
          </p:nvSpPr>
          <p:spPr bwMode="auto">
            <a:xfrm>
              <a:off x="5132388"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1" name="Freeform 113"/>
            <p:cNvSpPr>
              <a:spLocks/>
            </p:cNvSpPr>
            <p:nvPr/>
          </p:nvSpPr>
          <p:spPr bwMode="auto">
            <a:xfrm>
              <a:off x="51816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2" name="Freeform 114"/>
            <p:cNvSpPr>
              <a:spLocks/>
            </p:cNvSpPr>
            <p:nvPr/>
          </p:nvSpPr>
          <p:spPr bwMode="auto">
            <a:xfrm>
              <a:off x="52324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3" name="Freeform 115"/>
            <p:cNvSpPr>
              <a:spLocks/>
            </p:cNvSpPr>
            <p:nvPr/>
          </p:nvSpPr>
          <p:spPr bwMode="auto">
            <a:xfrm>
              <a:off x="5283200"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4" name="Freeform 116"/>
            <p:cNvSpPr>
              <a:spLocks/>
            </p:cNvSpPr>
            <p:nvPr/>
          </p:nvSpPr>
          <p:spPr bwMode="auto">
            <a:xfrm>
              <a:off x="5332413"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5" name="Freeform 117"/>
            <p:cNvSpPr>
              <a:spLocks/>
            </p:cNvSpPr>
            <p:nvPr/>
          </p:nvSpPr>
          <p:spPr bwMode="auto">
            <a:xfrm>
              <a:off x="5103813" y="2659063"/>
              <a:ext cx="38100" cy="38100"/>
            </a:xfrm>
            <a:custGeom>
              <a:avLst/>
              <a:gdLst/>
              <a:ahLst/>
              <a:cxnLst>
                <a:cxn ang="0">
                  <a:pos x="0" y="5"/>
                </a:cxn>
                <a:cxn ang="0">
                  <a:pos x="6" y="0"/>
                </a:cxn>
                <a:cxn ang="0">
                  <a:pos x="17" y="0"/>
                </a:cxn>
                <a:cxn ang="0">
                  <a:pos x="23" y="5"/>
                </a:cxn>
                <a:cxn ang="0">
                  <a:pos x="23" y="17"/>
                </a:cxn>
                <a:cxn ang="0">
                  <a:pos x="17" y="23"/>
                </a:cxn>
                <a:cxn ang="0">
                  <a:pos x="6" y="23"/>
                </a:cxn>
                <a:cxn ang="0">
                  <a:pos x="0" y="17"/>
                </a:cxn>
                <a:cxn ang="0">
                  <a:pos x="0" y="5"/>
                </a:cxn>
              </a:cxnLst>
              <a:rect l="0" t="0" r="r" b="b"/>
              <a:pathLst>
                <a:path w="23" h="23">
                  <a:moveTo>
                    <a:pt x="0" y="5"/>
                  </a:moveTo>
                  <a:cubicBezTo>
                    <a:pt x="0" y="2"/>
                    <a:pt x="2" y="0"/>
                    <a:pt x="6" y="0"/>
                  </a:cubicBezTo>
                  <a:cubicBezTo>
                    <a:pt x="17" y="0"/>
                    <a:pt x="17" y="0"/>
                    <a:pt x="17" y="0"/>
                  </a:cubicBezTo>
                  <a:cubicBezTo>
                    <a:pt x="21" y="0"/>
                    <a:pt x="23" y="2"/>
                    <a:pt x="23" y="5"/>
                  </a:cubicBezTo>
                  <a:cubicBezTo>
                    <a:pt x="23" y="17"/>
                    <a:pt x="23" y="17"/>
                    <a:pt x="23" y="17"/>
                  </a:cubicBezTo>
                  <a:cubicBezTo>
                    <a:pt x="23" y="21"/>
                    <a:pt x="21" y="23"/>
                    <a:pt x="17" y="23"/>
                  </a:cubicBezTo>
                  <a:cubicBezTo>
                    <a:pt x="6" y="23"/>
                    <a:pt x="6" y="23"/>
                    <a:pt x="6" y="23"/>
                  </a:cubicBezTo>
                  <a:cubicBezTo>
                    <a:pt x="2" y="23"/>
                    <a:pt x="0" y="21"/>
                    <a:pt x="0" y="17"/>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6" name="Freeform 118"/>
            <p:cNvSpPr>
              <a:spLocks/>
            </p:cNvSpPr>
            <p:nvPr/>
          </p:nvSpPr>
          <p:spPr bwMode="auto">
            <a:xfrm>
              <a:off x="5153025" y="2659063"/>
              <a:ext cx="41275"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7" name="Freeform 119"/>
            <p:cNvSpPr>
              <a:spLocks/>
            </p:cNvSpPr>
            <p:nvPr/>
          </p:nvSpPr>
          <p:spPr bwMode="auto">
            <a:xfrm>
              <a:off x="52038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8" name="Freeform 120"/>
            <p:cNvSpPr>
              <a:spLocks/>
            </p:cNvSpPr>
            <p:nvPr/>
          </p:nvSpPr>
          <p:spPr bwMode="auto">
            <a:xfrm>
              <a:off x="5254625" y="2659063"/>
              <a:ext cx="38100" cy="38100"/>
            </a:xfrm>
            <a:custGeom>
              <a:avLst/>
              <a:gdLst/>
              <a:ahLst/>
              <a:cxnLst>
                <a:cxn ang="0">
                  <a:pos x="0" y="5"/>
                </a:cxn>
                <a:cxn ang="0">
                  <a:pos x="6" y="0"/>
                </a:cxn>
                <a:cxn ang="0">
                  <a:pos x="18" y="0"/>
                </a:cxn>
                <a:cxn ang="0">
                  <a:pos x="23" y="5"/>
                </a:cxn>
                <a:cxn ang="0">
                  <a:pos x="23" y="17"/>
                </a:cxn>
                <a:cxn ang="0">
                  <a:pos x="18" y="23"/>
                </a:cxn>
                <a:cxn ang="0">
                  <a:pos x="6" y="23"/>
                </a:cxn>
                <a:cxn ang="0">
                  <a:pos x="0" y="17"/>
                </a:cxn>
                <a:cxn ang="0">
                  <a:pos x="0" y="5"/>
                </a:cxn>
              </a:cxnLst>
              <a:rect l="0" t="0" r="r" b="b"/>
              <a:pathLst>
                <a:path w="23" h="23">
                  <a:moveTo>
                    <a:pt x="0" y="5"/>
                  </a:moveTo>
                  <a:cubicBezTo>
                    <a:pt x="0" y="2"/>
                    <a:pt x="2" y="0"/>
                    <a:pt x="6" y="0"/>
                  </a:cubicBezTo>
                  <a:cubicBezTo>
                    <a:pt x="18" y="0"/>
                    <a:pt x="18" y="0"/>
                    <a:pt x="18" y="0"/>
                  </a:cubicBezTo>
                  <a:cubicBezTo>
                    <a:pt x="21" y="0"/>
                    <a:pt x="23" y="2"/>
                    <a:pt x="23" y="5"/>
                  </a:cubicBezTo>
                  <a:cubicBezTo>
                    <a:pt x="23" y="17"/>
                    <a:pt x="23" y="17"/>
                    <a:pt x="23" y="17"/>
                  </a:cubicBezTo>
                  <a:cubicBezTo>
                    <a:pt x="23" y="21"/>
                    <a:pt x="21" y="23"/>
                    <a:pt x="18" y="23"/>
                  </a:cubicBezTo>
                  <a:cubicBezTo>
                    <a:pt x="6" y="23"/>
                    <a:pt x="6" y="23"/>
                    <a:pt x="6" y="23"/>
                  </a:cubicBezTo>
                  <a:cubicBezTo>
                    <a:pt x="2" y="23"/>
                    <a:pt x="0" y="21"/>
                    <a:pt x="0" y="17"/>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09" name="Freeform 121"/>
            <p:cNvSpPr>
              <a:spLocks/>
            </p:cNvSpPr>
            <p:nvPr/>
          </p:nvSpPr>
          <p:spPr bwMode="auto">
            <a:xfrm>
              <a:off x="53054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0" name="Freeform 122"/>
            <p:cNvSpPr>
              <a:spLocks/>
            </p:cNvSpPr>
            <p:nvPr/>
          </p:nvSpPr>
          <p:spPr bwMode="auto">
            <a:xfrm>
              <a:off x="5356225" y="2659063"/>
              <a:ext cx="38100" cy="38100"/>
            </a:xfrm>
            <a:custGeom>
              <a:avLst/>
              <a:gdLst/>
              <a:ahLst/>
              <a:cxnLst>
                <a:cxn ang="0">
                  <a:pos x="0" y="5"/>
                </a:cxn>
                <a:cxn ang="0">
                  <a:pos x="5" y="0"/>
                </a:cxn>
                <a:cxn ang="0">
                  <a:pos x="17" y="0"/>
                </a:cxn>
                <a:cxn ang="0">
                  <a:pos x="23" y="5"/>
                </a:cxn>
                <a:cxn ang="0">
                  <a:pos x="23" y="17"/>
                </a:cxn>
                <a:cxn ang="0">
                  <a:pos x="17" y="23"/>
                </a:cxn>
                <a:cxn ang="0">
                  <a:pos x="5" y="23"/>
                </a:cxn>
                <a:cxn ang="0">
                  <a:pos x="0" y="17"/>
                </a:cxn>
                <a:cxn ang="0">
                  <a:pos x="0" y="5"/>
                </a:cxn>
              </a:cxnLst>
              <a:rect l="0" t="0" r="r" b="b"/>
              <a:pathLst>
                <a:path w="23" h="23">
                  <a:moveTo>
                    <a:pt x="0" y="5"/>
                  </a:moveTo>
                  <a:cubicBezTo>
                    <a:pt x="0" y="2"/>
                    <a:pt x="2" y="0"/>
                    <a:pt x="5" y="0"/>
                  </a:cubicBezTo>
                  <a:cubicBezTo>
                    <a:pt x="17" y="0"/>
                    <a:pt x="17" y="0"/>
                    <a:pt x="17" y="0"/>
                  </a:cubicBezTo>
                  <a:cubicBezTo>
                    <a:pt x="21" y="0"/>
                    <a:pt x="23" y="2"/>
                    <a:pt x="23" y="5"/>
                  </a:cubicBezTo>
                  <a:cubicBezTo>
                    <a:pt x="23" y="17"/>
                    <a:pt x="23" y="17"/>
                    <a:pt x="23" y="17"/>
                  </a:cubicBezTo>
                  <a:cubicBezTo>
                    <a:pt x="23" y="21"/>
                    <a:pt x="21" y="23"/>
                    <a:pt x="17" y="23"/>
                  </a:cubicBezTo>
                  <a:cubicBezTo>
                    <a:pt x="5" y="23"/>
                    <a:pt x="5" y="23"/>
                    <a:pt x="5" y="23"/>
                  </a:cubicBezTo>
                  <a:cubicBezTo>
                    <a:pt x="2" y="23"/>
                    <a:pt x="0" y="21"/>
                    <a:pt x="0" y="17"/>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1" name="Freeform 123"/>
            <p:cNvSpPr>
              <a:spLocks/>
            </p:cNvSpPr>
            <p:nvPr/>
          </p:nvSpPr>
          <p:spPr bwMode="auto">
            <a:xfrm>
              <a:off x="5102225" y="2706688"/>
              <a:ext cx="38100" cy="39688"/>
            </a:xfrm>
            <a:custGeom>
              <a:avLst/>
              <a:gdLst/>
              <a:ahLst/>
              <a:cxnLst>
                <a:cxn ang="0">
                  <a:pos x="0" y="6"/>
                </a:cxn>
                <a:cxn ang="0">
                  <a:pos x="6" y="0"/>
                </a:cxn>
                <a:cxn ang="0">
                  <a:pos x="18" y="0"/>
                </a:cxn>
                <a:cxn ang="0">
                  <a:pos x="23" y="6"/>
                </a:cxn>
                <a:cxn ang="0">
                  <a:pos x="23" y="18"/>
                </a:cxn>
                <a:cxn ang="0">
                  <a:pos x="18" y="24"/>
                </a:cxn>
                <a:cxn ang="0">
                  <a:pos x="6" y="24"/>
                </a:cxn>
                <a:cxn ang="0">
                  <a:pos x="0" y="18"/>
                </a:cxn>
                <a:cxn ang="0">
                  <a:pos x="0" y="6"/>
                </a:cxn>
              </a:cxnLst>
              <a:rect l="0" t="0" r="r" b="b"/>
              <a:pathLst>
                <a:path w="23" h="24">
                  <a:moveTo>
                    <a:pt x="0" y="6"/>
                  </a:moveTo>
                  <a:cubicBezTo>
                    <a:pt x="0" y="3"/>
                    <a:pt x="3" y="0"/>
                    <a:pt x="6" y="0"/>
                  </a:cubicBezTo>
                  <a:cubicBezTo>
                    <a:pt x="18" y="0"/>
                    <a:pt x="18" y="0"/>
                    <a:pt x="18" y="0"/>
                  </a:cubicBezTo>
                  <a:cubicBezTo>
                    <a:pt x="21" y="0"/>
                    <a:pt x="23" y="3"/>
                    <a:pt x="23" y="6"/>
                  </a:cubicBezTo>
                  <a:cubicBezTo>
                    <a:pt x="23" y="18"/>
                    <a:pt x="23" y="18"/>
                    <a:pt x="23" y="18"/>
                  </a:cubicBezTo>
                  <a:cubicBezTo>
                    <a:pt x="23" y="21"/>
                    <a:pt x="21" y="24"/>
                    <a:pt x="18" y="24"/>
                  </a:cubicBezTo>
                  <a:cubicBezTo>
                    <a:pt x="6" y="24"/>
                    <a:pt x="6" y="24"/>
                    <a:pt x="6" y="24"/>
                  </a:cubicBezTo>
                  <a:cubicBezTo>
                    <a:pt x="3" y="24"/>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2" name="Freeform 124"/>
            <p:cNvSpPr>
              <a:spLocks/>
            </p:cNvSpPr>
            <p:nvPr/>
          </p:nvSpPr>
          <p:spPr bwMode="auto">
            <a:xfrm>
              <a:off x="5151438" y="2706688"/>
              <a:ext cx="41275"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3" name="Freeform 125"/>
            <p:cNvSpPr>
              <a:spLocks/>
            </p:cNvSpPr>
            <p:nvPr/>
          </p:nvSpPr>
          <p:spPr bwMode="auto">
            <a:xfrm>
              <a:off x="5203825" y="2706688"/>
              <a:ext cx="38100" cy="39688"/>
            </a:xfrm>
            <a:custGeom>
              <a:avLst/>
              <a:gdLst/>
              <a:ahLst/>
              <a:cxnLst>
                <a:cxn ang="0">
                  <a:pos x="0" y="6"/>
                </a:cxn>
                <a:cxn ang="0">
                  <a:pos x="5" y="0"/>
                </a:cxn>
                <a:cxn ang="0">
                  <a:pos x="17" y="0"/>
                </a:cxn>
                <a:cxn ang="0">
                  <a:pos x="23" y="6"/>
                </a:cxn>
                <a:cxn ang="0">
                  <a:pos x="23" y="18"/>
                </a:cxn>
                <a:cxn ang="0">
                  <a:pos x="17" y="24"/>
                </a:cxn>
                <a:cxn ang="0">
                  <a:pos x="5" y="24"/>
                </a:cxn>
                <a:cxn ang="0">
                  <a:pos x="0" y="18"/>
                </a:cxn>
                <a:cxn ang="0">
                  <a:pos x="0" y="6"/>
                </a:cxn>
              </a:cxnLst>
              <a:rect l="0" t="0" r="r" b="b"/>
              <a:pathLst>
                <a:path w="23" h="24">
                  <a:moveTo>
                    <a:pt x="0" y="6"/>
                  </a:moveTo>
                  <a:cubicBezTo>
                    <a:pt x="0" y="3"/>
                    <a:pt x="2" y="0"/>
                    <a:pt x="5" y="0"/>
                  </a:cubicBezTo>
                  <a:cubicBezTo>
                    <a:pt x="17" y="0"/>
                    <a:pt x="17" y="0"/>
                    <a:pt x="17" y="0"/>
                  </a:cubicBezTo>
                  <a:cubicBezTo>
                    <a:pt x="21" y="0"/>
                    <a:pt x="23" y="3"/>
                    <a:pt x="23" y="6"/>
                  </a:cubicBezTo>
                  <a:cubicBezTo>
                    <a:pt x="23" y="18"/>
                    <a:pt x="23" y="18"/>
                    <a:pt x="23" y="18"/>
                  </a:cubicBezTo>
                  <a:cubicBezTo>
                    <a:pt x="23" y="21"/>
                    <a:pt x="21" y="24"/>
                    <a:pt x="17" y="24"/>
                  </a:cubicBezTo>
                  <a:cubicBezTo>
                    <a:pt x="5" y="24"/>
                    <a:pt x="5" y="24"/>
                    <a:pt x="5" y="24"/>
                  </a:cubicBezTo>
                  <a:cubicBezTo>
                    <a:pt x="2" y="24"/>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4" name="Freeform 126"/>
            <p:cNvSpPr>
              <a:spLocks/>
            </p:cNvSpPr>
            <p:nvPr/>
          </p:nvSpPr>
          <p:spPr bwMode="auto">
            <a:xfrm>
              <a:off x="52530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5" name="Freeform 127"/>
            <p:cNvSpPr>
              <a:spLocks/>
            </p:cNvSpPr>
            <p:nvPr/>
          </p:nvSpPr>
          <p:spPr bwMode="auto">
            <a:xfrm>
              <a:off x="53038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6" name="Freeform 128"/>
            <p:cNvSpPr>
              <a:spLocks/>
            </p:cNvSpPr>
            <p:nvPr/>
          </p:nvSpPr>
          <p:spPr bwMode="auto">
            <a:xfrm>
              <a:off x="538003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7" name="Freeform 129"/>
            <p:cNvSpPr>
              <a:spLocks/>
            </p:cNvSpPr>
            <p:nvPr/>
          </p:nvSpPr>
          <p:spPr bwMode="auto">
            <a:xfrm>
              <a:off x="538003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8" name="Freeform 130"/>
            <p:cNvSpPr>
              <a:spLocks/>
            </p:cNvSpPr>
            <p:nvPr/>
          </p:nvSpPr>
          <p:spPr bwMode="auto">
            <a:xfrm>
              <a:off x="5032375"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9" name="Freeform 131"/>
            <p:cNvSpPr>
              <a:spLocks/>
            </p:cNvSpPr>
            <p:nvPr/>
          </p:nvSpPr>
          <p:spPr bwMode="auto">
            <a:xfrm>
              <a:off x="5032375"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20" name="Freeform 132"/>
            <p:cNvSpPr>
              <a:spLocks/>
            </p:cNvSpPr>
            <p:nvPr/>
          </p:nvSpPr>
          <p:spPr bwMode="auto">
            <a:xfrm>
              <a:off x="5056188"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21" name="Oval 133"/>
            <p:cNvSpPr>
              <a:spLocks noChangeArrowheads="1"/>
            </p:cNvSpPr>
            <p:nvPr/>
          </p:nvSpPr>
          <p:spPr bwMode="auto">
            <a:xfrm>
              <a:off x="5197475" y="2489201"/>
              <a:ext cx="57150" cy="57150"/>
            </a:xfrm>
            <a:prstGeom prst="ellipse">
              <a:avLst/>
            </a:pr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22" name="Freeform 134"/>
            <p:cNvSpPr>
              <a:spLocks/>
            </p:cNvSpPr>
            <p:nvPr/>
          </p:nvSpPr>
          <p:spPr bwMode="auto">
            <a:xfrm>
              <a:off x="5086350" y="2501901"/>
              <a:ext cx="98425" cy="34925"/>
            </a:xfrm>
            <a:custGeom>
              <a:avLst/>
              <a:gdLst/>
              <a:ahLst/>
              <a:cxnLst>
                <a:cxn ang="0">
                  <a:pos x="0" y="5"/>
                </a:cxn>
                <a:cxn ang="0">
                  <a:pos x="5" y="0"/>
                </a:cxn>
                <a:cxn ang="0">
                  <a:pos x="54" y="0"/>
                </a:cxn>
                <a:cxn ang="0">
                  <a:pos x="60" y="5"/>
                </a:cxn>
                <a:cxn ang="0">
                  <a:pos x="60" y="15"/>
                </a:cxn>
                <a:cxn ang="0">
                  <a:pos x="54" y="21"/>
                </a:cxn>
                <a:cxn ang="0">
                  <a:pos x="5" y="21"/>
                </a:cxn>
                <a:cxn ang="0">
                  <a:pos x="0" y="15"/>
                </a:cxn>
                <a:cxn ang="0">
                  <a:pos x="0" y="5"/>
                </a:cxn>
              </a:cxnLst>
              <a:rect l="0" t="0" r="r" b="b"/>
              <a:pathLst>
                <a:path w="60" h="21">
                  <a:moveTo>
                    <a:pt x="0" y="5"/>
                  </a:moveTo>
                  <a:cubicBezTo>
                    <a:pt x="0" y="2"/>
                    <a:pt x="2" y="0"/>
                    <a:pt x="5" y="0"/>
                  </a:cubicBezTo>
                  <a:cubicBezTo>
                    <a:pt x="54" y="0"/>
                    <a:pt x="54" y="0"/>
                    <a:pt x="54" y="0"/>
                  </a:cubicBezTo>
                  <a:cubicBezTo>
                    <a:pt x="57" y="0"/>
                    <a:pt x="60" y="2"/>
                    <a:pt x="60" y="5"/>
                  </a:cubicBezTo>
                  <a:cubicBezTo>
                    <a:pt x="60" y="15"/>
                    <a:pt x="60" y="15"/>
                    <a:pt x="60" y="15"/>
                  </a:cubicBezTo>
                  <a:cubicBezTo>
                    <a:pt x="60" y="18"/>
                    <a:pt x="57" y="21"/>
                    <a:pt x="54" y="21"/>
                  </a:cubicBezTo>
                  <a:cubicBezTo>
                    <a:pt x="5" y="21"/>
                    <a:pt x="5" y="21"/>
                    <a:pt x="5" y="21"/>
                  </a:cubicBezTo>
                  <a:cubicBezTo>
                    <a:pt x="2" y="21"/>
                    <a:pt x="0" y="18"/>
                    <a:pt x="0" y="15"/>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23" name="Freeform 135"/>
            <p:cNvSpPr>
              <a:spLocks/>
            </p:cNvSpPr>
            <p:nvPr/>
          </p:nvSpPr>
          <p:spPr bwMode="auto">
            <a:xfrm>
              <a:off x="5268913" y="2501901"/>
              <a:ext cx="98425" cy="34925"/>
            </a:xfrm>
            <a:custGeom>
              <a:avLst/>
              <a:gdLst/>
              <a:ahLst/>
              <a:cxnLst>
                <a:cxn ang="0">
                  <a:pos x="0" y="5"/>
                </a:cxn>
                <a:cxn ang="0">
                  <a:pos x="6" y="0"/>
                </a:cxn>
                <a:cxn ang="0">
                  <a:pos x="55" y="0"/>
                </a:cxn>
                <a:cxn ang="0">
                  <a:pos x="60" y="5"/>
                </a:cxn>
                <a:cxn ang="0">
                  <a:pos x="60" y="15"/>
                </a:cxn>
                <a:cxn ang="0">
                  <a:pos x="55" y="21"/>
                </a:cxn>
                <a:cxn ang="0">
                  <a:pos x="6" y="21"/>
                </a:cxn>
                <a:cxn ang="0">
                  <a:pos x="0" y="15"/>
                </a:cxn>
                <a:cxn ang="0">
                  <a:pos x="0" y="5"/>
                </a:cxn>
              </a:cxnLst>
              <a:rect l="0" t="0" r="r" b="b"/>
              <a:pathLst>
                <a:path w="60" h="21">
                  <a:moveTo>
                    <a:pt x="0" y="5"/>
                  </a:moveTo>
                  <a:cubicBezTo>
                    <a:pt x="0" y="2"/>
                    <a:pt x="3" y="0"/>
                    <a:pt x="6" y="0"/>
                  </a:cubicBezTo>
                  <a:cubicBezTo>
                    <a:pt x="55" y="0"/>
                    <a:pt x="55" y="0"/>
                    <a:pt x="55" y="0"/>
                  </a:cubicBezTo>
                  <a:cubicBezTo>
                    <a:pt x="58" y="0"/>
                    <a:pt x="60" y="2"/>
                    <a:pt x="60" y="5"/>
                  </a:cubicBezTo>
                  <a:cubicBezTo>
                    <a:pt x="60" y="15"/>
                    <a:pt x="60" y="15"/>
                    <a:pt x="60" y="15"/>
                  </a:cubicBezTo>
                  <a:cubicBezTo>
                    <a:pt x="60" y="18"/>
                    <a:pt x="58" y="21"/>
                    <a:pt x="55" y="21"/>
                  </a:cubicBezTo>
                  <a:cubicBezTo>
                    <a:pt x="6" y="21"/>
                    <a:pt x="6" y="21"/>
                    <a:pt x="6" y="21"/>
                  </a:cubicBezTo>
                  <a:cubicBezTo>
                    <a:pt x="3" y="21"/>
                    <a:pt x="0" y="18"/>
                    <a:pt x="0" y="15"/>
                  </a:cubicBezTo>
                  <a:lnTo>
                    <a:pt x="0" y="5"/>
                  </a:ln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24" name="Oval 136"/>
            <p:cNvSpPr>
              <a:spLocks noChangeArrowheads="1"/>
            </p:cNvSpPr>
            <p:nvPr/>
          </p:nvSpPr>
          <p:spPr bwMode="auto">
            <a:xfrm>
              <a:off x="5203825" y="2495551"/>
              <a:ext cx="44450" cy="44450"/>
            </a:xfrm>
            <a:prstGeom prst="ellipse">
              <a:avLst/>
            </a:pr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525" name="Group 581"/>
          <p:cNvGrpSpPr>
            <a:grpSpLocks noChangeAspect="1"/>
          </p:cNvGrpSpPr>
          <p:nvPr/>
        </p:nvGrpSpPr>
        <p:grpSpPr>
          <a:xfrm>
            <a:off x="8165148" y="3627610"/>
            <a:ext cx="534553" cy="444244"/>
            <a:chOff x="1339850" y="3178176"/>
            <a:chExt cx="681038" cy="446087"/>
          </a:xfrm>
          <a:solidFill>
            <a:srgbClr val="7030A0"/>
          </a:solidFill>
        </p:grpSpPr>
        <p:sp>
          <p:nvSpPr>
            <p:cNvPr id="526" name="Freeform 36"/>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27" name="Freeform 37"/>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528" name="Freeform 7"/>
          <p:cNvSpPr>
            <a:spLocks noChangeAspect="1" noEditPoints="1"/>
          </p:cNvSpPr>
          <p:nvPr/>
        </p:nvSpPr>
        <p:spPr bwMode="auto">
          <a:xfrm rot="5400000">
            <a:off x="8184269" y="2761889"/>
            <a:ext cx="496310" cy="388215"/>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solidFill>
            <a:srgbClr val="7030A0"/>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29" name="Freeform 6"/>
          <p:cNvSpPr>
            <a:spLocks noChangeAspect="1" noEditPoints="1"/>
          </p:cNvSpPr>
          <p:nvPr/>
        </p:nvSpPr>
        <p:spPr bwMode="auto">
          <a:xfrm>
            <a:off x="8262262" y="5383362"/>
            <a:ext cx="340325" cy="515837"/>
          </a:xfrm>
          <a:custGeom>
            <a:avLst/>
            <a:gdLst/>
            <a:ahLst/>
            <a:cxnLst>
              <a:cxn ang="0">
                <a:pos x="579" y="736"/>
              </a:cxn>
              <a:cxn ang="0">
                <a:pos x="58" y="0"/>
              </a:cxn>
              <a:cxn ang="0">
                <a:pos x="58" y="1074"/>
              </a:cxn>
              <a:cxn ang="0">
                <a:pos x="674" y="827"/>
              </a:cxn>
              <a:cxn ang="0">
                <a:pos x="632" y="869"/>
              </a:cxn>
              <a:cxn ang="0">
                <a:pos x="675" y="851"/>
              </a:cxn>
              <a:cxn ang="0">
                <a:pos x="649" y="851"/>
              </a:cxn>
              <a:cxn ang="0">
                <a:pos x="126" y="837"/>
              </a:cxn>
              <a:cxn ang="0">
                <a:pos x="126" y="877"/>
              </a:cxn>
              <a:cxn ang="0">
                <a:pos x="126" y="919"/>
              </a:cxn>
              <a:cxn ang="0">
                <a:pos x="126" y="961"/>
              </a:cxn>
              <a:cxn ang="0">
                <a:pos x="173" y="837"/>
              </a:cxn>
              <a:cxn ang="0">
                <a:pos x="173" y="877"/>
              </a:cxn>
              <a:cxn ang="0">
                <a:pos x="173" y="919"/>
              </a:cxn>
              <a:cxn ang="0">
                <a:pos x="173" y="961"/>
              </a:cxn>
              <a:cxn ang="0">
                <a:pos x="173" y="1003"/>
              </a:cxn>
              <a:cxn ang="0">
                <a:pos x="221" y="837"/>
              </a:cxn>
              <a:cxn ang="0">
                <a:pos x="221" y="877"/>
              </a:cxn>
              <a:cxn ang="0">
                <a:pos x="221" y="919"/>
              </a:cxn>
              <a:cxn ang="0">
                <a:pos x="221" y="961"/>
              </a:cxn>
              <a:cxn ang="0">
                <a:pos x="221" y="1003"/>
              </a:cxn>
              <a:cxn ang="0">
                <a:pos x="315" y="837"/>
              </a:cxn>
              <a:cxn ang="0">
                <a:pos x="315" y="877"/>
              </a:cxn>
              <a:cxn ang="0">
                <a:pos x="315" y="919"/>
              </a:cxn>
              <a:cxn ang="0">
                <a:pos x="315" y="961"/>
              </a:cxn>
              <a:cxn ang="0">
                <a:pos x="363" y="837"/>
              </a:cxn>
              <a:cxn ang="0">
                <a:pos x="363" y="877"/>
              </a:cxn>
              <a:cxn ang="0">
                <a:pos x="363" y="919"/>
              </a:cxn>
              <a:cxn ang="0">
                <a:pos x="363" y="961"/>
              </a:cxn>
              <a:cxn ang="0">
                <a:pos x="410" y="837"/>
              </a:cxn>
              <a:cxn ang="0">
                <a:pos x="410" y="877"/>
              </a:cxn>
              <a:cxn ang="0">
                <a:pos x="410" y="919"/>
              </a:cxn>
              <a:cxn ang="0">
                <a:pos x="410" y="961"/>
              </a:cxn>
              <a:cxn ang="0">
                <a:pos x="457" y="837"/>
              </a:cxn>
              <a:cxn ang="0">
                <a:pos x="457" y="877"/>
              </a:cxn>
              <a:cxn ang="0">
                <a:pos x="457" y="919"/>
              </a:cxn>
              <a:cxn ang="0">
                <a:pos x="457" y="961"/>
              </a:cxn>
              <a:cxn ang="0">
                <a:pos x="457" y="1003"/>
              </a:cxn>
              <a:cxn ang="0">
                <a:pos x="505" y="837"/>
              </a:cxn>
              <a:cxn ang="0">
                <a:pos x="505" y="877"/>
              </a:cxn>
              <a:cxn ang="0">
                <a:pos x="505" y="919"/>
              </a:cxn>
              <a:cxn ang="0">
                <a:pos x="505" y="961"/>
              </a:cxn>
              <a:cxn ang="0">
                <a:pos x="505" y="1003"/>
              </a:cxn>
              <a:cxn ang="0">
                <a:pos x="268" y="837"/>
              </a:cxn>
              <a:cxn ang="0">
                <a:pos x="268" y="877"/>
              </a:cxn>
              <a:cxn ang="0">
                <a:pos x="268" y="919"/>
              </a:cxn>
              <a:cxn ang="0">
                <a:pos x="268" y="961"/>
              </a:cxn>
              <a:cxn ang="0">
                <a:pos x="552" y="837"/>
              </a:cxn>
              <a:cxn ang="0">
                <a:pos x="552" y="877"/>
              </a:cxn>
              <a:cxn ang="0">
                <a:pos x="552" y="919"/>
              </a:cxn>
              <a:cxn ang="0">
                <a:pos x="552" y="961"/>
              </a:cxn>
              <a:cxn ang="0">
                <a:pos x="426" y="987"/>
              </a:cxn>
              <a:cxn ang="0">
                <a:pos x="426" y="1019"/>
              </a:cxn>
            </a:cxnLst>
            <a:rect l="0" t="0" r="r" b="b"/>
            <a:pathLst>
              <a:path w="707" h="1074">
                <a:moveTo>
                  <a:pt x="128" y="90"/>
                </a:moveTo>
                <a:lnTo>
                  <a:pt x="579" y="90"/>
                </a:lnTo>
                <a:cubicBezTo>
                  <a:pt x="586" y="90"/>
                  <a:pt x="593" y="96"/>
                  <a:pt x="593" y="104"/>
                </a:cubicBezTo>
                <a:lnTo>
                  <a:pt x="593" y="722"/>
                </a:lnTo>
                <a:cubicBezTo>
                  <a:pt x="593" y="730"/>
                  <a:pt x="586" y="736"/>
                  <a:pt x="579" y="736"/>
                </a:cubicBezTo>
                <a:lnTo>
                  <a:pt x="128" y="736"/>
                </a:lnTo>
                <a:cubicBezTo>
                  <a:pt x="121" y="736"/>
                  <a:pt x="114" y="730"/>
                  <a:pt x="114" y="722"/>
                </a:cubicBezTo>
                <a:lnTo>
                  <a:pt x="114" y="104"/>
                </a:lnTo>
                <a:cubicBezTo>
                  <a:pt x="114" y="96"/>
                  <a:pt x="121" y="90"/>
                  <a:pt x="128" y="90"/>
                </a:cubicBezTo>
                <a:close/>
                <a:moveTo>
                  <a:pt x="58" y="0"/>
                </a:moveTo>
                <a:lnTo>
                  <a:pt x="649" y="0"/>
                </a:lnTo>
                <a:cubicBezTo>
                  <a:pt x="681" y="0"/>
                  <a:pt x="707" y="26"/>
                  <a:pt x="707" y="59"/>
                </a:cubicBezTo>
                <a:lnTo>
                  <a:pt x="707" y="1015"/>
                </a:lnTo>
                <a:cubicBezTo>
                  <a:pt x="707" y="1048"/>
                  <a:pt x="681" y="1074"/>
                  <a:pt x="649" y="1074"/>
                </a:cubicBezTo>
                <a:lnTo>
                  <a:pt x="58" y="1074"/>
                </a:lnTo>
                <a:cubicBezTo>
                  <a:pt x="26" y="1074"/>
                  <a:pt x="0" y="1048"/>
                  <a:pt x="0" y="1015"/>
                </a:cubicBezTo>
                <a:lnTo>
                  <a:pt x="0" y="59"/>
                </a:lnTo>
                <a:cubicBezTo>
                  <a:pt x="0" y="26"/>
                  <a:pt x="26" y="0"/>
                  <a:pt x="58" y="0"/>
                </a:cubicBezTo>
                <a:close/>
                <a:moveTo>
                  <a:pt x="650" y="827"/>
                </a:moveTo>
                <a:lnTo>
                  <a:pt x="674" y="827"/>
                </a:lnTo>
                <a:cubicBezTo>
                  <a:pt x="683" y="827"/>
                  <a:pt x="691" y="835"/>
                  <a:pt x="691" y="844"/>
                </a:cubicBezTo>
                <a:lnTo>
                  <a:pt x="691" y="869"/>
                </a:lnTo>
                <a:cubicBezTo>
                  <a:pt x="691" y="878"/>
                  <a:pt x="683" y="886"/>
                  <a:pt x="674" y="886"/>
                </a:cubicBezTo>
                <a:lnTo>
                  <a:pt x="650" y="886"/>
                </a:lnTo>
                <a:cubicBezTo>
                  <a:pt x="640" y="886"/>
                  <a:pt x="632" y="878"/>
                  <a:pt x="632" y="869"/>
                </a:cubicBezTo>
                <a:lnTo>
                  <a:pt x="632" y="844"/>
                </a:lnTo>
                <a:cubicBezTo>
                  <a:pt x="632" y="835"/>
                  <a:pt x="640" y="827"/>
                  <a:pt x="650" y="827"/>
                </a:cubicBezTo>
                <a:close/>
                <a:moveTo>
                  <a:pt x="656" y="843"/>
                </a:moveTo>
                <a:lnTo>
                  <a:pt x="667" y="843"/>
                </a:lnTo>
                <a:cubicBezTo>
                  <a:pt x="671" y="843"/>
                  <a:pt x="675" y="847"/>
                  <a:pt x="675" y="851"/>
                </a:cubicBezTo>
                <a:lnTo>
                  <a:pt x="675" y="862"/>
                </a:lnTo>
                <a:cubicBezTo>
                  <a:pt x="675" y="866"/>
                  <a:pt x="671" y="870"/>
                  <a:pt x="667" y="870"/>
                </a:cubicBezTo>
                <a:lnTo>
                  <a:pt x="656" y="870"/>
                </a:lnTo>
                <a:cubicBezTo>
                  <a:pt x="652" y="870"/>
                  <a:pt x="649" y="866"/>
                  <a:pt x="649" y="862"/>
                </a:cubicBezTo>
                <a:lnTo>
                  <a:pt x="649" y="851"/>
                </a:lnTo>
                <a:cubicBezTo>
                  <a:pt x="649" y="847"/>
                  <a:pt x="652" y="843"/>
                  <a:pt x="656" y="843"/>
                </a:cubicBezTo>
                <a:close/>
                <a:moveTo>
                  <a:pt x="142" y="821"/>
                </a:moveTo>
                <a:cubicBezTo>
                  <a:pt x="151" y="821"/>
                  <a:pt x="158" y="828"/>
                  <a:pt x="158" y="837"/>
                </a:cubicBezTo>
                <a:cubicBezTo>
                  <a:pt x="158" y="845"/>
                  <a:pt x="151" y="853"/>
                  <a:pt x="142" y="853"/>
                </a:cubicBezTo>
                <a:cubicBezTo>
                  <a:pt x="133" y="853"/>
                  <a:pt x="126" y="845"/>
                  <a:pt x="126" y="837"/>
                </a:cubicBezTo>
                <a:cubicBezTo>
                  <a:pt x="126" y="828"/>
                  <a:pt x="133" y="821"/>
                  <a:pt x="142" y="821"/>
                </a:cubicBezTo>
                <a:close/>
                <a:moveTo>
                  <a:pt x="142" y="861"/>
                </a:moveTo>
                <a:cubicBezTo>
                  <a:pt x="151" y="861"/>
                  <a:pt x="158" y="868"/>
                  <a:pt x="158" y="877"/>
                </a:cubicBezTo>
                <a:cubicBezTo>
                  <a:pt x="158" y="885"/>
                  <a:pt x="151" y="893"/>
                  <a:pt x="142" y="893"/>
                </a:cubicBezTo>
                <a:cubicBezTo>
                  <a:pt x="133" y="893"/>
                  <a:pt x="126" y="885"/>
                  <a:pt x="126" y="877"/>
                </a:cubicBezTo>
                <a:cubicBezTo>
                  <a:pt x="126" y="868"/>
                  <a:pt x="133" y="861"/>
                  <a:pt x="142" y="861"/>
                </a:cubicBezTo>
                <a:close/>
                <a:moveTo>
                  <a:pt x="142" y="903"/>
                </a:moveTo>
                <a:cubicBezTo>
                  <a:pt x="151" y="903"/>
                  <a:pt x="158" y="910"/>
                  <a:pt x="158" y="919"/>
                </a:cubicBezTo>
                <a:cubicBezTo>
                  <a:pt x="158" y="927"/>
                  <a:pt x="151" y="935"/>
                  <a:pt x="142" y="935"/>
                </a:cubicBezTo>
                <a:cubicBezTo>
                  <a:pt x="133" y="935"/>
                  <a:pt x="126" y="927"/>
                  <a:pt x="126" y="919"/>
                </a:cubicBezTo>
                <a:cubicBezTo>
                  <a:pt x="126" y="910"/>
                  <a:pt x="133" y="903"/>
                  <a:pt x="142" y="903"/>
                </a:cubicBezTo>
                <a:close/>
                <a:moveTo>
                  <a:pt x="142" y="945"/>
                </a:moveTo>
                <a:cubicBezTo>
                  <a:pt x="151" y="945"/>
                  <a:pt x="158" y="952"/>
                  <a:pt x="158" y="961"/>
                </a:cubicBezTo>
                <a:cubicBezTo>
                  <a:pt x="158" y="969"/>
                  <a:pt x="151" y="977"/>
                  <a:pt x="142" y="977"/>
                </a:cubicBezTo>
                <a:cubicBezTo>
                  <a:pt x="133" y="977"/>
                  <a:pt x="126" y="969"/>
                  <a:pt x="126" y="961"/>
                </a:cubicBezTo>
                <a:cubicBezTo>
                  <a:pt x="126" y="952"/>
                  <a:pt x="133" y="945"/>
                  <a:pt x="142" y="945"/>
                </a:cubicBezTo>
                <a:close/>
                <a:moveTo>
                  <a:pt x="189" y="821"/>
                </a:moveTo>
                <a:cubicBezTo>
                  <a:pt x="198" y="821"/>
                  <a:pt x="205" y="828"/>
                  <a:pt x="205" y="837"/>
                </a:cubicBezTo>
                <a:cubicBezTo>
                  <a:pt x="205" y="845"/>
                  <a:pt x="198" y="853"/>
                  <a:pt x="189" y="853"/>
                </a:cubicBezTo>
                <a:cubicBezTo>
                  <a:pt x="181" y="853"/>
                  <a:pt x="173" y="845"/>
                  <a:pt x="173" y="837"/>
                </a:cubicBezTo>
                <a:cubicBezTo>
                  <a:pt x="173" y="828"/>
                  <a:pt x="181" y="821"/>
                  <a:pt x="189" y="821"/>
                </a:cubicBezTo>
                <a:close/>
                <a:moveTo>
                  <a:pt x="189" y="861"/>
                </a:moveTo>
                <a:cubicBezTo>
                  <a:pt x="198" y="861"/>
                  <a:pt x="205" y="868"/>
                  <a:pt x="205" y="877"/>
                </a:cubicBezTo>
                <a:cubicBezTo>
                  <a:pt x="205" y="885"/>
                  <a:pt x="198" y="893"/>
                  <a:pt x="189" y="893"/>
                </a:cubicBezTo>
                <a:cubicBezTo>
                  <a:pt x="181" y="893"/>
                  <a:pt x="173" y="885"/>
                  <a:pt x="173" y="877"/>
                </a:cubicBezTo>
                <a:cubicBezTo>
                  <a:pt x="173" y="868"/>
                  <a:pt x="181" y="861"/>
                  <a:pt x="189" y="861"/>
                </a:cubicBezTo>
                <a:close/>
                <a:moveTo>
                  <a:pt x="189" y="903"/>
                </a:moveTo>
                <a:cubicBezTo>
                  <a:pt x="198" y="903"/>
                  <a:pt x="205" y="910"/>
                  <a:pt x="205" y="919"/>
                </a:cubicBezTo>
                <a:cubicBezTo>
                  <a:pt x="205" y="927"/>
                  <a:pt x="198" y="935"/>
                  <a:pt x="189" y="935"/>
                </a:cubicBezTo>
                <a:cubicBezTo>
                  <a:pt x="181" y="935"/>
                  <a:pt x="173" y="927"/>
                  <a:pt x="173" y="919"/>
                </a:cubicBezTo>
                <a:cubicBezTo>
                  <a:pt x="173" y="910"/>
                  <a:pt x="181" y="903"/>
                  <a:pt x="189" y="903"/>
                </a:cubicBezTo>
                <a:close/>
                <a:moveTo>
                  <a:pt x="189" y="945"/>
                </a:moveTo>
                <a:cubicBezTo>
                  <a:pt x="198" y="945"/>
                  <a:pt x="205" y="952"/>
                  <a:pt x="205" y="961"/>
                </a:cubicBezTo>
                <a:cubicBezTo>
                  <a:pt x="205" y="969"/>
                  <a:pt x="198" y="977"/>
                  <a:pt x="189" y="977"/>
                </a:cubicBezTo>
                <a:cubicBezTo>
                  <a:pt x="181" y="977"/>
                  <a:pt x="173" y="969"/>
                  <a:pt x="173" y="961"/>
                </a:cubicBezTo>
                <a:cubicBezTo>
                  <a:pt x="173" y="952"/>
                  <a:pt x="181" y="945"/>
                  <a:pt x="189" y="945"/>
                </a:cubicBezTo>
                <a:close/>
                <a:moveTo>
                  <a:pt x="189" y="987"/>
                </a:moveTo>
                <a:cubicBezTo>
                  <a:pt x="198" y="987"/>
                  <a:pt x="205" y="994"/>
                  <a:pt x="205" y="1003"/>
                </a:cubicBezTo>
                <a:cubicBezTo>
                  <a:pt x="205" y="1011"/>
                  <a:pt x="198" y="1019"/>
                  <a:pt x="189" y="1019"/>
                </a:cubicBezTo>
                <a:cubicBezTo>
                  <a:pt x="181" y="1019"/>
                  <a:pt x="173" y="1011"/>
                  <a:pt x="173" y="1003"/>
                </a:cubicBezTo>
                <a:cubicBezTo>
                  <a:pt x="173" y="994"/>
                  <a:pt x="181" y="987"/>
                  <a:pt x="189" y="987"/>
                </a:cubicBezTo>
                <a:close/>
                <a:moveTo>
                  <a:pt x="237" y="821"/>
                </a:moveTo>
                <a:cubicBezTo>
                  <a:pt x="246" y="821"/>
                  <a:pt x="253" y="828"/>
                  <a:pt x="253" y="837"/>
                </a:cubicBezTo>
                <a:cubicBezTo>
                  <a:pt x="253" y="845"/>
                  <a:pt x="246" y="853"/>
                  <a:pt x="237" y="853"/>
                </a:cubicBezTo>
                <a:cubicBezTo>
                  <a:pt x="228" y="853"/>
                  <a:pt x="221" y="845"/>
                  <a:pt x="221" y="837"/>
                </a:cubicBezTo>
                <a:cubicBezTo>
                  <a:pt x="221" y="828"/>
                  <a:pt x="228" y="821"/>
                  <a:pt x="237" y="821"/>
                </a:cubicBezTo>
                <a:close/>
                <a:moveTo>
                  <a:pt x="237" y="861"/>
                </a:moveTo>
                <a:cubicBezTo>
                  <a:pt x="246" y="861"/>
                  <a:pt x="253" y="868"/>
                  <a:pt x="253" y="877"/>
                </a:cubicBezTo>
                <a:cubicBezTo>
                  <a:pt x="253" y="885"/>
                  <a:pt x="246" y="893"/>
                  <a:pt x="237" y="893"/>
                </a:cubicBezTo>
                <a:cubicBezTo>
                  <a:pt x="228" y="893"/>
                  <a:pt x="221" y="885"/>
                  <a:pt x="221" y="877"/>
                </a:cubicBezTo>
                <a:cubicBezTo>
                  <a:pt x="221" y="868"/>
                  <a:pt x="228" y="861"/>
                  <a:pt x="237" y="861"/>
                </a:cubicBezTo>
                <a:close/>
                <a:moveTo>
                  <a:pt x="237" y="903"/>
                </a:moveTo>
                <a:cubicBezTo>
                  <a:pt x="246" y="903"/>
                  <a:pt x="253" y="910"/>
                  <a:pt x="253" y="919"/>
                </a:cubicBezTo>
                <a:cubicBezTo>
                  <a:pt x="253" y="927"/>
                  <a:pt x="246" y="935"/>
                  <a:pt x="237" y="935"/>
                </a:cubicBezTo>
                <a:cubicBezTo>
                  <a:pt x="228" y="935"/>
                  <a:pt x="221" y="927"/>
                  <a:pt x="221" y="919"/>
                </a:cubicBezTo>
                <a:cubicBezTo>
                  <a:pt x="221" y="910"/>
                  <a:pt x="228" y="903"/>
                  <a:pt x="237" y="903"/>
                </a:cubicBezTo>
                <a:close/>
                <a:moveTo>
                  <a:pt x="237" y="945"/>
                </a:moveTo>
                <a:cubicBezTo>
                  <a:pt x="246" y="945"/>
                  <a:pt x="253" y="952"/>
                  <a:pt x="253" y="961"/>
                </a:cubicBezTo>
                <a:cubicBezTo>
                  <a:pt x="253" y="969"/>
                  <a:pt x="246" y="977"/>
                  <a:pt x="237" y="977"/>
                </a:cubicBezTo>
                <a:cubicBezTo>
                  <a:pt x="228" y="977"/>
                  <a:pt x="221" y="969"/>
                  <a:pt x="221" y="961"/>
                </a:cubicBezTo>
                <a:cubicBezTo>
                  <a:pt x="221" y="952"/>
                  <a:pt x="228" y="945"/>
                  <a:pt x="237" y="945"/>
                </a:cubicBezTo>
                <a:close/>
                <a:moveTo>
                  <a:pt x="237" y="987"/>
                </a:moveTo>
                <a:cubicBezTo>
                  <a:pt x="246" y="987"/>
                  <a:pt x="253" y="994"/>
                  <a:pt x="253" y="1003"/>
                </a:cubicBezTo>
                <a:cubicBezTo>
                  <a:pt x="253" y="1011"/>
                  <a:pt x="246" y="1019"/>
                  <a:pt x="237" y="1019"/>
                </a:cubicBezTo>
                <a:cubicBezTo>
                  <a:pt x="228" y="1019"/>
                  <a:pt x="221" y="1011"/>
                  <a:pt x="221" y="1003"/>
                </a:cubicBezTo>
                <a:cubicBezTo>
                  <a:pt x="221" y="994"/>
                  <a:pt x="228" y="987"/>
                  <a:pt x="237" y="987"/>
                </a:cubicBezTo>
                <a:close/>
                <a:moveTo>
                  <a:pt x="331" y="821"/>
                </a:moveTo>
                <a:cubicBezTo>
                  <a:pt x="340" y="821"/>
                  <a:pt x="347" y="828"/>
                  <a:pt x="347" y="837"/>
                </a:cubicBezTo>
                <a:cubicBezTo>
                  <a:pt x="347" y="845"/>
                  <a:pt x="340" y="853"/>
                  <a:pt x="331" y="853"/>
                </a:cubicBezTo>
                <a:cubicBezTo>
                  <a:pt x="323" y="853"/>
                  <a:pt x="315" y="845"/>
                  <a:pt x="315" y="837"/>
                </a:cubicBezTo>
                <a:cubicBezTo>
                  <a:pt x="315" y="828"/>
                  <a:pt x="323" y="821"/>
                  <a:pt x="331" y="821"/>
                </a:cubicBezTo>
                <a:close/>
                <a:moveTo>
                  <a:pt x="331" y="861"/>
                </a:moveTo>
                <a:cubicBezTo>
                  <a:pt x="340" y="861"/>
                  <a:pt x="347" y="868"/>
                  <a:pt x="347" y="877"/>
                </a:cubicBezTo>
                <a:cubicBezTo>
                  <a:pt x="347" y="885"/>
                  <a:pt x="340" y="893"/>
                  <a:pt x="331" y="893"/>
                </a:cubicBezTo>
                <a:cubicBezTo>
                  <a:pt x="323" y="893"/>
                  <a:pt x="315" y="885"/>
                  <a:pt x="315" y="877"/>
                </a:cubicBezTo>
                <a:cubicBezTo>
                  <a:pt x="315" y="868"/>
                  <a:pt x="323" y="861"/>
                  <a:pt x="331" y="861"/>
                </a:cubicBezTo>
                <a:close/>
                <a:moveTo>
                  <a:pt x="331" y="903"/>
                </a:moveTo>
                <a:cubicBezTo>
                  <a:pt x="340" y="903"/>
                  <a:pt x="347" y="910"/>
                  <a:pt x="347" y="919"/>
                </a:cubicBezTo>
                <a:cubicBezTo>
                  <a:pt x="347" y="927"/>
                  <a:pt x="340" y="935"/>
                  <a:pt x="331" y="935"/>
                </a:cubicBezTo>
                <a:cubicBezTo>
                  <a:pt x="323" y="935"/>
                  <a:pt x="315" y="927"/>
                  <a:pt x="315" y="919"/>
                </a:cubicBezTo>
                <a:cubicBezTo>
                  <a:pt x="315" y="910"/>
                  <a:pt x="323" y="903"/>
                  <a:pt x="331" y="903"/>
                </a:cubicBezTo>
                <a:close/>
                <a:moveTo>
                  <a:pt x="331" y="945"/>
                </a:moveTo>
                <a:cubicBezTo>
                  <a:pt x="340" y="945"/>
                  <a:pt x="347" y="952"/>
                  <a:pt x="347" y="961"/>
                </a:cubicBezTo>
                <a:cubicBezTo>
                  <a:pt x="347" y="969"/>
                  <a:pt x="340" y="977"/>
                  <a:pt x="331" y="977"/>
                </a:cubicBezTo>
                <a:cubicBezTo>
                  <a:pt x="323" y="977"/>
                  <a:pt x="315" y="969"/>
                  <a:pt x="315" y="961"/>
                </a:cubicBezTo>
                <a:cubicBezTo>
                  <a:pt x="315" y="952"/>
                  <a:pt x="323" y="945"/>
                  <a:pt x="331" y="945"/>
                </a:cubicBezTo>
                <a:close/>
                <a:moveTo>
                  <a:pt x="379" y="821"/>
                </a:moveTo>
                <a:cubicBezTo>
                  <a:pt x="387" y="821"/>
                  <a:pt x="395" y="828"/>
                  <a:pt x="395" y="837"/>
                </a:cubicBezTo>
                <a:cubicBezTo>
                  <a:pt x="395" y="845"/>
                  <a:pt x="387" y="853"/>
                  <a:pt x="379" y="853"/>
                </a:cubicBezTo>
                <a:cubicBezTo>
                  <a:pt x="370" y="853"/>
                  <a:pt x="363" y="845"/>
                  <a:pt x="363" y="837"/>
                </a:cubicBezTo>
                <a:cubicBezTo>
                  <a:pt x="363" y="828"/>
                  <a:pt x="370" y="821"/>
                  <a:pt x="379" y="821"/>
                </a:cubicBezTo>
                <a:close/>
                <a:moveTo>
                  <a:pt x="379" y="861"/>
                </a:moveTo>
                <a:cubicBezTo>
                  <a:pt x="387" y="861"/>
                  <a:pt x="395" y="868"/>
                  <a:pt x="395" y="877"/>
                </a:cubicBezTo>
                <a:cubicBezTo>
                  <a:pt x="395" y="885"/>
                  <a:pt x="387" y="893"/>
                  <a:pt x="379" y="893"/>
                </a:cubicBezTo>
                <a:cubicBezTo>
                  <a:pt x="370" y="893"/>
                  <a:pt x="363" y="885"/>
                  <a:pt x="363" y="877"/>
                </a:cubicBezTo>
                <a:cubicBezTo>
                  <a:pt x="363" y="868"/>
                  <a:pt x="370" y="861"/>
                  <a:pt x="379" y="861"/>
                </a:cubicBezTo>
                <a:close/>
                <a:moveTo>
                  <a:pt x="379" y="903"/>
                </a:moveTo>
                <a:cubicBezTo>
                  <a:pt x="387" y="903"/>
                  <a:pt x="395" y="910"/>
                  <a:pt x="395" y="919"/>
                </a:cubicBezTo>
                <a:cubicBezTo>
                  <a:pt x="395" y="927"/>
                  <a:pt x="387" y="935"/>
                  <a:pt x="379" y="935"/>
                </a:cubicBezTo>
                <a:cubicBezTo>
                  <a:pt x="370" y="935"/>
                  <a:pt x="363" y="927"/>
                  <a:pt x="363" y="919"/>
                </a:cubicBezTo>
                <a:cubicBezTo>
                  <a:pt x="363" y="910"/>
                  <a:pt x="370" y="903"/>
                  <a:pt x="379" y="903"/>
                </a:cubicBezTo>
                <a:close/>
                <a:moveTo>
                  <a:pt x="379" y="945"/>
                </a:moveTo>
                <a:cubicBezTo>
                  <a:pt x="387" y="945"/>
                  <a:pt x="395" y="952"/>
                  <a:pt x="395" y="961"/>
                </a:cubicBezTo>
                <a:cubicBezTo>
                  <a:pt x="395" y="969"/>
                  <a:pt x="387" y="977"/>
                  <a:pt x="379" y="977"/>
                </a:cubicBezTo>
                <a:cubicBezTo>
                  <a:pt x="370" y="977"/>
                  <a:pt x="363" y="969"/>
                  <a:pt x="363" y="961"/>
                </a:cubicBezTo>
                <a:cubicBezTo>
                  <a:pt x="363" y="952"/>
                  <a:pt x="370" y="945"/>
                  <a:pt x="379" y="945"/>
                </a:cubicBezTo>
                <a:close/>
                <a:moveTo>
                  <a:pt x="426" y="821"/>
                </a:moveTo>
                <a:cubicBezTo>
                  <a:pt x="435" y="821"/>
                  <a:pt x="442" y="828"/>
                  <a:pt x="442" y="837"/>
                </a:cubicBezTo>
                <a:cubicBezTo>
                  <a:pt x="442" y="845"/>
                  <a:pt x="435" y="853"/>
                  <a:pt x="426" y="853"/>
                </a:cubicBezTo>
                <a:cubicBezTo>
                  <a:pt x="417" y="853"/>
                  <a:pt x="410" y="845"/>
                  <a:pt x="410" y="837"/>
                </a:cubicBezTo>
                <a:cubicBezTo>
                  <a:pt x="410" y="828"/>
                  <a:pt x="417" y="821"/>
                  <a:pt x="426" y="821"/>
                </a:cubicBezTo>
                <a:close/>
                <a:moveTo>
                  <a:pt x="426" y="861"/>
                </a:moveTo>
                <a:cubicBezTo>
                  <a:pt x="435" y="861"/>
                  <a:pt x="442" y="868"/>
                  <a:pt x="442" y="877"/>
                </a:cubicBezTo>
                <a:cubicBezTo>
                  <a:pt x="442" y="885"/>
                  <a:pt x="435" y="893"/>
                  <a:pt x="426" y="893"/>
                </a:cubicBezTo>
                <a:cubicBezTo>
                  <a:pt x="417" y="893"/>
                  <a:pt x="410" y="885"/>
                  <a:pt x="410" y="877"/>
                </a:cubicBezTo>
                <a:cubicBezTo>
                  <a:pt x="410" y="868"/>
                  <a:pt x="417" y="861"/>
                  <a:pt x="426" y="861"/>
                </a:cubicBezTo>
                <a:close/>
                <a:moveTo>
                  <a:pt x="426" y="903"/>
                </a:moveTo>
                <a:cubicBezTo>
                  <a:pt x="435" y="903"/>
                  <a:pt x="442" y="910"/>
                  <a:pt x="442" y="919"/>
                </a:cubicBezTo>
                <a:cubicBezTo>
                  <a:pt x="442" y="927"/>
                  <a:pt x="435" y="935"/>
                  <a:pt x="426" y="935"/>
                </a:cubicBezTo>
                <a:cubicBezTo>
                  <a:pt x="417" y="935"/>
                  <a:pt x="410" y="927"/>
                  <a:pt x="410" y="919"/>
                </a:cubicBezTo>
                <a:cubicBezTo>
                  <a:pt x="410" y="910"/>
                  <a:pt x="417" y="903"/>
                  <a:pt x="426" y="903"/>
                </a:cubicBezTo>
                <a:close/>
                <a:moveTo>
                  <a:pt x="426" y="945"/>
                </a:moveTo>
                <a:cubicBezTo>
                  <a:pt x="435" y="945"/>
                  <a:pt x="442" y="952"/>
                  <a:pt x="442" y="961"/>
                </a:cubicBezTo>
                <a:cubicBezTo>
                  <a:pt x="442" y="969"/>
                  <a:pt x="435" y="977"/>
                  <a:pt x="426" y="977"/>
                </a:cubicBezTo>
                <a:cubicBezTo>
                  <a:pt x="417" y="977"/>
                  <a:pt x="410" y="969"/>
                  <a:pt x="410" y="961"/>
                </a:cubicBezTo>
                <a:cubicBezTo>
                  <a:pt x="410" y="952"/>
                  <a:pt x="417" y="945"/>
                  <a:pt x="426" y="945"/>
                </a:cubicBezTo>
                <a:close/>
                <a:moveTo>
                  <a:pt x="473" y="821"/>
                </a:moveTo>
                <a:cubicBezTo>
                  <a:pt x="482" y="821"/>
                  <a:pt x="489" y="828"/>
                  <a:pt x="489" y="837"/>
                </a:cubicBezTo>
                <a:cubicBezTo>
                  <a:pt x="489" y="845"/>
                  <a:pt x="482" y="853"/>
                  <a:pt x="473" y="853"/>
                </a:cubicBezTo>
                <a:cubicBezTo>
                  <a:pt x="464" y="853"/>
                  <a:pt x="457" y="845"/>
                  <a:pt x="457" y="837"/>
                </a:cubicBezTo>
                <a:cubicBezTo>
                  <a:pt x="457" y="828"/>
                  <a:pt x="464" y="821"/>
                  <a:pt x="473" y="821"/>
                </a:cubicBezTo>
                <a:close/>
                <a:moveTo>
                  <a:pt x="473" y="861"/>
                </a:moveTo>
                <a:cubicBezTo>
                  <a:pt x="482" y="861"/>
                  <a:pt x="489" y="868"/>
                  <a:pt x="489" y="877"/>
                </a:cubicBezTo>
                <a:cubicBezTo>
                  <a:pt x="489" y="885"/>
                  <a:pt x="482" y="893"/>
                  <a:pt x="473" y="893"/>
                </a:cubicBezTo>
                <a:cubicBezTo>
                  <a:pt x="464" y="893"/>
                  <a:pt x="457" y="885"/>
                  <a:pt x="457" y="877"/>
                </a:cubicBezTo>
                <a:cubicBezTo>
                  <a:pt x="457" y="868"/>
                  <a:pt x="464" y="861"/>
                  <a:pt x="473" y="861"/>
                </a:cubicBezTo>
                <a:close/>
                <a:moveTo>
                  <a:pt x="473" y="903"/>
                </a:moveTo>
                <a:cubicBezTo>
                  <a:pt x="482" y="903"/>
                  <a:pt x="489" y="910"/>
                  <a:pt x="489" y="919"/>
                </a:cubicBezTo>
                <a:cubicBezTo>
                  <a:pt x="489" y="927"/>
                  <a:pt x="482" y="935"/>
                  <a:pt x="473" y="935"/>
                </a:cubicBezTo>
                <a:cubicBezTo>
                  <a:pt x="464" y="935"/>
                  <a:pt x="457" y="927"/>
                  <a:pt x="457" y="919"/>
                </a:cubicBezTo>
                <a:cubicBezTo>
                  <a:pt x="457" y="910"/>
                  <a:pt x="464" y="903"/>
                  <a:pt x="473" y="903"/>
                </a:cubicBezTo>
                <a:close/>
                <a:moveTo>
                  <a:pt x="473" y="945"/>
                </a:moveTo>
                <a:cubicBezTo>
                  <a:pt x="482" y="945"/>
                  <a:pt x="489" y="952"/>
                  <a:pt x="489" y="961"/>
                </a:cubicBezTo>
                <a:cubicBezTo>
                  <a:pt x="489" y="969"/>
                  <a:pt x="482" y="977"/>
                  <a:pt x="473" y="977"/>
                </a:cubicBezTo>
                <a:cubicBezTo>
                  <a:pt x="464" y="977"/>
                  <a:pt x="457" y="969"/>
                  <a:pt x="457" y="961"/>
                </a:cubicBezTo>
                <a:cubicBezTo>
                  <a:pt x="457" y="952"/>
                  <a:pt x="464" y="945"/>
                  <a:pt x="473" y="945"/>
                </a:cubicBezTo>
                <a:close/>
                <a:moveTo>
                  <a:pt x="473" y="987"/>
                </a:moveTo>
                <a:cubicBezTo>
                  <a:pt x="482" y="987"/>
                  <a:pt x="489" y="994"/>
                  <a:pt x="489" y="1003"/>
                </a:cubicBezTo>
                <a:cubicBezTo>
                  <a:pt x="489" y="1011"/>
                  <a:pt x="482" y="1019"/>
                  <a:pt x="473" y="1019"/>
                </a:cubicBezTo>
                <a:cubicBezTo>
                  <a:pt x="464" y="1019"/>
                  <a:pt x="457" y="1011"/>
                  <a:pt x="457" y="1003"/>
                </a:cubicBezTo>
                <a:cubicBezTo>
                  <a:pt x="457" y="994"/>
                  <a:pt x="464" y="987"/>
                  <a:pt x="473" y="987"/>
                </a:cubicBezTo>
                <a:close/>
                <a:moveTo>
                  <a:pt x="521" y="821"/>
                </a:moveTo>
                <a:cubicBezTo>
                  <a:pt x="529" y="821"/>
                  <a:pt x="536" y="828"/>
                  <a:pt x="536" y="837"/>
                </a:cubicBezTo>
                <a:cubicBezTo>
                  <a:pt x="536" y="845"/>
                  <a:pt x="529" y="853"/>
                  <a:pt x="521" y="853"/>
                </a:cubicBezTo>
                <a:cubicBezTo>
                  <a:pt x="512" y="853"/>
                  <a:pt x="505" y="845"/>
                  <a:pt x="505" y="837"/>
                </a:cubicBezTo>
                <a:cubicBezTo>
                  <a:pt x="505" y="828"/>
                  <a:pt x="512" y="821"/>
                  <a:pt x="521" y="821"/>
                </a:cubicBezTo>
                <a:close/>
                <a:moveTo>
                  <a:pt x="521" y="861"/>
                </a:moveTo>
                <a:cubicBezTo>
                  <a:pt x="529" y="861"/>
                  <a:pt x="536" y="868"/>
                  <a:pt x="536" y="877"/>
                </a:cubicBezTo>
                <a:cubicBezTo>
                  <a:pt x="536" y="885"/>
                  <a:pt x="529" y="893"/>
                  <a:pt x="521" y="893"/>
                </a:cubicBezTo>
                <a:cubicBezTo>
                  <a:pt x="512" y="893"/>
                  <a:pt x="505" y="885"/>
                  <a:pt x="505" y="877"/>
                </a:cubicBezTo>
                <a:cubicBezTo>
                  <a:pt x="505" y="868"/>
                  <a:pt x="512" y="861"/>
                  <a:pt x="521" y="861"/>
                </a:cubicBezTo>
                <a:close/>
                <a:moveTo>
                  <a:pt x="521" y="903"/>
                </a:moveTo>
                <a:cubicBezTo>
                  <a:pt x="529" y="903"/>
                  <a:pt x="536" y="910"/>
                  <a:pt x="536" y="919"/>
                </a:cubicBezTo>
                <a:cubicBezTo>
                  <a:pt x="536" y="927"/>
                  <a:pt x="529" y="935"/>
                  <a:pt x="521" y="935"/>
                </a:cubicBezTo>
                <a:cubicBezTo>
                  <a:pt x="512" y="935"/>
                  <a:pt x="505" y="927"/>
                  <a:pt x="505" y="919"/>
                </a:cubicBezTo>
                <a:cubicBezTo>
                  <a:pt x="505" y="910"/>
                  <a:pt x="512" y="903"/>
                  <a:pt x="521" y="903"/>
                </a:cubicBezTo>
                <a:close/>
                <a:moveTo>
                  <a:pt x="521" y="945"/>
                </a:moveTo>
                <a:cubicBezTo>
                  <a:pt x="529" y="945"/>
                  <a:pt x="536" y="952"/>
                  <a:pt x="536" y="961"/>
                </a:cubicBezTo>
                <a:cubicBezTo>
                  <a:pt x="536" y="969"/>
                  <a:pt x="529" y="977"/>
                  <a:pt x="521" y="977"/>
                </a:cubicBezTo>
                <a:cubicBezTo>
                  <a:pt x="512" y="977"/>
                  <a:pt x="505" y="969"/>
                  <a:pt x="505" y="961"/>
                </a:cubicBezTo>
                <a:cubicBezTo>
                  <a:pt x="505" y="952"/>
                  <a:pt x="512" y="945"/>
                  <a:pt x="521" y="945"/>
                </a:cubicBezTo>
                <a:close/>
                <a:moveTo>
                  <a:pt x="521" y="987"/>
                </a:moveTo>
                <a:cubicBezTo>
                  <a:pt x="529" y="987"/>
                  <a:pt x="536" y="994"/>
                  <a:pt x="536" y="1003"/>
                </a:cubicBezTo>
                <a:cubicBezTo>
                  <a:pt x="536" y="1011"/>
                  <a:pt x="529" y="1019"/>
                  <a:pt x="521" y="1019"/>
                </a:cubicBezTo>
                <a:cubicBezTo>
                  <a:pt x="512" y="1019"/>
                  <a:pt x="505" y="1011"/>
                  <a:pt x="505" y="1003"/>
                </a:cubicBezTo>
                <a:cubicBezTo>
                  <a:pt x="505" y="994"/>
                  <a:pt x="512" y="987"/>
                  <a:pt x="521" y="987"/>
                </a:cubicBezTo>
                <a:close/>
                <a:moveTo>
                  <a:pt x="284" y="821"/>
                </a:moveTo>
                <a:cubicBezTo>
                  <a:pt x="293" y="821"/>
                  <a:pt x="300" y="828"/>
                  <a:pt x="300" y="837"/>
                </a:cubicBezTo>
                <a:cubicBezTo>
                  <a:pt x="300" y="845"/>
                  <a:pt x="293" y="853"/>
                  <a:pt x="284" y="853"/>
                </a:cubicBezTo>
                <a:cubicBezTo>
                  <a:pt x="275" y="853"/>
                  <a:pt x="268" y="845"/>
                  <a:pt x="268" y="837"/>
                </a:cubicBezTo>
                <a:cubicBezTo>
                  <a:pt x="268" y="828"/>
                  <a:pt x="275" y="821"/>
                  <a:pt x="284" y="821"/>
                </a:cubicBezTo>
                <a:close/>
                <a:moveTo>
                  <a:pt x="284" y="861"/>
                </a:moveTo>
                <a:cubicBezTo>
                  <a:pt x="293" y="861"/>
                  <a:pt x="300" y="868"/>
                  <a:pt x="300" y="877"/>
                </a:cubicBezTo>
                <a:cubicBezTo>
                  <a:pt x="300" y="885"/>
                  <a:pt x="293" y="893"/>
                  <a:pt x="284" y="893"/>
                </a:cubicBezTo>
                <a:cubicBezTo>
                  <a:pt x="275" y="893"/>
                  <a:pt x="268" y="885"/>
                  <a:pt x="268" y="877"/>
                </a:cubicBezTo>
                <a:cubicBezTo>
                  <a:pt x="268" y="868"/>
                  <a:pt x="275" y="861"/>
                  <a:pt x="284" y="861"/>
                </a:cubicBezTo>
                <a:close/>
                <a:moveTo>
                  <a:pt x="284" y="903"/>
                </a:moveTo>
                <a:cubicBezTo>
                  <a:pt x="293" y="903"/>
                  <a:pt x="300" y="910"/>
                  <a:pt x="300" y="919"/>
                </a:cubicBezTo>
                <a:cubicBezTo>
                  <a:pt x="300" y="927"/>
                  <a:pt x="293" y="935"/>
                  <a:pt x="284" y="935"/>
                </a:cubicBezTo>
                <a:cubicBezTo>
                  <a:pt x="275" y="935"/>
                  <a:pt x="268" y="927"/>
                  <a:pt x="268" y="919"/>
                </a:cubicBezTo>
                <a:cubicBezTo>
                  <a:pt x="268" y="910"/>
                  <a:pt x="275" y="903"/>
                  <a:pt x="284" y="903"/>
                </a:cubicBezTo>
                <a:close/>
                <a:moveTo>
                  <a:pt x="284" y="945"/>
                </a:moveTo>
                <a:cubicBezTo>
                  <a:pt x="293" y="945"/>
                  <a:pt x="300" y="952"/>
                  <a:pt x="300" y="961"/>
                </a:cubicBezTo>
                <a:cubicBezTo>
                  <a:pt x="300" y="969"/>
                  <a:pt x="293" y="977"/>
                  <a:pt x="284" y="977"/>
                </a:cubicBezTo>
                <a:cubicBezTo>
                  <a:pt x="275" y="977"/>
                  <a:pt x="268" y="969"/>
                  <a:pt x="268" y="961"/>
                </a:cubicBezTo>
                <a:cubicBezTo>
                  <a:pt x="268" y="952"/>
                  <a:pt x="275" y="945"/>
                  <a:pt x="284" y="945"/>
                </a:cubicBezTo>
                <a:close/>
                <a:moveTo>
                  <a:pt x="568" y="821"/>
                </a:moveTo>
                <a:cubicBezTo>
                  <a:pt x="577" y="821"/>
                  <a:pt x="584" y="828"/>
                  <a:pt x="584" y="837"/>
                </a:cubicBezTo>
                <a:cubicBezTo>
                  <a:pt x="584" y="845"/>
                  <a:pt x="577" y="853"/>
                  <a:pt x="568" y="853"/>
                </a:cubicBezTo>
                <a:cubicBezTo>
                  <a:pt x="559" y="853"/>
                  <a:pt x="552" y="845"/>
                  <a:pt x="552" y="837"/>
                </a:cubicBezTo>
                <a:cubicBezTo>
                  <a:pt x="552" y="828"/>
                  <a:pt x="559" y="821"/>
                  <a:pt x="568" y="821"/>
                </a:cubicBezTo>
                <a:close/>
                <a:moveTo>
                  <a:pt x="568" y="861"/>
                </a:moveTo>
                <a:cubicBezTo>
                  <a:pt x="577" y="861"/>
                  <a:pt x="584" y="868"/>
                  <a:pt x="584" y="877"/>
                </a:cubicBezTo>
                <a:cubicBezTo>
                  <a:pt x="584" y="885"/>
                  <a:pt x="577" y="893"/>
                  <a:pt x="568" y="893"/>
                </a:cubicBezTo>
                <a:cubicBezTo>
                  <a:pt x="559" y="893"/>
                  <a:pt x="552" y="885"/>
                  <a:pt x="552" y="877"/>
                </a:cubicBezTo>
                <a:cubicBezTo>
                  <a:pt x="552" y="868"/>
                  <a:pt x="559" y="861"/>
                  <a:pt x="568" y="861"/>
                </a:cubicBezTo>
                <a:close/>
                <a:moveTo>
                  <a:pt x="568" y="903"/>
                </a:moveTo>
                <a:cubicBezTo>
                  <a:pt x="577" y="903"/>
                  <a:pt x="584" y="910"/>
                  <a:pt x="584" y="919"/>
                </a:cubicBezTo>
                <a:cubicBezTo>
                  <a:pt x="584" y="927"/>
                  <a:pt x="577" y="935"/>
                  <a:pt x="568" y="935"/>
                </a:cubicBezTo>
                <a:cubicBezTo>
                  <a:pt x="559" y="935"/>
                  <a:pt x="552" y="927"/>
                  <a:pt x="552" y="919"/>
                </a:cubicBezTo>
                <a:cubicBezTo>
                  <a:pt x="552" y="910"/>
                  <a:pt x="559" y="903"/>
                  <a:pt x="568" y="903"/>
                </a:cubicBezTo>
                <a:close/>
                <a:moveTo>
                  <a:pt x="568" y="945"/>
                </a:moveTo>
                <a:cubicBezTo>
                  <a:pt x="577" y="945"/>
                  <a:pt x="584" y="952"/>
                  <a:pt x="584" y="961"/>
                </a:cubicBezTo>
                <a:cubicBezTo>
                  <a:pt x="584" y="969"/>
                  <a:pt x="577" y="977"/>
                  <a:pt x="568" y="977"/>
                </a:cubicBezTo>
                <a:cubicBezTo>
                  <a:pt x="559" y="977"/>
                  <a:pt x="552" y="969"/>
                  <a:pt x="552" y="961"/>
                </a:cubicBezTo>
                <a:cubicBezTo>
                  <a:pt x="552" y="952"/>
                  <a:pt x="559" y="945"/>
                  <a:pt x="568" y="945"/>
                </a:cubicBezTo>
                <a:close/>
                <a:moveTo>
                  <a:pt x="284" y="1019"/>
                </a:moveTo>
                <a:cubicBezTo>
                  <a:pt x="275" y="1019"/>
                  <a:pt x="268" y="1011"/>
                  <a:pt x="268" y="1003"/>
                </a:cubicBezTo>
                <a:cubicBezTo>
                  <a:pt x="268" y="994"/>
                  <a:pt x="275" y="987"/>
                  <a:pt x="284" y="987"/>
                </a:cubicBezTo>
                <a:lnTo>
                  <a:pt x="426" y="987"/>
                </a:lnTo>
                <a:lnTo>
                  <a:pt x="426" y="987"/>
                </a:lnTo>
                <a:lnTo>
                  <a:pt x="426" y="987"/>
                </a:lnTo>
                <a:cubicBezTo>
                  <a:pt x="435" y="987"/>
                  <a:pt x="442" y="994"/>
                  <a:pt x="442" y="1003"/>
                </a:cubicBezTo>
                <a:cubicBezTo>
                  <a:pt x="442" y="1011"/>
                  <a:pt x="435" y="1018"/>
                  <a:pt x="426" y="1019"/>
                </a:cubicBezTo>
                <a:lnTo>
                  <a:pt x="426" y="1019"/>
                </a:lnTo>
                <a:lnTo>
                  <a:pt x="426" y="1019"/>
                </a:lnTo>
                <a:lnTo>
                  <a:pt x="284" y="1019"/>
                </a:lnTo>
                <a:close/>
              </a:path>
            </a:pathLst>
          </a:custGeom>
          <a:solidFill>
            <a:srgbClr val="7030A0"/>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nvGrpSpPr>
          <p:cNvPr id="530" name="Groupe 529"/>
          <p:cNvGrpSpPr/>
          <p:nvPr/>
        </p:nvGrpSpPr>
        <p:grpSpPr>
          <a:xfrm>
            <a:off x="5090267" y="2593191"/>
            <a:ext cx="631904" cy="666870"/>
            <a:chOff x="3601650" y="2398980"/>
            <a:chExt cx="631904" cy="666870"/>
          </a:xfrm>
        </p:grpSpPr>
        <p:sp>
          <p:nvSpPr>
            <p:cNvPr id="531" name="Rectangle 530"/>
            <p:cNvSpPr/>
            <p:nvPr/>
          </p:nvSpPr>
          <p:spPr>
            <a:xfrm>
              <a:off x="3601650" y="2398980"/>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481E68"/>
                  </a:solidFill>
                  <a:latin typeface="Calibri"/>
                  <a:cs typeface="Arial" pitchFamily="34" charset="0"/>
                </a:rPr>
                <a:t>58%</a:t>
              </a:r>
              <a:endParaRPr lang="en-GB" sz="2000" b="1" dirty="0">
                <a:solidFill>
                  <a:srgbClr val="481E68"/>
                </a:solidFill>
                <a:latin typeface="Calibri"/>
                <a:cs typeface="Arial" pitchFamily="34" charset="0"/>
              </a:endParaRPr>
            </a:p>
          </p:txBody>
        </p:sp>
        <p:grpSp>
          <p:nvGrpSpPr>
            <p:cNvPr id="532" name="Group 273"/>
            <p:cNvGrpSpPr/>
            <p:nvPr/>
          </p:nvGrpSpPr>
          <p:grpSpPr>
            <a:xfrm>
              <a:off x="3703342" y="2707806"/>
              <a:ext cx="387881" cy="358044"/>
              <a:chOff x="3052231" y="2416696"/>
              <a:chExt cx="387881" cy="358044"/>
            </a:xfrm>
            <a:solidFill>
              <a:srgbClr val="AE78D6"/>
            </a:solidFill>
          </p:grpSpPr>
          <p:sp>
            <p:nvSpPr>
              <p:cNvPr id="533" name="Oval 18"/>
              <p:cNvSpPr/>
              <p:nvPr/>
            </p:nvSpPr>
            <p:spPr>
              <a:xfrm>
                <a:off x="3052231" y="2416696"/>
                <a:ext cx="387881" cy="3580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sp>
            <p:nvSpPr>
              <p:cNvPr id="534"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grpSp>
      </p:grpSp>
      <p:sp>
        <p:nvSpPr>
          <p:cNvPr id="536" name="Rectangle 535"/>
          <p:cNvSpPr/>
          <p:nvPr/>
        </p:nvSpPr>
        <p:spPr>
          <a:xfrm>
            <a:off x="7553693" y="4121159"/>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481E68"/>
                </a:solidFill>
                <a:latin typeface="Calibri"/>
                <a:cs typeface="Arial" pitchFamily="34" charset="0"/>
              </a:rPr>
              <a:t>96%</a:t>
            </a:r>
            <a:endParaRPr lang="en-GB" sz="2000" b="1" dirty="0">
              <a:solidFill>
                <a:srgbClr val="481E68"/>
              </a:solidFill>
              <a:latin typeface="Calibri"/>
              <a:cs typeface="Arial" pitchFamily="34" charset="0"/>
            </a:endParaRPr>
          </a:p>
        </p:txBody>
      </p:sp>
      <p:grpSp>
        <p:nvGrpSpPr>
          <p:cNvPr id="537" name="Group 273"/>
          <p:cNvGrpSpPr/>
          <p:nvPr/>
        </p:nvGrpSpPr>
        <p:grpSpPr>
          <a:xfrm>
            <a:off x="7641393" y="3791923"/>
            <a:ext cx="387881" cy="358044"/>
            <a:chOff x="3052231" y="2416696"/>
            <a:chExt cx="387881" cy="358044"/>
          </a:xfrm>
          <a:solidFill>
            <a:srgbClr val="AE78D6"/>
          </a:solidFill>
        </p:grpSpPr>
        <p:sp>
          <p:nvSpPr>
            <p:cNvPr id="538" name="Oval 18"/>
            <p:cNvSpPr/>
            <p:nvPr/>
          </p:nvSpPr>
          <p:spPr>
            <a:xfrm>
              <a:off x="3052231" y="2416696"/>
              <a:ext cx="387881" cy="3580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sp>
          <p:nvSpPr>
            <p:cNvPr id="539"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grpSp>
      <p:sp>
        <p:nvSpPr>
          <p:cNvPr id="541" name="Rectangle 540"/>
          <p:cNvSpPr/>
          <p:nvPr/>
        </p:nvSpPr>
        <p:spPr>
          <a:xfrm>
            <a:off x="6875063" y="4993854"/>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481E68"/>
                </a:solidFill>
                <a:latin typeface="Calibri"/>
                <a:cs typeface="Arial" pitchFamily="34" charset="0"/>
              </a:rPr>
              <a:t>85%</a:t>
            </a:r>
            <a:endParaRPr lang="en-GB" sz="2000" b="1" dirty="0">
              <a:solidFill>
                <a:srgbClr val="481E68"/>
              </a:solidFill>
              <a:latin typeface="Calibri"/>
              <a:cs typeface="Arial" pitchFamily="34" charset="0"/>
            </a:endParaRPr>
          </a:p>
        </p:txBody>
      </p:sp>
      <p:grpSp>
        <p:nvGrpSpPr>
          <p:cNvPr id="542" name="Group 273"/>
          <p:cNvGrpSpPr/>
          <p:nvPr/>
        </p:nvGrpSpPr>
        <p:grpSpPr>
          <a:xfrm>
            <a:off x="6932972" y="4663930"/>
            <a:ext cx="387881" cy="358044"/>
            <a:chOff x="3052231" y="2416696"/>
            <a:chExt cx="387881" cy="358044"/>
          </a:xfrm>
          <a:solidFill>
            <a:srgbClr val="AE78D6"/>
          </a:solidFill>
        </p:grpSpPr>
        <p:sp>
          <p:nvSpPr>
            <p:cNvPr id="543" name="Oval 18"/>
            <p:cNvSpPr/>
            <p:nvPr/>
          </p:nvSpPr>
          <p:spPr>
            <a:xfrm>
              <a:off x="3052231" y="2416696"/>
              <a:ext cx="387881" cy="3580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sp>
          <p:nvSpPr>
            <p:cNvPr id="544"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grpSp>
      <p:sp>
        <p:nvSpPr>
          <p:cNvPr id="546" name="Rectangle 545"/>
          <p:cNvSpPr/>
          <p:nvPr/>
        </p:nvSpPr>
        <p:spPr>
          <a:xfrm>
            <a:off x="2683711" y="5595858"/>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481E68"/>
                </a:solidFill>
                <a:latin typeface="Calibri"/>
                <a:cs typeface="Arial" pitchFamily="34" charset="0"/>
              </a:rPr>
              <a:t>14%</a:t>
            </a:r>
            <a:endParaRPr lang="en-GB" sz="2000" b="1" dirty="0">
              <a:solidFill>
                <a:srgbClr val="481E68"/>
              </a:solidFill>
              <a:latin typeface="Calibri"/>
              <a:cs typeface="Arial" pitchFamily="34" charset="0"/>
            </a:endParaRPr>
          </a:p>
        </p:txBody>
      </p:sp>
      <p:grpSp>
        <p:nvGrpSpPr>
          <p:cNvPr id="547" name="Group 273"/>
          <p:cNvGrpSpPr/>
          <p:nvPr/>
        </p:nvGrpSpPr>
        <p:grpSpPr>
          <a:xfrm>
            <a:off x="2340675" y="5578610"/>
            <a:ext cx="387881" cy="358044"/>
            <a:chOff x="3052231" y="2416696"/>
            <a:chExt cx="387881" cy="358044"/>
          </a:xfrm>
          <a:solidFill>
            <a:srgbClr val="AE78D6"/>
          </a:solidFill>
        </p:grpSpPr>
        <p:sp>
          <p:nvSpPr>
            <p:cNvPr id="548" name="Oval 18"/>
            <p:cNvSpPr/>
            <p:nvPr/>
          </p:nvSpPr>
          <p:spPr>
            <a:xfrm>
              <a:off x="3052231" y="2416696"/>
              <a:ext cx="387881" cy="358044"/>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sp>
          <p:nvSpPr>
            <p:cNvPr id="549"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sz="2000" b="1" dirty="0" err="1" smtClean="0">
                <a:solidFill>
                  <a:srgbClr val="481E68"/>
                </a:solidFill>
                <a:latin typeface="Helvetica LT Std" pitchFamily="34" charset="0"/>
              </a:endParaRPr>
            </a:p>
          </p:txBody>
        </p:sp>
      </p:grpSp>
      <p:sp>
        <p:nvSpPr>
          <p:cNvPr id="193" name="Rectangle 192"/>
          <p:cNvSpPr/>
          <p:nvPr/>
        </p:nvSpPr>
        <p:spPr>
          <a:xfrm>
            <a:off x="1598751" y="2685761"/>
            <a:ext cx="2104872" cy="313932"/>
          </a:xfrm>
          <a:prstGeom prst="rect">
            <a:avLst/>
          </a:prstGeom>
        </p:spPr>
        <p:txBody>
          <a:bodyPr wrap="none">
            <a:spAutoFit/>
          </a:bodyPr>
          <a:lstStyle/>
          <a:p>
            <a:pPr algn="r"/>
            <a:r>
              <a:rPr lang="fr-FR" altLang="fr-FR" sz="1600" dirty="0" smtClean="0">
                <a:solidFill>
                  <a:schemeClr val="bg1"/>
                </a:solidFill>
                <a:ea typeface="ヒラギノ角ゴ Pro W3" pitchFamily="-64" charset="-128"/>
              </a:rPr>
              <a:t>+ 25 pts vs. 2011 (14%)</a:t>
            </a:r>
            <a:endParaRPr lang="fr-FR" sz="1600" dirty="0">
              <a:solidFill>
                <a:schemeClr val="bg1"/>
              </a:solidFill>
            </a:endParaRPr>
          </a:p>
        </p:txBody>
      </p:sp>
      <p:sp>
        <p:nvSpPr>
          <p:cNvPr id="194" name="Rectangle 193"/>
          <p:cNvSpPr/>
          <p:nvPr/>
        </p:nvSpPr>
        <p:spPr>
          <a:xfrm>
            <a:off x="1617257" y="3547406"/>
            <a:ext cx="1331518" cy="313932"/>
          </a:xfrm>
          <a:prstGeom prst="rect">
            <a:avLst/>
          </a:prstGeom>
        </p:spPr>
        <p:txBody>
          <a:bodyPr wrap="none">
            <a:spAutoFit/>
          </a:bodyPr>
          <a:lstStyle/>
          <a:p>
            <a:pPr algn="r"/>
            <a:r>
              <a:rPr lang="fr-FR" altLang="fr-FR" sz="1600" dirty="0" smtClean="0">
                <a:solidFill>
                  <a:schemeClr val="bg1"/>
                </a:solidFill>
                <a:ea typeface="ヒラギノ角ゴ Pro W3" pitchFamily="-64" charset="-128"/>
              </a:rPr>
              <a:t>- 36 pts (70%)</a:t>
            </a:r>
            <a:endParaRPr lang="fr-FR" sz="1600" dirty="0">
              <a:solidFill>
                <a:schemeClr val="bg1"/>
              </a:solidFill>
            </a:endParaRPr>
          </a:p>
        </p:txBody>
      </p:sp>
      <p:sp>
        <p:nvSpPr>
          <p:cNvPr id="195" name="Rectangle 194"/>
          <p:cNvSpPr/>
          <p:nvPr/>
        </p:nvSpPr>
        <p:spPr>
          <a:xfrm>
            <a:off x="1617524" y="4455743"/>
            <a:ext cx="1227324" cy="313932"/>
          </a:xfrm>
          <a:prstGeom prst="rect">
            <a:avLst/>
          </a:prstGeom>
        </p:spPr>
        <p:txBody>
          <a:bodyPr wrap="none">
            <a:spAutoFit/>
          </a:bodyPr>
          <a:lstStyle/>
          <a:p>
            <a:pPr algn="r"/>
            <a:r>
              <a:rPr lang="fr-FR" altLang="fr-FR" sz="1600" dirty="0" smtClean="0">
                <a:solidFill>
                  <a:schemeClr val="bg1"/>
                </a:solidFill>
                <a:ea typeface="ヒラギノ角ゴ Pro W3" pitchFamily="-64" charset="-128"/>
              </a:rPr>
              <a:t>- 4 pts (27%)</a:t>
            </a:r>
            <a:endParaRPr lang="fr-FR" sz="1600" dirty="0">
              <a:solidFill>
                <a:schemeClr val="bg1"/>
              </a:solidFill>
            </a:endParaRPr>
          </a:p>
        </p:txBody>
      </p:sp>
      <p:sp>
        <p:nvSpPr>
          <p:cNvPr id="196" name="Rectangle 195"/>
          <p:cNvSpPr/>
          <p:nvPr/>
        </p:nvSpPr>
        <p:spPr>
          <a:xfrm>
            <a:off x="1605648" y="5345337"/>
            <a:ext cx="1267398" cy="313932"/>
          </a:xfrm>
          <a:prstGeom prst="rect">
            <a:avLst/>
          </a:prstGeom>
        </p:spPr>
        <p:txBody>
          <a:bodyPr wrap="none">
            <a:spAutoFit/>
          </a:bodyPr>
          <a:lstStyle/>
          <a:p>
            <a:pPr algn="r"/>
            <a:r>
              <a:rPr lang="fr-FR" altLang="fr-FR" sz="1600" dirty="0" smtClean="0">
                <a:solidFill>
                  <a:schemeClr val="bg1"/>
                </a:solidFill>
                <a:ea typeface="ヒラギノ角ゴ Pro W3" pitchFamily="-64" charset="-128"/>
              </a:rPr>
              <a:t>+ 15 pts (8%)</a:t>
            </a:r>
            <a:endParaRPr lang="fr-FR" sz="1600" dirty="0">
              <a:solidFill>
                <a:schemeClr val="bg1"/>
              </a:solidFill>
            </a:endParaRPr>
          </a:p>
        </p:txBody>
      </p:sp>
      <p:grpSp>
        <p:nvGrpSpPr>
          <p:cNvPr id="197" name="Groupe 196"/>
          <p:cNvGrpSpPr/>
          <p:nvPr/>
        </p:nvGrpSpPr>
        <p:grpSpPr>
          <a:xfrm rot="20733742">
            <a:off x="914279" y="1287862"/>
            <a:ext cx="873279" cy="1097088"/>
            <a:chOff x="3475329" y="2590956"/>
            <a:chExt cx="2229935" cy="2801434"/>
          </a:xfrm>
          <a:solidFill>
            <a:srgbClr val="7030A0"/>
          </a:solidFill>
        </p:grpSpPr>
        <p:sp>
          <p:nvSpPr>
            <p:cNvPr id="198"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99"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0"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1"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2"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3" name="ZoneTexte 2"/>
          <p:cNvSpPr txBox="1"/>
          <p:nvPr/>
        </p:nvSpPr>
        <p:spPr>
          <a:xfrm>
            <a:off x="6477849" y="2924073"/>
            <a:ext cx="1629000" cy="313932"/>
          </a:xfrm>
          <a:prstGeom prst="rect">
            <a:avLst/>
          </a:prstGeom>
          <a:noFill/>
        </p:spPr>
        <p:txBody>
          <a:bodyPr wrap="square" rtlCol="0">
            <a:spAutoFit/>
          </a:bodyPr>
          <a:lstStyle/>
          <a:p>
            <a:pPr algn="r"/>
            <a:r>
              <a:rPr lang="fr-FR" sz="1600" b="1" dirty="0" smtClean="0"/>
              <a:t>Possession</a:t>
            </a:r>
            <a:endParaRPr lang="fr-FR" sz="1600" b="1" dirty="0"/>
          </a:p>
        </p:txBody>
      </p:sp>
      <p:sp>
        <p:nvSpPr>
          <p:cNvPr id="203" name="ZoneTexte 202"/>
          <p:cNvSpPr txBox="1"/>
          <p:nvPr/>
        </p:nvSpPr>
        <p:spPr>
          <a:xfrm>
            <a:off x="6477849" y="2620891"/>
            <a:ext cx="1629000" cy="313932"/>
          </a:xfrm>
          <a:prstGeom prst="rect">
            <a:avLst/>
          </a:prstGeom>
          <a:noFill/>
        </p:spPr>
        <p:txBody>
          <a:bodyPr wrap="square" rtlCol="0">
            <a:spAutoFit/>
          </a:bodyPr>
          <a:lstStyle/>
          <a:p>
            <a:pPr algn="r"/>
            <a:r>
              <a:rPr lang="fr-FR" sz="1600" b="1" dirty="0" smtClean="0"/>
              <a:t>Utilisation</a:t>
            </a:r>
            <a:endParaRPr lang="fr-FR" sz="1600" b="1" dirty="0"/>
          </a:p>
        </p:txBody>
      </p:sp>
      <p:sp>
        <p:nvSpPr>
          <p:cNvPr id="204" name="Textfeld 7"/>
          <p:cNvSpPr txBox="1">
            <a:spLocks noChangeArrowheads="1"/>
          </p:cNvSpPr>
          <p:nvPr/>
        </p:nvSpPr>
        <p:spPr bwMode="auto">
          <a:xfrm>
            <a:off x="-1454" y="1526713"/>
            <a:ext cx="91424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000" b="1" dirty="0" smtClean="0">
                <a:solidFill>
                  <a:srgbClr val="1F497D"/>
                </a:solidFill>
                <a:ea typeface="ヒラギノ角ゴ Pro W3" pitchFamily="-64" charset="-128"/>
              </a:rPr>
              <a:t>Les supports de lecture pour le livre numérique</a:t>
            </a:r>
            <a:endParaRPr lang="fr-FR" altLang="fr-FR" sz="2000" dirty="0">
              <a:solidFill>
                <a:srgbClr val="1F497D"/>
              </a:solidFill>
              <a:ea typeface="ヒラギノ角ゴ Pro W3" pitchFamily="-64" charset="-128"/>
            </a:endParaRPr>
          </a:p>
        </p:txBody>
      </p:sp>
    </p:spTree>
    <p:extLst>
      <p:ext uri="{BB962C8B-B14F-4D97-AF65-F5344CB8AC3E}">
        <p14:creationId xmlns:p14="http://schemas.microsoft.com/office/powerpoint/2010/main" val="482189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994498770"/>
              </p:ext>
            </p:extLst>
          </p:nvPr>
        </p:nvGraphicFramePr>
        <p:xfrm>
          <a:off x="-141170" y="2592250"/>
          <a:ext cx="3013074" cy="3282952"/>
        </p:xfrm>
        <a:graphic>
          <a:graphicData uri="http://schemas.openxmlformats.org/drawingml/2006/table">
            <a:tbl>
              <a:tblPr>
                <a:tableStyleId>{5C22544A-7EE6-4342-B048-85BDC9FD1C3A}</a:tableStyleId>
              </a:tblPr>
              <a:tblGrid>
                <a:gridCol w="3013074"/>
              </a:tblGrid>
              <a:tr h="410369">
                <a:tc>
                  <a:txBody>
                    <a:bodyPr/>
                    <a:lstStyle/>
                    <a:p>
                      <a:pPr algn="r" fontAlgn="ctr"/>
                      <a:r>
                        <a:rPr lang="fr-FR" sz="1400" b="0" i="0" u="none" strike="noStrike" dirty="0" smtClean="0">
                          <a:effectLst/>
                          <a:latin typeface="+mn-lt"/>
                        </a:rPr>
                        <a:t>Dont</a:t>
                      </a:r>
                      <a:r>
                        <a:rPr lang="fr-FR" sz="1400" b="0" i="0" u="none" strike="noStrike" baseline="0" dirty="0" smtClean="0">
                          <a:effectLst/>
                          <a:latin typeface="+mn-lt"/>
                        </a:rPr>
                        <a:t> chez </a:t>
                      </a:r>
                      <a:r>
                        <a:rPr lang="fr-FR" sz="1400" b="0" i="0" u="none" strike="noStrike" dirty="0" smtClean="0">
                          <a:effectLst/>
                          <a:latin typeface="+mn-lt"/>
                        </a:rPr>
                        <a:t>vous</a:t>
                      </a:r>
                      <a:r>
                        <a:rPr lang="fr-FR" sz="1400" b="0" i="0" u="none" strike="noStrike" dirty="0">
                          <a:effectLst/>
                          <a:latin typeface="+mn-lt"/>
                        </a:rPr>
                        <a:t>, le soir ou le week-end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369">
                <a:tc>
                  <a:txBody>
                    <a:bodyPr/>
                    <a:lstStyle/>
                    <a:p>
                      <a:pPr algn="r" fontAlgn="ctr"/>
                      <a:r>
                        <a:rPr lang="fr-FR" sz="1400" b="0" i="0" u="none" strike="noStrike" dirty="0" smtClean="0">
                          <a:effectLst/>
                          <a:latin typeface="+mn-lt"/>
                        </a:rPr>
                        <a:t>Dont chez </a:t>
                      </a:r>
                      <a:r>
                        <a:rPr lang="fr-FR" sz="1400" b="0" i="0" u="none" strike="noStrike" dirty="0">
                          <a:effectLst/>
                          <a:latin typeface="+mn-lt"/>
                        </a:rPr>
                        <a:t>vous, la journée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369">
                <a:tc>
                  <a:txBody>
                    <a:bodyPr/>
                    <a:lstStyle/>
                    <a:p>
                      <a:pPr algn="r" fontAlgn="ctr"/>
                      <a:r>
                        <a:rPr lang="fr-FR" sz="1600" b="0" i="0" u="none" strike="noStrike" dirty="0">
                          <a:effectLst/>
                          <a:latin typeface="+mn-lt"/>
                        </a:rPr>
                        <a:t>Dans les transports en commun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369">
                <a:tc>
                  <a:txBody>
                    <a:bodyPr/>
                    <a:lstStyle/>
                    <a:p>
                      <a:pPr algn="r" fontAlgn="ctr"/>
                      <a:r>
                        <a:rPr lang="fr-FR" sz="1600" b="0" i="0" u="none" strike="noStrike">
                          <a:effectLst/>
                          <a:latin typeface="+mn-lt"/>
                        </a:rPr>
                        <a:t>Dans le train, l'avion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369">
                <a:tc>
                  <a:txBody>
                    <a:bodyPr/>
                    <a:lstStyle/>
                    <a:p>
                      <a:pPr algn="r" fontAlgn="ctr"/>
                      <a:r>
                        <a:rPr lang="fr-FR" sz="1600" b="0" i="0" u="none" strike="noStrike">
                          <a:effectLst/>
                          <a:latin typeface="+mn-lt"/>
                        </a:rPr>
                        <a:t>Dans des bibliothèques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369">
                <a:tc>
                  <a:txBody>
                    <a:bodyPr/>
                    <a:lstStyle/>
                    <a:p>
                      <a:pPr algn="r" fontAlgn="ctr"/>
                      <a:r>
                        <a:rPr lang="fr-FR" sz="1600" b="0" i="0" u="none" strike="noStrike" dirty="0">
                          <a:effectLst/>
                          <a:latin typeface="+mn-lt"/>
                        </a:rPr>
                        <a:t>Dans d'autres lieux publics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369">
                <a:tc>
                  <a:txBody>
                    <a:bodyPr/>
                    <a:lstStyle/>
                    <a:p>
                      <a:pPr algn="r" fontAlgn="ctr"/>
                      <a:r>
                        <a:rPr lang="fr-FR" sz="1600" b="0" i="0" u="none" strike="noStrike">
                          <a:effectLst/>
                          <a:latin typeface="+mn-lt"/>
                        </a:rPr>
                        <a:t>En vacances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369">
                <a:tc>
                  <a:txBody>
                    <a:bodyPr/>
                    <a:lstStyle/>
                    <a:p>
                      <a:pPr algn="r" fontAlgn="ctr"/>
                      <a:r>
                        <a:rPr lang="fr-FR" sz="1600" b="0" i="0" u="none" strike="noStrike" dirty="0">
                          <a:effectLst/>
                          <a:latin typeface="+mn-lt"/>
                        </a:rPr>
                        <a:t>Autre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 name="Graphique 3"/>
          <p:cNvGraphicFramePr/>
          <p:nvPr>
            <p:extLst>
              <p:ext uri="{D42A27DB-BD31-4B8C-83A1-F6EECF244321}">
                <p14:modId xmlns:p14="http://schemas.microsoft.com/office/powerpoint/2010/main" val="3263132764"/>
              </p:ext>
            </p:extLst>
          </p:nvPr>
        </p:nvGraphicFramePr>
        <p:xfrm>
          <a:off x="5911685" y="2447106"/>
          <a:ext cx="2886075" cy="35447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0" name="Graphique 69"/>
          <p:cNvGraphicFramePr/>
          <p:nvPr>
            <p:extLst>
              <p:ext uri="{D42A27DB-BD31-4B8C-83A1-F6EECF244321}">
                <p14:modId xmlns:p14="http://schemas.microsoft.com/office/powerpoint/2010/main" val="2494444757"/>
              </p:ext>
            </p:extLst>
          </p:nvPr>
        </p:nvGraphicFramePr>
        <p:xfrm>
          <a:off x="2766602" y="2419766"/>
          <a:ext cx="2886075" cy="3544711"/>
        </p:xfrm>
        <a:graphic>
          <a:graphicData uri="http://schemas.openxmlformats.org/drawingml/2006/chart">
            <c:chart xmlns:c="http://schemas.openxmlformats.org/drawingml/2006/chart" xmlns:r="http://schemas.openxmlformats.org/officeDocument/2006/relationships" r:id="rId3"/>
          </a:graphicData>
        </a:graphic>
      </p:graphicFrame>
      <p:sp>
        <p:nvSpPr>
          <p:cNvPr id="95261" name="Rectangle 27"/>
          <p:cNvSpPr>
            <a:spLocks noGrp="1" noChangeArrowheads="1"/>
          </p:cNvSpPr>
          <p:nvPr>
            <p:ph type="title"/>
          </p:nvPr>
        </p:nvSpPr>
        <p:spPr>
          <a:xfrm>
            <a:off x="679613" y="101827"/>
            <a:ext cx="7980485" cy="611187"/>
          </a:xfrm>
        </p:spPr>
        <p:txBody>
          <a:bodyPr/>
          <a:lstStyle/>
          <a:p>
            <a:pPr eaLnBrk="1" hangingPunct="1"/>
            <a:r>
              <a:rPr lang="fr-FR" altLang="fr-FR" sz="1800" dirty="0"/>
              <a:t>Le domicile est </a:t>
            </a:r>
            <a:r>
              <a:rPr lang="fr-FR" altLang="fr-FR" sz="1800" dirty="0" smtClean="0"/>
              <a:t>le </a:t>
            </a:r>
            <a:r>
              <a:rPr lang="fr-FR" altLang="fr-FR" sz="1800" dirty="0"/>
              <a:t>lieu privilégié </a:t>
            </a:r>
            <a:r>
              <a:rPr lang="fr-FR" altLang="fr-FR" sz="1800" dirty="0" smtClean="0"/>
              <a:t>pour </a:t>
            </a:r>
            <a:r>
              <a:rPr lang="fr-FR" altLang="fr-FR" sz="1800" dirty="0"/>
              <a:t>lire des livres au format </a:t>
            </a:r>
            <a:r>
              <a:rPr lang="fr-FR" altLang="fr-FR" sz="1800" dirty="0" smtClean="0"/>
              <a:t>papier</a:t>
            </a:r>
            <a:r>
              <a:rPr lang="fr-FR" altLang="fr-FR" sz="1800" dirty="0"/>
              <a:t> </a:t>
            </a:r>
            <a:r>
              <a:rPr lang="fr-FR" altLang="fr-FR" sz="1800" dirty="0" smtClean="0"/>
              <a:t>; mais moins chez les lecteurs de livres numériques.</a:t>
            </a:r>
          </a:p>
        </p:txBody>
      </p:sp>
      <p:sp>
        <p:nvSpPr>
          <p:cNvPr id="9523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29</a:t>
            </a:fld>
            <a:endParaRPr lang="en-US" altLang="fr-FR" smtClean="0">
              <a:solidFill>
                <a:srgbClr val="1F497D"/>
              </a:solidFill>
            </a:endParaRPr>
          </a:p>
        </p:txBody>
      </p:sp>
      <p:sp>
        <p:nvSpPr>
          <p:cNvPr id="95263" name="Textfeld 7"/>
          <p:cNvSpPr txBox="1">
            <a:spLocks noChangeArrowheads="1"/>
          </p:cNvSpPr>
          <p:nvPr/>
        </p:nvSpPr>
        <p:spPr bwMode="auto">
          <a:xfrm>
            <a:off x="2871904" y="1880787"/>
            <a:ext cx="2820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endParaRPr lang="fr-FR" altLang="fr-FR" sz="1000" dirty="0" smtClean="0">
              <a:solidFill>
                <a:srgbClr val="1F497D"/>
              </a:solidFill>
              <a:ea typeface="ヒラギノ角ゴ Pro W3" pitchFamily="-64" charset="-128"/>
            </a:endParaRPr>
          </a:p>
          <a:p>
            <a:pPr algn="ctr" eaLnBrk="1" hangingPunct="1">
              <a:spcBef>
                <a:spcPct val="0"/>
              </a:spcBef>
              <a:buFontTx/>
              <a:buNone/>
            </a:pPr>
            <a:r>
              <a:rPr lang="fr-FR" altLang="fr-FR" sz="1000" dirty="0" smtClean="0">
                <a:solidFill>
                  <a:srgbClr val="1F497D"/>
                </a:solidFill>
                <a:ea typeface="ヒラギノ角ゴ Pro W3" pitchFamily="-64" charset="-128"/>
              </a:rPr>
              <a:t>Base : Lecteurs LP 687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a:t>
            </a:r>
            <a:endParaRPr lang="fr-FR" altLang="fr-FR" sz="1000" dirty="0">
              <a:solidFill>
                <a:srgbClr val="1F497D"/>
              </a:solidFill>
              <a:ea typeface="ヒラギノ角ゴ Pro W3" pitchFamily="-64" charset="-128"/>
            </a:endParaRPr>
          </a:p>
        </p:txBody>
      </p:sp>
      <p:grpSp>
        <p:nvGrpSpPr>
          <p:cNvPr id="71" name="Group 181"/>
          <p:cNvGrpSpPr>
            <a:grpSpLocks noChangeAspect="1"/>
          </p:cNvGrpSpPr>
          <p:nvPr/>
        </p:nvGrpSpPr>
        <p:grpSpPr>
          <a:xfrm>
            <a:off x="3957804" y="1156657"/>
            <a:ext cx="648422" cy="720000"/>
            <a:chOff x="1784350" y="4149725"/>
            <a:chExt cx="977900" cy="1085850"/>
          </a:xfrm>
          <a:solidFill>
            <a:schemeClr val="accent4">
              <a:lumMod val="75000"/>
            </a:schemeClr>
          </a:solidFill>
        </p:grpSpPr>
        <p:sp>
          <p:nvSpPr>
            <p:cNvPr id="72"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3"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5"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C2DCE8"/>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6"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7"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8"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79" name="Groupe 78"/>
          <p:cNvGrpSpPr/>
          <p:nvPr/>
        </p:nvGrpSpPr>
        <p:grpSpPr>
          <a:xfrm>
            <a:off x="7078511" y="1239984"/>
            <a:ext cx="561495" cy="705398"/>
            <a:chOff x="3475329" y="2590956"/>
            <a:chExt cx="2229935" cy="2801434"/>
          </a:xfrm>
          <a:solidFill>
            <a:srgbClr val="7030A0"/>
          </a:solidFill>
        </p:grpSpPr>
        <p:sp>
          <p:nvSpPr>
            <p:cNvPr id="80"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1"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2"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3"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4"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39" name="Légende à une bordure 1 38"/>
          <p:cNvSpPr/>
          <p:nvPr/>
        </p:nvSpPr>
        <p:spPr bwMode="auto">
          <a:xfrm>
            <a:off x="4209640" y="3564775"/>
            <a:ext cx="2124352" cy="387798"/>
          </a:xfrm>
          <a:prstGeom prst="accentCallout1">
            <a:avLst>
              <a:gd name="adj1" fmla="val 18750"/>
              <a:gd name="adj2" fmla="val -8333"/>
              <a:gd name="adj3" fmla="val 6892"/>
              <a:gd name="adj4" fmla="val -20268"/>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normalizeH="0" baseline="0" dirty="0" smtClean="0">
                <a:ln>
                  <a:noFill/>
                </a:ln>
                <a:solidFill>
                  <a:schemeClr val="tx1"/>
                </a:solidFill>
                <a:effectLst/>
              </a:rPr>
              <a:t>+ + +</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fr-FR" sz="1400" b="0" i="0" u="none" strike="noStrike" cap="none" normalizeH="0" baseline="0" dirty="0" smtClean="0">
                <a:ln>
                  <a:noFill/>
                </a:ln>
                <a:solidFill>
                  <a:schemeClr val="tx1"/>
                </a:solidFill>
                <a:effectLst/>
              </a:rPr>
              <a:t>IDF</a:t>
            </a:r>
            <a:r>
              <a:rPr kumimoji="0" lang="fr-FR" sz="1400" b="0" i="0" u="none" strike="noStrike" cap="none" normalizeH="0" dirty="0" smtClean="0">
                <a:ln>
                  <a:noFill/>
                </a:ln>
                <a:solidFill>
                  <a:schemeClr val="tx1"/>
                </a:solidFill>
                <a:effectLst/>
              </a:rPr>
              <a:t> : 41%</a:t>
            </a:r>
          </a:p>
        </p:txBody>
      </p:sp>
      <p:sp>
        <p:nvSpPr>
          <p:cNvPr id="40" name="Textfeld 7"/>
          <p:cNvSpPr txBox="1">
            <a:spLocks noChangeArrowheads="1"/>
          </p:cNvSpPr>
          <p:nvPr/>
        </p:nvSpPr>
        <p:spPr bwMode="auto">
          <a:xfrm>
            <a:off x="-83031" y="6033717"/>
            <a:ext cx="86924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None/>
              <a:tabLst>
                <a:tab pos="2782888" algn="r"/>
                <a:tab pos="4303713" algn="ctr"/>
                <a:tab pos="7450138" algn="ctr"/>
              </a:tabLst>
            </a:pPr>
            <a:r>
              <a:rPr lang="fr-FR" altLang="fr-FR" sz="2000" b="1" dirty="0" smtClean="0">
                <a:solidFill>
                  <a:srgbClr val="1F497D"/>
                </a:solidFill>
                <a:ea typeface="ヒラギノ角ゴ Pro W3" pitchFamily="-64" charset="-128"/>
              </a:rPr>
              <a:t>	Moyenne :  	</a:t>
            </a:r>
            <a:r>
              <a:rPr lang="fr-FR" altLang="fr-FR" sz="2000" b="1" dirty="0" smtClean="0">
                <a:solidFill>
                  <a:srgbClr val="326982"/>
                </a:solidFill>
                <a:ea typeface="ヒラギノ角ゴ Pro W3" pitchFamily="-64" charset="-128"/>
              </a:rPr>
              <a:t>2,2</a:t>
            </a:r>
            <a:r>
              <a:rPr lang="fr-FR" altLang="fr-FR" sz="2000" b="1" dirty="0" smtClean="0">
                <a:solidFill>
                  <a:srgbClr val="7030A0"/>
                </a:solidFill>
                <a:ea typeface="ヒラギノ角ゴ Pro W3" pitchFamily="-64" charset="-128"/>
              </a:rPr>
              <a:t>            	1,8</a:t>
            </a:r>
            <a:endParaRPr lang="fr-FR" altLang="fr-FR" sz="2000" dirty="0">
              <a:solidFill>
                <a:srgbClr val="326982"/>
              </a:solidFill>
              <a:ea typeface="ヒラギノ角ゴ Pro W3" pitchFamily="-64" charset="-128"/>
            </a:endParaRPr>
          </a:p>
        </p:txBody>
      </p:sp>
      <p:sp>
        <p:nvSpPr>
          <p:cNvPr id="41" name="Textfeld 7"/>
          <p:cNvSpPr txBox="1">
            <a:spLocks noChangeArrowheads="1"/>
          </p:cNvSpPr>
          <p:nvPr/>
        </p:nvSpPr>
        <p:spPr bwMode="auto">
          <a:xfrm>
            <a:off x="5949147" y="1880787"/>
            <a:ext cx="2820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endParaRPr lang="fr-FR" altLang="fr-FR" sz="1000" dirty="0" smtClean="0">
              <a:solidFill>
                <a:srgbClr val="1F497D"/>
              </a:solidFill>
              <a:ea typeface="ヒラギノ角ゴ Pro W3" pitchFamily="-64" charset="-128"/>
            </a:endParaRPr>
          </a:p>
          <a:p>
            <a:pPr algn="ct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a:t>
            </a:r>
            <a:endParaRPr lang="fr-FR" altLang="fr-FR" sz="1000" dirty="0">
              <a:solidFill>
                <a:srgbClr val="1F497D"/>
              </a:solidFill>
              <a:ea typeface="ヒラギノ角ゴ Pro W3" pitchFamily="-64" charset="-128"/>
            </a:endParaRPr>
          </a:p>
        </p:txBody>
      </p:sp>
      <p:sp>
        <p:nvSpPr>
          <p:cNvPr id="42" name="Textfeld 7"/>
          <p:cNvSpPr txBox="1">
            <a:spLocks noChangeArrowheads="1"/>
          </p:cNvSpPr>
          <p:nvPr/>
        </p:nvSpPr>
        <p:spPr bwMode="auto">
          <a:xfrm>
            <a:off x="3140740" y="821601"/>
            <a:ext cx="484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000" b="1" dirty="0" smtClean="0">
                <a:solidFill>
                  <a:srgbClr val="1F497D"/>
                </a:solidFill>
                <a:ea typeface="ヒラギノ角ゴ Pro W3" pitchFamily="-64" charset="-128"/>
              </a:rPr>
              <a:t>Les circonstances de lecture</a:t>
            </a:r>
            <a:endParaRPr lang="fr-FR" altLang="fr-FR" sz="2000" dirty="0">
              <a:solidFill>
                <a:srgbClr val="1F497D"/>
              </a:solidFill>
              <a:ea typeface="ヒラギノ角ゴ Pro W3" pitchFamily="-64" charset="-128"/>
            </a:endParaRPr>
          </a:p>
        </p:txBody>
      </p:sp>
      <p:sp>
        <p:nvSpPr>
          <p:cNvPr id="26" name="Textfeld 7"/>
          <p:cNvSpPr txBox="1">
            <a:spLocks noChangeArrowheads="1"/>
          </p:cNvSpPr>
          <p:nvPr/>
        </p:nvSpPr>
        <p:spPr bwMode="auto">
          <a:xfrm>
            <a:off x="-136582" y="2307013"/>
            <a:ext cx="86924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tabLst>
                <a:tab pos="2782888" algn="r"/>
                <a:tab pos="4397375" algn="ctr"/>
                <a:tab pos="7531100" algn="ctr"/>
              </a:tabLst>
            </a:pPr>
            <a:r>
              <a:rPr lang="fr-FR" altLang="fr-FR" sz="2000" b="1" dirty="0" smtClean="0">
                <a:solidFill>
                  <a:srgbClr val="1F497D"/>
                </a:solidFill>
                <a:ea typeface="ヒラギノ角ゴ Pro W3" pitchFamily="-64" charset="-128"/>
              </a:rPr>
              <a:t>	 </a:t>
            </a:r>
            <a:r>
              <a:rPr lang="fr-FR" altLang="fr-FR" sz="2000" b="1" dirty="0">
                <a:solidFill>
                  <a:srgbClr val="1F497D"/>
                </a:solidFill>
                <a:ea typeface="ヒラギノ角ゴ Pro W3" pitchFamily="-64" charset="-128"/>
              </a:rPr>
              <a:t>C</a:t>
            </a:r>
            <a:r>
              <a:rPr lang="fr-FR" altLang="fr-FR" sz="2000" b="1" dirty="0" smtClean="0">
                <a:solidFill>
                  <a:srgbClr val="1F497D"/>
                </a:solidFill>
                <a:ea typeface="ヒラギノ角ゴ Pro W3" pitchFamily="-64" charset="-128"/>
              </a:rPr>
              <a:t>hez vous</a:t>
            </a:r>
            <a:r>
              <a:rPr lang="fr-FR" altLang="fr-FR" sz="2000" dirty="0" smtClean="0">
                <a:solidFill>
                  <a:srgbClr val="1F497D"/>
                </a:solidFill>
                <a:ea typeface="ヒラギノ角ゴ Pro W3" pitchFamily="-64" charset="-128"/>
              </a:rPr>
              <a:t> 	</a:t>
            </a:r>
            <a:r>
              <a:rPr lang="fr-FR" altLang="fr-FR" sz="2000" b="1" dirty="0" smtClean="0">
                <a:solidFill>
                  <a:srgbClr val="326982"/>
                </a:solidFill>
                <a:ea typeface="ヒラギノ角ゴ Pro W3" pitchFamily="-64" charset="-128"/>
              </a:rPr>
              <a:t>91%	</a:t>
            </a:r>
            <a:r>
              <a:rPr lang="fr-FR" altLang="fr-FR" sz="2000" b="1" dirty="0" smtClean="0">
                <a:solidFill>
                  <a:srgbClr val="7030A0"/>
                </a:solidFill>
                <a:ea typeface="ヒラギノ角ゴ Pro W3" pitchFamily="-64" charset="-128"/>
              </a:rPr>
              <a:t> 79%</a:t>
            </a:r>
            <a:endParaRPr lang="fr-FR" altLang="fr-FR" sz="2000" dirty="0">
              <a:solidFill>
                <a:srgbClr val="326982"/>
              </a:solidFill>
              <a:ea typeface="ヒラギノ角ゴ Pro W3" pitchFamily="-64" charset="-128"/>
            </a:endParaRPr>
          </a:p>
        </p:txBody>
      </p:sp>
    </p:spTree>
    <p:extLst>
      <p:ext uri="{BB962C8B-B14F-4D97-AF65-F5344CB8AC3E}">
        <p14:creationId xmlns:p14="http://schemas.microsoft.com/office/powerpoint/2010/main" val="2242674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K:\Ipsos Media-Les Etudes\Etudes en Cours\CULT 14004191-01 - Nouvelles pratiques de lecture - Livres Hebdo - 2014\Remise des resultats\image livres hebdo\Le grand écart.jpg"/>
          <p:cNvPicPr>
            <a:picLocks noChangeAspect="1" noChangeArrowheads="1"/>
          </p:cNvPicPr>
          <p:nvPr/>
        </p:nvPicPr>
        <p:blipFill rotWithShape="1">
          <a:blip r:embed="rId2">
            <a:extLst>
              <a:ext uri="{28A0092B-C50C-407E-A947-70E740481C1C}">
                <a14:useLocalDpi xmlns:a14="http://schemas.microsoft.com/office/drawing/2010/main" val="0"/>
              </a:ext>
            </a:extLst>
          </a:blip>
          <a:srcRect t="5351" b="5505"/>
          <a:stretch/>
        </p:blipFill>
        <p:spPr bwMode="auto">
          <a:xfrm>
            <a:off x="0" y="841"/>
            <a:ext cx="9144000" cy="684371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1"/>
          <p:cNvGrpSpPr>
            <a:grpSpLocks noChangeAspect="1"/>
          </p:cNvGrpSpPr>
          <p:nvPr/>
        </p:nvGrpSpPr>
        <p:grpSpPr bwMode="auto">
          <a:xfrm>
            <a:off x="150813" y="150813"/>
            <a:ext cx="522287" cy="468312"/>
            <a:chOff x="1352" y="681"/>
            <a:chExt cx="3519" cy="3153"/>
          </a:xfrm>
        </p:grpSpPr>
        <p:sp>
          <p:nvSpPr>
            <p:cNvPr id="9"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24" name="ZoneTexte 23"/>
          <p:cNvSpPr txBox="1"/>
          <p:nvPr/>
        </p:nvSpPr>
        <p:spPr>
          <a:xfrm>
            <a:off x="673101" y="908768"/>
            <a:ext cx="3437164" cy="2640723"/>
          </a:xfrm>
          <a:prstGeom prst="rect">
            <a:avLst/>
          </a:prstGeom>
          <a:noFill/>
        </p:spPr>
        <p:txBody>
          <a:bodyPr wrap="square" rtlCol="0">
            <a:spAutoFit/>
          </a:bodyPr>
          <a:lstStyle/>
          <a:p>
            <a:r>
              <a:rPr lang="fr-FR" sz="4000" b="1" spc="-150" dirty="0" smtClean="0">
                <a:latin typeface="+mn-lt"/>
              </a:rPr>
              <a:t>Les conditions de réalisation de l’étude : </a:t>
            </a:r>
          </a:p>
          <a:p>
            <a:r>
              <a:rPr lang="fr-FR" sz="3200" spc="-150" dirty="0" smtClean="0">
                <a:latin typeface="+mn-lt"/>
              </a:rPr>
              <a:t>Contexte, objectifs et méthodologie</a:t>
            </a:r>
            <a:endParaRPr lang="fr-FR" sz="3200" spc="-150" dirty="0">
              <a:latin typeface="+mn-lt"/>
            </a:endParaRPr>
          </a:p>
        </p:txBody>
      </p:sp>
      <p:pic>
        <p:nvPicPr>
          <p:cNvPr id="25" name="Picture 32" descr="Media CT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
          <p:cNvSpPr txBox="1">
            <a:spLocks noChangeArrowheads="1"/>
          </p:cNvSpPr>
          <p:nvPr/>
        </p:nvSpPr>
        <p:spPr bwMode="auto">
          <a:xfrm>
            <a:off x="355168" y="2296203"/>
            <a:ext cx="78547"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lnSpc>
                <a:spcPct val="100000"/>
              </a:lnSpc>
              <a:spcBef>
                <a:spcPct val="50000"/>
              </a:spcBef>
              <a:spcAft>
                <a:spcPct val="0"/>
              </a:spcAft>
              <a:buFontTx/>
              <a:buChar char="§"/>
              <a:defRPr sz="1200" kern="1200">
                <a:solidFill>
                  <a:schemeClr val="tx1"/>
                </a:solidFill>
                <a:latin typeface="Calibri" pitchFamily="34" charset="0"/>
                <a:ea typeface="+mn-ea"/>
                <a:cs typeface="+mn-cs"/>
              </a:defRPr>
            </a:lvl1pPr>
            <a:lvl2pPr marL="742950" indent="-285750" algn="l" rtl="0" eaLnBrk="0" fontAlgn="base" hangingPunct="0">
              <a:lnSpc>
                <a:spcPct val="90000"/>
              </a:lnSpc>
              <a:spcBef>
                <a:spcPct val="50000"/>
              </a:spcBef>
              <a:spcAft>
                <a:spcPct val="0"/>
              </a:spcAft>
              <a:buFont typeface="Wingdings" pitchFamily="2" charset="2"/>
              <a:buChar char="ð"/>
              <a:defRPr sz="16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50000"/>
              </a:spcBef>
              <a:spcAft>
                <a:spcPct val="0"/>
              </a:spcAft>
              <a:buFont typeface="Calibri" pitchFamily="34" charset="0"/>
              <a:buChar char="̶"/>
              <a:defRPr sz="14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50000"/>
              </a:spcBef>
              <a:spcAft>
                <a:spcPct val="0"/>
              </a:spcAft>
              <a:buFont typeface="Wingdings" pitchFamily="2" charset="2"/>
              <a:buChar char="§"/>
              <a:defRPr sz="1200" kern="1200">
                <a:solidFill>
                  <a:schemeClr val="tx1"/>
                </a:solidFill>
                <a:latin typeface="Calibri" pitchFamily="34" charset="0"/>
                <a:ea typeface="+mn-ea"/>
                <a:cs typeface="+mn-cs"/>
              </a:defRPr>
            </a:lvl4pPr>
            <a:lvl5pPr marL="2057400" indent="-228600" algn="l" rtl="0" eaLnBrk="0" fontAlgn="base"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5pPr>
            <a:lvl6pPr marL="25146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9pPr>
          </a:lstStyle>
          <a:p>
            <a:pPr eaLnBrk="1" hangingPunct="1">
              <a:spcBef>
                <a:spcPct val="0"/>
              </a:spcBef>
              <a:buFontTx/>
              <a:buNone/>
            </a:pPr>
            <a:fld id="{E16BA3D2-57DB-46C3-933D-578F0802164C}" type="slidenum">
              <a:rPr lang="en-US" altLang="fr-FR" smtClean="0">
                <a:solidFill>
                  <a:srgbClr val="FFFFFF"/>
                </a:solidFill>
              </a:rPr>
              <a:pPr eaLnBrk="1" hangingPunct="1">
                <a:spcBef>
                  <a:spcPct val="0"/>
                </a:spcBef>
                <a:buFontTx/>
                <a:buNone/>
              </a:pPr>
              <a:t>3</a:t>
            </a:fld>
            <a:endParaRPr lang="en-US" altLang="fr-FR" dirty="0" smtClean="0">
              <a:solidFill>
                <a:srgbClr val="FFFFFF"/>
              </a:solidFill>
            </a:endParaRPr>
          </a:p>
        </p:txBody>
      </p:sp>
    </p:spTree>
    <p:extLst>
      <p:ext uri="{BB962C8B-B14F-4D97-AF65-F5344CB8AC3E}">
        <p14:creationId xmlns:p14="http://schemas.microsoft.com/office/powerpoint/2010/main" val="174087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and.petitberghien\Bureau\Multi Livres\Images\shutterstock_306724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49" r="24029" b="6604"/>
          <a:stretch/>
        </p:blipFill>
        <p:spPr bwMode="auto">
          <a:xfrm>
            <a:off x="-2035" y="0"/>
            <a:ext cx="9165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0"/>
          </p:nvPr>
        </p:nvSpPr>
        <p:spPr/>
        <p:txBody>
          <a:bodyPr/>
          <a:lstStyle/>
          <a:p>
            <a:pPr>
              <a:defRPr/>
            </a:pPr>
            <a:r>
              <a:rPr lang="en-US" smtClean="0"/>
              <a:t>Ipsos Template 2012</a:t>
            </a:r>
            <a:endParaRPr lang="en-US"/>
          </a:p>
        </p:txBody>
      </p:sp>
      <p:sp>
        <p:nvSpPr>
          <p:cNvPr id="7" name="Freeform 3"/>
          <p:cNvSpPr>
            <a:spLocks noChangeAspect="1"/>
          </p:cNvSpPr>
          <p:nvPr/>
        </p:nvSpPr>
        <p:spPr bwMode="auto">
          <a:xfrm>
            <a:off x="0" y="0"/>
            <a:ext cx="6223000" cy="6858000"/>
          </a:xfrm>
          <a:custGeom>
            <a:avLst/>
            <a:gdLst>
              <a:gd name="T0" fmla="*/ 3954033 w 1961"/>
              <a:gd name="T1" fmla="*/ 3465494 h 2159"/>
              <a:gd name="T2" fmla="*/ 6223000 w 1961"/>
              <a:gd name="T3" fmla="*/ 0 h 2159"/>
              <a:gd name="T4" fmla="*/ 0 w 1961"/>
              <a:gd name="T5" fmla="*/ 0 h 2159"/>
              <a:gd name="T6" fmla="*/ 0 w 1961"/>
              <a:gd name="T7" fmla="*/ 6851650 h 2159"/>
              <a:gd name="T8" fmla="*/ 6061158 w 1961"/>
              <a:gd name="T9" fmla="*/ 6851650 h 2159"/>
              <a:gd name="T10" fmla="*/ 3954033 w 1961"/>
              <a:gd name="T11" fmla="*/ 3465494 h 2159"/>
              <a:gd name="T12" fmla="*/ 0 60000 65536"/>
              <a:gd name="T13" fmla="*/ 0 60000 65536"/>
              <a:gd name="T14" fmla="*/ 0 60000 65536"/>
              <a:gd name="T15" fmla="*/ 0 60000 65536"/>
              <a:gd name="T16" fmla="*/ 0 60000 65536"/>
              <a:gd name="T17" fmla="*/ 0 60000 65536"/>
              <a:gd name="T18" fmla="*/ 0 w 1961"/>
              <a:gd name="T19" fmla="*/ 0 h 2159"/>
              <a:gd name="T20" fmla="*/ 1961 w 1961"/>
              <a:gd name="T21" fmla="*/ 2159 h 2159"/>
            </a:gdLst>
            <a:ahLst/>
            <a:cxnLst>
              <a:cxn ang="T12">
                <a:pos x="T0" y="T1"/>
              </a:cxn>
              <a:cxn ang="T13">
                <a:pos x="T2" y="T3"/>
              </a:cxn>
              <a:cxn ang="T14">
                <a:pos x="T4" y="T5"/>
              </a:cxn>
              <a:cxn ang="T15">
                <a:pos x="T6" y="T7"/>
              </a:cxn>
              <a:cxn ang="T16">
                <a:pos x="T8" y="T9"/>
              </a:cxn>
              <a:cxn ang="T17">
                <a:pos x="T10" y="T11"/>
              </a:cxn>
            </a:cxnLst>
            <a:rect l="T18" t="T19" r="T20" b="T21"/>
            <a:pathLst>
              <a:path w="1961" h="2159">
                <a:moveTo>
                  <a:pt x="1246" y="1092"/>
                </a:moveTo>
                <a:cubicBezTo>
                  <a:pt x="1246" y="603"/>
                  <a:pt x="1540" y="184"/>
                  <a:pt x="1961" y="0"/>
                </a:cubicBezTo>
                <a:cubicBezTo>
                  <a:pt x="0" y="0"/>
                  <a:pt x="0" y="0"/>
                  <a:pt x="0" y="0"/>
                </a:cubicBezTo>
                <a:cubicBezTo>
                  <a:pt x="0" y="2159"/>
                  <a:pt x="0" y="2159"/>
                  <a:pt x="0" y="2159"/>
                </a:cubicBezTo>
                <a:cubicBezTo>
                  <a:pt x="1910" y="2159"/>
                  <a:pt x="1910" y="2159"/>
                  <a:pt x="1910" y="2159"/>
                </a:cubicBezTo>
                <a:cubicBezTo>
                  <a:pt x="1516" y="1965"/>
                  <a:pt x="1246" y="1560"/>
                  <a:pt x="1246" y="1092"/>
                </a:cubicBezTo>
                <a:close/>
              </a:path>
            </a:pathLst>
          </a:custGeom>
          <a:solidFill>
            <a:srgbClr val="BCBEC0"/>
          </a:solidFill>
          <a:ln>
            <a:noFill/>
          </a:ln>
          <a:extLst/>
        </p:spPr>
        <p:txBody>
          <a:bodyPr/>
          <a:lstStyle/>
          <a:p>
            <a:endParaRPr lang="fr-FR"/>
          </a:p>
        </p:txBody>
      </p:sp>
      <p:grpSp>
        <p:nvGrpSpPr>
          <p:cNvPr id="8" name="Group 21"/>
          <p:cNvGrpSpPr>
            <a:grpSpLocks noChangeAspect="1"/>
          </p:cNvGrpSpPr>
          <p:nvPr/>
        </p:nvGrpSpPr>
        <p:grpSpPr bwMode="auto">
          <a:xfrm>
            <a:off x="150813" y="150813"/>
            <a:ext cx="522287" cy="468312"/>
            <a:chOff x="1352" y="681"/>
            <a:chExt cx="3519" cy="3153"/>
          </a:xfrm>
        </p:grpSpPr>
        <p:sp>
          <p:nvSpPr>
            <p:cNvPr id="9"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24" name="ZoneTexte 23"/>
          <p:cNvSpPr txBox="1"/>
          <p:nvPr/>
        </p:nvSpPr>
        <p:spPr>
          <a:xfrm>
            <a:off x="793719" y="259536"/>
            <a:ext cx="3125137" cy="3748719"/>
          </a:xfrm>
          <a:prstGeom prst="rect">
            <a:avLst/>
          </a:prstGeom>
          <a:noFill/>
        </p:spPr>
        <p:txBody>
          <a:bodyPr wrap="square" rtlCol="0">
            <a:spAutoFit/>
          </a:bodyPr>
          <a:lstStyle/>
          <a:p>
            <a:r>
              <a:rPr lang="fr-FR" sz="4400" b="1" spc="-150" dirty="0" smtClean="0">
                <a:solidFill>
                  <a:schemeClr val="bg1"/>
                </a:solidFill>
                <a:latin typeface="+mn-lt"/>
              </a:rPr>
              <a:t>Comment se procurent-ils leurs livres ? </a:t>
            </a:r>
          </a:p>
          <a:p>
            <a:r>
              <a:rPr lang="fr-FR" sz="4400" b="1" spc="-150" dirty="0" smtClean="0">
                <a:solidFill>
                  <a:schemeClr val="bg1"/>
                </a:solidFill>
                <a:latin typeface="+mn-lt"/>
              </a:rPr>
              <a:t>Quels genres de livres lisent-ils ?</a:t>
            </a:r>
            <a:endParaRPr lang="fr-FR" sz="4400" b="1" spc="-150" dirty="0">
              <a:solidFill>
                <a:schemeClr val="bg1"/>
              </a:solidFill>
              <a:latin typeface="+mn-lt"/>
            </a:endParaRPr>
          </a:p>
        </p:txBody>
      </p:sp>
      <p:pic>
        <p:nvPicPr>
          <p:cNvPr id="25" name="Picture 32" descr="Media CT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
          <p:cNvSpPr txBox="1">
            <a:spLocks noChangeArrowheads="1"/>
          </p:cNvSpPr>
          <p:nvPr/>
        </p:nvSpPr>
        <p:spPr bwMode="auto">
          <a:xfrm>
            <a:off x="355168" y="2296203"/>
            <a:ext cx="78547"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lnSpc>
                <a:spcPct val="100000"/>
              </a:lnSpc>
              <a:spcBef>
                <a:spcPct val="50000"/>
              </a:spcBef>
              <a:spcAft>
                <a:spcPct val="0"/>
              </a:spcAft>
              <a:buFontTx/>
              <a:buChar char="§"/>
              <a:defRPr sz="1200" kern="1200">
                <a:solidFill>
                  <a:schemeClr val="tx1"/>
                </a:solidFill>
                <a:latin typeface="Calibri" pitchFamily="34" charset="0"/>
                <a:ea typeface="+mn-ea"/>
                <a:cs typeface="+mn-cs"/>
              </a:defRPr>
            </a:lvl1pPr>
            <a:lvl2pPr marL="742950" indent="-285750" algn="l" rtl="0" eaLnBrk="0" fontAlgn="base" hangingPunct="0">
              <a:lnSpc>
                <a:spcPct val="90000"/>
              </a:lnSpc>
              <a:spcBef>
                <a:spcPct val="50000"/>
              </a:spcBef>
              <a:spcAft>
                <a:spcPct val="0"/>
              </a:spcAft>
              <a:buFont typeface="Wingdings" pitchFamily="2" charset="2"/>
              <a:buChar char="ð"/>
              <a:defRPr sz="16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50000"/>
              </a:spcBef>
              <a:spcAft>
                <a:spcPct val="0"/>
              </a:spcAft>
              <a:buFont typeface="Calibri" pitchFamily="34" charset="0"/>
              <a:buChar char="̶"/>
              <a:defRPr sz="14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50000"/>
              </a:spcBef>
              <a:spcAft>
                <a:spcPct val="0"/>
              </a:spcAft>
              <a:buFont typeface="Wingdings" pitchFamily="2" charset="2"/>
              <a:buChar char="§"/>
              <a:defRPr sz="1200" kern="1200">
                <a:solidFill>
                  <a:schemeClr val="tx1"/>
                </a:solidFill>
                <a:latin typeface="Calibri" pitchFamily="34" charset="0"/>
                <a:ea typeface="+mn-ea"/>
                <a:cs typeface="+mn-cs"/>
              </a:defRPr>
            </a:lvl4pPr>
            <a:lvl5pPr marL="2057400" indent="-228600" algn="l" rtl="0" eaLnBrk="0" fontAlgn="base"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5pPr>
            <a:lvl6pPr marL="25146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9pPr>
          </a:lstStyle>
          <a:p>
            <a:pPr eaLnBrk="1" hangingPunct="1">
              <a:spcBef>
                <a:spcPct val="0"/>
              </a:spcBef>
              <a:buFontTx/>
              <a:buNone/>
            </a:pPr>
            <a:fld id="{E16BA3D2-57DB-46C3-933D-578F0802164C}" type="slidenum">
              <a:rPr lang="en-US" altLang="fr-FR" smtClean="0">
                <a:solidFill>
                  <a:srgbClr val="FFFFFF"/>
                </a:solidFill>
              </a:rPr>
              <a:pPr eaLnBrk="1" hangingPunct="1">
                <a:spcBef>
                  <a:spcPct val="0"/>
                </a:spcBef>
                <a:buFontTx/>
                <a:buNone/>
              </a:pPr>
              <a:t>30</a:t>
            </a:fld>
            <a:endParaRPr lang="en-US" altLang="fr-FR" dirty="0" smtClean="0">
              <a:solidFill>
                <a:srgbClr val="FFFFFF"/>
              </a:solidFill>
            </a:endParaRPr>
          </a:p>
        </p:txBody>
      </p:sp>
    </p:spTree>
    <p:extLst>
      <p:ext uri="{BB962C8B-B14F-4D97-AF65-F5344CB8AC3E}">
        <p14:creationId xmlns:p14="http://schemas.microsoft.com/office/powerpoint/2010/main" val="1162965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a:noFill/>
        </p:spPr>
        <p:txBody>
          <a:bodyPr/>
          <a:lstStyle/>
          <a:p>
            <a:pPr>
              <a:defRPr/>
            </a:pPr>
            <a:fld id="{59B8FEBF-FA3A-4888-BCEC-188E70141E85}" type="slidenum">
              <a:rPr lang="en-US" smtClean="0">
                <a:solidFill>
                  <a:srgbClr val="1F497D"/>
                </a:solidFill>
              </a:rPr>
              <a:pPr>
                <a:defRPr/>
              </a:pPr>
              <a:t>31</a:t>
            </a:fld>
            <a:endParaRPr lang="en-US">
              <a:solidFill>
                <a:srgbClr val="1F497D"/>
              </a:solidFill>
            </a:endParaRPr>
          </a:p>
        </p:txBody>
      </p:sp>
      <p:sp>
        <p:nvSpPr>
          <p:cNvPr id="6" name="Rectangle 27"/>
          <p:cNvSpPr txBox="1">
            <a:spLocks noChangeArrowheads="1"/>
          </p:cNvSpPr>
          <p:nvPr/>
        </p:nvSpPr>
        <p:spPr bwMode="auto">
          <a:xfrm>
            <a:off x="693061" y="154548"/>
            <a:ext cx="824923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a:lstStyle>
          <a:p>
            <a:pPr>
              <a:buFontTx/>
            </a:pPr>
            <a:r>
              <a:rPr lang="fr-FR" altLang="fr-FR" sz="1800" kern="0" dirty="0" smtClean="0"/>
              <a:t>Les lecteurs choisissent avant tout leurs livres en fonction du thème et </a:t>
            </a:r>
            <a:r>
              <a:rPr lang="fr-FR" altLang="fr-FR" sz="1800" kern="0" dirty="0" smtClean="0"/>
              <a:t>sur les conseils </a:t>
            </a:r>
            <a:r>
              <a:rPr lang="fr-FR" altLang="fr-FR" sz="1800" kern="0" dirty="0" smtClean="0"/>
              <a:t>de leur entourage. </a:t>
            </a:r>
            <a:r>
              <a:rPr lang="fr-FR" altLang="fr-FR" sz="1800" kern="0" dirty="0" smtClean="0"/>
              <a:t>Internet reste une source de choix peu utilisée.</a:t>
            </a:r>
            <a:endParaRPr lang="fr-FR" altLang="fr-FR" sz="1800" kern="0" dirty="0" smtClean="0"/>
          </a:p>
        </p:txBody>
      </p:sp>
      <p:sp>
        <p:nvSpPr>
          <p:cNvPr id="9" name="Textfeld 7"/>
          <p:cNvSpPr txBox="1">
            <a:spLocks noChangeArrowheads="1"/>
          </p:cNvSpPr>
          <p:nvPr/>
        </p:nvSpPr>
        <p:spPr bwMode="auto">
          <a:xfrm>
            <a:off x="2287589" y="6588125"/>
            <a:ext cx="4198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Q20. Comment choisissez-vous le plus souvent les livres que vous lisez ?</a:t>
            </a:r>
          </a:p>
        </p:txBody>
      </p:sp>
      <p:grpSp>
        <p:nvGrpSpPr>
          <p:cNvPr id="10" name="Group 181"/>
          <p:cNvGrpSpPr>
            <a:grpSpLocks noChangeAspect="1"/>
          </p:cNvGrpSpPr>
          <p:nvPr/>
        </p:nvGrpSpPr>
        <p:grpSpPr>
          <a:xfrm>
            <a:off x="3875862" y="960879"/>
            <a:ext cx="648422" cy="720000"/>
            <a:chOff x="1784350" y="4149725"/>
            <a:chExt cx="977900" cy="1085850"/>
          </a:xfrm>
          <a:solidFill>
            <a:schemeClr val="accent4">
              <a:lumMod val="75000"/>
            </a:schemeClr>
          </a:solidFill>
        </p:grpSpPr>
        <p:sp>
          <p:nvSpPr>
            <p:cNvPr id="11"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3"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4"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5"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17" name="Groupe 16"/>
          <p:cNvGrpSpPr/>
          <p:nvPr/>
        </p:nvGrpSpPr>
        <p:grpSpPr>
          <a:xfrm>
            <a:off x="4671098" y="975481"/>
            <a:ext cx="694278" cy="705398"/>
            <a:chOff x="3475329" y="2590956"/>
            <a:chExt cx="2229935" cy="2801434"/>
          </a:xfrm>
          <a:solidFill>
            <a:srgbClr val="7030A0"/>
          </a:solidFill>
        </p:grpSpPr>
        <p:sp>
          <p:nvSpPr>
            <p:cNvPr id="18"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9"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1"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2"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aphicFrame>
        <p:nvGraphicFramePr>
          <p:cNvPr id="36" name="Tableau 35"/>
          <p:cNvGraphicFramePr>
            <a:graphicFrameLocks noGrp="1"/>
          </p:cNvGraphicFramePr>
          <p:nvPr>
            <p:extLst>
              <p:ext uri="{D42A27DB-BD31-4B8C-83A1-F6EECF244321}">
                <p14:modId xmlns:p14="http://schemas.microsoft.com/office/powerpoint/2010/main" val="725062245"/>
              </p:ext>
            </p:extLst>
          </p:nvPr>
        </p:nvGraphicFramePr>
        <p:xfrm>
          <a:off x="528821" y="3541970"/>
          <a:ext cx="7940400" cy="2691056"/>
        </p:xfrm>
        <a:graphic>
          <a:graphicData uri="http://schemas.openxmlformats.org/drawingml/2006/table">
            <a:tbl>
              <a:tblPr>
                <a:tableStyleId>{5C22544A-7EE6-4342-B048-85BDC9FD1C3A}</a:tableStyleId>
              </a:tblPr>
              <a:tblGrid>
                <a:gridCol w="7086575"/>
                <a:gridCol w="853825"/>
              </a:tblGrid>
              <a:tr h="336382">
                <a:tc>
                  <a:txBody>
                    <a:bodyPr/>
                    <a:lstStyle/>
                    <a:p>
                      <a:pPr algn="l" fontAlgn="b"/>
                      <a:r>
                        <a:rPr lang="fr-FR" sz="1800" u="none" strike="noStrike" dirty="0">
                          <a:solidFill>
                            <a:srgbClr val="008E94"/>
                          </a:solidFill>
                          <a:effectLst/>
                        </a:rPr>
                        <a:t>D'après le nom de l'auteur</a:t>
                      </a:r>
                      <a:endParaRPr lang="fr-FR" sz="1800" b="0" i="0" u="none" strike="noStrike" dirty="0">
                        <a:solidFill>
                          <a:srgbClr val="008E94"/>
                        </a:solidFill>
                        <a:effectLst/>
                        <a:latin typeface="Calibri"/>
                      </a:endParaRPr>
                    </a:p>
                  </a:txBody>
                  <a:tcPr marL="7335" marR="7335" marT="7335" marB="0" anchor="ctr">
                    <a:noFill/>
                  </a:tcPr>
                </a:tc>
                <a:tc>
                  <a:txBody>
                    <a:bodyPr/>
                    <a:lstStyle/>
                    <a:p>
                      <a:pPr algn="ctr" fontAlgn="b"/>
                      <a:r>
                        <a:rPr lang="fr-FR" sz="1800" b="1" u="none" strike="noStrike" dirty="0" smtClean="0">
                          <a:solidFill>
                            <a:srgbClr val="008E94"/>
                          </a:solidFill>
                          <a:effectLst/>
                        </a:rPr>
                        <a:t>27%</a:t>
                      </a:r>
                      <a:endParaRPr lang="fr-FR" sz="1800" b="1" i="0" u="none" strike="noStrike" dirty="0">
                        <a:solidFill>
                          <a:srgbClr val="008E94"/>
                        </a:solidFill>
                        <a:effectLst/>
                        <a:latin typeface="Calibri"/>
                      </a:endParaRPr>
                    </a:p>
                  </a:txBody>
                  <a:tcPr marL="7335" marR="7335" marT="7335" marB="0" anchor="ctr">
                    <a:noFill/>
                  </a:tcPr>
                </a:tc>
              </a:tr>
              <a:tr h="336382">
                <a:tc>
                  <a:txBody>
                    <a:bodyPr/>
                    <a:lstStyle/>
                    <a:p>
                      <a:pPr algn="l" fontAlgn="b"/>
                      <a:r>
                        <a:rPr lang="fr-FR" sz="1800" u="none" strike="noStrike" dirty="0">
                          <a:solidFill>
                            <a:srgbClr val="008E94"/>
                          </a:solidFill>
                          <a:effectLst/>
                        </a:rPr>
                        <a:t>Après avoir entendu parler du livre dans une émission à la radio ou à la TV</a:t>
                      </a:r>
                      <a:endParaRPr lang="fr-FR" sz="1800" b="0" i="0" u="none" strike="noStrike" dirty="0">
                        <a:solidFill>
                          <a:srgbClr val="008E94"/>
                        </a:solidFill>
                        <a:effectLst/>
                        <a:latin typeface="Calibri"/>
                      </a:endParaRPr>
                    </a:p>
                  </a:txBody>
                  <a:tcPr marL="7335" marR="7335" marT="7335" marB="0" anchor="ctr">
                    <a:noFill/>
                  </a:tcPr>
                </a:tc>
                <a:tc>
                  <a:txBody>
                    <a:bodyPr/>
                    <a:lstStyle/>
                    <a:p>
                      <a:pPr algn="ctr" fontAlgn="b"/>
                      <a:r>
                        <a:rPr lang="fr-FR" sz="1800" b="1" u="none" strike="noStrike" dirty="0" smtClean="0">
                          <a:solidFill>
                            <a:srgbClr val="008E94"/>
                          </a:solidFill>
                          <a:effectLst/>
                        </a:rPr>
                        <a:t>24%</a:t>
                      </a:r>
                      <a:endParaRPr lang="fr-FR" sz="1800" b="1" i="0" u="none" strike="noStrike" dirty="0">
                        <a:solidFill>
                          <a:srgbClr val="008E94"/>
                        </a:solidFill>
                        <a:effectLst/>
                        <a:latin typeface="Calibri"/>
                      </a:endParaRPr>
                    </a:p>
                  </a:txBody>
                  <a:tcPr marL="7335" marR="7335" marT="7335" marB="0" anchor="ctr">
                    <a:noFill/>
                  </a:tcPr>
                </a:tc>
              </a:tr>
              <a:tr h="336382">
                <a:tc>
                  <a:txBody>
                    <a:bodyPr/>
                    <a:lstStyle/>
                    <a:p>
                      <a:pPr algn="l" fontAlgn="b"/>
                      <a:r>
                        <a:rPr lang="fr-FR" sz="1800" u="none" strike="noStrike" dirty="0">
                          <a:solidFill>
                            <a:srgbClr val="008E94"/>
                          </a:solidFill>
                          <a:effectLst/>
                        </a:rPr>
                        <a:t>D'après les critiques lues dans la presse</a:t>
                      </a:r>
                      <a:endParaRPr lang="fr-FR" sz="1800" b="0" i="0" u="none" strike="noStrike" dirty="0">
                        <a:solidFill>
                          <a:srgbClr val="008E94"/>
                        </a:solidFill>
                        <a:effectLst/>
                        <a:latin typeface="Calibri"/>
                      </a:endParaRPr>
                    </a:p>
                  </a:txBody>
                  <a:tcPr marL="7335" marR="7335" marT="7335" marB="0" anchor="ctr">
                    <a:noFill/>
                  </a:tcPr>
                </a:tc>
                <a:tc>
                  <a:txBody>
                    <a:bodyPr/>
                    <a:lstStyle/>
                    <a:p>
                      <a:pPr algn="ctr" fontAlgn="b"/>
                      <a:r>
                        <a:rPr lang="fr-FR" sz="1800" b="1" u="none" strike="noStrike" dirty="0" smtClean="0">
                          <a:solidFill>
                            <a:srgbClr val="008E94"/>
                          </a:solidFill>
                          <a:effectLst/>
                        </a:rPr>
                        <a:t>17%</a:t>
                      </a:r>
                      <a:endParaRPr lang="fr-FR" sz="1800" b="1" i="0" u="none" strike="noStrike" dirty="0">
                        <a:solidFill>
                          <a:srgbClr val="008E94"/>
                        </a:solidFill>
                        <a:effectLst/>
                        <a:latin typeface="Calibri"/>
                      </a:endParaRPr>
                    </a:p>
                  </a:txBody>
                  <a:tcPr marL="7335" marR="7335" marT="7335" marB="0" anchor="ctr">
                    <a:noFill/>
                  </a:tcPr>
                </a:tc>
              </a:tr>
              <a:tr h="336382">
                <a:tc>
                  <a:txBody>
                    <a:bodyPr/>
                    <a:lstStyle/>
                    <a:p>
                      <a:pPr algn="l" fontAlgn="b"/>
                      <a:endParaRPr lang="fr-FR" sz="1800" b="0" i="0" u="none" strike="noStrike">
                        <a:solidFill>
                          <a:srgbClr val="008E94"/>
                        </a:solidFill>
                        <a:effectLst/>
                        <a:latin typeface="Calibri"/>
                      </a:endParaRPr>
                    </a:p>
                  </a:txBody>
                  <a:tcPr marL="7335" marR="7335" marT="7335" marB="0" anchor="ctr">
                    <a:noFill/>
                  </a:tcPr>
                </a:tc>
                <a:tc>
                  <a:txBody>
                    <a:bodyPr/>
                    <a:lstStyle/>
                    <a:p>
                      <a:pPr algn="ctr" fontAlgn="b"/>
                      <a:endParaRPr lang="fr-FR" sz="1800" b="1" i="0" u="none" strike="noStrike" dirty="0">
                        <a:solidFill>
                          <a:srgbClr val="008E94"/>
                        </a:solidFill>
                        <a:effectLst/>
                        <a:latin typeface="Calibri"/>
                      </a:endParaRPr>
                    </a:p>
                  </a:txBody>
                  <a:tcPr marL="7335" marR="7335" marT="7335" marB="0" anchor="ctr">
                    <a:noFill/>
                  </a:tcPr>
                </a:tc>
              </a:tr>
              <a:tr h="336382">
                <a:tc>
                  <a:txBody>
                    <a:bodyPr/>
                    <a:lstStyle/>
                    <a:p>
                      <a:pPr algn="l" fontAlgn="b"/>
                      <a:r>
                        <a:rPr lang="fr-FR" sz="1600" u="none" strike="noStrike" dirty="0">
                          <a:solidFill>
                            <a:srgbClr val="008E94"/>
                          </a:solidFill>
                          <a:effectLst/>
                        </a:rPr>
                        <a:t>D'après ce que vous avez lu sur Internet sur des blogs ou réseaux sociaux</a:t>
                      </a:r>
                      <a:endParaRPr lang="fr-FR" sz="1600" b="0" i="0" u="none" strike="noStrike" dirty="0">
                        <a:solidFill>
                          <a:srgbClr val="008E94"/>
                        </a:solidFill>
                        <a:effectLst/>
                        <a:latin typeface="Calibri"/>
                      </a:endParaRPr>
                    </a:p>
                  </a:txBody>
                  <a:tcPr marL="7335" marR="7335" marT="7335" marB="0" anchor="ctr">
                    <a:noFill/>
                  </a:tcPr>
                </a:tc>
                <a:tc>
                  <a:txBody>
                    <a:bodyPr/>
                    <a:lstStyle/>
                    <a:p>
                      <a:pPr algn="ctr" fontAlgn="b"/>
                      <a:r>
                        <a:rPr lang="fr-FR" sz="1600" b="1" u="none" strike="noStrike" dirty="0" smtClean="0">
                          <a:solidFill>
                            <a:srgbClr val="008E94"/>
                          </a:solidFill>
                          <a:effectLst/>
                        </a:rPr>
                        <a:t>9%</a:t>
                      </a:r>
                      <a:endParaRPr lang="fr-FR" sz="1600" b="1" i="0" u="none" strike="noStrike" dirty="0">
                        <a:solidFill>
                          <a:srgbClr val="008E94"/>
                        </a:solidFill>
                        <a:effectLst/>
                        <a:latin typeface="Calibri"/>
                      </a:endParaRPr>
                    </a:p>
                  </a:txBody>
                  <a:tcPr marL="7335" marR="7335" marT="7335" marB="0" anchor="ctr">
                    <a:noFill/>
                  </a:tcPr>
                </a:tc>
              </a:tr>
              <a:tr h="336382">
                <a:tc>
                  <a:txBody>
                    <a:bodyPr/>
                    <a:lstStyle/>
                    <a:p>
                      <a:pPr algn="l" fontAlgn="b"/>
                      <a:r>
                        <a:rPr lang="fr-FR" sz="1600" u="none" strike="noStrike" dirty="0">
                          <a:solidFill>
                            <a:srgbClr val="008E94"/>
                          </a:solidFill>
                          <a:effectLst/>
                        </a:rPr>
                        <a:t>Sur les recommandations du libraire</a:t>
                      </a:r>
                      <a:endParaRPr lang="fr-FR" sz="1600" b="0" i="0" u="none" strike="noStrike" dirty="0">
                        <a:solidFill>
                          <a:srgbClr val="008E94"/>
                        </a:solidFill>
                        <a:effectLst/>
                        <a:latin typeface="Calibri"/>
                      </a:endParaRPr>
                    </a:p>
                  </a:txBody>
                  <a:tcPr marL="7335" marR="7335" marT="7335" marB="0" anchor="ctr">
                    <a:noFill/>
                  </a:tcPr>
                </a:tc>
                <a:tc>
                  <a:txBody>
                    <a:bodyPr/>
                    <a:lstStyle/>
                    <a:p>
                      <a:pPr algn="ctr" fontAlgn="b"/>
                      <a:r>
                        <a:rPr lang="fr-FR" sz="1600" b="1" u="none" strike="noStrike" dirty="0" smtClean="0">
                          <a:solidFill>
                            <a:srgbClr val="008E94"/>
                          </a:solidFill>
                          <a:effectLst/>
                        </a:rPr>
                        <a:t>5%</a:t>
                      </a:r>
                      <a:endParaRPr lang="fr-FR" sz="1600" b="1" i="0" u="none" strike="noStrike" dirty="0">
                        <a:solidFill>
                          <a:srgbClr val="008E94"/>
                        </a:solidFill>
                        <a:effectLst/>
                        <a:latin typeface="Calibri"/>
                      </a:endParaRPr>
                    </a:p>
                  </a:txBody>
                  <a:tcPr marL="7335" marR="7335" marT="7335" marB="0" anchor="ctr">
                    <a:noFill/>
                  </a:tcPr>
                </a:tc>
              </a:tr>
              <a:tr h="336382">
                <a:tc>
                  <a:txBody>
                    <a:bodyPr/>
                    <a:lstStyle/>
                    <a:p>
                      <a:pPr algn="l" fontAlgn="b"/>
                      <a:r>
                        <a:rPr lang="fr-FR" sz="1600" u="none" strike="noStrike" dirty="0">
                          <a:solidFill>
                            <a:srgbClr val="008E94"/>
                          </a:solidFill>
                          <a:effectLst/>
                        </a:rPr>
                        <a:t>D'après les avis des sites de vente en ligne</a:t>
                      </a:r>
                      <a:endParaRPr lang="fr-FR" sz="1600" b="0" i="0" u="none" strike="noStrike" dirty="0">
                        <a:solidFill>
                          <a:srgbClr val="008E94"/>
                        </a:solidFill>
                        <a:effectLst/>
                        <a:latin typeface="Calibri"/>
                      </a:endParaRPr>
                    </a:p>
                  </a:txBody>
                  <a:tcPr marL="7335" marR="7335" marT="7335" marB="0" anchor="ctr">
                    <a:noFill/>
                  </a:tcPr>
                </a:tc>
                <a:tc>
                  <a:txBody>
                    <a:bodyPr/>
                    <a:lstStyle/>
                    <a:p>
                      <a:pPr algn="ctr" fontAlgn="b"/>
                      <a:r>
                        <a:rPr lang="fr-FR" sz="1600" b="1" u="none" strike="noStrike" dirty="0" smtClean="0">
                          <a:solidFill>
                            <a:srgbClr val="008E94"/>
                          </a:solidFill>
                          <a:effectLst/>
                        </a:rPr>
                        <a:t>3%</a:t>
                      </a:r>
                      <a:endParaRPr lang="fr-FR" sz="1600" b="1" i="0" u="none" strike="noStrike" dirty="0">
                        <a:solidFill>
                          <a:srgbClr val="008E94"/>
                        </a:solidFill>
                        <a:effectLst/>
                        <a:latin typeface="Calibri"/>
                      </a:endParaRPr>
                    </a:p>
                  </a:txBody>
                  <a:tcPr marL="7335" marR="7335" marT="7335" marB="0" anchor="ctr">
                    <a:noFill/>
                  </a:tcPr>
                </a:tc>
              </a:tr>
              <a:tr h="336382">
                <a:tc>
                  <a:txBody>
                    <a:bodyPr/>
                    <a:lstStyle/>
                    <a:p>
                      <a:pPr algn="l" fontAlgn="b"/>
                      <a:r>
                        <a:rPr lang="fr-FR" sz="1600" u="none" strike="noStrike" dirty="0">
                          <a:solidFill>
                            <a:srgbClr val="008E94"/>
                          </a:solidFill>
                          <a:effectLst/>
                        </a:rPr>
                        <a:t>Suite à l'attribution d'un prix littéraire</a:t>
                      </a:r>
                      <a:endParaRPr lang="fr-FR" sz="1600" b="0" i="0" u="none" strike="noStrike" dirty="0">
                        <a:solidFill>
                          <a:srgbClr val="008E94"/>
                        </a:solidFill>
                        <a:effectLst/>
                        <a:latin typeface="Calibri"/>
                      </a:endParaRPr>
                    </a:p>
                  </a:txBody>
                  <a:tcPr marL="7335" marR="7335" marT="7335" marB="0" anchor="ctr">
                    <a:noFill/>
                  </a:tcPr>
                </a:tc>
                <a:tc>
                  <a:txBody>
                    <a:bodyPr/>
                    <a:lstStyle/>
                    <a:p>
                      <a:pPr algn="ctr" fontAlgn="b"/>
                      <a:r>
                        <a:rPr lang="fr-FR" sz="1600" b="1" u="none" strike="noStrike" dirty="0" smtClean="0">
                          <a:solidFill>
                            <a:srgbClr val="008E94"/>
                          </a:solidFill>
                          <a:effectLst/>
                        </a:rPr>
                        <a:t>2%</a:t>
                      </a:r>
                      <a:endParaRPr lang="fr-FR" sz="1600" b="1" i="0" u="none" strike="noStrike" dirty="0">
                        <a:solidFill>
                          <a:srgbClr val="008E94"/>
                        </a:solidFill>
                        <a:effectLst/>
                        <a:latin typeface="Calibri"/>
                      </a:endParaRPr>
                    </a:p>
                  </a:txBody>
                  <a:tcPr marL="7335" marR="7335" marT="7335" marB="0" anchor="ctr">
                    <a:noFill/>
                  </a:tcPr>
                </a:tc>
              </a:tr>
            </a:tbl>
          </a:graphicData>
        </a:graphic>
      </p:graphicFrame>
      <p:sp>
        <p:nvSpPr>
          <p:cNvPr id="37" name="Rectangle à coins arrondis 36"/>
          <p:cNvSpPr/>
          <p:nvPr/>
        </p:nvSpPr>
        <p:spPr>
          <a:xfrm>
            <a:off x="3630054" y="1773455"/>
            <a:ext cx="1788459" cy="629960"/>
          </a:xfrm>
          <a:prstGeom prst="roundRect">
            <a:avLst/>
          </a:prstGeom>
          <a:noFill/>
          <a:ln>
            <a:noFill/>
          </a:ln>
        </p:spPr>
        <p:txBody>
          <a:bodyPr wrap="square" tIns="0" bIns="0">
            <a:spAutoFit/>
          </a:bodyPr>
          <a:lstStyle/>
          <a:p>
            <a:pPr algn="ctr">
              <a:lnSpc>
                <a:spcPts val="1200"/>
              </a:lnSpc>
            </a:pPr>
            <a:r>
              <a:rPr lang="fr-FR" altLang="fr-FR" sz="2400" b="1" u="sng" dirty="0" smtClean="0">
                <a:ea typeface="ヒラギノ角ゴ Pro W3" pitchFamily="-64" charset="-128"/>
              </a:rPr>
              <a:t>Au total</a:t>
            </a:r>
          </a:p>
          <a:p>
            <a:pPr lvl="0" algn="ctr"/>
            <a:endParaRPr lang="fr-FR" altLang="fr-FR" sz="1000" dirty="0" smtClean="0">
              <a:solidFill>
                <a:srgbClr val="1F497D"/>
              </a:solidFill>
              <a:ea typeface="ヒラギノ角ゴ Pro W3" pitchFamily="-64" charset="-128"/>
            </a:endParaRPr>
          </a:p>
          <a:p>
            <a:pPr lvl="0" algn="ctr"/>
            <a:r>
              <a:rPr lang="fr-FR" altLang="fr-FR" sz="1000" dirty="0" smtClean="0">
                <a:solidFill>
                  <a:srgbClr val="1F497D"/>
                </a:solidFill>
                <a:ea typeface="ヒラギノ角ゴ Pro W3" pitchFamily="-64" charset="-128"/>
              </a:rPr>
              <a:t>Base </a:t>
            </a:r>
            <a:r>
              <a:rPr lang="fr-FR" altLang="fr-FR" sz="1000" dirty="0">
                <a:solidFill>
                  <a:srgbClr val="1F497D"/>
                </a:solidFill>
                <a:ea typeface="ヒラギノ角ゴ Pro W3" pitchFamily="-64" charset="-128"/>
              </a:rPr>
              <a:t>: </a:t>
            </a:r>
            <a:r>
              <a:rPr lang="fr-FR" altLang="fr-FR" sz="1000" dirty="0" smtClean="0">
                <a:solidFill>
                  <a:srgbClr val="1F497D"/>
                </a:solidFill>
                <a:ea typeface="ヒラギノ角ゴ Pro W3" pitchFamily="-64" charset="-128"/>
              </a:rPr>
              <a:t/>
            </a:r>
            <a:br>
              <a:rPr lang="fr-FR" altLang="fr-FR" sz="1000" dirty="0" smtClean="0">
                <a:solidFill>
                  <a:srgbClr val="1F497D"/>
                </a:solidFill>
                <a:ea typeface="ヒラギノ角ゴ Pro W3" pitchFamily="-64" charset="-128"/>
              </a:rPr>
            </a:br>
            <a:r>
              <a:rPr lang="fr-FR" altLang="fr-FR" sz="1000" dirty="0" smtClean="0">
                <a:solidFill>
                  <a:srgbClr val="1F497D"/>
                </a:solidFill>
                <a:ea typeface="ヒラギノ角ゴ Pro W3" pitchFamily="-64" charset="-128"/>
              </a:rPr>
              <a:t>Lecteurs </a:t>
            </a:r>
            <a:r>
              <a:rPr lang="fr-FR" altLang="fr-FR" sz="1000" dirty="0">
                <a:solidFill>
                  <a:srgbClr val="1F497D"/>
                </a:solidFill>
                <a:ea typeface="ヒラギノ角ゴ Pro W3" pitchFamily="-64" charset="-128"/>
              </a:rPr>
              <a:t>LN et/ou LP 699 </a:t>
            </a:r>
            <a:r>
              <a:rPr lang="fr-FR" altLang="fr-FR" sz="1000" dirty="0" err="1">
                <a:solidFill>
                  <a:srgbClr val="1F497D"/>
                </a:solidFill>
                <a:ea typeface="ヒラギノ角ゴ Pro W3" pitchFamily="-64" charset="-128"/>
              </a:rPr>
              <a:t>int</a:t>
            </a:r>
            <a:r>
              <a:rPr lang="fr-FR" altLang="fr-FR" sz="1000" dirty="0">
                <a:solidFill>
                  <a:srgbClr val="1F497D"/>
                </a:solidFill>
                <a:ea typeface="ヒラギノ角ゴ Pro W3" pitchFamily="-64" charset="-128"/>
              </a:rPr>
              <a:t>. </a:t>
            </a:r>
          </a:p>
        </p:txBody>
      </p:sp>
      <p:sp>
        <p:nvSpPr>
          <p:cNvPr id="40" name="Ellipse 39"/>
          <p:cNvSpPr/>
          <p:nvPr/>
        </p:nvSpPr>
        <p:spPr bwMode="auto">
          <a:xfrm>
            <a:off x="8413612" y="3581679"/>
            <a:ext cx="351343" cy="252846"/>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spc="-150" normalizeH="0" baseline="0" dirty="0" smtClean="0">
                <a:ln>
                  <a:noFill/>
                </a:ln>
                <a:effectLst/>
                <a:latin typeface="Calibri" pitchFamily="34" charset="0"/>
              </a:rPr>
              <a:t>3</a:t>
            </a:r>
          </a:p>
        </p:txBody>
      </p:sp>
      <p:sp>
        <p:nvSpPr>
          <p:cNvPr id="41" name="Ellipse 40"/>
          <p:cNvSpPr/>
          <p:nvPr/>
        </p:nvSpPr>
        <p:spPr bwMode="auto">
          <a:xfrm>
            <a:off x="8413612" y="3935841"/>
            <a:ext cx="351343" cy="252846"/>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spc="-150" normalizeH="0" baseline="0" dirty="0" smtClean="0">
                <a:ln>
                  <a:noFill/>
                </a:ln>
                <a:effectLst/>
                <a:latin typeface="Calibri" pitchFamily="34" charset="0"/>
              </a:rPr>
              <a:t>4</a:t>
            </a:r>
          </a:p>
        </p:txBody>
      </p:sp>
      <p:sp>
        <p:nvSpPr>
          <p:cNvPr id="43" name="Ellipse 42"/>
          <p:cNvSpPr/>
          <p:nvPr/>
        </p:nvSpPr>
        <p:spPr bwMode="auto">
          <a:xfrm>
            <a:off x="8413612" y="5958352"/>
            <a:ext cx="351343" cy="252846"/>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spc="-150" normalizeH="0" baseline="0" dirty="0" smtClean="0">
                <a:ln>
                  <a:noFill/>
                </a:ln>
                <a:effectLst/>
                <a:latin typeface="Calibri" pitchFamily="34" charset="0"/>
              </a:rPr>
              <a:t>9</a:t>
            </a:r>
          </a:p>
        </p:txBody>
      </p:sp>
      <p:sp>
        <p:nvSpPr>
          <p:cNvPr id="44" name="Ellipse 43"/>
          <p:cNvSpPr/>
          <p:nvPr/>
        </p:nvSpPr>
        <p:spPr bwMode="auto">
          <a:xfrm>
            <a:off x="8413612" y="4978953"/>
            <a:ext cx="351343" cy="252846"/>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spc="-150" normalizeH="0" baseline="0" dirty="0" smtClean="0">
                <a:ln>
                  <a:noFill/>
                </a:ln>
                <a:effectLst/>
                <a:latin typeface="Calibri" pitchFamily="34" charset="0"/>
              </a:rPr>
              <a:t>6</a:t>
            </a:r>
          </a:p>
        </p:txBody>
      </p:sp>
      <p:sp>
        <p:nvSpPr>
          <p:cNvPr id="45" name="Ellipse 44"/>
          <p:cNvSpPr/>
          <p:nvPr/>
        </p:nvSpPr>
        <p:spPr bwMode="auto">
          <a:xfrm>
            <a:off x="8413612" y="5305419"/>
            <a:ext cx="351343" cy="252846"/>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spc="-150" normalizeH="0" baseline="0" dirty="0" smtClean="0">
                <a:ln>
                  <a:noFill/>
                </a:ln>
                <a:effectLst/>
                <a:latin typeface="Calibri" pitchFamily="34" charset="0"/>
              </a:rPr>
              <a:t>7</a:t>
            </a:r>
          </a:p>
        </p:txBody>
      </p:sp>
      <p:sp>
        <p:nvSpPr>
          <p:cNvPr id="46" name="Ellipse 45"/>
          <p:cNvSpPr/>
          <p:nvPr/>
        </p:nvSpPr>
        <p:spPr bwMode="auto">
          <a:xfrm>
            <a:off x="8413612" y="5631885"/>
            <a:ext cx="351343" cy="252846"/>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spc="-150" normalizeH="0" baseline="0" dirty="0" smtClean="0">
                <a:ln>
                  <a:noFill/>
                </a:ln>
                <a:effectLst/>
                <a:latin typeface="Calibri" pitchFamily="34" charset="0"/>
              </a:rPr>
              <a:t>8</a:t>
            </a:r>
          </a:p>
        </p:txBody>
      </p:sp>
      <p:sp>
        <p:nvSpPr>
          <p:cNvPr id="29" name="Rectangle à coins arrondis 28"/>
          <p:cNvSpPr/>
          <p:nvPr/>
        </p:nvSpPr>
        <p:spPr bwMode="auto">
          <a:xfrm flipH="1">
            <a:off x="7493415" y="1617663"/>
            <a:ext cx="1071501" cy="817275"/>
          </a:xfrm>
          <a:prstGeom prst="wedgeRoundRectCallout">
            <a:avLst>
              <a:gd name="adj1" fmla="val 82607"/>
              <a:gd name="adj2" fmla="val 65792"/>
              <a:gd name="adj3" fmla="val 16667"/>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4000" b="1" i="0" u="none" strike="noStrike" cap="none" normalizeH="0" baseline="0" dirty="0" smtClean="0">
                <a:ln>
                  <a:noFill/>
                </a:ln>
                <a:effectLst/>
                <a:latin typeface="Calibri" pitchFamily="34" charset="0"/>
              </a:rPr>
              <a:t>54%</a:t>
            </a:r>
          </a:p>
        </p:txBody>
      </p:sp>
      <p:sp>
        <p:nvSpPr>
          <p:cNvPr id="30" name="Rectangle à coins arrondis 29"/>
          <p:cNvSpPr/>
          <p:nvPr/>
        </p:nvSpPr>
        <p:spPr bwMode="auto">
          <a:xfrm>
            <a:off x="7545793" y="2572142"/>
            <a:ext cx="1071501" cy="817275"/>
          </a:xfrm>
          <a:prstGeom prst="wedgeRoundRectCallout">
            <a:avLst>
              <a:gd name="adj1" fmla="val -89324"/>
              <a:gd name="adj2" fmla="val 18077"/>
              <a:gd name="adj3" fmla="val 16667"/>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4000" b="1" i="0" u="none" strike="noStrike" cap="none" normalizeH="0" baseline="0" dirty="0" smtClean="0">
                <a:ln>
                  <a:noFill/>
                </a:ln>
                <a:effectLst/>
                <a:latin typeface="Calibri" pitchFamily="34" charset="0"/>
              </a:rPr>
              <a:t>43%</a:t>
            </a:r>
          </a:p>
        </p:txBody>
      </p:sp>
      <p:sp>
        <p:nvSpPr>
          <p:cNvPr id="2" name="ZoneTexte 1"/>
          <p:cNvSpPr txBox="1"/>
          <p:nvPr/>
        </p:nvSpPr>
        <p:spPr>
          <a:xfrm>
            <a:off x="1195699" y="2508826"/>
            <a:ext cx="5787803" cy="507831"/>
          </a:xfrm>
          <a:prstGeom prst="rect">
            <a:avLst/>
          </a:prstGeom>
          <a:noFill/>
        </p:spPr>
        <p:txBody>
          <a:bodyPr wrap="none" rtlCol="0">
            <a:spAutoFit/>
          </a:bodyPr>
          <a:lstStyle/>
          <a:p>
            <a:pPr algn="ctr"/>
            <a:r>
              <a:rPr lang="fr-FR" sz="3000" dirty="0"/>
              <a:t>D'après le sujet ou le thème du livre</a:t>
            </a:r>
          </a:p>
        </p:txBody>
      </p:sp>
      <p:sp>
        <p:nvSpPr>
          <p:cNvPr id="38" name="Ellipse 37"/>
          <p:cNvSpPr/>
          <p:nvPr/>
        </p:nvSpPr>
        <p:spPr bwMode="auto">
          <a:xfrm>
            <a:off x="8334385" y="1526794"/>
            <a:ext cx="351343" cy="252846"/>
          </a:xfrm>
          <a:prstGeom prst="ellipse">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600" b="1" i="0" u="none" strike="noStrike" cap="none" spc="-150" normalizeH="0" baseline="0" dirty="0" smtClean="0">
                <a:ln>
                  <a:noFill/>
                </a:ln>
                <a:solidFill>
                  <a:schemeClr val="bg1"/>
                </a:solidFill>
                <a:effectLst/>
                <a:latin typeface="Calibri" pitchFamily="34" charset="0"/>
              </a:rPr>
              <a:t>1</a:t>
            </a:r>
          </a:p>
        </p:txBody>
      </p:sp>
      <p:sp>
        <p:nvSpPr>
          <p:cNvPr id="32" name="ZoneTexte 31"/>
          <p:cNvSpPr txBox="1"/>
          <p:nvPr/>
        </p:nvSpPr>
        <p:spPr>
          <a:xfrm>
            <a:off x="1286527" y="2876974"/>
            <a:ext cx="5606151" cy="507831"/>
          </a:xfrm>
          <a:prstGeom prst="rect">
            <a:avLst/>
          </a:prstGeom>
          <a:noFill/>
        </p:spPr>
        <p:txBody>
          <a:bodyPr wrap="none" rtlCol="0">
            <a:spAutoFit/>
          </a:bodyPr>
          <a:lstStyle/>
          <a:p>
            <a:pPr algn="ctr"/>
            <a:r>
              <a:rPr lang="fr-FR" sz="3000" dirty="0" smtClean="0"/>
              <a:t>Sur les conseils </a:t>
            </a:r>
            <a:r>
              <a:rPr lang="fr-FR" sz="3000" dirty="0"/>
              <a:t>de votre entourage</a:t>
            </a:r>
          </a:p>
        </p:txBody>
      </p:sp>
      <p:sp>
        <p:nvSpPr>
          <p:cNvPr id="33" name="Ellipse 32"/>
          <p:cNvSpPr/>
          <p:nvPr/>
        </p:nvSpPr>
        <p:spPr bwMode="auto">
          <a:xfrm>
            <a:off x="8413612" y="4290002"/>
            <a:ext cx="351343" cy="252846"/>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1" i="0" u="none" strike="noStrike" cap="none" spc="-150" normalizeH="0" baseline="0" dirty="0" smtClean="0">
                <a:ln>
                  <a:noFill/>
                </a:ln>
                <a:effectLst/>
                <a:latin typeface="Calibri" pitchFamily="34" charset="0"/>
              </a:rPr>
              <a:t>5</a:t>
            </a:r>
          </a:p>
        </p:txBody>
      </p:sp>
      <p:sp>
        <p:nvSpPr>
          <p:cNvPr id="39" name="Ellipse 38"/>
          <p:cNvSpPr/>
          <p:nvPr/>
        </p:nvSpPr>
        <p:spPr bwMode="auto">
          <a:xfrm>
            <a:off x="8360188" y="2572142"/>
            <a:ext cx="351343" cy="252846"/>
          </a:xfrm>
          <a:prstGeom prst="ellipse">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600" b="1" i="0" u="none" strike="noStrike" cap="none" spc="-150" normalizeH="0" baseline="0" dirty="0" smtClean="0">
                <a:ln>
                  <a:noFill/>
                </a:ln>
                <a:solidFill>
                  <a:schemeClr val="bg1"/>
                </a:solidFill>
                <a:effectLst/>
                <a:latin typeface="Calibri" pitchFamily="34" charset="0"/>
              </a:rPr>
              <a:t>2</a:t>
            </a:r>
          </a:p>
        </p:txBody>
      </p:sp>
      <p:sp>
        <p:nvSpPr>
          <p:cNvPr id="34" name="Légende à une bordure 1 33"/>
          <p:cNvSpPr/>
          <p:nvPr/>
        </p:nvSpPr>
        <p:spPr bwMode="auto">
          <a:xfrm flipH="1">
            <a:off x="4470598" y="3382596"/>
            <a:ext cx="2512903" cy="457048"/>
          </a:xfrm>
          <a:prstGeom prst="accentCallout1">
            <a:avLst>
              <a:gd name="adj1" fmla="val 44325"/>
              <a:gd name="adj2" fmla="val -5658"/>
              <a:gd name="adj3" fmla="val 66116"/>
              <a:gd name="adj4" fmla="val -30247"/>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R="0" algn="ctr" defTabSz="914400" rtl="0" eaLnBrk="1" fontAlgn="base" latinLnBrk="0" hangingPunct="1">
              <a:lnSpc>
                <a:spcPct val="90000"/>
              </a:lnSpc>
              <a:spcBef>
                <a:spcPct val="0"/>
              </a:spcBef>
              <a:spcAft>
                <a:spcPct val="0"/>
              </a:spcAft>
              <a:buClrTx/>
              <a:buSzTx/>
              <a:tabLst/>
            </a:pPr>
            <a:r>
              <a:rPr kumimoji="0" lang="fr-FR" sz="1100" b="1" i="0" u="none" strike="noStrike" cap="none" normalizeH="0" baseline="0" dirty="0" smtClean="0">
                <a:ln>
                  <a:noFill/>
                </a:ln>
                <a:solidFill>
                  <a:schemeClr val="tx1"/>
                </a:solidFill>
                <a:effectLst/>
              </a:rPr>
              <a:t>+ + +</a:t>
            </a:r>
          </a:p>
          <a:p>
            <a:r>
              <a:rPr lang="fr-FR" sz="1100" dirty="0" smtClean="0"/>
              <a:t>Grands lecteurs papiers : 33%</a:t>
            </a:r>
          </a:p>
          <a:p>
            <a:r>
              <a:rPr kumimoji="0" lang="fr-FR" sz="1100" b="0" i="0" u="none" strike="noStrike" cap="none" normalizeH="0" dirty="0" smtClean="0">
                <a:ln>
                  <a:noFill/>
                </a:ln>
                <a:solidFill>
                  <a:schemeClr val="tx1"/>
                </a:solidFill>
                <a:effectLst/>
              </a:rPr>
              <a:t>Lecteurs format poche : 31%</a:t>
            </a:r>
          </a:p>
        </p:txBody>
      </p:sp>
      <p:sp>
        <p:nvSpPr>
          <p:cNvPr id="35" name="Légende à une bordure 1 34"/>
          <p:cNvSpPr/>
          <p:nvPr/>
        </p:nvSpPr>
        <p:spPr bwMode="auto">
          <a:xfrm flipH="1">
            <a:off x="5197773" y="5316289"/>
            <a:ext cx="1857979" cy="664797"/>
          </a:xfrm>
          <a:prstGeom prst="accentCallout1">
            <a:avLst>
              <a:gd name="adj1" fmla="val 44325"/>
              <a:gd name="adj2" fmla="val -5658"/>
              <a:gd name="adj3" fmla="val -35044"/>
              <a:gd name="adj4" fmla="val -42455"/>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R="0" algn="ctr" defTabSz="914400" rtl="0" eaLnBrk="1" fontAlgn="base" latinLnBrk="0" hangingPunct="1">
              <a:lnSpc>
                <a:spcPct val="90000"/>
              </a:lnSpc>
              <a:spcBef>
                <a:spcPct val="0"/>
              </a:spcBef>
              <a:spcAft>
                <a:spcPct val="0"/>
              </a:spcAft>
              <a:buClrTx/>
              <a:buSzTx/>
              <a:tabLst/>
            </a:pPr>
            <a:r>
              <a:rPr kumimoji="0" lang="fr-FR" sz="1200" b="1" i="0" u="none" strike="noStrike" cap="none" normalizeH="0" baseline="0" dirty="0" smtClean="0">
                <a:ln>
                  <a:noFill/>
                </a:ln>
                <a:solidFill>
                  <a:schemeClr val="tx1"/>
                </a:solidFill>
                <a:effectLst/>
              </a:rPr>
              <a:t>+ + +</a:t>
            </a:r>
          </a:p>
          <a:p>
            <a:r>
              <a:rPr lang="fr-FR" sz="1200" dirty="0" smtClean="0"/>
              <a:t>Lecteurs numériques  : 15%</a:t>
            </a:r>
          </a:p>
          <a:p>
            <a:r>
              <a:rPr lang="fr-FR" sz="1200" dirty="0" smtClean="0"/>
              <a:t>Moins de 35 ans : 15%</a:t>
            </a:r>
            <a:endParaRPr lang="fr-FR" sz="1200" dirty="0"/>
          </a:p>
          <a:p>
            <a:pPr marR="0" algn="l" defTabSz="914400" rtl="0" eaLnBrk="1" fontAlgn="base" latinLnBrk="0" hangingPunct="1">
              <a:lnSpc>
                <a:spcPct val="90000"/>
              </a:lnSpc>
              <a:spcBef>
                <a:spcPct val="0"/>
              </a:spcBef>
              <a:spcAft>
                <a:spcPct val="0"/>
              </a:spcAft>
              <a:buClrTx/>
              <a:buSzTx/>
              <a:tabLst/>
            </a:pPr>
            <a:r>
              <a:rPr kumimoji="0" lang="fr-FR" sz="1200" b="0" i="0" u="none" strike="noStrike" cap="none" normalizeH="0" dirty="0" smtClean="0">
                <a:ln>
                  <a:noFill/>
                </a:ln>
                <a:solidFill>
                  <a:schemeClr val="tx1"/>
                </a:solidFill>
                <a:effectLst/>
              </a:rPr>
              <a:t>Equipés tablette : 12%</a:t>
            </a:r>
          </a:p>
        </p:txBody>
      </p:sp>
    </p:spTree>
    <p:extLst>
      <p:ext uri="{BB962C8B-B14F-4D97-AF65-F5344CB8AC3E}">
        <p14:creationId xmlns:p14="http://schemas.microsoft.com/office/powerpoint/2010/main" val="2102164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Ellipse 158"/>
          <p:cNvSpPr/>
          <p:nvPr/>
        </p:nvSpPr>
        <p:spPr bwMode="auto">
          <a:xfrm>
            <a:off x="7424184" y="5136972"/>
            <a:ext cx="674042" cy="638265"/>
          </a:xfrm>
          <a:prstGeom prst="ellipse">
            <a:avLst/>
          </a:prstGeom>
          <a:solidFill>
            <a:srgbClr val="C2DCE8"/>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60" name="Ellipse 159"/>
          <p:cNvSpPr/>
          <p:nvPr/>
        </p:nvSpPr>
        <p:spPr bwMode="auto">
          <a:xfrm>
            <a:off x="7321116" y="4203523"/>
            <a:ext cx="880179" cy="833461"/>
          </a:xfrm>
          <a:prstGeom prst="ellipse">
            <a:avLst/>
          </a:prstGeom>
          <a:solidFill>
            <a:srgbClr val="C2DCE8"/>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58" name="Ellipse 157"/>
          <p:cNvSpPr/>
          <p:nvPr/>
        </p:nvSpPr>
        <p:spPr bwMode="auto">
          <a:xfrm>
            <a:off x="7520106" y="3605149"/>
            <a:ext cx="482198" cy="456604"/>
          </a:xfrm>
          <a:prstGeom prst="ellipse">
            <a:avLst/>
          </a:prstGeom>
          <a:solidFill>
            <a:srgbClr val="C2DCE8"/>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61" name="Ellipse 160"/>
          <p:cNvSpPr/>
          <p:nvPr/>
        </p:nvSpPr>
        <p:spPr bwMode="auto">
          <a:xfrm>
            <a:off x="7194478" y="2478839"/>
            <a:ext cx="1133455" cy="1073293"/>
          </a:xfrm>
          <a:prstGeom prst="ellipse">
            <a:avLst/>
          </a:prstGeom>
          <a:solidFill>
            <a:srgbClr val="C2DCE8"/>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aphicFrame>
        <p:nvGraphicFramePr>
          <p:cNvPr id="155" name="Tableau 154"/>
          <p:cNvGraphicFramePr>
            <a:graphicFrameLocks noGrp="1"/>
          </p:cNvGraphicFramePr>
          <p:nvPr>
            <p:extLst>
              <p:ext uri="{D42A27DB-BD31-4B8C-83A1-F6EECF244321}">
                <p14:modId xmlns:p14="http://schemas.microsoft.com/office/powerpoint/2010/main" val="1974094179"/>
              </p:ext>
            </p:extLst>
          </p:nvPr>
        </p:nvGraphicFramePr>
        <p:xfrm>
          <a:off x="3147846" y="981464"/>
          <a:ext cx="5052304" cy="5286265"/>
        </p:xfrm>
        <a:graphic>
          <a:graphicData uri="http://schemas.openxmlformats.org/drawingml/2006/table">
            <a:tbl>
              <a:tblPr>
                <a:tableStyleId>{5C22544A-7EE6-4342-B048-85BDC9FD1C3A}</a:tableStyleId>
              </a:tblPr>
              <a:tblGrid>
                <a:gridCol w="3229305"/>
                <a:gridCol w="946799"/>
                <a:gridCol w="876200"/>
              </a:tblGrid>
              <a:tr h="519450">
                <a:tc>
                  <a:txBody>
                    <a:bodyPr/>
                    <a:lstStyle/>
                    <a:p>
                      <a:pPr algn="l" fontAlgn="ctr"/>
                      <a:endParaRPr lang="fr-FR" sz="1800" b="0" i="0" u="sng"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400" b="1"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1400" b="1" i="0" u="none" strike="noStrike" dirty="0" smtClean="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2172">
                <a:tc>
                  <a:txBody>
                    <a:bodyPr/>
                    <a:lstStyle/>
                    <a:p>
                      <a:pPr algn="l" fontAlgn="ctr"/>
                      <a:endParaRPr lang="fr-FR" sz="1800" b="0" i="0" u="sng"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1" i="0" u="none" strike="noStrike" dirty="0" smtClean="0">
                          <a:solidFill>
                            <a:schemeClr val="bg1">
                              <a:lumMod val="50000"/>
                            </a:schemeClr>
                          </a:solidFill>
                          <a:effectLst/>
                          <a:latin typeface="+mn-lt"/>
                        </a:rPr>
                        <a:t>Nombre </a:t>
                      </a:r>
                      <a:r>
                        <a:rPr lang="fr-FR" sz="1400" b="1" i="0" u="none" strike="noStrike" dirty="0" smtClean="0">
                          <a:solidFill>
                            <a:schemeClr val="bg1">
                              <a:lumMod val="50000"/>
                            </a:schemeClr>
                          </a:solidFill>
                          <a:effectLst/>
                          <a:latin typeface="+mn-lt"/>
                        </a:rPr>
                        <a:t>moyen de livres achetés</a:t>
                      </a:r>
                      <a:endParaRPr lang="fr-FR" sz="1400" b="1"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b="1" i="0" u="none" strike="noStrike" dirty="0" smtClean="0">
                          <a:solidFill>
                            <a:schemeClr val="tx1"/>
                          </a:solidFill>
                          <a:effectLst/>
                          <a:latin typeface="+mn-lt"/>
                        </a:rPr>
                        <a:t>% sur le nombre moyen  de livres lus</a:t>
                      </a:r>
                    </a:p>
                    <a:p>
                      <a:pPr algn="ctr" fontAlgn="ctr"/>
                      <a:endParaRPr lang="fr-FR" sz="14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737">
                <a:tc>
                  <a:txBody>
                    <a:bodyPr/>
                    <a:lstStyle/>
                    <a:p>
                      <a:pPr algn="l" fontAlgn="ctr"/>
                      <a:r>
                        <a:rPr lang="fr-FR" sz="1800" b="0" i="0" u="none" strike="noStrike" dirty="0" smtClean="0">
                          <a:solidFill>
                            <a:schemeClr val="tx1"/>
                          </a:solidFill>
                          <a:effectLst/>
                          <a:latin typeface="+mn-lt"/>
                        </a:rPr>
                        <a:t>Ont acheté des livres neufs*</a:t>
                      </a:r>
                      <a:endParaRPr lang="fr-FR" sz="1800" b="0" i="0" u="none"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1" i="0" u="none" strike="noStrike" dirty="0" smtClean="0">
                          <a:solidFill>
                            <a:schemeClr val="bg1">
                              <a:lumMod val="50000"/>
                            </a:schemeClr>
                          </a:solidFill>
                          <a:effectLst/>
                          <a:latin typeface="+mn-lt"/>
                        </a:rPr>
                        <a:t>7</a:t>
                      </a:r>
                      <a:endParaRPr lang="fr-FR" sz="1600" b="1"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2400" b="1" i="0" u="none" strike="noStrike" dirty="0" smtClean="0">
                          <a:solidFill>
                            <a:schemeClr val="tx1"/>
                          </a:solidFill>
                          <a:effectLst/>
                          <a:latin typeface="+mn-lt"/>
                        </a:rPr>
                        <a:t>47%</a:t>
                      </a:r>
                      <a:endParaRPr lang="fr-FR" sz="24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737">
                <a:tc>
                  <a:txBody>
                    <a:bodyPr/>
                    <a:lstStyle/>
                    <a:p>
                      <a:pPr algn="l" fontAlgn="ctr"/>
                      <a:r>
                        <a:rPr lang="fr-FR" sz="1800" b="0" i="0" u="none" strike="noStrike" dirty="0" smtClean="0">
                          <a:solidFill>
                            <a:schemeClr val="tx1"/>
                          </a:solidFill>
                          <a:effectLst/>
                          <a:latin typeface="+mn-lt"/>
                        </a:rPr>
                        <a:t>Ont acheté des livres d’occasion*</a:t>
                      </a:r>
                      <a:endParaRPr lang="fr-FR" sz="1800" b="0" i="0" u="none"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1" i="0" u="none" strike="noStrike" dirty="0" smtClean="0">
                          <a:solidFill>
                            <a:schemeClr val="bg1">
                              <a:lumMod val="50000"/>
                            </a:schemeClr>
                          </a:solidFill>
                          <a:effectLst/>
                          <a:latin typeface="+mn-lt"/>
                        </a:rPr>
                        <a:t>2</a:t>
                      </a:r>
                      <a:endParaRPr lang="fr-FR" sz="1600" b="1"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1" i="0" u="none" strike="noStrike" dirty="0" smtClean="0">
                          <a:solidFill>
                            <a:schemeClr val="tx1"/>
                          </a:solidFill>
                          <a:effectLst/>
                          <a:latin typeface="+mn-lt"/>
                        </a:rPr>
                        <a:t>13%</a:t>
                      </a:r>
                      <a:endParaRPr lang="fr-FR" sz="16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737">
                <a:tc>
                  <a:txBody>
                    <a:bodyPr/>
                    <a:lstStyle/>
                    <a:p>
                      <a:pPr algn="l" fontAlgn="ctr"/>
                      <a:r>
                        <a:rPr lang="fr-FR" sz="1800" b="0" i="0" u="none" strike="noStrike" dirty="0">
                          <a:solidFill>
                            <a:schemeClr val="tx1"/>
                          </a:solidFill>
                          <a:effectLst/>
                          <a:latin typeface="+mn-lt"/>
                        </a:rPr>
                        <a:t>Prêt-Cadeau</a:t>
                      </a: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1" i="0" u="none" strike="noStrike" dirty="0" smtClean="0">
                          <a:solidFill>
                            <a:schemeClr val="bg1">
                              <a:lumMod val="50000"/>
                            </a:schemeClr>
                          </a:solidFill>
                          <a:effectLst/>
                          <a:latin typeface="+mn-lt"/>
                        </a:rPr>
                        <a:t>3</a:t>
                      </a:r>
                      <a:endParaRPr lang="fr-FR" sz="1600" b="1"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2000" b="1" i="0" u="none" strike="noStrike" dirty="0" smtClean="0">
                          <a:solidFill>
                            <a:schemeClr val="tx1"/>
                          </a:solidFill>
                          <a:effectLst/>
                          <a:latin typeface="+mn-lt"/>
                        </a:rPr>
                        <a:t>22%</a:t>
                      </a:r>
                      <a:endParaRPr lang="fr-FR" sz="20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737">
                <a:tc>
                  <a:txBody>
                    <a:bodyPr/>
                    <a:lstStyle/>
                    <a:p>
                      <a:pPr algn="l" fontAlgn="ctr"/>
                      <a:r>
                        <a:rPr lang="fr-FR" sz="1800" b="0" i="0" u="none" strike="noStrike" dirty="0">
                          <a:solidFill>
                            <a:schemeClr val="tx1"/>
                          </a:solidFill>
                          <a:effectLst/>
                          <a:latin typeface="+mn-lt"/>
                        </a:rPr>
                        <a:t>Bibliothèque</a:t>
                      </a: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1" i="0" u="none" strike="noStrike" dirty="0" smtClean="0">
                          <a:solidFill>
                            <a:schemeClr val="bg1">
                              <a:lumMod val="50000"/>
                            </a:schemeClr>
                          </a:solidFill>
                          <a:effectLst/>
                          <a:latin typeface="+mn-lt"/>
                        </a:rPr>
                        <a:t>3</a:t>
                      </a:r>
                      <a:endParaRPr lang="fr-FR" sz="1600" b="1"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800" b="1" i="0" u="none" strike="noStrike" dirty="0" smtClean="0">
                          <a:solidFill>
                            <a:schemeClr val="tx1"/>
                          </a:solidFill>
                          <a:effectLst/>
                          <a:latin typeface="+mn-lt"/>
                        </a:rPr>
                        <a:t>17%</a:t>
                      </a:r>
                      <a:endParaRPr lang="fr-FR" sz="18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542">
                <a:tc>
                  <a:txBody>
                    <a:bodyPr/>
                    <a:lstStyle/>
                    <a:p>
                      <a:pPr algn="l" fontAlgn="ctr"/>
                      <a:endParaRPr lang="fr-FR" sz="1800" b="0" i="0" u="none"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1" i="0" u="none" strike="noStrike" dirty="0" smtClean="0">
                          <a:solidFill>
                            <a:schemeClr val="bg1">
                              <a:lumMod val="50000"/>
                            </a:schemeClr>
                          </a:solidFill>
                          <a:effectLst/>
                          <a:latin typeface="+mn-lt"/>
                        </a:rPr>
                        <a:t>15</a:t>
                      </a:r>
                      <a:endParaRPr lang="fr-FR" sz="1600" b="1"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6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8" name="Rectangle 27"/>
          <p:cNvSpPr>
            <a:spLocks noGrp="1" noChangeArrowheads="1"/>
          </p:cNvSpPr>
          <p:nvPr>
            <p:ph type="title"/>
          </p:nvPr>
        </p:nvSpPr>
        <p:spPr>
          <a:xfrm>
            <a:off x="720384" y="101601"/>
            <a:ext cx="7694700" cy="611187"/>
          </a:xfrm>
        </p:spPr>
        <p:txBody>
          <a:bodyPr/>
          <a:lstStyle/>
          <a:p>
            <a:r>
              <a:rPr lang="fr-FR" altLang="fr-FR" sz="1800" dirty="0" smtClean="0"/>
              <a:t>3 individus sur 4  ont acheté un livre neuf ; rapporté </a:t>
            </a:r>
            <a:r>
              <a:rPr lang="fr-FR" altLang="fr-FR" sz="1800" dirty="0"/>
              <a:t>au nombre moyen de </a:t>
            </a:r>
            <a:r>
              <a:rPr lang="fr-FR" altLang="fr-FR" sz="1800" dirty="0" smtClean="0"/>
              <a:t>livres achetés cela signifie </a:t>
            </a:r>
            <a:r>
              <a:rPr lang="fr-FR" altLang="fr-FR" sz="1800" dirty="0" smtClean="0"/>
              <a:t>que 1 livre sur 2 lu est acheté neuf.</a:t>
            </a:r>
            <a:endParaRPr lang="fr-FR" altLang="fr-FR" sz="1800" dirty="0" smtClean="0"/>
          </a:p>
        </p:txBody>
      </p:sp>
      <p:sp>
        <p:nvSpPr>
          <p:cNvPr id="5" name="Espace réservé du numéro de diapositive 4"/>
          <p:cNvSpPr>
            <a:spLocks noGrp="1"/>
          </p:cNvSpPr>
          <p:nvPr>
            <p:ph type="sldNum" sz="quarter" idx="11"/>
          </p:nvPr>
        </p:nvSpPr>
        <p:spPr/>
        <p:txBody>
          <a:bodyPr/>
          <a:lstStyle/>
          <a:p>
            <a:pPr>
              <a:defRPr/>
            </a:pPr>
            <a:fld id="{D6CB63A4-EB63-48D7-9D2E-B5DE66AA34EB}" type="slidenum">
              <a:rPr lang="en-US" smtClean="0">
                <a:solidFill>
                  <a:srgbClr val="1F497D"/>
                </a:solidFill>
              </a:rPr>
              <a:pPr>
                <a:defRPr/>
              </a:pPr>
              <a:t>32</a:t>
            </a:fld>
            <a:endParaRPr lang="en-US">
              <a:solidFill>
                <a:srgbClr val="1F497D"/>
              </a:solidFill>
            </a:endParaRPr>
          </a:p>
        </p:txBody>
      </p:sp>
      <p:sp>
        <p:nvSpPr>
          <p:cNvPr id="29" name="Textfeld 7"/>
          <p:cNvSpPr txBox="1">
            <a:spLocks noChangeArrowheads="1"/>
          </p:cNvSpPr>
          <p:nvPr/>
        </p:nvSpPr>
        <p:spPr bwMode="auto">
          <a:xfrm>
            <a:off x="2292429" y="6588125"/>
            <a:ext cx="4646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Q13. Sur les … livres au format papier que vous avez lus au cours des 12 derniers mois, combien y en </a:t>
            </a:r>
            <a:r>
              <a:rPr lang="fr-FR" altLang="fr-FR" sz="1000" dirty="0" err="1" smtClean="0">
                <a:solidFill>
                  <a:srgbClr val="1F497D"/>
                </a:solidFill>
                <a:ea typeface="ヒラギノ角ゴ Pro W3" pitchFamily="-64" charset="-128"/>
              </a:rPr>
              <a:t>a-t-il</a:t>
            </a:r>
            <a:r>
              <a:rPr lang="fr-FR" altLang="fr-FR" sz="1000" dirty="0" smtClean="0">
                <a:solidFill>
                  <a:srgbClr val="1F497D"/>
                </a:solidFill>
                <a:ea typeface="ヒラギノ角ゴ Pro W3" pitchFamily="-64" charset="-128"/>
              </a:rPr>
              <a:t> que …</a:t>
            </a:r>
          </a:p>
        </p:txBody>
      </p:sp>
      <p:grpSp>
        <p:nvGrpSpPr>
          <p:cNvPr id="2" name="Groupe 1"/>
          <p:cNvGrpSpPr/>
          <p:nvPr/>
        </p:nvGrpSpPr>
        <p:grpSpPr>
          <a:xfrm>
            <a:off x="296912" y="2364833"/>
            <a:ext cx="2773746" cy="3620769"/>
            <a:chOff x="127483" y="2701008"/>
            <a:chExt cx="6817658" cy="3620769"/>
          </a:xfrm>
        </p:grpSpPr>
        <p:graphicFrame>
          <p:nvGraphicFramePr>
            <p:cNvPr id="24" name="Graphique 23"/>
            <p:cNvGraphicFramePr/>
            <p:nvPr>
              <p:extLst>
                <p:ext uri="{D42A27DB-BD31-4B8C-83A1-F6EECF244321}">
                  <p14:modId xmlns:p14="http://schemas.microsoft.com/office/powerpoint/2010/main" val="2781557613"/>
                </p:ext>
              </p:extLst>
            </p:nvPr>
          </p:nvGraphicFramePr>
          <p:xfrm>
            <a:off x="127483" y="2777066"/>
            <a:ext cx="6817658" cy="3544711"/>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170"/>
            <p:cNvGrpSpPr>
              <a:grpSpLocks noChangeAspect="1"/>
            </p:cNvGrpSpPr>
            <p:nvPr/>
          </p:nvGrpSpPr>
          <p:grpSpPr>
            <a:xfrm>
              <a:off x="299175" y="2701008"/>
              <a:ext cx="6480000" cy="72000"/>
              <a:chOff x="2398711" y="4941168"/>
              <a:chExt cx="6480000" cy="72000"/>
            </a:xfrm>
            <a:solidFill>
              <a:schemeClr val="bg1">
                <a:lumMod val="75000"/>
              </a:schemeClr>
            </a:solidFill>
          </p:grpSpPr>
          <p:sp>
            <p:nvSpPr>
              <p:cNvPr id="54" name="Rectangle 53"/>
              <p:cNvSpPr/>
              <p:nvPr/>
            </p:nvSpPr>
            <p:spPr bwMode="auto">
              <a:xfrm>
                <a:off x="2398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5" name="Rectangle 54"/>
              <p:cNvSpPr/>
              <p:nvPr/>
            </p:nvSpPr>
            <p:spPr bwMode="auto">
              <a:xfrm>
                <a:off x="2479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6" name="Rectangle 55"/>
              <p:cNvSpPr/>
              <p:nvPr/>
            </p:nvSpPr>
            <p:spPr bwMode="auto">
              <a:xfrm>
                <a:off x="30431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7" name="Rectangle 56"/>
              <p:cNvSpPr/>
              <p:nvPr/>
            </p:nvSpPr>
            <p:spPr bwMode="auto">
              <a:xfrm>
                <a:off x="2541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8" name="Rectangle 57"/>
              <p:cNvSpPr/>
              <p:nvPr/>
            </p:nvSpPr>
            <p:spPr bwMode="auto">
              <a:xfrm>
                <a:off x="2604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pPr>
                <a:endParaRPr lang="en-GB" dirty="0" smtClean="0">
                  <a:solidFill>
                    <a:srgbClr val="FFFFFF"/>
                  </a:solidFill>
                  <a:latin typeface="Arial" charset="0"/>
                </a:endParaRPr>
              </a:p>
            </p:txBody>
          </p:sp>
          <p:sp>
            <p:nvSpPr>
              <p:cNvPr id="59" name="Rectangle 58"/>
              <p:cNvSpPr/>
              <p:nvPr/>
            </p:nvSpPr>
            <p:spPr bwMode="auto">
              <a:xfrm>
                <a:off x="2667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0" name="Rectangle 59"/>
              <p:cNvSpPr/>
              <p:nvPr/>
            </p:nvSpPr>
            <p:spPr bwMode="auto">
              <a:xfrm>
                <a:off x="27299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1" name="Rectangle 60"/>
              <p:cNvSpPr/>
              <p:nvPr/>
            </p:nvSpPr>
            <p:spPr bwMode="auto">
              <a:xfrm>
                <a:off x="2792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2" name="Rectangle 61"/>
              <p:cNvSpPr/>
              <p:nvPr/>
            </p:nvSpPr>
            <p:spPr bwMode="auto">
              <a:xfrm>
                <a:off x="2855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3" name="Rectangle 62"/>
              <p:cNvSpPr/>
              <p:nvPr/>
            </p:nvSpPr>
            <p:spPr bwMode="auto">
              <a:xfrm>
                <a:off x="2917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4" name="Rectangle 63"/>
              <p:cNvSpPr/>
              <p:nvPr/>
            </p:nvSpPr>
            <p:spPr bwMode="auto">
              <a:xfrm>
                <a:off x="2980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5" name="Rectangle 64"/>
              <p:cNvSpPr/>
              <p:nvPr/>
            </p:nvSpPr>
            <p:spPr bwMode="auto">
              <a:xfrm>
                <a:off x="3123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6" name="Rectangle 65"/>
              <p:cNvSpPr/>
              <p:nvPr/>
            </p:nvSpPr>
            <p:spPr bwMode="auto">
              <a:xfrm>
                <a:off x="36875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7" name="Rectangle 66"/>
              <p:cNvSpPr/>
              <p:nvPr/>
            </p:nvSpPr>
            <p:spPr bwMode="auto">
              <a:xfrm>
                <a:off x="3186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8" name="Rectangle 67"/>
              <p:cNvSpPr/>
              <p:nvPr/>
            </p:nvSpPr>
            <p:spPr bwMode="auto">
              <a:xfrm>
                <a:off x="3249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9" name="Rectangle 68"/>
              <p:cNvSpPr/>
              <p:nvPr/>
            </p:nvSpPr>
            <p:spPr bwMode="auto">
              <a:xfrm>
                <a:off x="3311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0" name="Rectangle 69"/>
              <p:cNvSpPr/>
              <p:nvPr/>
            </p:nvSpPr>
            <p:spPr bwMode="auto">
              <a:xfrm>
                <a:off x="33743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1" name="Rectangle 70"/>
              <p:cNvSpPr/>
              <p:nvPr/>
            </p:nvSpPr>
            <p:spPr bwMode="auto">
              <a:xfrm>
                <a:off x="3436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2" name="Rectangle 71"/>
              <p:cNvSpPr/>
              <p:nvPr/>
            </p:nvSpPr>
            <p:spPr bwMode="auto">
              <a:xfrm>
                <a:off x="3499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3" name="Rectangle 72"/>
              <p:cNvSpPr/>
              <p:nvPr/>
            </p:nvSpPr>
            <p:spPr bwMode="auto">
              <a:xfrm>
                <a:off x="3562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4" name="Rectangle 73"/>
              <p:cNvSpPr/>
              <p:nvPr/>
            </p:nvSpPr>
            <p:spPr bwMode="auto">
              <a:xfrm>
                <a:off x="3624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5" name="Rectangle 74"/>
              <p:cNvSpPr/>
              <p:nvPr/>
            </p:nvSpPr>
            <p:spPr bwMode="auto">
              <a:xfrm>
                <a:off x="3768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6" name="Rectangle 75"/>
              <p:cNvSpPr/>
              <p:nvPr/>
            </p:nvSpPr>
            <p:spPr bwMode="auto">
              <a:xfrm>
                <a:off x="43319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7" name="Rectangle 76"/>
              <p:cNvSpPr/>
              <p:nvPr/>
            </p:nvSpPr>
            <p:spPr bwMode="auto">
              <a:xfrm>
                <a:off x="3830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8" name="Rectangle 77"/>
              <p:cNvSpPr/>
              <p:nvPr/>
            </p:nvSpPr>
            <p:spPr bwMode="auto">
              <a:xfrm>
                <a:off x="3893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9" name="Rectangle 78"/>
              <p:cNvSpPr/>
              <p:nvPr/>
            </p:nvSpPr>
            <p:spPr bwMode="auto">
              <a:xfrm>
                <a:off x="3956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0" name="Rectangle 79"/>
              <p:cNvSpPr/>
              <p:nvPr/>
            </p:nvSpPr>
            <p:spPr bwMode="auto">
              <a:xfrm>
                <a:off x="40187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1" name="Rectangle 80"/>
              <p:cNvSpPr/>
              <p:nvPr/>
            </p:nvSpPr>
            <p:spPr bwMode="auto">
              <a:xfrm>
                <a:off x="4081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2" name="Rectangle 81"/>
              <p:cNvSpPr/>
              <p:nvPr/>
            </p:nvSpPr>
            <p:spPr bwMode="auto">
              <a:xfrm>
                <a:off x="4143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3" name="Rectangle 82"/>
              <p:cNvSpPr/>
              <p:nvPr/>
            </p:nvSpPr>
            <p:spPr bwMode="auto">
              <a:xfrm>
                <a:off x="4206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4" name="Rectangle 83"/>
              <p:cNvSpPr/>
              <p:nvPr/>
            </p:nvSpPr>
            <p:spPr bwMode="auto">
              <a:xfrm>
                <a:off x="4269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5" name="Rectangle 84"/>
              <p:cNvSpPr/>
              <p:nvPr/>
            </p:nvSpPr>
            <p:spPr bwMode="auto">
              <a:xfrm>
                <a:off x="4412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6" name="Rectangle 85"/>
              <p:cNvSpPr/>
              <p:nvPr/>
            </p:nvSpPr>
            <p:spPr bwMode="auto">
              <a:xfrm>
                <a:off x="49763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7" name="Rectangle 86"/>
              <p:cNvSpPr/>
              <p:nvPr/>
            </p:nvSpPr>
            <p:spPr bwMode="auto">
              <a:xfrm>
                <a:off x="4475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8" name="Rectangle 87"/>
              <p:cNvSpPr/>
              <p:nvPr/>
            </p:nvSpPr>
            <p:spPr bwMode="auto">
              <a:xfrm>
                <a:off x="4537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9" name="Rectangle 88"/>
              <p:cNvSpPr/>
              <p:nvPr/>
            </p:nvSpPr>
            <p:spPr bwMode="auto">
              <a:xfrm>
                <a:off x="4600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0" name="Rectangle 89"/>
              <p:cNvSpPr/>
              <p:nvPr/>
            </p:nvSpPr>
            <p:spPr bwMode="auto">
              <a:xfrm>
                <a:off x="46631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1" name="Rectangle 90"/>
              <p:cNvSpPr/>
              <p:nvPr/>
            </p:nvSpPr>
            <p:spPr bwMode="auto">
              <a:xfrm>
                <a:off x="4725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2" name="Rectangle 91"/>
              <p:cNvSpPr/>
              <p:nvPr/>
            </p:nvSpPr>
            <p:spPr bwMode="auto">
              <a:xfrm>
                <a:off x="4788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3" name="Rectangle 92"/>
              <p:cNvSpPr/>
              <p:nvPr/>
            </p:nvSpPr>
            <p:spPr bwMode="auto">
              <a:xfrm>
                <a:off x="4851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4" name="Rectangle 93"/>
              <p:cNvSpPr/>
              <p:nvPr/>
            </p:nvSpPr>
            <p:spPr bwMode="auto">
              <a:xfrm>
                <a:off x="4913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5" name="Rectangle 94"/>
              <p:cNvSpPr/>
              <p:nvPr/>
            </p:nvSpPr>
            <p:spPr bwMode="auto">
              <a:xfrm>
                <a:off x="5056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6" name="Rectangle 95"/>
              <p:cNvSpPr/>
              <p:nvPr/>
            </p:nvSpPr>
            <p:spPr bwMode="auto">
              <a:xfrm>
                <a:off x="5620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7" name="Rectangle 96"/>
              <p:cNvSpPr/>
              <p:nvPr/>
            </p:nvSpPr>
            <p:spPr bwMode="auto">
              <a:xfrm>
                <a:off x="5119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8" name="Rectangle 97"/>
              <p:cNvSpPr/>
              <p:nvPr/>
            </p:nvSpPr>
            <p:spPr bwMode="auto">
              <a:xfrm>
                <a:off x="5182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9" name="Rectangle 98"/>
              <p:cNvSpPr/>
              <p:nvPr/>
            </p:nvSpPr>
            <p:spPr bwMode="auto">
              <a:xfrm>
                <a:off x="5244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0" name="Rectangle 99"/>
              <p:cNvSpPr/>
              <p:nvPr/>
            </p:nvSpPr>
            <p:spPr bwMode="auto">
              <a:xfrm>
                <a:off x="53075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1" name="Rectangle 100"/>
              <p:cNvSpPr/>
              <p:nvPr/>
            </p:nvSpPr>
            <p:spPr bwMode="auto">
              <a:xfrm>
                <a:off x="5370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2" name="Rectangle 101"/>
              <p:cNvSpPr/>
              <p:nvPr/>
            </p:nvSpPr>
            <p:spPr bwMode="auto">
              <a:xfrm>
                <a:off x="5432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3" name="Rectangle 102"/>
              <p:cNvSpPr/>
              <p:nvPr/>
            </p:nvSpPr>
            <p:spPr bwMode="auto">
              <a:xfrm>
                <a:off x="5495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4" name="Rectangle 103"/>
              <p:cNvSpPr/>
              <p:nvPr/>
            </p:nvSpPr>
            <p:spPr bwMode="auto">
              <a:xfrm>
                <a:off x="5558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5" name="Rectangle 104"/>
              <p:cNvSpPr/>
              <p:nvPr/>
            </p:nvSpPr>
            <p:spPr bwMode="auto">
              <a:xfrm>
                <a:off x="5701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6" name="Rectangle 105"/>
              <p:cNvSpPr/>
              <p:nvPr/>
            </p:nvSpPr>
            <p:spPr bwMode="auto">
              <a:xfrm>
                <a:off x="62651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7" name="Rectangle 106"/>
              <p:cNvSpPr/>
              <p:nvPr/>
            </p:nvSpPr>
            <p:spPr bwMode="auto">
              <a:xfrm>
                <a:off x="5763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8" name="Rectangle 107"/>
              <p:cNvSpPr/>
              <p:nvPr/>
            </p:nvSpPr>
            <p:spPr bwMode="auto">
              <a:xfrm>
                <a:off x="5826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9" name="Rectangle 108"/>
              <p:cNvSpPr/>
              <p:nvPr/>
            </p:nvSpPr>
            <p:spPr bwMode="auto">
              <a:xfrm>
                <a:off x="5889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0" name="Rectangle 109"/>
              <p:cNvSpPr/>
              <p:nvPr/>
            </p:nvSpPr>
            <p:spPr bwMode="auto">
              <a:xfrm>
                <a:off x="59519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1" name="Rectangle 110"/>
              <p:cNvSpPr/>
              <p:nvPr/>
            </p:nvSpPr>
            <p:spPr bwMode="auto">
              <a:xfrm>
                <a:off x="6014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2" name="Rectangle 111"/>
              <p:cNvSpPr/>
              <p:nvPr/>
            </p:nvSpPr>
            <p:spPr bwMode="auto">
              <a:xfrm>
                <a:off x="6077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3" name="Rectangle 112"/>
              <p:cNvSpPr/>
              <p:nvPr/>
            </p:nvSpPr>
            <p:spPr bwMode="auto">
              <a:xfrm>
                <a:off x="6139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4" name="Rectangle 113"/>
              <p:cNvSpPr/>
              <p:nvPr/>
            </p:nvSpPr>
            <p:spPr bwMode="auto">
              <a:xfrm>
                <a:off x="6202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5" name="Rectangle 114"/>
              <p:cNvSpPr/>
              <p:nvPr/>
            </p:nvSpPr>
            <p:spPr bwMode="auto">
              <a:xfrm>
                <a:off x="6345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6" name="Rectangle 115"/>
              <p:cNvSpPr/>
              <p:nvPr/>
            </p:nvSpPr>
            <p:spPr bwMode="auto">
              <a:xfrm>
                <a:off x="69095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7" name="Rectangle 116"/>
              <p:cNvSpPr/>
              <p:nvPr/>
            </p:nvSpPr>
            <p:spPr bwMode="auto">
              <a:xfrm>
                <a:off x="6408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8" name="Rectangle 117"/>
              <p:cNvSpPr/>
              <p:nvPr/>
            </p:nvSpPr>
            <p:spPr bwMode="auto">
              <a:xfrm>
                <a:off x="6471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9" name="Rectangle 118"/>
              <p:cNvSpPr/>
              <p:nvPr/>
            </p:nvSpPr>
            <p:spPr bwMode="auto">
              <a:xfrm>
                <a:off x="6533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0" name="Rectangle 119"/>
              <p:cNvSpPr/>
              <p:nvPr/>
            </p:nvSpPr>
            <p:spPr bwMode="auto">
              <a:xfrm>
                <a:off x="65963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1" name="Rectangle 120"/>
              <p:cNvSpPr/>
              <p:nvPr/>
            </p:nvSpPr>
            <p:spPr bwMode="auto">
              <a:xfrm>
                <a:off x="6658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2" name="Rectangle 121"/>
              <p:cNvSpPr/>
              <p:nvPr/>
            </p:nvSpPr>
            <p:spPr bwMode="auto">
              <a:xfrm>
                <a:off x="6721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3" name="Rectangle 122"/>
              <p:cNvSpPr/>
              <p:nvPr/>
            </p:nvSpPr>
            <p:spPr bwMode="auto">
              <a:xfrm>
                <a:off x="6784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4" name="Rectangle 123"/>
              <p:cNvSpPr/>
              <p:nvPr/>
            </p:nvSpPr>
            <p:spPr bwMode="auto">
              <a:xfrm>
                <a:off x="6846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5" name="Rectangle 124"/>
              <p:cNvSpPr/>
              <p:nvPr/>
            </p:nvSpPr>
            <p:spPr bwMode="auto">
              <a:xfrm>
                <a:off x="6990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6" name="Rectangle 125"/>
              <p:cNvSpPr/>
              <p:nvPr/>
            </p:nvSpPr>
            <p:spPr bwMode="auto">
              <a:xfrm>
                <a:off x="75539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7" name="Rectangle 126"/>
              <p:cNvSpPr/>
              <p:nvPr/>
            </p:nvSpPr>
            <p:spPr bwMode="auto">
              <a:xfrm>
                <a:off x="7052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8" name="Rectangle 127"/>
              <p:cNvSpPr/>
              <p:nvPr/>
            </p:nvSpPr>
            <p:spPr bwMode="auto">
              <a:xfrm>
                <a:off x="7115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9" name="Rectangle 128"/>
              <p:cNvSpPr/>
              <p:nvPr/>
            </p:nvSpPr>
            <p:spPr bwMode="auto">
              <a:xfrm>
                <a:off x="7178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0" name="Rectangle 129"/>
              <p:cNvSpPr/>
              <p:nvPr/>
            </p:nvSpPr>
            <p:spPr bwMode="auto">
              <a:xfrm>
                <a:off x="72407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1" name="Rectangle 130"/>
              <p:cNvSpPr/>
              <p:nvPr/>
            </p:nvSpPr>
            <p:spPr bwMode="auto">
              <a:xfrm>
                <a:off x="7303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2" name="Rectangle 131"/>
              <p:cNvSpPr/>
              <p:nvPr/>
            </p:nvSpPr>
            <p:spPr bwMode="auto">
              <a:xfrm>
                <a:off x="7365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3" name="Rectangle 132"/>
              <p:cNvSpPr/>
              <p:nvPr/>
            </p:nvSpPr>
            <p:spPr bwMode="auto">
              <a:xfrm>
                <a:off x="7428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4" name="Rectangle 133"/>
              <p:cNvSpPr/>
              <p:nvPr/>
            </p:nvSpPr>
            <p:spPr bwMode="auto">
              <a:xfrm>
                <a:off x="7491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5" name="Rectangle 134"/>
              <p:cNvSpPr/>
              <p:nvPr/>
            </p:nvSpPr>
            <p:spPr bwMode="auto">
              <a:xfrm>
                <a:off x="7634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6" name="Rectangle 135"/>
              <p:cNvSpPr/>
              <p:nvPr/>
            </p:nvSpPr>
            <p:spPr bwMode="auto">
              <a:xfrm>
                <a:off x="81983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7" name="Rectangle 136"/>
              <p:cNvSpPr/>
              <p:nvPr/>
            </p:nvSpPr>
            <p:spPr bwMode="auto">
              <a:xfrm>
                <a:off x="7697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8" name="Rectangle 137"/>
              <p:cNvSpPr/>
              <p:nvPr/>
            </p:nvSpPr>
            <p:spPr bwMode="auto">
              <a:xfrm>
                <a:off x="7759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9" name="Rectangle 138"/>
              <p:cNvSpPr/>
              <p:nvPr/>
            </p:nvSpPr>
            <p:spPr bwMode="auto">
              <a:xfrm>
                <a:off x="7822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0" name="Rectangle 139"/>
              <p:cNvSpPr/>
              <p:nvPr/>
            </p:nvSpPr>
            <p:spPr bwMode="auto">
              <a:xfrm>
                <a:off x="78851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1" name="Rectangle 140"/>
              <p:cNvSpPr/>
              <p:nvPr/>
            </p:nvSpPr>
            <p:spPr bwMode="auto">
              <a:xfrm>
                <a:off x="7947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2" name="Rectangle 141"/>
              <p:cNvSpPr/>
              <p:nvPr/>
            </p:nvSpPr>
            <p:spPr bwMode="auto">
              <a:xfrm>
                <a:off x="8010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3" name="Rectangle 142"/>
              <p:cNvSpPr/>
              <p:nvPr/>
            </p:nvSpPr>
            <p:spPr bwMode="auto">
              <a:xfrm>
                <a:off x="8073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4" name="Rectangle 143"/>
              <p:cNvSpPr/>
              <p:nvPr/>
            </p:nvSpPr>
            <p:spPr bwMode="auto">
              <a:xfrm>
                <a:off x="8135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5" name="Rectangle 144"/>
              <p:cNvSpPr/>
              <p:nvPr/>
            </p:nvSpPr>
            <p:spPr bwMode="auto">
              <a:xfrm>
                <a:off x="8278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6" name="Rectangle 145"/>
              <p:cNvSpPr/>
              <p:nvPr/>
            </p:nvSpPr>
            <p:spPr bwMode="auto">
              <a:xfrm>
                <a:off x="8842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7" name="Rectangle 146"/>
              <p:cNvSpPr/>
              <p:nvPr/>
            </p:nvSpPr>
            <p:spPr bwMode="auto">
              <a:xfrm>
                <a:off x="8341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8" name="Rectangle 147"/>
              <p:cNvSpPr/>
              <p:nvPr/>
            </p:nvSpPr>
            <p:spPr bwMode="auto">
              <a:xfrm>
                <a:off x="8404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9" name="Rectangle 148"/>
              <p:cNvSpPr/>
              <p:nvPr/>
            </p:nvSpPr>
            <p:spPr bwMode="auto">
              <a:xfrm>
                <a:off x="8466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0" name="Rectangle 149"/>
              <p:cNvSpPr/>
              <p:nvPr/>
            </p:nvSpPr>
            <p:spPr bwMode="auto">
              <a:xfrm>
                <a:off x="85295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1" name="Rectangle 150"/>
              <p:cNvSpPr/>
              <p:nvPr/>
            </p:nvSpPr>
            <p:spPr bwMode="auto">
              <a:xfrm>
                <a:off x="8592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2" name="Rectangle 151"/>
              <p:cNvSpPr/>
              <p:nvPr/>
            </p:nvSpPr>
            <p:spPr bwMode="auto">
              <a:xfrm>
                <a:off x="8654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3" name="Rectangle 152"/>
              <p:cNvSpPr/>
              <p:nvPr/>
            </p:nvSpPr>
            <p:spPr bwMode="auto">
              <a:xfrm>
                <a:off x="8717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4" name="Rectangle 153"/>
              <p:cNvSpPr/>
              <p:nvPr/>
            </p:nvSpPr>
            <p:spPr bwMode="auto">
              <a:xfrm>
                <a:off x="8780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grpSp>
      </p:grpSp>
      <p:grpSp>
        <p:nvGrpSpPr>
          <p:cNvPr id="4" name="Groupe 3"/>
          <p:cNvGrpSpPr/>
          <p:nvPr/>
        </p:nvGrpSpPr>
        <p:grpSpPr>
          <a:xfrm>
            <a:off x="2017957" y="2478839"/>
            <a:ext cx="631904" cy="666870"/>
            <a:chOff x="2806420" y="2707438"/>
            <a:chExt cx="631904" cy="666870"/>
          </a:xfrm>
        </p:grpSpPr>
        <p:sp>
          <p:nvSpPr>
            <p:cNvPr id="25" name="Rectangle 24"/>
            <p:cNvSpPr/>
            <p:nvPr/>
          </p:nvSpPr>
          <p:spPr>
            <a:xfrm>
              <a:off x="2806420" y="2707438"/>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326982"/>
                  </a:solidFill>
                  <a:latin typeface="Calibri"/>
                  <a:cs typeface="Arial" pitchFamily="34" charset="0"/>
                </a:rPr>
                <a:t>74%</a:t>
              </a:r>
              <a:endParaRPr lang="en-GB" sz="2000" b="1" dirty="0">
                <a:solidFill>
                  <a:srgbClr val="326982"/>
                </a:solidFill>
                <a:latin typeface="Calibri"/>
                <a:cs typeface="Arial" pitchFamily="34" charset="0"/>
              </a:endParaRPr>
            </a:p>
          </p:txBody>
        </p:sp>
        <p:grpSp>
          <p:nvGrpSpPr>
            <p:cNvPr id="30" name="Group 273"/>
            <p:cNvGrpSpPr/>
            <p:nvPr/>
          </p:nvGrpSpPr>
          <p:grpSpPr>
            <a:xfrm>
              <a:off x="2901229" y="3016264"/>
              <a:ext cx="387881" cy="358044"/>
              <a:chOff x="3052231" y="2416696"/>
              <a:chExt cx="387881" cy="358044"/>
            </a:xfrm>
            <a:solidFill>
              <a:srgbClr val="AE78D6"/>
            </a:solidFill>
          </p:grpSpPr>
          <p:sp>
            <p:nvSpPr>
              <p:cNvPr id="31" name="Oval 18"/>
              <p:cNvSpPr/>
              <p:nvPr/>
            </p:nvSpPr>
            <p:spPr>
              <a:xfrm>
                <a:off x="3052231" y="2416696"/>
                <a:ext cx="387881" cy="358044"/>
              </a:xfrm>
              <a:prstGeom prst="ellipse">
                <a:avLst/>
              </a:prstGeom>
              <a:solidFill>
                <a:srgbClr val="69A9C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sp>
            <p:nvSpPr>
              <p:cNvPr id="32"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grpSp>
      </p:grpSp>
      <p:grpSp>
        <p:nvGrpSpPr>
          <p:cNvPr id="3" name="Groupe 2"/>
          <p:cNvGrpSpPr/>
          <p:nvPr/>
        </p:nvGrpSpPr>
        <p:grpSpPr>
          <a:xfrm>
            <a:off x="529331" y="3304553"/>
            <a:ext cx="631904" cy="666870"/>
            <a:chOff x="543186" y="3533152"/>
            <a:chExt cx="631904" cy="666870"/>
          </a:xfrm>
        </p:grpSpPr>
        <p:sp>
          <p:nvSpPr>
            <p:cNvPr id="33" name="Rectangle 32"/>
            <p:cNvSpPr/>
            <p:nvPr/>
          </p:nvSpPr>
          <p:spPr>
            <a:xfrm>
              <a:off x="543186" y="3533152"/>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326982"/>
                  </a:solidFill>
                  <a:latin typeface="Calibri"/>
                  <a:cs typeface="Arial" pitchFamily="34" charset="0"/>
                </a:rPr>
                <a:t>20%</a:t>
              </a:r>
              <a:endParaRPr lang="en-GB" sz="2000" b="1" dirty="0">
                <a:solidFill>
                  <a:srgbClr val="326982"/>
                </a:solidFill>
                <a:latin typeface="Calibri"/>
                <a:cs typeface="Arial" pitchFamily="34" charset="0"/>
              </a:endParaRPr>
            </a:p>
          </p:txBody>
        </p:sp>
        <p:grpSp>
          <p:nvGrpSpPr>
            <p:cNvPr id="34" name="Group 273"/>
            <p:cNvGrpSpPr/>
            <p:nvPr/>
          </p:nvGrpSpPr>
          <p:grpSpPr>
            <a:xfrm>
              <a:off x="665198" y="3841978"/>
              <a:ext cx="387881" cy="358044"/>
              <a:chOff x="3052231" y="2416696"/>
              <a:chExt cx="387881" cy="358044"/>
            </a:xfrm>
            <a:solidFill>
              <a:srgbClr val="AE78D6"/>
            </a:solidFill>
          </p:grpSpPr>
          <p:sp>
            <p:nvSpPr>
              <p:cNvPr id="35" name="Oval 18"/>
              <p:cNvSpPr/>
              <p:nvPr/>
            </p:nvSpPr>
            <p:spPr>
              <a:xfrm>
                <a:off x="3052231" y="2416696"/>
                <a:ext cx="387881" cy="358044"/>
              </a:xfrm>
              <a:prstGeom prst="ellipse">
                <a:avLst/>
              </a:prstGeom>
              <a:solidFill>
                <a:srgbClr val="69A9C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sp>
            <p:nvSpPr>
              <p:cNvPr id="36"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grpSp>
      </p:grpSp>
      <p:grpSp>
        <p:nvGrpSpPr>
          <p:cNvPr id="6" name="Groupe 5"/>
          <p:cNvGrpSpPr/>
          <p:nvPr/>
        </p:nvGrpSpPr>
        <p:grpSpPr>
          <a:xfrm>
            <a:off x="1361674" y="4127210"/>
            <a:ext cx="631904" cy="666870"/>
            <a:chOff x="1759630" y="4355809"/>
            <a:chExt cx="631904" cy="666870"/>
          </a:xfrm>
        </p:grpSpPr>
        <p:sp>
          <p:nvSpPr>
            <p:cNvPr id="37" name="Rectangle 36"/>
            <p:cNvSpPr/>
            <p:nvPr/>
          </p:nvSpPr>
          <p:spPr>
            <a:xfrm>
              <a:off x="1759630" y="4355809"/>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326982"/>
                  </a:solidFill>
                  <a:latin typeface="Calibri"/>
                  <a:cs typeface="Arial" pitchFamily="34" charset="0"/>
                </a:rPr>
                <a:t>49%</a:t>
              </a:r>
              <a:endParaRPr lang="en-GB" sz="2000" b="1" dirty="0">
                <a:solidFill>
                  <a:srgbClr val="326982"/>
                </a:solidFill>
                <a:latin typeface="Calibri"/>
                <a:cs typeface="Arial" pitchFamily="34" charset="0"/>
              </a:endParaRPr>
            </a:p>
          </p:txBody>
        </p:sp>
        <p:grpSp>
          <p:nvGrpSpPr>
            <p:cNvPr id="38" name="Group 273"/>
            <p:cNvGrpSpPr/>
            <p:nvPr/>
          </p:nvGrpSpPr>
          <p:grpSpPr>
            <a:xfrm>
              <a:off x="1901367" y="4664635"/>
              <a:ext cx="387881" cy="358044"/>
              <a:chOff x="3052231" y="2416696"/>
              <a:chExt cx="387881" cy="358044"/>
            </a:xfrm>
            <a:solidFill>
              <a:srgbClr val="AE78D6"/>
            </a:solidFill>
          </p:grpSpPr>
          <p:sp>
            <p:nvSpPr>
              <p:cNvPr id="39" name="Oval 18"/>
              <p:cNvSpPr/>
              <p:nvPr/>
            </p:nvSpPr>
            <p:spPr>
              <a:xfrm>
                <a:off x="3052231" y="2416696"/>
                <a:ext cx="387881" cy="358044"/>
              </a:xfrm>
              <a:prstGeom prst="ellipse">
                <a:avLst/>
              </a:prstGeom>
              <a:solidFill>
                <a:srgbClr val="69A9C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sp>
            <p:nvSpPr>
              <p:cNvPr id="40"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grpSp>
      </p:grpSp>
      <p:grpSp>
        <p:nvGrpSpPr>
          <p:cNvPr id="7" name="Groupe 6"/>
          <p:cNvGrpSpPr/>
          <p:nvPr/>
        </p:nvGrpSpPr>
        <p:grpSpPr>
          <a:xfrm>
            <a:off x="495892" y="4952306"/>
            <a:ext cx="631904" cy="666870"/>
            <a:chOff x="529819" y="5180905"/>
            <a:chExt cx="631904" cy="666870"/>
          </a:xfrm>
        </p:grpSpPr>
        <p:sp>
          <p:nvSpPr>
            <p:cNvPr id="45" name="Rectangle 44"/>
            <p:cNvSpPr/>
            <p:nvPr/>
          </p:nvSpPr>
          <p:spPr>
            <a:xfrm>
              <a:off x="529819" y="5180905"/>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326982"/>
                  </a:solidFill>
                  <a:latin typeface="Calibri"/>
                  <a:cs typeface="Arial" pitchFamily="34" charset="0"/>
                </a:rPr>
                <a:t>19%</a:t>
              </a:r>
              <a:endParaRPr lang="en-GB" sz="2000" b="1" dirty="0">
                <a:solidFill>
                  <a:srgbClr val="326982"/>
                </a:solidFill>
                <a:latin typeface="Calibri"/>
                <a:cs typeface="Arial" pitchFamily="34" charset="0"/>
              </a:endParaRPr>
            </a:p>
          </p:txBody>
        </p:sp>
        <p:grpSp>
          <p:nvGrpSpPr>
            <p:cNvPr id="46" name="Group 273"/>
            <p:cNvGrpSpPr/>
            <p:nvPr/>
          </p:nvGrpSpPr>
          <p:grpSpPr>
            <a:xfrm>
              <a:off x="692471" y="5489731"/>
              <a:ext cx="387881" cy="358044"/>
              <a:chOff x="3052231" y="2416696"/>
              <a:chExt cx="387881" cy="358044"/>
            </a:xfrm>
            <a:solidFill>
              <a:srgbClr val="AE78D6"/>
            </a:solidFill>
          </p:grpSpPr>
          <p:sp>
            <p:nvSpPr>
              <p:cNvPr id="47" name="Oval 18"/>
              <p:cNvSpPr/>
              <p:nvPr/>
            </p:nvSpPr>
            <p:spPr>
              <a:xfrm>
                <a:off x="3052231" y="2416696"/>
                <a:ext cx="387881" cy="358044"/>
              </a:xfrm>
              <a:prstGeom prst="ellipse">
                <a:avLst/>
              </a:prstGeom>
              <a:solidFill>
                <a:srgbClr val="69A9C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sp>
            <p:nvSpPr>
              <p:cNvPr id="48"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grpSp>
      </p:grpSp>
      <p:sp>
        <p:nvSpPr>
          <p:cNvPr id="196" name="Textfeld 7"/>
          <p:cNvSpPr txBox="1">
            <a:spLocks noChangeArrowheads="1"/>
          </p:cNvSpPr>
          <p:nvPr/>
        </p:nvSpPr>
        <p:spPr bwMode="auto">
          <a:xfrm>
            <a:off x="403115" y="5901330"/>
            <a:ext cx="28230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2000" b="1" dirty="0" smtClean="0">
                <a:solidFill>
                  <a:srgbClr val="1F497D"/>
                </a:solidFill>
                <a:ea typeface="ヒラギノ角ゴ Pro W3" pitchFamily="-64" charset="-128"/>
              </a:rPr>
              <a:t>S/T achat* </a:t>
            </a:r>
            <a:r>
              <a:rPr lang="fr-FR" altLang="fr-FR" sz="2000" dirty="0" smtClean="0">
                <a:solidFill>
                  <a:srgbClr val="1F497D"/>
                </a:solidFill>
                <a:ea typeface="ヒラギノ角ゴ Pro W3" pitchFamily="-64" charset="-128"/>
              </a:rPr>
              <a:t>: </a:t>
            </a:r>
            <a:r>
              <a:rPr lang="fr-FR" altLang="fr-FR" sz="3000" b="1" dirty="0" smtClean="0">
                <a:solidFill>
                  <a:srgbClr val="69A9C5"/>
                </a:solidFill>
                <a:ea typeface="ヒラギノ角ゴ Pro W3" pitchFamily="-64" charset="-128"/>
              </a:rPr>
              <a:t>80%</a:t>
            </a:r>
            <a:endParaRPr lang="fr-FR" altLang="fr-FR" sz="2000" dirty="0">
              <a:solidFill>
                <a:srgbClr val="69A9C5"/>
              </a:solidFill>
              <a:ea typeface="ヒラギノ角ゴ Pro W3" pitchFamily="-64" charset="-128"/>
            </a:endParaRPr>
          </a:p>
        </p:txBody>
      </p:sp>
      <p:grpSp>
        <p:nvGrpSpPr>
          <p:cNvPr id="156" name="Group 181"/>
          <p:cNvGrpSpPr>
            <a:grpSpLocks noChangeAspect="1"/>
          </p:cNvGrpSpPr>
          <p:nvPr/>
        </p:nvGrpSpPr>
        <p:grpSpPr>
          <a:xfrm>
            <a:off x="4182253" y="1356852"/>
            <a:ext cx="782670" cy="869067"/>
            <a:chOff x="1784350" y="4149725"/>
            <a:chExt cx="977900" cy="1085850"/>
          </a:xfrm>
          <a:solidFill>
            <a:schemeClr val="accent4">
              <a:lumMod val="75000"/>
            </a:schemeClr>
          </a:solidFill>
        </p:grpSpPr>
        <p:sp>
          <p:nvSpPr>
            <p:cNvPr id="157"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2"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3"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4"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5"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6"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167" name="Textfeld 7"/>
          <p:cNvSpPr txBox="1">
            <a:spLocks noChangeArrowheads="1"/>
          </p:cNvSpPr>
          <p:nvPr/>
        </p:nvSpPr>
        <p:spPr bwMode="auto">
          <a:xfrm>
            <a:off x="3514686" y="2244333"/>
            <a:ext cx="211399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 Lecteurs LP 687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Tree>
    <p:extLst>
      <p:ext uri="{BB962C8B-B14F-4D97-AF65-F5344CB8AC3E}">
        <p14:creationId xmlns:p14="http://schemas.microsoft.com/office/powerpoint/2010/main" val="801972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p:cNvSpPr>
            <a:spLocks noGrp="1" noChangeArrowheads="1"/>
          </p:cNvSpPr>
          <p:nvPr>
            <p:ph type="title"/>
          </p:nvPr>
        </p:nvSpPr>
        <p:spPr>
          <a:xfrm>
            <a:off x="794658" y="200130"/>
            <a:ext cx="7275285" cy="611187"/>
          </a:xfrm>
        </p:spPr>
        <p:txBody>
          <a:bodyPr/>
          <a:lstStyle/>
          <a:p>
            <a:pPr eaLnBrk="1" hangingPunct="1"/>
            <a:r>
              <a:rPr lang="fr-FR" altLang="fr-FR" sz="1800" dirty="0" smtClean="0"/>
              <a:t>Trois lecteurs sur quatre ont acheté des livres neufs au cours des 12 derniers mois. </a:t>
            </a:r>
            <a:r>
              <a:rPr lang="fr-FR" altLang="fr-FR" sz="1800" dirty="0" smtClean="0"/>
              <a:t>L’achat d’occasion concerne </a:t>
            </a:r>
            <a:r>
              <a:rPr lang="fr-FR" altLang="fr-FR" sz="1800" dirty="0" smtClean="0"/>
              <a:t>2 lecteurs sur 10 et est une habitude plus prononcée chez les grands lecteurs et les lecteurs de </a:t>
            </a:r>
            <a:r>
              <a:rPr lang="fr-FR" altLang="fr-FR" sz="1800" dirty="0" smtClean="0"/>
              <a:t>livres numériques.</a:t>
            </a:r>
            <a:endParaRPr lang="fr-FR" altLang="fr-FR" sz="1800" dirty="0" smtClean="0"/>
          </a:p>
        </p:txBody>
      </p:sp>
      <p:sp>
        <p:nvSpPr>
          <p:cNvPr id="5" name="Espace réservé du numéro de diapositive 4"/>
          <p:cNvSpPr>
            <a:spLocks noGrp="1"/>
          </p:cNvSpPr>
          <p:nvPr>
            <p:ph type="sldNum" sz="quarter" idx="11"/>
          </p:nvPr>
        </p:nvSpPr>
        <p:spPr/>
        <p:txBody>
          <a:bodyPr/>
          <a:lstStyle/>
          <a:p>
            <a:pPr>
              <a:defRPr/>
            </a:pPr>
            <a:fld id="{D6CB63A4-EB63-48D7-9D2E-B5DE66AA34EB}" type="slidenum">
              <a:rPr lang="en-US" smtClean="0">
                <a:solidFill>
                  <a:srgbClr val="1F497D"/>
                </a:solidFill>
              </a:rPr>
              <a:pPr>
                <a:defRPr/>
              </a:pPr>
              <a:t>33</a:t>
            </a:fld>
            <a:endParaRPr lang="en-US">
              <a:solidFill>
                <a:srgbClr val="1F497D"/>
              </a:solidFill>
            </a:endParaRPr>
          </a:p>
        </p:txBody>
      </p:sp>
      <p:sp>
        <p:nvSpPr>
          <p:cNvPr id="29" name="Textfeld 7"/>
          <p:cNvSpPr txBox="1">
            <a:spLocks noChangeArrowheads="1"/>
          </p:cNvSpPr>
          <p:nvPr/>
        </p:nvSpPr>
        <p:spPr bwMode="auto">
          <a:xfrm>
            <a:off x="176817" y="1075189"/>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Q13. Sur les … livres au format papier que vous avez lus au cours des 12 derniers mois, combien y en </a:t>
            </a:r>
            <a:r>
              <a:rPr lang="fr-FR" altLang="fr-FR" sz="1000" dirty="0" err="1" smtClean="0">
                <a:solidFill>
                  <a:srgbClr val="1F497D"/>
                </a:solidFill>
                <a:ea typeface="ヒラギノ角ゴ Pro W3" pitchFamily="-64" charset="-128"/>
              </a:rPr>
              <a:t>a-t-il</a:t>
            </a:r>
            <a:r>
              <a:rPr lang="fr-FR" altLang="fr-FR" sz="1000" dirty="0" smtClean="0">
                <a:solidFill>
                  <a:srgbClr val="1F497D"/>
                </a:solidFill>
                <a:ea typeface="ヒラギノ角ゴ Pro W3" pitchFamily="-64" charset="-128"/>
              </a:rPr>
              <a:t> que …</a:t>
            </a:r>
          </a:p>
          <a:p>
            <a:pPr eaLnBrk="1" hangingPunct="1">
              <a:spcBef>
                <a:spcPct val="0"/>
              </a:spcBef>
              <a:buFontTx/>
              <a:buNone/>
            </a:pPr>
            <a:r>
              <a:rPr lang="fr-FR" altLang="fr-FR" sz="1000" dirty="0" smtClean="0">
                <a:solidFill>
                  <a:srgbClr val="1F497D"/>
                </a:solidFill>
                <a:ea typeface="ヒラギノ角ゴ Pro W3" pitchFamily="-64" charset="-128"/>
              </a:rPr>
              <a:t>Base : Lecteurs LP 687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grpSp>
        <p:nvGrpSpPr>
          <p:cNvPr id="2" name="Groupe 1"/>
          <p:cNvGrpSpPr/>
          <p:nvPr/>
        </p:nvGrpSpPr>
        <p:grpSpPr>
          <a:xfrm>
            <a:off x="41419" y="1871357"/>
            <a:ext cx="2773746" cy="3620769"/>
            <a:chOff x="127483" y="2701008"/>
            <a:chExt cx="6817658" cy="3620769"/>
          </a:xfrm>
        </p:grpSpPr>
        <p:graphicFrame>
          <p:nvGraphicFramePr>
            <p:cNvPr id="24" name="Graphique 23"/>
            <p:cNvGraphicFramePr/>
            <p:nvPr>
              <p:extLst>
                <p:ext uri="{D42A27DB-BD31-4B8C-83A1-F6EECF244321}">
                  <p14:modId xmlns:p14="http://schemas.microsoft.com/office/powerpoint/2010/main" val="611201022"/>
                </p:ext>
              </p:extLst>
            </p:nvPr>
          </p:nvGraphicFramePr>
          <p:xfrm>
            <a:off x="127483" y="2777066"/>
            <a:ext cx="6817658" cy="3544711"/>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170"/>
            <p:cNvGrpSpPr>
              <a:grpSpLocks noChangeAspect="1"/>
            </p:cNvGrpSpPr>
            <p:nvPr/>
          </p:nvGrpSpPr>
          <p:grpSpPr>
            <a:xfrm>
              <a:off x="299175" y="2701008"/>
              <a:ext cx="6480000" cy="72000"/>
              <a:chOff x="2398711" y="4941168"/>
              <a:chExt cx="6480000" cy="72000"/>
            </a:xfrm>
            <a:solidFill>
              <a:schemeClr val="bg1">
                <a:lumMod val="75000"/>
              </a:schemeClr>
            </a:solidFill>
          </p:grpSpPr>
          <p:sp>
            <p:nvSpPr>
              <p:cNvPr id="54" name="Rectangle 53"/>
              <p:cNvSpPr/>
              <p:nvPr/>
            </p:nvSpPr>
            <p:spPr bwMode="auto">
              <a:xfrm>
                <a:off x="2398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5" name="Rectangle 54"/>
              <p:cNvSpPr/>
              <p:nvPr/>
            </p:nvSpPr>
            <p:spPr bwMode="auto">
              <a:xfrm>
                <a:off x="2479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6" name="Rectangle 55"/>
              <p:cNvSpPr/>
              <p:nvPr/>
            </p:nvSpPr>
            <p:spPr bwMode="auto">
              <a:xfrm>
                <a:off x="30431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7" name="Rectangle 56"/>
              <p:cNvSpPr/>
              <p:nvPr/>
            </p:nvSpPr>
            <p:spPr bwMode="auto">
              <a:xfrm>
                <a:off x="2541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8" name="Rectangle 57"/>
              <p:cNvSpPr/>
              <p:nvPr/>
            </p:nvSpPr>
            <p:spPr bwMode="auto">
              <a:xfrm>
                <a:off x="2604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pPr>
                <a:endParaRPr lang="en-GB" dirty="0" smtClean="0">
                  <a:solidFill>
                    <a:srgbClr val="FFFFFF"/>
                  </a:solidFill>
                  <a:latin typeface="Arial" charset="0"/>
                </a:endParaRPr>
              </a:p>
            </p:txBody>
          </p:sp>
          <p:sp>
            <p:nvSpPr>
              <p:cNvPr id="59" name="Rectangle 58"/>
              <p:cNvSpPr/>
              <p:nvPr/>
            </p:nvSpPr>
            <p:spPr bwMode="auto">
              <a:xfrm>
                <a:off x="2667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0" name="Rectangle 59"/>
              <p:cNvSpPr/>
              <p:nvPr/>
            </p:nvSpPr>
            <p:spPr bwMode="auto">
              <a:xfrm>
                <a:off x="27299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1" name="Rectangle 60"/>
              <p:cNvSpPr/>
              <p:nvPr/>
            </p:nvSpPr>
            <p:spPr bwMode="auto">
              <a:xfrm>
                <a:off x="2792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2" name="Rectangle 61"/>
              <p:cNvSpPr/>
              <p:nvPr/>
            </p:nvSpPr>
            <p:spPr bwMode="auto">
              <a:xfrm>
                <a:off x="2855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3" name="Rectangle 62"/>
              <p:cNvSpPr/>
              <p:nvPr/>
            </p:nvSpPr>
            <p:spPr bwMode="auto">
              <a:xfrm>
                <a:off x="2917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4" name="Rectangle 63"/>
              <p:cNvSpPr/>
              <p:nvPr/>
            </p:nvSpPr>
            <p:spPr bwMode="auto">
              <a:xfrm>
                <a:off x="2980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5" name="Rectangle 64"/>
              <p:cNvSpPr/>
              <p:nvPr/>
            </p:nvSpPr>
            <p:spPr bwMode="auto">
              <a:xfrm>
                <a:off x="3123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6" name="Rectangle 65"/>
              <p:cNvSpPr/>
              <p:nvPr/>
            </p:nvSpPr>
            <p:spPr bwMode="auto">
              <a:xfrm>
                <a:off x="36875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7" name="Rectangle 66"/>
              <p:cNvSpPr/>
              <p:nvPr/>
            </p:nvSpPr>
            <p:spPr bwMode="auto">
              <a:xfrm>
                <a:off x="3186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8" name="Rectangle 67"/>
              <p:cNvSpPr/>
              <p:nvPr/>
            </p:nvSpPr>
            <p:spPr bwMode="auto">
              <a:xfrm>
                <a:off x="3249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69" name="Rectangle 68"/>
              <p:cNvSpPr/>
              <p:nvPr/>
            </p:nvSpPr>
            <p:spPr bwMode="auto">
              <a:xfrm>
                <a:off x="3311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0" name="Rectangle 69"/>
              <p:cNvSpPr/>
              <p:nvPr/>
            </p:nvSpPr>
            <p:spPr bwMode="auto">
              <a:xfrm>
                <a:off x="33743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1" name="Rectangle 70"/>
              <p:cNvSpPr/>
              <p:nvPr/>
            </p:nvSpPr>
            <p:spPr bwMode="auto">
              <a:xfrm>
                <a:off x="3436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2" name="Rectangle 71"/>
              <p:cNvSpPr/>
              <p:nvPr/>
            </p:nvSpPr>
            <p:spPr bwMode="auto">
              <a:xfrm>
                <a:off x="3499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3" name="Rectangle 72"/>
              <p:cNvSpPr/>
              <p:nvPr/>
            </p:nvSpPr>
            <p:spPr bwMode="auto">
              <a:xfrm>
                <a:off x="3562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4" name="Rectangle 73"/>
              <p:cNvSpPr/>
              <p:nvPr/>
            </p:nvSpPr>
            <p:spPr bwMode="auto">
              <a:xfrm>
                <a:off x="3624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5" name="Rectangle 74"/>
              <p:cNvSpPr/>
              <p:nvPr/>
            </p:nvSpPr>
            <p:spPr bwMode="auto">
              <a:xfrm>
                <a:off x="3768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6" name="Rectangle 75"/>
              <p:cNvSpPr/>
              <p:nvPr/>
            </p:nvSpPr>
            <p:spPr bwMode="auto">
              <a:xfrm>
                <a:off x="43319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7" name="Rectangle 76"/>
              <p:cNvSpPr/>
              <p:nvPr/>
            </p:nvSpPr>
            <p:spPr bwMode="auto">
              <a:xfrm>
                <a:off x="3830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8" name="Rectangle 77"/>
              <p:cNvSpPr/>
              <p:nvPr/>
            </p:nvSpPr>
            <p:spPr bwMode="auto">
              <a:xfrm>
                <a:off x="3893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79" name="Rectangle 78"/>
              <p:cNvSpPr/>
              <p:nvPr/>
            </p:nvSpPr>
            <p:spPr bwMode="auto">
              <a:xfrm>
                <a:off x="3956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0" name="Rectangle 79"/>
              <p:cNvSpPr/>
              <p:nvPr/>
            </p:nvSpPr>
            <p:spPr bwMode="auto">
              <a:xfrm>
                <a:off x="40187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1" name="Rectangle 80"/>
              <p:cNvSpPr/>
              <p:nvPr/>
            </p:nvSpPr>
            <p:spPr bwMode="auto">
              <a:xfrm>
                <a:off x="4081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2" name="Rectangle 81"/>
              <p:cNvSpPr/>
              <p:nvPr/>
            </p:nvSpPr>
            <p:spPr bwMode="auto">
              <a:xfrm>
                <a:off x="4143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3" name="Rectangle 82"/>
              <p:cNvSpPr/>
              <p:nvPr/>
            </p:nvSpPr>
            <p:spPr bwMode="auto">
              <a:xfrm>
                <a:off x="4206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4" name="Rectangle 83"/>
              <p:cNvSpPr/>
              <p:nvPr/>
            </p:nvSpPr>
            <p:spPr bwMode="auto">
              <a:xfrm>
                <a:off x="4269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5" name="Rectangle 84"/>
              <p:cNvSpPr/>
              <p:nvPr/>
            </p:nvSpPr>
            <p:spPr bwMode="auto">
              <a:xfrm>
                <a:off x="4412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6" name="Rectangle 85"/>
              <p:cNvSpPr/>
              <p:nvPr/>
            </p:nvSpPr>
            <p:spPr bwMode="auto">
              <a:xfrm>
                <a:off x="49763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7" name="Rectangle 86"/>
              <p:cNvSpPr/>
              <p:nvPr/>
            </p:nvSpPr>
            <p:spPr bwMode="auto">
              <a:xfrm>
                <a:off x="4475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8" name="Rectangle 87"/>
              <p:cNvSpPr/>
              <p:nvPr/>
            </p:nvSpPr>
            <p:spPr bwMode="auto">
              <a:xfrm>
                <a:off x="4537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89" name="Rectangle 88"/>
              <p:cNvSpPr/>
              <p:nvPr/>
            </p:nvSpPr>
            <p:spPr bwMode="auto">
              <a:xfrm>
                <a:off x="4600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0" name="Rectangle 89"/>
              <p:cNvSpPr/>
              <p:nvPr/>
            </p:nvSpPr>
            <p:spPr bwMode="auto">
              <a:xfrm>
                <a:off x="46631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1" name="Rectangle 90"/>
              <p:cNvSpPr/>
              <p:nvPr/>
            </p:nvSpPr>
            <p:spPr bwMode="auto">
              <a:xfrm>
                <a:off x="4725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2" name="Rectangle 91"/>
              <p:cNvSpPr/>
              <p:nvPr/>
            </p:nvSpPr>
            <p:spPr bwMode="auto">
              <a:xfrm>
                <a:off x="4788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3" name="Rectangle 92"/>
              <p:cNvSpPr/>
              <p:nvPr/>
            </p:nvSpPr>
            <p:spPr bwMode="auto">
              <a:xfrm>
                <a:off x="4851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4" name="Rectangle 93"/>
              <p:cNvSpPr/>
              <p:nvPr/>
            </p:nvSpPr>
            <p:spPr bwMode="auto">
              <a:xfrm>
                <a:off x="4913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5" name="Rectangle 94"/>
              <p:cNvSpPr/>
              <p:nvPr/>
            </p:nvSpPr>
            <p:spPr bwMode="auto">
              <a:xfrm>
                <a:off x="5056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6" name="Rectangle 95"/>
              <p:cNvSpPr/>
              <p:nvPr/>
            </p:nvSpPr>
            <p:spPr bwMode="auto">
              <a:xfrm>
                <a:off x="5620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7" name="Rectangle 96"/>
              <p:cNvSpPr/>
              <p:nvPr/>
            </p:nvSpPr>
            <p:spPr bwMode="auto">
              <a:xfrm>
                <a:off x="5119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8" name="Rectangle 97"/>
              <p:cNvSpPr/>
              <p:nvPr/>
            </p:nvSpPr>
            <p:spPr bwMode="auto">
              <a:xfrm>
                <a:off x="5182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9" name="Rectangle 98"/>
              <p:cNvSpPr/>
              <p:nvPr/>
            </p:nvSpPr>
            <p:spPr bwMode="auto">
              <a:xfrm>
                <a:off x="5244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0" name="Rectangle 99"/>
              <p:cNvSpPr/>
              <p:nvPr/>
            </p:nvSpPr>
            <p:spPr bwMode="auto">
              <a:xfrm>
                <a:off x="53075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1" name="Rectangle 100"/>
              <p:cNvSpPr/>
              <p:nvPr/>
            </p:nvSpPr>
            <p:spPr bwMode="auto">
              <a:xfrm>
                <a:off x="5370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2" name="Rectangle 101"/>
              <p:cNvSpPr/>
              <p:nvPr/>
            </p:nvSpPr>
            <p:spPr bwMode="auto">
              <a:xfrm>
                <a:off x="5432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3" name="Rectangle 102"/>
              <p:cNvSpPr/>
              <p:nvPr/>
            </p:nvSpPr>
            <p:spPr bwMode="auto">
              <a:xfrm>
                <a:off x="5495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4" name="Rectangle 103"/>
              <p:cNvSpPr/>
              <p:nvPr/>
            </p:nvSpPr>
            <p:spPr bwMode="auto">
              <a:xfrm>
                <a:off x="5558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5" name="Rectangle 104"/>
              <p:cNvSpPr/>
              <p:nvPr/>
            </p:nvSpPr>
            <p:spPr bwMode="auto">
              <a:xfrm>
                <a:off x="5701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6" name="Rectangle 105"/>
              <p:cNvSpPr/>
              <p:nvPr/>
            </p:nvSpPr>
            <p:spPr bwMode="auto">
              <a:xfrm>
                <a:off x="62651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7" name="Rectangle 106"/>
              <p:cNvSpPr/>
              <p:nvPr/>
            </p:nvSpPr>
            <p:spPr bwMode="auto">
              <a:xfrm>
                <a:off x="5763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8" name="Rectangle 107"/>
              <p:cNvSpPr/>
              <p:nvPr/>
            </p:nvSpPr>
            <p:spPr bwMode="auto">
              <a:xfrm>
                <a:off x="5826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09" name="Rectangle 108"/>
              <p:cNvSpPr/>
              <p:nvPr/>
            </p:nvSpPr>
            <p:spPr bwMode="auto">
              <a:xfrm>
                <a:off x="5889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0" name="Rectangle 109"/>
              <p:cNvSpPr/>
              <p:nvPr/>
            </p:nvSpPr>
            <p:spPr bwMode="auto">
              <a:xfrm>
                <a:off x="59519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1" name="Rectangle 110"/>
              <p:cNvSpPr/>
              <p:nvPr/>
            </p:nvSpPr>
            <p:spPr bwMode="auto">
              <a:xfrm>
                <a:off x="6014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2" name="Rectangle 111"/>
              <p:cNvSpPr/>
              <p:nvPr/>
            </p:nvSpPr>
            <p:spPr bwMode="auto">
              <a:xfrm>
                <a:off x="6077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3" name="Rectangle 112"/>
              <p:cNvSpPr/>
              <p:nvPr/>
            </p:nvSpPr>
            <p:spPr bwMode="auto">
              <a:xfrm>
                <a:off x="6139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4" name="Rectangle 113"/>
              <p:cNvSpPr/>
              <p:nvPr/>
            </p:nvSpPr>
            <p:spPr bwMode="auto">
              <a:xfrm>
                <a:off x="6202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5" name="Rectangle 114"/>
              <p:cNvSpPr/>
              <p:nvPr/>
            </p:nvSpPr>
            <p:spPr bwMode="auto">
              <a:xfrm>
                <a:off x="6345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6" name="Rectangle 115"/>
              <p:cNvSpPr/>
              <p:nvPr/>
            </p:nvSpPr>
            <p:spPr bwMode="auto">
              <a:xfrm>
                <a:off x="69095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7" name="Rectangle 116"/>
              <p:cNvSpPr/>
              <p:nvPr/>
            </p:nvSpPr>
            <p:spPr bwMode="auto">
              <a:xfrm>
                <a:off x="6408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8" name="Rectangle 117"/>
              <p:cNvSpPr/>
              <p:nvPr/>
            </p:nvSpPr>
            <p:spPr bwMode="auto">
              <a:xfrm>
                <a:off x="6471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19" name="Rectangle 118"/>
              <p:cNvSpPr/>
              <p:nvPr/>
            </p:nvSpPr>
            <p:spPr bwMode="auto">
              <a:xfrm>
                <a:off x="6533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0" name="Rectangle 119"/>
              <p:cNvSpPr/>
              <p:nvPr/>
            </p:nvSpPr>
            <p:spPr bwMode="auto">
              <a:xfrm>
                <a:off x="65963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1" name="Rectangle 120"/>
              <p:cNvSpPr/>
              <p:nvPr/>
            </p:nvSpPr>
            <p:spPr bwMode="auto">
              <a:xfrm>
                <a:off x="6658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2" name="Rectangle 121"/>
              <p:cNvSpPr/>
              <p:nvPr/>
            </p:nvSpPr>
            <p:spPr bwMode="auto">
              <a:xfrm>
                <a:off x="6721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3" name="Rectangle 122"/>
              <p:cNvSpPr/>
              <p:nvPr/>
            </p:nvSpPr>
            <p:spPr bwMode="auto">
              <a:xfrm>
                <a:off x="6784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4" name="Rectangle 123"/>
              <p:cNvSpPr/>
              <p:nvPr/>
            </p:nvSpPr>
            <p:spPr bwMode="auto">
              <a:xfrm>
                <a:off x="6846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5" name="Rectangle 124"/>
              <p:cNvSpPr/>
              <p:nvPr/>
            </p:nvSpPr>
            <p:spPr bwMode="auto">
              <a:xfrm>
                <a:off x="6990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6" name="Rectangle 125"/>
              <p:cNvSpPr/>
              <p:nvPr/>
            </p:nvSpPr>
            <p:spPr bwMode="auto">
              <a:xfrm>
                <a:off x="75539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7" name="Rectangle 126"/>
              <p:cNvSpPr/>
              <p:nvPr/>
            </p:nvSpPr>
            <p:spPr bwMode="auto">
              <a:xfrm>
                <a:off x="7052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8" name="Rectangle 127"/>
              <p:cNvSpPr/>
              <p:nvPr/>
            </p:nvSpPr>
            <p:spPr bwMode="auto">
              <a:xfrm>
                <a:off x="7115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29" name="Rectangle 128"/>
              <p:cNvSpPr/>
              <p:nvPr/>
            </p:nvSpPr>
            <p:spPr bwMode="auto">
              <a:xfrm>
                <a:off x="7178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0" name="Rectangle 129"/>
              <p:cNvSpPr/>
              <p:nvPr/>
            </p:nvSpPr>
            <p:spPr bwMode="auto">
              <a:xfrm>
                <a:off x="72407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1" name="Rectangle 130"/>
              <p:cNvSpPr/>
              <p:nvPr/>
            </p:nvSpPr>
            <p:spPr bwMode="auto">
              <a:xfrm>
                <a:off x="73033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2" name="Rectangle 131"/>
              <p:cNvSpPr/>
              <p:nvPr/>
            </p:nvSpPr>
            <p:spPr bwMode="auto">
              <a:xfrm>
                <a:off x="73659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3" name="Rectangle 132"/>
              <p:cNvSpPr/>
              <p:nvPr/>
            </p:nvSpPr>
            <p:spPr bwMode="auto">
              <a:xfrm>
                <a:off x="74286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4" name="Rectangle 133"/>
              <p:cNvSpPr/>
              <p:nvPr/>
            </p:nvSpPr>
            <p:spPr bwMode="auto">
              <a:xfrm>
                <a:off x="74912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5" name="Rectangle 134"/>
              <p:cNvSpPr/>
              <p:nvPr/>
            </p:nvSpPr>
            <p:spPr bwMode="auto">
              <a:xfrm>
                <a:off x="76345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6" name="Rectangle 135"/>
              <p:cNvSpPr/>
              <p:nvPr/>
            </p:nvSpPr>
            <p:spPr bwMode="auto">
              <a:xfrm>
                <a:off x="81983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7" name="Rectangle 136"/>
              <p:cNvSpPr/>
              <p:nvPr/>
            </p:nvSpPr>
            <p:spPr bwMode="auto">
              <a:xfrm>
                <a:off x="76971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8" name="Rectangle 137"/>
              <p:cNvSpPr/>
              <p:nvPr/>
            </p:nvSpPr>
            <p:spPr bwMode="auto">
              <a:xfrm>
                <a:off x="77598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39" name="Rectangle 138"/>
              <p:cNvSpPr/>
              <p:nvPr/>
            </p:nvSpPr>
            <p:spPr bwMode="auto">
              <a:xfrm>
                <a:off x="78224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0" name="Rectangle 139"/>
              <p:cNvSpPr/>
              <p:nvPr/>
            </p:nvSpPr>
            <p:spPr bwMode="auto">
              <a:xfrm>
                <a:off x="78851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1" name="Rectangle 140"/>
              <p:cNvSpPr/>
              <p:nvPr/>
            </p:nvSpPr>
            <p:spPr bwMode="auto">
              <a:xfrm>
                <a:off x="79477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2" name="Rectangle 141"/>
              <p:cNvSpPr/>
              <p:nvPr/>
            </p:nvSpPr>
            <p:spPr bwMode="auto">
              <a:xfrm>
                <a:off x="80103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3" name="Rectangle 142"/>
              <p:cNvSpPr/>
              <p:nvPr/>
            </p:nvSpPr>
            <p:spPr bwMode="auto">
              <a:xfrm>
                <a:off x="80730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4" name="Rectangle 143"/>
              <p:cNvSpPr/>
              <p:nvPr/>
            </p:nvSpPr>
            <p:spPr bwMode="auto">
              <a:xfrm>
                <a:off x="81356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5" name="Rectangle 144"/>
              <p:cNvSpPr/>
              <p:nvPr/>
            </p:nvSpPr>
            <p:spPr bwMode="auto">
              <a:xfrm>
                <a:off x="82789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6" name="Rectangle 145"/>
              <p:cNvSpPr/>
              <p:nvPr/>
            </p:nvSpPr>
            <p:spPr bwMode="auto">
              <a:xfrm>
                <a:off x="8842711" y="4941168"/>
                <a:ext cx="36000" cy="72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7" name="Rectangle 146"/>
              <p:cNvSpPr/>
              <p:nvPr/>
            </p:nvSpPr>
            <p:spPr bwMode="auto">
              <a:xfrm>
                <a:off x="83415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8" name="Rectangle 147"/>
              <p:cNvSpPr/>
              <p:nvPr/>
            </p:nvSpPr>
            <p:spPr bwMode="auto">
              <a:xfrm>
                <a:off x="84042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49" name="Rectangle 148"/>
              <p:cNvSpPr/>
              <p:nvPr/>
            </p:nvSpPr>
            <p:spPr bwMode="auto">
              <a:xfrm>
                <a:off x="84668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0" name="Rectangle 149"/>
              <p:cNvSpPr/>
              <p:nvPr/>
            </p:nvSpPr>
            <p:spPr bwMode="auto">
              <a:xfrm>
                <a:off x="8529511" y="4959168"/>
                <a:ext cx="18000" cy="54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1" name="Rectangle 150"/>
              <p:cNvSpPr/>
              <p:nvPr/>
            </p:nvSpPr>
            <p:spPr bwMode="auto">
              <a:xfrm>
                <a:off x="859215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2" name="Rectangle 151"/>
              <p:cNvSpPr/>
              <p:nvPr/>
            </p:nvSpPr>
            <p:spPr bwMode="auto">
              <a:xfrm>
                <a:off x="865479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3" name="Rectangle 152"/>
              <p:cNvSpPr/>
              <p:nvPr/>
            </p:nvSpPr>
            <p:spPr bwMode="auto">
              <a:xfrm>
                <a:off x="871743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154" name="Rectangle 153"/>
              <p:cNvSpPr/>
              <p:nvPr/>
            </p:nvSpPr>
            <p:spPr bwMode="auto">
              <a:xfrm>
                <a:off x="8780071" y="4977168"/>
                <a:ext cx="18000" cy="36000"/>
              </a:xfrm>
              <a:prstGeom prst="rect">
                <a:avLst/>
              </a:prstGeom>
              <a:grp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grpSp>
      </p:grpSp>
      <p:grpSp>
        <p:nvGrpSpPr>
          <p:cNvPr id="4" name="Groupe 3"/>
          <p:cNvGrpSpPr/>
          <p:nvPr/>
        </p:nvGrpSpPr>
        <p:grpSpPr>
          <a:xfrm>
            <a:off x="1762464" y="1985363"/>
            <a:ext cx="631904" cy="666870"/>
            <a:chOff x="2806420" y="2707438"/>
            <a:chExt cx="631904" cy="666870"/>
          </a:xfrm>
        </p:grpSpPr>
        <p:sp>
          <p:nvSpPr>
            <p:cNvPr id="25" name="Rectangle 24"/>
            <p:cNvSpPr/>
            <p:nvPr/>
          </p:nvSpPr>
          <p:spPr>
            <a:xfrm>
              <a:off x="2806420" y="2707438"/>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326982"/>
                  </a:solidFill>
                  <a:latin typeface="Calibri"/>
                  <a:cs typeface="Arial" pitchFamily="34" charset="0"/>
                </a:rPr>
                <a:t>74%</a:t>
              </a:r>
              <a:endParaRPr lang="en-GB" sz="2000" b="1" dirty="0">
                <a:solidFill>
                  <a:srgbClr val="326982"/>
                </a:solidFill>
                <a:latin typeface="Calibri"/>
                <a:cs typeface="Arial" pitchFamily="34" charset="0"/>
              </a:endParaRPr>
            </a:p>
          </p:txBody>
        </p:sp>
        <p:grpSp>
          <p:nvGrpSpPr>
            <p:cNvPr id="30" name="Group 273"/>
            <p:cNvGrpSpPr/>
            <p:nvPr/>
          </p:nvGrpSpPr>
          <p:grpSpPr>
            <a:xfrm>
              <a:off x="2901229" y="3016264"/>
              <a:ext cx="387881" cy="358044"/>
              <a:chOff x="3052231" y="2416696"/>
              <a:chExt cx="387881" cy="358044"/>
            </a:xfrm>
            <a:solidFill>
              <a:srgbClr val="AE78D6"/>
            </a:solidFill>
          </p:grpSpPr>
          <p:sp>
            <p:nvSpPr>
              <p:cNvPr id="31" name="Oval 18"/>
              <p:cNvSpPr/>
              <p:nvPr/>
            </p:nvSpPr>
            <p:spPr>
              <a:xfrm>
                <a:off x="3052231" y="2416696"/>
                <a:ext cx="387881" cy="358044"/>
              </a:xfrm>
              <a:prstGeom prst="ellipse">
                <a:avLst/>
              </a:prstGeom>
              <a:solidFill>
                <a:srgbClr val="69A9C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sp>
            <p:nvSpPr>
              <p:cNvPr id="32"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grpSp>
      </p:grpSp>
      <p:grpSp>
        <p:nvGrpSpPr>
          <p:cNvPr id="3" name="Groupe 2"/>
          <p:cNvGrpSpPr/>
          <p:nvPr/>
        </p:nvGrpSpPr>
        <p:grpSpPr>
          <a:xfrm>
            <a:off x="273838" y="2811077"/>
            <a:ext cx="631904" cy="666870"/>
            <a:chOff x="543186" y="3533152"/>
            <a:chExt cx="631904" cy="666870"/>
          </a:xfrm>
        </p:grpSpPr>
        <p:sp>
          <p:nvSpPr>
            <p:cNvPr id="33" name="Rectangle 32"/>
            <p:cNvSpPr/>
            <p:nvPr/>
          </p:nvSpPr>
          <p:spPr>
            <a:xfrm>
              <a:off x="543186" y="3533152"/>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326982"/>
                  </a:solidFill>
                  <a:latin typeface="Calibri"/>
                  <a:cs typeface="Arial" pitchFamily="34" charset="0"/>
                </a:rPr>
                <a:t>20%</a:t>
              </a:r>
              <a:endParaRPr lang="en-GB" sz="2000" b="1" dirty="0">
                <a:solidFill>
                  <a:srgbClr val="326982"/>
                </a:solidFill>
                <a:latin typeface="Calibri"/>
                <a:cs typeface="Arial" pitchFamily="34" charset="0"/>
              </a:endParaRPr>
            </a:p>
          </p:txBody>
        </p:sp>
        <p:grpSp>
          <p:nvGrpSpPr>
            <p:cNvPr id="34" name="Group 273"/>
            <p:cNvGrpSpPr/>
            <p:nvPr/>
          </p:nvGrpSpPr>
          <p:grpSpPr>
            <a:xfrm>
              <a:off x="665198" y="3841978"/>
              <a:ext cx="387881" cy="358044"/>
              <a:chOff x="3052231" y="2416696"/>
              <a:chExt cx="387881" cy="358044"/>
            </a:xfrm>
            <a:solidFill>
              <a:srgbClr val="AE78D6"/>
            </a:solidFill>
          </p:grpSpPr>
          <p:sp>
            <p:nvSpPr>
              <p:cNvPr id="35" name="Oval 18"/>
              <p:cNvSpPr/>
              <p:nvPr/>
            </p:nvSpPr>
            <p:spPr>
              <a:xfrm>
                <a:off x="3052231" y="2416696"/>
                <a:ext cx="387881" cy="358044"/>
              </a:xfrm>
              <a:prstGeom prst="ellipse">
                <a:avLst/>
              </a:prstGeom>
              <a:solidFill>
                <a:srgbClr val="69A9C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sp>
            <p:nvSpPr>
              <p:cNvPr id="36"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grpSp>
      </p:grpSp>
      <p:grpSp>
        <p:nvGrpSpPr>
          <p:cNvPr id="6" name="Groupe 5"/>
          <p:cNvGrpSpPr/>
          <p:nvPr/>
        </p:nvGrpSpPr>
        <p:grpSpPr>
          <a:xfrm>
            <a:off x="1106181" y="3633734"/>
            <a:ext cx="631904" cy="666870"/>
            <a:chOff x="1759630" y="4355809"/>
            <a:chExt cx="631904" cy="666870"/>
          </a:xfrm>
        </p:grpSpPr>
        <p:sp>
          <p:nvSpPr>
            <p:cNvPr id="37" name="Rectangle 36"/>
            <p:cNvSpPr/>
            <p:nvPr/>
          </p:nvSpPr>
          <p:spPr>
            <a:xfrm>
              <a:off x="1759630" y="4355809"/>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326982"/>
                  </a:solidFill>
                  <a:latin typeface="Calibri"/>
                  <a:cs typeface="Arial" pitchFamily="34" charset="0"/>
                </a:rPr>
                <a:t>49%</a:t>
              </a:r>
              <a:endParaRPr lang="en-GB" sz="2000" b="1" dirty="0">
                <a:solidFill>
                  <a:srgbClr val="326982"/>
                </a:solidFill>
                <a:latin typeface="Calibri"/>
                <a:cs typeface="Arial" pitchFamily="34" charset="0"/>
              </a:endParaRPr>
            </a:p>
          </p:txBody>
        </p:sp>
        <p:grpSp>
          <p:nvGrpSpPr>
            <p:cNvPr id="38" name="Group 273"/>
            <p:cNvGrpSpPr/>
            <p:nvPr/>
          </p:nvGrpSpPr>
          <p:grpSpPr>
            <a:xfrm>
              <a:off x="1901367" y="4664635"/>
              <a:ext cx="387881" cy="358044"/>
              <a:chOff x="3052231" y="2416696"/>
              <a:chExt cx="387881" cy="358044"/>
            </a:xfrm>
            <a:solidFill>
              <a:srgbClr val="AE78D6"/>
            </a:solidFill>
          </p:grpSpPr>
          <p:sp>
            <p:nvSpPr>
              <p:cNvPr id="39" name="Oval 18"/>
              <p:cNvSpPr/>
              <p:nvPr/>
            </p:nvSpPr>
            <p:spPr>
              <a:xfrm>
                <a:off x="3052231" y="2416696"/>
                <a:ext cx="387881" cy="358044"/>
              </a:xfrm>
              <a:prstGeom prst="ellipse">
                <a:avLst/>
              </a:prstGeom>
              <a:solidFill>
                <a:srgbClr val="69A9C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sp>
            <p:nvSpPr>
              <p:cNvPr id="40"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grpSp>
      </p:grpSp>
      <p:grpSp>
        <p:nvGrpSpPr>
          <p:cNvPr id="7" name="Groupe 6"/>
          <p:cNvGrpSpPr/>
          <p:nvPr/>
        </p:nvGrpSpPr>
        <p:grpSpPr>
          <a:xfrm>
            <a:off x="240399" y="4458830"/>
            <a:ext cx="631904" cy="666870"/>
            <a:chOff x="529819" y="5180905"/>
            <a:chExt cx="631904" cy="666870"/>
          </a:xfrm>
        </p:grpSpPr>
        <p:sp>
          <p:nvSpPr>
            <p:cNvPr id="45" name="Rectangle 44"/>
            <p:cNvSpPr/>
            <p:nvPr/>
          </p:nvSpPr>
          <p:spPr>
            <a:xfrm>
              <a:off x="529819" y="5180905"/>
              <a:ext cx="631904" cy="369332"/>
            </a:xfrm>
            <a:prstGeom prst="rect">
              <a:avLst/>
            </a:prstGeom>
          </p:spPr>
          <p:txBody>
            <a:bodyPr wrap="none" anchor="ctr">
              <a:spAutoFit/>
            </a:bodyPr>
            <a:lstStyle/>
            <a:p>
              <a:pPr algn="ctr" fontAlgn="auto">
                <a:spcBef>
                  <a:spcPts val="0"/>
                </a:spcBef>
                <a:spcAft>
                  <a:spcPts val="0"/>
                </a:spcAft>
              </a:pPr>
              <a:r>
                <a:rPr lang="en-US" sz="2000" b="1" dirty="0" smtClean="0">
                  <a:solidFill>
                    <a:srgbClr val="326982"/>
                  </a:solidFill>
                  <a:latin typeface="Calibri"/>
                  <a:cs typeface="Arial" pitchFamily="34" charset="0"/>
                </a:rPr>
                <a:t>19%</a:t>
              </a:r>
              <a:endParaRPr lang="en-GB" sz="2000" b="1" dirty="0">
                <a:solidFill>
                  <a:srgbClr val="326982"/>
                </a:solidFill>
                <a:latin typeface="Calibri"/>
                <a:cs typeface="Arial" pitchFamily="34" charset="0"/>
              </a:endParaRPr>
            </a:p>
          </p:txBody>
        </p:sp>
        <p:grpSp>
          <p:nvGrpSpPr>
            <p:cNvPr id="46" name="Group 273"/>
            <p:cNvGrpSpPr/>
            <p:nvPr/>
          </p:nvGrpSpPr>
          <p:grpSpPr>
            <a:xfrm>
              <a:off x="692471" y="5489731"/>
              <a:ext cx="387881" cy="358044"/>
              <a:chOff x="3052231" y="2416696"/>
              <a:chExt cx="387881" cy="358044"/>
            </a:xfrm>
            <a:solidFill>
              <a:srgbClr val="AE78D6"/>
            </a:solidFill>
          </p:grpSpPr>
          <p:sp>
            <p:nvSpPr>
              <p:cNvPr id="47" name="Oval 18"/>
              <p:cNvSpPr/>
              <p:nvPr/>
            </p:nvSpPr>
            <p:spPr>
              <a:xfrm>
                <a:off x="3052231" y="2416696"/>
                <a:ext cx="387881" cy="358044"/>
              </a:xfrm>
              <a:prstGeom prst="ellipse">
                <a:avLst/>
              </a:prstGeom>
              <a:solidFill>
                <a:srgbClr val="69A9C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sp>
            <p:nvSpPr>
              <p:cNvPr id="48" name="Oval 19"/>
              <p:cNvSpPr/>
              <p:nvPr/>
            </p:nvSpPr>
            <p:spPr>
              <a:xfrm>
                <a:off x="3149201" y="2506207"/>
                <a:ext cx="193941" cy="179022"/>
              </a:xfrm>
              <a:prstGeom prst="ellipse">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95000"/>
                  </a:lnSpc>
                  <a:spcBef>
                    <a:spcPts val="0"/>
                  </a:spcBef>
                  <a:spcAft>
                    <a:spcPts val="0"/>
                  </a:spcAft>
                </a:pPr>
                <a:endParaRPr lang="en-GB" b="1" dirty="0" err="1" smtClean="0">
                  <a:solidFill>
                    <a:srgbClr val="481E68"/>
                  </a:solidFill>
                  <a:latin typeface="Helvetica LT Std" pitchFamily="34" charset="0"/>
                </a:endParaRPr>
              </a:p>
            </p:txBody>
          </p:sp>
        </p:grpSp>
      </p:grpSp>
      <p:graphicFrame>
        <p:nvGraphicFramePr>
          <p:cNvPr id="155" name="Tableau 154"/>
          <p:cNvGraphicFramePr>
            <a:graphicFrameLocks noGrp="1"/>
          </p:cNvGraphicFramePr>
          <p:nvPr>
            <p:extLst>
              <p:ext uri="{D42A27DB-BD31-4B8C-83A1-F6EECF244321}">
                <p14:modId xmlns:p14="http://schemas.microsoft.com/office/powerpoint/2010/main" val="528923330"/>
              </p:ext>
            </p:extLst>
          </p:nvPr>
        </p:nvGraphicFramePr>
        <p:xfrm>
          <a:off x="2950409" y="1192393"/>
          <a:ext cx="3127185" cy="4552112"/>
        </p:xfrm>
        <a:graphic>
          <a:graphicData uri="http://schemas.openxmlformats.org/drawingml/2006/table">
            <a:tbl>
              <a:tblPr>
                <a:tableStyleId>{5C22544A-7EE6-4342-B048-85BDC9FD1C3A}</a:tableStyleId>
              </a:tblPr>
              <a:tblGrid>
                <a:gridCol w="3127185"/>
              </a:tblGrid>
              <a:tr h="519450">
                <a:tc>
                  <a:txBody>
                    <a:bodyPr/>
                    <a:lstStyle/>
                    <a:p>
                      <a:pPr algn="l" fontAlgn="ctr"/>
                      <a:endParaRPr lang="fr-FR" sz="1800" b="0" i="0" u="sng"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2172">
                <a:tc>
                  <a:txBody>
                    <a:bodyPr/>
                    <a:lstStyle/>
                    <a:p>
                      <a:pPr algn="l" fontAlgn="ctr"/>
                      <a:endParaRPr lang="fr-FR" sz="1800" b="0" i="0" u="sng"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737">
                <a:tc>
                  <a:txBody>
                    <a:bodyPr/>
                    <a:lstStyle/>
                    <a:p>
                      <a:pPr algn="l" fontAlgn="ctr"/>
                      <a:r>
                        <a:rPr lang="fr-FR" sz="1800" b="0" i="0" u="none" strike="noStrike" dirty="0" smtClean="0">
                          <a:solidFill>
                            <a:schemeClr val="tx1"/>
                          </a:solidFill>
                          <a:effectLst/>
                          <a:latin typeface="+mn-lt"/>
                        </a:rPr>
                        <a:t>Ont acheté des livres neufs*</a:t>
                      </a:r>
                      <a:endParaRPr lang="fr-FR" sz="1800" b="0" i="0" u="none"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737">
                <a:tc>
                  <a:txBody>
                    <a:bodyPr/>
                    <a:lstStyle/>
                    <a:p>
                      <a:pPr algn="l" fontAlgn="ctr"/>
                      <a:r>
                        <a:rPr lang="fr-FR" sz="1800" b="0" i="0" u="none" strike="noStrike" dirty="0" smtClean="0">
                          <a:solidFill>
                            <a:schemeClr val="tx1"/>
                          </a:solidFill>
                          <a:effectLst/>
                          <a:latin typeface="+mn-lt"/>
                        </a:rPr>
                        <a:t>Ont acheté des livres d’occasion*</a:t>
                      </a:r>
                      <a:endParaRPr lang="fr-FR" sz="1800" b="0" i="0" u="none"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737">
                <a:tc>
                  <a:txBody>
                    <a:bodyPr/>
                    <a:lstStyle/>
                    <a:p>
                      <a:pPr algn="l" fontAlgn="ctr"/>
                      <a:r>
                        <a:rPr lang="fr-FR" sz="1800" b="0" i="0" u="none" strike="noStrike" dirty="0">
                          <a:solidFill>
                            <a:schemeClr val="tx1"/>
                          </a:solidFill>
                          <a:effectLst/>
                          <a:latin typeface="+mn-lt"/>
                        </a:rPr>
                        <a:t>Prêt-Cadeau</a:t>
                      </a: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737">
                <a:tc>
                  <a:txBody>
                    <a:bodyPr/>
                    <a:lstStyle/>
                    <a:p>
                      <a:pPr algn="l" fontAlgn="ctr"/>
                      <a:r>
                        <a:rPr lang="fr-FR" sz="1800" b="0" i="0" u="none" strike="noStrike" dirty="0">
                          <a:solidFill>
                            <a:schemeClr val="tx1"/>
                          </a:solidFill>
                          <a:effectLst/>
                          <a:latin typeface="+mn-lt"/>
                        </a:rPr>
                        <a:t>Bibliothèque</a:t>
                      </a: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542">
                <a:tc>
                  <a:txBody>
                    <a:bodyPr/>
                    <a:lstStyle/>
                    <a:p>
                      <a:pPr algn="l" fontAlgn="ctr"/>
                      <a:endParaRPr lang="fr-FR" sz="1800" b="0" i="0" u="none" strike="noStrike" dirty="0">
                        <a:solidFill>
                          <a:schemeClr val="tx1"/>
                        </a:solidFill>
                        <a:effectLst/>
                        <a:latin typeface="+mn-lt"/>
                      </a:endParaRPr>
                    </a:p>
                  </a:txBody>
                  <a:tcPr marL="0" marR="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96" name="Textfeld 7"/>
          <p:cNvSpPr txBox="1">
            <a:spLocks noChangeArrowheads="1"/>
          </p:cNvSpPr>
          <p:nvPr/>
        </p:nvSpPr>
        <p:spPr bwMode="auto">
          <a:xfrm>
            <a:off x="-3119103" y="5388905"/>
            <a:ext cx="9143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000" b="1" dirty="0" smtClean="0">
                <a:solidFill>
                  <a:srgbClr val="1F497D"/>
                </a:solidFill>
                <a:ea typeface="ヒラギノ角ゴ Pro W3" pitchFamily="-64" charset="-128"/>
              </a:rPr>
              <a:t>S/T achat *</a:t>
            </a:r>
            <a:r>
              <a:rPr lang="fr-FR" altLang="fr-FR" sz="2000" dirty="0" smtClean="0">
                <a:solidFill>
                  <a:srgbClr val="1F497D"/>
                </a:solidFill>
                <a:ea typeface="ヒラギノ角ゴ Pro W3" pitchFamily="-64" charset="-128"/>
              </a:rPr>
              <a:t>: </a:t>
            </a:r>
            <a:r>
              <a:rPr lang="fr-FR" altLang="fr-FR" sz="3000" b="1" dirty="0" smtClean="0">
                <a:solidFill>
                  <a:srgbClr val="69A9C5"/>
                </a:solidFill>
                <a:ea typeface="ヒラギノ角ゴ Pro W3" pitchFamily="-64" charset="-128"/>
              </a:rPr>
              <a:t>80%</a:t>
            </a:r>
            <a:endParaRPr lang="fr-FR" altLang="fr-FR" sz="2000" dirty="0">
              <a:solidFill>
                <a:srgbClr val="69A9C5"/>
              </a:solidFill>
              <a:ea typeface="ヒラギノ角ゴ Pro W3" pitchFamily="-64" charset="-128"/>
            </a:endParaRPr>
          </a:p>
        </p:txBody>
      </p:sp>
      <p:grpSp>
        <p:nvGrpSpPr>
          <p:cNvPr id="156" name="Group 181"/>
          <p:cNvGrpSpPr>
            <a:grpSpLocks noChangeAspect="1"/>
          </p:cNvGrpSpPr>
          <p:nvPr/>
        </p:nvGrpSpPr>
        <p:grpSpPr>
          <a:xfrm>
            <a:off x="8387022" y="134542"/>
            <a:ext cx="648422" cy="720000"/>
            <a:chOff x="1784350" y="4149725"/>
            <a:chExt cx="977900" cy="1085850"/>
          </a:xfrm>
          <a:solidFill>
            <a:schemeClr val="accent4">
              <a:lumMod val="75000"/>
            </a:schemeClr>
          </a:solidFill>
        </p:grpSpPr>
        <p:sp>
          <p:nvSpPr>
            <p:cNvPr id="157"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2"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3"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4"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5"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6"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167" name="Légende à une bordure 1 166"/>
          <p:cNvSpPr/>
          <p:nvPr/>
        </p:nvSpPr>
        <p:spPr bwMode="auto">
          <a:xfrm>
            <a:off x="6292144" y="1960302"/>
            <a:ext cx="2124352" cy="775597"/>
          </a:xfrm>
          <a:prstGeom prst="accentCallout1">
            <a:avLst>
              <a:gd name="adj1" fmla="val 18750"/>
              <a:gd name="adj2" fmla="val -8333"/>
              <a:gd name="adj3" fmla="val 67525"/>
              <a:gd name="adj4" fmla="val -31883"/>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normalizeH="0" baseline="0" dirty="0" smtClean="0">
                <a:ln>
                  <a:noFill/>
                </a:ln>
                <a:solidFill>
                  <a:schemeClr val="tx1"/>
                </a:solidFill>
                <a:effectLst/>
              </a:rPr>
              <a:t>+ + +</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400" dirty="0" smtClean="0"/>
              <a:t>Moins de 45 ans : 79%</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fr-FR" sz="1400" b="0" i="0" u="none" strike="noStrike" cap="none" normalizeH="0" baseline="0" dirty="0" smtClean="0">
                <a:ln>
                  <a:noFill/>
                </a:ln>
                <a:solidFill>
                  <a:schemeClr val="tx1"/>
                </a:solidFill>
                <a:effectLst/>
              </a:rPr>
              <a:t>IDF</a:t>
            </a:r>
            <a:r>
              <a:rPr kumimoji="0" lang="fr-FR" sz="1400" b="0" i="0" u="none" strike="noStrike" cap="none" normalizeH="0" dirty="0" smtClean="0">
                <a:ln>
                  <a:noFill/>
                </a:ln>
                <a:solidFill>
                  <a:schemeClr val="tx1"/>
                </a:solidFill>
                <a:effectLst/>
              </a:rPr>
              <a:t> : 81%</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400" baseline="0" dirty="0" smtClean="0"/>
              <a:t>CSP+</a:t>
            </a:r>
            <a:r>
              <a:rPr lang="fr-FR" sz="1400" dirty="0" smtClean="0"/>
              <a:t> : 82%</a:t>
            </a:r>
            <a:endParaRPr kumimoji="0" lang="fr-FR" sz="1400" b="0" i="0" u="none" strike="noStrike" cap="none" normalizeH="0" baseline="0" dirty="0" smtClean="0">
              <a:ln>
                <a:noFill/>
              </a:ln>
              <a:solidFill>
                <a:schemeClr val="tx1"/>
              </a:solidFill>
              <a:effectLst/>
            </a:endParaRPr>
          </a:p>
        </p:txBody>
      </p:sp>
      <p:sp>
        <p:nvSpPr>
          <p:cNvPr id="168" name="Légende à une bordure 1 167"/>
          <p:cNvSpPr/>
          <p:nvPr/>
        </p:nvSpPr>
        <p:spPr bwMode="auto">
          <a:xfrm>
            <a:off x="6604198" y="2983542"/>
            <a:ext cx="2124352" cy="775597"/>
          </a:xfrm>
          <a:prstGeom prst="accentCallout1">
            <a:avLst>
              <a:gd name="adj1" fmla="val 18750"/>
              <a:gd name="adj2" fmla="val -8333"/>
              <a:gd name="adj3" fmla="val 30097"/>
              <a:gd name="adj4" fmla="val -22318"/>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normalizeH="0" baseline="0" dirty="0" smtClean="0">
                <a:ln>
                  <a:noFill/>
                </a:ln>
                <a:solidFill>
                  <a:schemeClr val="tx1"/>
                </a:solidFill>
                <a:effectLst/>
              </a:rPr>
              <a:t>+ + +</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fr-FR" sz="1400" b="0" i="0" u="none" strike="noStrike" cap="none" normalizeH="0" baseline="0" dirty="0" smtClean="0">
                <a:ln>
                  <a:noFill/>
                </a:ln>
                <a:solidFill>
                  <a:schemeClr val="tx1"/>
                </a:solidFill>
                <a:effectLst/>
              </a:rPr>
              <a:t>IDF</a:t>
            </a:r>
            <a:r>
              <a:rPr kumimoji="0" lang="fr-FR" sz="1400" b="0" i="0" u="none" strike="noStrike" cap="none" normalizeH="0" dirty="0" smtClean="0">
                <a:ln>
                  <a:noFill/>
                </a:ln>
                <a:solidFill>
                  <a:schemeClr val="tx1"/>
                </a:solidFill>
                <a:effectLst/>
              </a:rPr>
              <a:t> : 28%</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400" dirty="0" smtClean="0"/>
              <a:t>Grands lecteurs : 36%</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fr-FR" sz="1400" b="0" i="0" u="none" strike="noStrike" cap="none" normalizeH="0" dirty="0" smtClean="0">
                <a:ln>
                  <a:noFill/>
                </a:ln>
                <a:solidFill>
                  <a:schemeClr val="tx1"/>
                </a:solidFill>
                <a:effectLst/>
              </a:rPr>
              <a:t>Lecteurs livres </a:t>
            </a:r>
            <a:r>
              <a:rPr kumimoji="0" lang="fr-FR" sz="1400" b="0" i="0" u="none" strike="noStrike" cap="none" normalizeH="0" dirty="0" err="1" smtClean="0">
                <a:ln>
                  <a:noFill/>
                </a:ln>
                <a:solidFill>
                  <a:schemeClr val="tx1"/>
                </a:solidFill>
                <a:effectLst/>
              </a:rPr>
              <a:t>num</a:t>
            </a:r>
            <a:r>
              <a:rPr kumimoji="0" lang="fr-FR" sz="1400" b="0" i="0" u="none" strike="noStrike" cap="none" normalizeH="0" dirty="0" smtClean="0">
                <a:ln>
                  <a:noFill/>
                </a:ln>
                <a:solidFill>
                  <a:schemeClr val="tx1"/>
                </a:solidFill>
                <a:effectLst/>
              </a:rPr>
              <a:t> : 36% </a:t>
            </a:r>
          </a:p>
        </p:txBody>
      </p:sp>
      <p:sp>
        <p:nvSpPr>
          <p:cNvPr id="169" name="Légende à une bordure 1 168"/>
          <p:cNvSpPr/>
          <p:nvPr/>
        </p:nvSpPr>
        <p:spPr bwMode="auto">
          <a:xfrm>
            <a:off x="5694422" y="4598609"/>
            <a:ext cx="2124352" cy="387798"/>
          </a:xfrm>
          <a:prstGeom prst="accentCallout1">
            <a:avLst>
              <a:gd name="adj1" fmla="val 18750"/>
              <a:gd name="adj2" fmla="val -8333"/>
              <a:gd name="adj3" fmla="val 83686"/>
              <a:gd name="adj4" fmla="val -66014"/>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normalizeH="0" baseline="0" dirty="0" smtClean="0">
                <a:ln>
                  <a:noFill/>
                </a:ln>
                <a:solidFill>
                  <a:schemeClr val="tx1"/>
                </a:solidFill>
                <a:effectLst/>
              </a:rPr>
              <a:t>+ + +</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400" dirty="0" smtClean="0"/>
              <a:t>Grands lecteurs : 36%</a:t>
            </a:r>
          </a:p>
        </p:txBody>
      </p:sp>
    </p:spTree>
    <p:extLst>
      <p:ext uri="{BB962C8B-B14F-4D97-AF65-F5344CB8AC3E}">
        <p14:creationId xmlns:p14="http://schemas.microsoft.com/office/powerpoint/2010/main" val="306871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602" y="174397"/>
            <a:ext cx="7681683" cy="611187"/>
          </a:xfrm>
        </p:spPr>
        <p:txBody>
          <a:bodyPr/>
          <a:lstStyle/>
          <a:p>
            <a:r>
              <a:rPr lang="fr-FR" sz="1800" dirty="0" smtClean="0"/>
              <a:t>Les livres neufs comme les livres d’occasion sont essentiellement achetés dans des points de vente physiques même si 16% des lecteurs de livres au format papier ont acheté au moins un livre neuf sur Internet. </a:t>
            </a:r>
            <a:endParaRPr lang="fr-FR" sz="1800" dirty="0"/>
          </a:p>
        </p:txBody>
      </p:sp>
      <p:sp>
        <p:nvSpPr>
          <p:cNvPr id="5" name="Espace réservé du numéro de diapositive 4"/>
          <p:cNvSpPr>
            <a:spLocks noGrp="1"/>
          </p:cNvSpPr>
          <p:nvPr>
            <p:ph type="sldNum" sz="quarter" idx="11"/>
          </p:nvPr>
        </p:nvSpPr>
        <p:spPr/>
        <p:txBody>
          <a:bodyPr/>
          <a:lstStyle/>
          <a:p>
            <a:pPr>
              <a:defRPr/>
            </a:pPr>
            <a:fld id="{D6CB63A4-EB63-48D7-9D2E-B5DE66AA34EB}" type="slidenum">
              <a:rPr lang="en-US" smtClean="0">
                <a:solidFill>
                  <a:srgbClr val="1F497D"/>
                </a:solidFill>
              </a:rPr>
              <a:pPr>
                <a:defRPr/>
              </a:pPr>
              <a:t>34</a:t>
            </a:fld>
            <a:endParaRPr lang="en-US">
              <a:solidFill>
                <a:srgbClr val="1F497D"/>
              </a:solidFill>
            </a:endParaRPr>
          </a:p>
        </p:txBody>
      </p:sp>
      <p:sp>
        <p:nvSpPr>
          <p:cNvPr id="7" name="Rectangle 6"/>
          <p:cNvSpPr/>
          <p:nvPr/>
        </p:nvSpPr>
        <p:spPr>
          <a:xfrm>
            <a:off x="1924433" y="1182475"/>
            <a:ext cx="5244352" cy="369332"/>
          </a:xfrm>
          <a:prstGeom prst="rect">
            <a:avLst/>
          </a:prstGeom>
        </p:spPr>
        <p:txBody>
          <a:bodyPr wrap="square">
            <a:spAutoFit/>
          </a:bodyPr>
          <a:lstStyle/>
          <a:p>
            <a:pPr algn="ctr" fontAlgn="auto">
              <a:spcBef>
                <a:spcPts val="0"/>
              </a:spcBef>
              <a:spcAft>
                <a:spcPts val="0"/>
              </a:spcAft>
            </a:pPr>
            <a:r>
              <a:rPr lang="fr-FR" sz="2000" b="1" dirty="0" smtClean="0">
                <a:solidFill>
                  <a:srgbClr val="69A9C5"/>
                </a:solidFill>
                <a:latin typeface="Calibri"/>
                <a:cs typeface="Arial" pitchFamily="34" charset="0"/>
              </a:rPr>
              <a:t>100% </a:t>
            </a:r>
            <a:r>
              <a:rPr lang="fr-FR" sz="2000" b="1" dirty="0" smtClean="0">
                <a:latin typeface="Calibri"/>
                <a:cs typeface="Arial" pitchFamily="34" charset="0"/>
              </a:rPr>
              <a:t>des lecteurs de livres au format papier</a:t>
            </a:r>
            <a:endParaRPr lang="fr-FR" sz="2000" b="1" dirty="0">
              <a:latin typeface="Calibri"/>
              <a:cs typeface="Arial" pitchFamily="34" charset="0"/>
            </a:endParaRPr>
          </a:p>
        </p:txBody>
      </p:sp>
      <p:grpSp>
        <p:nvGrpSpPr>
          <p:cNvPr id="8" name="Group 181"/>
          <p:cNvGrpSpPr>
            <a:grpSpLocks noChangeAspect="1"/>
          </p:cNvGrpSpPr>
          <p:nvPr/>
        </p:nvGrpSpPr>
        <p:grpSpPr>
          <a:xfrm>
            <a:off x="4223977" y="1834707"/>
            <a:ext cx="648422" cy="720000"/>
            <a:chOff x="1784350" y="4149725"/>
            <a:chExt cx="977900" cy="1085850"/>
          </a:xfrm>
          <a:solidFill>
            <a:schemeClr val="accent4">
              <a:lumMod val="75000"/>
            </a:schemeClr>
          </a:solidFill>
        </p:grpSpPr>
        <p:sp>
          <p:nvSpPr>
            <p:cNvPr id="9"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1"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3"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4"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15" name="Rectangle 14"/>
          <p:cNvSpPr/>
          <p:nvPr/>
        </p:nvSpPr>
        <p:spPr>
          <a:xfrm>
            <a:off x="-1" y="2046393"/>
            <a:ext cx="4546610" cy="784830"/>
          </a:xfrm>
          <a:prstGeom prst="rect">
            <a:avLst/>
          </a:prstGeom>
        </p:spPr>
        <p:txBody>
          <a:bodyPr wrap="square" lIns="0" rIns="0">
            <a:spAutoFit/>
          </a:bodyPr>
          <a:lstStyle/>
          <a:p>
            <a:pPr algn="ctr" fontAlgn="auto">
              <a:spcBef>
                <a:spcPts val="0"/>
              </a:spcBef>
              <a:spcAft>
                <a:spcPts val="0"/>
              </a:spcAft>
            </a:pPr>
            <a:r>
              <a:rPr lang="fr-FR" sz="3200" b="1" dirty="0" smtClean="0">
                <a:solidFill>
                  <a:srgbClr val="69A9C5"/>
                </a:solidFill>
                <a:latin typeface="Calibri"/>
                <a:cs typeface="Arial" pitchFamily="34" charset="0"/>
              </a:rPr>
              <a:t>74% </a:t>
            </a:r>
            <a:r>
              <a:rPr lang="fr-FR" b="1" dirty="0" smtClean="0">
                <a:latin typeface="Calibri"/>
                <a:cs typeface="Arial" pitchFamily="34" charset="0"/>
              </a:rPr>
              <a:t>ont acheté des livres </a:t>
            </a:r>
            <a:br>
              <a:rPr lang="fr-FR" b="1" dirty="0" smtClean="0">
                <a:latin typeface="Calibri"/>
                <a:cs typeface="Arial" pitchFamily="34" charset="0"/>
              </a:rPr>
            </a:br>
            <a:r>
              <a:rPr lang="fr-FR" b="1" dirty="0" smtClean="0">
                <a:latin typeface="Calibri"/>
                <a:cs typeface="Arial" pitchFamily="34" charset="0"/>
              </a:rPr>
              <a:t>neufs</a:t>
            </a:r>
            <a:endParaRPr lang="fr-FR" b="1" dirty="0">
              <a:latin typeface="Calibri"/>
              <a:cs typeface="Arial" pitchFamily="34" charset="0"/>
            </a:endParaRPr>
          </a:p>
        </p:txBody>
      </p:sp>
      <p:sp>
        <p:nvSpPr>
          <p:cNvPr id="17" name="Rectangle 16"/>
          <p:cNvSpPr/>
          <p:nvPr/>
        </p:nvSpPr>
        <p:spPr>
          <a:xfrm>
            <a:off x="5161467" y="2143342"/>
            <a:ext cx="3399416" cy="687881"/>
          </a:xfrm>
          <a:prstGeom prst="rect">
            <a:avLst/>
          </a:prstGeom>
        </p:spPr>
        <p:txBody>
          <a:bodyPr wrap="square">
            <a:spAutoFit/>
          </a:bodyPr>
          <a:lstStyle/>
          <a:p>
            <a:pPr algn="ctr" fontAlgn="auto">
              <a:spcBef>
                <a:spcPts val="0"/>
              </a:spcBef>
              <a:spcAft>
                <a:spcPts val="0"/>
              </a:spcAft>
            </a:pPr>
            <a:r>
              <a:rPr lang="fr-FR" sz="2500" b="1" dirty="0" smtClean="0">
                <a:solidFill>
                  <a:srgbClr val="69A9C5"/>
                </a:solidFill>
                <a:latin typeface="Calibri"/>
                <a:cs typeface="Arial" pitchFamily="34" charset="0"/>
              </a:rPr>
              <a:t>20% </a:t>
            </a:r>
            <a:r>
              <a:rPr lang="fr-FR" b="1" dirty="0" smtClean="0">
                <a:latin typeface="Calibri"/>
                <a:cs typeface="Arial" pitchFamily="34" charset="0"/>
              </a:rPr>
              <a:t>ont acheté des livres d’occasion</a:t>
            </a:r>
            <a:endParaRPr lang="fr-FR" b="1" dirty="0">
              <a:latin typeface="Calibri"/>
              <a:cs typeface="Arial" pitchFamily="34"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val="1429770552"/>
              </p:ext>
            </p:extLst>
          </p:nvPr>
        </p:nvGraphicFramePr>
        <p:xfrm>
          <a:off x="239444" y="2907876"/>
          <a:ext cx="4014007" cy="3216226"/>
        </p:xfrm>
        <a:graphic>
          <a:graphicData uri="http://schemas.openxmlformats.org/drawingml/2006/table">
            <a:tbl>
              <a:tblPr>
                <a:tableStyleId>{5C22544A-7EE6-4342-B048-85BDC9FD1C3A}</a:tableStyleId>
              </a:tblPr>
              <a:tblGrid>
                <a:gridCol w="3275508"/>
                <a:gridCol w="738499"/>
              </a:tblGrid>
              <a:tr h="232030">
                <a:tc>
                  <a:txBody>
                    <a:bodyPr/>
                    <a:lstStyle/>
                    <a:p>
                      <a:pPr algn="l" fontAlgn="ctr"/>
                      <a:r>
                        <a:rPr lang="fr-FR" sz="1800" b="0" i="0" u="none" strike="noStrike" dirty="0">
                          <a:solidFill>
                            <a:schemeClr val="tx1"/>
                          </a:solidFill>
                          <a:effectLst/>
                          <a:latin typeface="+mn-lt"/>
                        </a:rPr>
                        <a:t>Dans </a:t>
                      </a:r>
                      <a:r>
                        <a:rPr lang="fr-FR" sz="1800" b="0" i="0" u="none" strike="noStrike" dirty="0" smtClean="0">
                          <a:solidFill>
                            <a:schemeClr val="tx1"/>
                          </a:solidFill>
                          <a:effectLst/>
                          <a:latin typeface="+mn-lt"/>
                        </a:rPr>
                        <a:t>une</a:t>
                      </a:r>
                      <a:r>
                        <a:rPr lang="fr-FR" sz="1800" b="0" i="0" u="none" strike="noStrike" baseline="0" dirty="0" smtClean="0">
                          <a:solidFill>
                            <a:schemeClr val="tx1"/>
                          </a:solidFill>
                          <a:effectLst/>
                          <a:latin typeface="+mn-lt"/>
                        </a:rPr>
                        <a:t> grande surface culturelle</a:t>
                      </a:r>
                      <a:endParaRPr lang="fr-FR" sz="1800" b="0" i="0" u="none" strike="noStrike" dirty="0">
                        <a:solidFill>
                          <a:schemeClr val="tx1"/>
                        </a:solidFill>
                        <a:effectLst/>
                        <a:latin typeface="+mn-lt"/>
                      </a:endParaRP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c>
                  <a:txBody>
                    <a:bodyPr/>
                    <a:lstStyle/>
                    <a:p>
                      <a:pPr algn="ctr" fontAlgn="ctr"/>
                      <a:r>
                        <a:rPr lang="fr-FR" sz="2000" b="1" i="0" u="none" strike="noStrike" dirty="0" smtClean="0">
                          <a:solidFill>
                            <a:schemeClr val="tx1"/>
                          </a:solidFill>
                          <a:effectLst/>
                          <a:latin typeface="+mn-lt"/>
                        </a:rPr>
                        <a:t>38%</a:t>
                      </a:r>
                      <a:endParaRPr lang="fr-FR" sz="2000" b="1" i="0" u="none" strike="noStrike" dirty="0">
                        <a:solidFill>
                          <a:schemeClr val="tx1"/>
                        </a:solidFill>
                        <a:effectLst/>
                        <a:latin typeface="+mn-lt"/>
                      </a:endParaRP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r>
              <a:tr h="232030">
                <a:tc>
                  <a:txBody>
                    <a:bodyPr/>
                    <a:lstStyle/>
                    <a:p>
                      <a:pPr algn="l" fontAlgn="ctr"/>
                      <a:r>
                        <a:rPr lang="fr-FR" sz="1800" b="0" i="0" u="none" strike="noStrike" dirty="0">
                          <a:solidFill>
                            <a:schemeClr val="tx1"/>
                          </a:solidFill>
                          <a:effectLst/>
                          <a:latin typeface="+mn-lt"/>
                        </a:rPr>
                        <a:t>Dans un hypermarché </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c>
                  <a:txBody>
                    <a:bodyPr/>
                    <a:lstStyle/>
                    <a:p>
                      <a:pPr algn="ctr" fontAlgn="ctr"/>
                      <a:r>
                        <a:rPr lang="fr-FR" sz="2000" b="1" i="0" u="none" strike="noStrike" dirty="0" smtClean="0">
                          <a:solidFill>
                            <a:schemeClr val="tx1"/>
                          </a:solidFill>
                          <a:effectLst/>
                          <a:latin typeface="+mn-lt"/>
                        </a:rPr>
                        <a:t>26%</a:t>
                      </a:r>
                      <a:endParaRPr lang="fr-FR" sz="2000" b="1" i="0" u="none" strike="noStrike" dirty="0">
                        <a:solidFill>
                          <a:schemeClr val="tx1"/>
                        </a:solidFill>
                        <a:effectLst/>
                        <a:latin typeface="+mn-lt"/>
                      </a:endParaRP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r>
              <a:tr h="400490">
                <a:tc>
                  <a:txBody>
                    <a:bodyPr/>
                    <a:lstStyle/>
                    <a:p>
                      <a:pPr algn="l" fontAlgn="ctr"/>
                      <a:r>
                        <a:rPr lang="fr-FR" sz="1800" b="0" i="0" u="none" strike="noStrike" dirty="0">
                          <a:solidFill>
                            <a:schemeClr val="tx1"/>
                          </a:solidFill>
                          <a:effectLst/>
                          <a:latin typeface="+mn-lt"/>
                        </a:rPr>
                        <a:t>Dans une librairie autre que </a:t>
                      </a:r>
                      <a:br>
                        <a:rPr lang="fr-FR" sz="1800" b="0" i="0" u="none" strike="noStrike" dirty="0">
                          <a:solidFill>
                            <a:schemeClr val="tx1"/>
                          </a:solidFill>
                          <a:effectLst/>
                          <a:latin typeface="+mn-lt"/>
                        </a:rPr>
                      </a:br>
                      <a:r>
                        <a:rPr lang="fr-FR" sz="1800" b="0" i="0" u="none" strike="noStrike" dirty="0">
                          <a:solidFill>
                            <a:schemeClr val="tx1"/>
                          </a:solidFill>
                          <a:effectLst/>
                          <a:latin typeface="+mn-lt"/>
                        </a:rPr>
                        <a:t>Maison de la Presse ou </a:t>
                      </a:r>
                      <a:r>
                        <a:rPr lang="fr-FR" sz="1800" b="0" i="0" u="none" strike="noStrike" dirty="0" smtClean="0">
                          <a:solidFill>
                            <a:schemeClr val="tx1"/>
                          </a:solidFill>
                          <a:effectLst/>
                          <a:latin typeface="+mn-lt"/>
                        </a:rPr>
                        <a:t>Relay</a:t>
                      </a:r>
                      <a:endParaRPr lang="fr-FR" sz="1800" b="0" i="0" u="none" strike="noStrike" dirty="0">
                        <a:solidFill>
                          <a:schemeClr val="tx1"/>
                        </a:solidFill>
                        <a:effectLst/>
                        <a:latin typeface="+mn-lt"/>
                      </a:endParaRP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c>
                  <a:txBody>
                    <a:bodyPr/>
                    <a:lstStyle/>
                    <a:p>
                      <a:pPr algn="ctr" fontAlgn="ctr"/>
                      <a:r>
                        <a:rPr lang="fr-FR" sz="2000" b="1" i="0" u="none" strike="noStrike" dirty="0" smtClean="0">
                          <a:solidFill>
                            <a:schemeClr val="tx1"/>
                          </a:solidFill>
                          <a:effectLst/>
                          <a:latin typeface="+mn-lt"/>
                        </a:rPr>
                        <a:t>23%</a:t>
                      </a:r>
                      <a:endParaRPr lang="fr-FR" sz="2000" b="1" i="0" u="none" strike="noStrike" dirty="0">
                        <a:solidFill>
                          <a:schemeClr val="tx1"/>
                        </a:solidFill>
                        <a:effectLst/>
                        <a:latin typeface="+mn-lt"/>
                      </a:endParaRP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r>
              <a:tr h="266993">
                <a:tc>
                  <a:txBody>
                    <a:bodyPr/>
                    <a:lstStyle/>
                    <a:p>
                      <a:pPr algn="l" fontAlgn="ctr"/>
                      <a:r>
                        <a:rPr lang="fr-FR" sz="1800" b="0" i="0" u="none" strike="noStrike" dirty="0">
                          <a:solidFill>
                            <a:schemeClr val="tx1"/>
                          </a:solidFill>
                          <a:effectLst/>
                          <a:latin typeface="+mn-lt"/>
                        </a:rPr>
                        <a:t>Sur Internet via un site de </a:t>
                      </a:r>
                      <a:r>
                        <a:rPr lang="fr-FR" sz="1800" b="0" i="0" u="none" strike="noStrike" dirty="0" smtClean="0">
                          <a:solidFill>
                            <a:schemeClr val="tx1"/>
                          </a:solidFill>
                          <a:effectLst/>
                          <a:latin typeface="+mn-lt"/>
                        </a:rPr>
                        <a:t>vente </a:t>
                      </a:r>
                      <a:r>
                        <a:rPr lang="fr-FR" sz="1800" b="0" i="0" u="none" strike="noStrike" dirty="0">
                          <a:solidFill>
                            <a:schemeClr val="tx1"/>
                          </a:solidFill>
                          <a:effectLst/>
                          <a:latin typeface="+mn-lt"/>
                        </a:rPr>
                        <a:t>en ligne</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c>
                  <a:txBody>
                    <a:bodyPr/>
                    <a:lstStyle/>
                    <a:p>
                      <a:pPr algn="ctr" fontAlgn="ctr"/>
                      <a:r>
                        <a:rPr lang="fr-FR" sz="2000" b="1" i="0" u="none" strike="noStrike" dirty="0" smtClean="0">
                          <a:solidFill>
                            <a:schemeClr val="tx1"/>
                          </a:solidFill>
                          <a:effectLst/>
                          <a:latin typeface="+mn-lt"/>
                        </a:rPr>
                        <a:t>16%</a:t>
                      </a:r>
                      <a:endParaRPr lang="fr-FR" sz="2000" b="1" i="0" u="none" strike="noStrike" dirty="0">
                        <a:solidFill>
                          <a:schemeClr val="tx1"/>
                        </a:solidFill>
                        <a:effectLst/>
                        <a:latin typeface="+mn-lt"/>
                      </a:endParaRP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r>
              <a:tr h="266993">
                <a:tc>
                  <a:txBody>
                    <a:bodyPr/>
                    <a:lstStyle/>
                    <a:p>
                      <a:pPr algn="l" fontAlgn="ctr"/>
                      <a:r>
                        <a:rPr lang="fr-FR" sz="1400" b="0" i="0" u="none" strike="noStrike" dirty="0">
                          <a:solidFill>
                            <a:schemeClr val="tx1"/>
                          </a:solidFill>
                          <a:effectLst/>
                          <a:latin typeface="+mn-lt"/>
                        </a:rPr>
                        <a:t>Dans une Maison de la Presse </a:t>
                      </a:r>
                      <a:r>
                        <a:rPr lang="fr-FR" sz="1400" b="0" i="0" u="none" strike="noStrike" dirty="0" smtClean="0">
                          <a:solidFill>
                            <a:schemeClr val="tx1"/>
                          </a:solidFill>
                          <a:effectLst/>
                          <a:latin typeface="+mn-lt"/>
                        </a:rPr>
                        <a:t>ou Relay</a:t>
                      </a:r>
                      <a:endParaRPr lang="fr-FR" sz="1400" b="0" i="0" u="none" strike="noStrike" dirty="0">
                        <a:solidFill>
                          <a:schemeClr val="tx1"/>
                        </a:solidFill>
                        <a:effectLst/>
                        <a:latin typeface="+mn-lt"/>
                      </a:endParaRPr>
                    </a:p>
                  </a:txBody>
                  <a:tcPr marL="9525" marR="9525" marT="0" marB="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10%</a:t>
                      </a:r>
                      <a:endParaRPr lang="fr-FR" sz="1600" b="0" i="0" u="none" strike="noStrike" dirty="0">
                        <a:solidFill>
                          <a:schemeClr val="tx1"/>
                        </a:solidFill>
                        <a:effectLst/>
                        <a:latin typeface="+mn-lt"/>
                      </a:endParaRPr>
                    </a:p>
                  </a:txBody>
                  <a:tcPr marL="9525" marR="9525" marT="0" marB="0"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66993">
                <a:tc>
                  <a:txBody>
                    <a:bodyPr/>
                    <a:lstStyle/>
                    <a:p>
                      <a:pPr algn="l" fontAlgn="ctr"/>
                      <a:r>
                        <a:rPr lang="fr-FR" sz="1400" b="0" i="0" u="none" strike="noStrike" dirty="0">
                          <a:solidFill>
                            <a:schemeClr val="tx1"/>
                          </a:solidFill>
                          <a:effectLst/>
                          <a:latin typeface="+mn-lt"/>
                        </a:rPr>
                        <a:t>Par correspondance dans </a:t>
                      </a:r>
                      <a:r>
                        <a:rPr lang="fr-FR" sz="1400" b="0" i="0" u="none" strike="noStrike" dirty="0" smtClean="0">
                          <a:solidFill>
                            <a:schemeClr val="tx1"/>
                          </a:solidFill>
                          <a:effectLst/>
                          <a:latin typeface="+mn-lt"/>
                        </a:rPr>
                        <a:t>un </a:t>
                      </a:r>
                      <a:r>
                        <a:rPr lang="fr-FR" sz="1400" b="0" i="0" u="none" strike="noStrike" dirty="0">
                          <a:solidFill>
                            <a:schemeClr val="tx1"/>
                          </a:solidFill>
                          <a:effectLst/>
                          <a:latin typeface="+mn-lt"/>
                        </a:rPr>
                        <a:t>club de livres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10%</a:t>
                      </a:r>
                      <a:endParaRPr lang="fr-FR" sz="1600" b="0" i="0" u="none" strike="noStrike" dirty="0">
                        <a:solidFill>
                          <a:schemeClr val="tx1"/>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2030">
                <a:tc>
                  <a:txBody>
                    <a:bodyPr/>
                    <a:lstStyle/>
                    <a:p>
                      <a:pPr algn="l" fontAlgn="ctr"/>
                      <a:r>
                        <a:rPr lang="fr-FR" sz="1400" b="0" i="0" u="none" strike="noStrike" dirty="0">
                          <a:solidFill>
                            <a:schemeClr val="tx1"/>
                          </a:solidFill>
                          <a:effectLst/>
                          <a:latin typeface="+mn-lt"/>
                        </a:rPr>
                        <a:t>Dans un </a:t>
                      </a:r>
                      <a:r>
                        <a:rPr lang="fr-FR" sz="1400" b="0" i="0" u="none" strike="noStrike" dirty="0" smtClean="0">
                          <a:solidFill>
                            <a:schemeClr val="tx1"/>
                          </a:solidFill>
                          <a:effectLst/>
                          <a:latin typeface="+mn-lt"/>
                        </a:rPr>
                        <a:t>supermarché</a:t>
                      </a:r>
                      <a:endParaRPr lang="fr-FR" sz="1400" b="0" i="0" u="none" strike="noStrike" dirty="0">
                        <a:solidFill>
                          <a:schemeClr val="tx1"/>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6%</a:t>
                      </a:r>
                      <a:endParaRPr lang="fr-FR" sz="1600" b="0" i="0" u="none" strike="noStrike" dirty="0">
                        <a:solidFill>
                          <a:schemeClr val="tx1"/>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2030">
                <a:tc>
                  <a:txBody>
                    <a:bodyPr/>
                    <a:lstStyle/>
                    <a:p>
                      <a:pPr algn="l" fontAlgn="ctr"/>
                      <a:r>
                        <a:rPr lang="fr-FR" sz="1400" b="0" i="0" u="none" strike="noStrike" dirty="0">
                          <a:solidFill>
                            <a:schemeClr val="tx1"/>
                          </a:solidFill>
                          <a:effectLst/>
                          <a:latin typeface="+mn-lt"/>
                        </a:rPr>
                        <a:t>Dans les foires et les salons</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2%</a:t>
                      </a:r>
                      <a:endParaRPr lang="fr-FR" sz="1600" b="0" i="0" u="none" strike="noStrike" dirty="0">
                        <a:solidFill>
                          <a:schemeClr val="tx1"/>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2030">
                <a:tc>
                  <a:txBody>
                    <a:bodyPr/>
                    <a:lstStyle/>
                    <a:p>
                      <a:pPr algn="l" fontAlgn="ctr"/>
                      <a:r>
                        <a:rPr lang="fr-FR" sz="1400" b="0" i="0" u="none" strike="noStrike" dirty="0">
                          <a:solidFill>
                            <a:schemeClr val="tx1"/>
                          </a:solidFill>
                          <a:effectLst/>
                          <a:latin typeface="+mn-lt"/>
                        </a:rPr>
                        <a:t>Dans un grand </a:t>
                      </a:r>
                      <a:r>
                        <a:rPr lang="fr-FR" sz="1400" b="0" i="0" u="none" strike="noStrike" dirty="0" smtClean="0">
                          <a:solidFill>
                            <a:schemeClr val="tx1"/>
                          </a:solidFill>
                          <a:effectLst/>
                          <a:latin typeface="+mn-lt"/>
                        </a:rPr>
                        <a:t>Magasin</a:t>
                      </a:r>
                      <a:endParaRPr lang="fr-FR" sz="1400" b="0" i="0" u="none" strike="noStrike" dirty="0">
                        <a:solidFill>
                          <a:schemeClr val="tx1"/>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2%</a:t>
                      </a:r>
                      <a:endParaRPr lang="fr-FR" sz="1600" b="0" i="0" u="none" strike="noStrike" dirty="0">
                        <a:solidFill>
                          <a:schemeClr val="tx1"/>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32030">
                <a:tc>
                  <a:txBody>
                    <a:bodyPr/>
                    <a:lstStyle/>
                    <a:p>
                      <a:pPr algn="l" fontAlgn="ctr"/>
                      <a:r>
                        <a:rPr lang="fr-FR" sz="1400" b="0" i="0" u="none" strike="noStrike" dirty="0">
                          <a:solidFill>
                            <a:schemeClr val="tx1"/>
                          </a:solidFill>
                          <a:effectLst/>
                          <a:latin typeface="+mn-lt"/>
                        </a:rPr>
                        <a:t>Autre</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1%</a:t>
                      </a:r>
                      <a:endParaRPr lang="fr-FR" sz="1600" b="0" i="0" u="none" strike="noStrike" dirty="0">
                        <a:solidFill>
                          <a:schemeClr val="tx1"/>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3187450270"/>
              </p:ext>
            </p:extLst>
          </p:nvPr>
        </p:nvGraphicFramePr>
        <p:xfrm>
          <a:off x="4872399" y="2907876"/>
          <a:ext cx="4014007" cy="1866900"/>
        </p:xfrm>
        <a:graphic>
          <a:graphicData uri="http://schemas.openxmlformats.org/drawingml/2006/table">
            <a:tbl>
              <a:tblPr>
                <a:tableStyleId>{5C22544A-7EE6-4342-B048-85BDC9FD1C3A}</a:tableStyleId>
              </a:tblPr>
              <a:tblGrid>
                <a:gridCol w="3275508"/>
                <a:gridCol w="738499"/>
              </a:tblGrid>
              <a:tr h="232030">
                <a:tc>
                  <a:txBody>
                    <a:bodyPr/>
                    <a:lstStyle/>
                    <a:p>
                      <a:pPr algn="l" fontAlgn="ctr"/>
                      <a:r>
                        <a:rPr lang="fr-FR" sz="1800" b="0" i="0" u="none" strike="noStrike" dirty="0">
                          <a:solidFill>
                            <a:schemeClr val="tx1"/>
                          </a:solidFill>
                          <a:effectLst/>
                          <a:latin typeface="+mn-lt"/>
                        </a:rPr>
                        <a:t>Chez un bouquiniste, </a:t>
                      </a:r>
                      <a:r>
                        <a:rPr lang="fr-FR" sz="1800" b="0" i="0" u="none" strike="noStrike" dirty="0" smtClean="0">
                          <a:solidFill>
                            <a:schemeClr val="tx1"/>
                          </a:solidFill>
                          <a:effectLst/>
                          <a:latin typeface="+mn-lt"/>
                        </a:rPr>
                        <a:t>brocante</a:t>
                      </a:r>
                      <a:r>
                        <a:rPr lang="fr-FR" sz="1800" b="0" i="0" u="none" strike="noStrike" dirty="0">
                          <a:solidFill>
                            <a:schemeClr val="tx1"/>
                          </a:solidFill>
                          <a:effectLst/>
                          <a:latin typeface="+mn-lt"/>
                        </a:rPr>
                        <a:t>, </a:t>
                      </a:r>
                      <a:r>
                        <a:rPr lang="fr-FR" sz="1800" b="0" i="0" u="none" strike="noStrike" dirty="0" smtClean="0">
                          <a:solidFill>
                            <a:schemeClr val="tx1"/>
                          </a:solidFill>
                          <a:effectLst/>
                          <a:latin typeface="+mn-lt"/>
                        </a:rPr>
                        <a:t>marché</a:t>
                      </a:r>
                      <a:endParaRPr lang="fr-FR" sz="1800" b="0" i="0" u="none" strike="noStrike" dirty="0">
                        <a:solidFill>
                          <a:schemeClr val="tx1"/>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c>
                  <a:txBody>
                    <a:bodyPr/>
                    <a:lstStyle/>
                    <a:p>
                      <a:pPr algn="ctr" fontAlgn="ctr"/>
                      <a:r>
                        <a:rPr lang="fr-FR" sz="2000" b="1" i="0" u="none" strike="noStrike" dirty="0" smtClean="0">
                          <a:solidFill>
                            <a:schemeClr val="tx1"/>
                          </a:solidFill>
                          <a:effectLst/>
                          <a:latin typeface="+mn-lt"/>
                        </a:rPr>
                        <a:t>12%</a:t>
                      </a:r>
                      <a:endParaRPr lang="fr-FR" sz="2000" b="1" i="0" u="none" strike="noStrike" dirty="0">
                        <a:solidFill>
                          <a:schemeClr val="tx1"/>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CE8"/>
                    </a:solidFill>
                  </a:tcPr>
                </a:tc>
              </a:tr>
              <a:tr h="232030">
                <a:tc>
                  <a:txBody>
                    <a:bodyPr/>
                    <a:lstStyle/>
                    <a:p>
                      <a:pPr algn="l" fontAlgn="ctr"/>
                      <a:r>
                        <a:rPr lang="fr-FR" sz="1400" b="0" i="0" u="none" strike="noStrike" dirty="0">
                          <a:solidFill>
                            <a:schemeClr val="tx1"/>
                          </a:solidFill>
                          <a:effectLst/>
                          <a:latin typeface="+mn-lt"/>
                        </a:rPr>
                        <a:t>Dans des librairies du type </a:t>
                      </a:r>
                      <a:r>
                        <a:rPr lang="fr-FR" sz="1400" b="0" i="0" u="none" strike="noStrike" dirty="0" smtClean="0">
                          <a:solidFill>
                            <a:schemeClr val="tx1"/>
                          </a:solidFill>
                          <a:effectLst/>
                          <a:latin typeface="+mn-lt"/>
                        </a:rPr>
                        <a:t>Gibert </a:t>
                      </a:r>
                      <a:r>
                        <a:rPr lang="fr-FR" sz="1400" b="0" i="0" u="none" strike="noStrike" dirty="0">
                          <a:solidFill>
                            <a:schemeClr val="tx1"/>
                          </a:solidFill>
                          <a:effectLst/>
                          <a:latin typeface="+mn-lt"/>
                        </a:rPr>
                        <a:t>Joseph, </a:t>
                      </a:r>
                      <a:r>
                        <a:rPr lang="fr-FR" sz="1400" b="0" i="0" u="none" strike="noStrike" dirty="0" smtClean="0">
                          <a:solidFill>
                            <a:schemeClr val="tx1"/>
                          </a:solidFill>
                          <a:effectLst/>
                          <a:latin typeface="+mn-lt"/>
                        </a:rPr>
                        <a:t>Boulinier...</a:t>
                      </a:r>
                      <a:endParaRPr lang="fr-FR" sz="14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tx1"/>
                          </a:solidFill>
                          <a:effectLst/>
                          <a:latin typeface="+mn-lt"/>
                        </a:rPr>
                        <a:t>4%</a:t>
                      </a:r>
                      <a:endParaRPr lang="fr-FR" sz="14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400490">
                <a:tc>
                  <a:txBody>
                    <a:bodyPr/>
                    <a:lstStyle/>
                    <a:p>
                      <a:pPr algn="l" fontAlgn="ctr"/>
                      <a:r>
                        <a:rPr lang="fr-FR" sz="1400" b="0" i="0" u="none" strike="noStrike" dirty="0">
                          <a:solidFill>
                            <a:schemeClr val="tx1"/>
                          </a:solidFill>
                          <a:effectLst/>
                          <a:latin typeface="+mn-lt"/>
                        </a:rPr>
                        <a:t>Sur des sites internet qui </a:t>
                      </a:r>
                      <a:r>
                        <a:rPr lang="fr-FR" sz="1400" b="0" i="0" u="none" strike="noStrike" dirty="0" smtClean="0">
                          <a:solidFill>
                            <a:schemeClr val="tx1"/>
                          </a:solidFill>
                          <a:effectLst/>
                          <a:latin typeface="+mn-lt"/>
                        </a:rPr>
                        <a:t>vendent </a:t>
                      </a:r>
                      <a:r>
                        <a:rPr lang="fr-FR" sz="1400" b="0" i="0" u="none" strike="noStrike" dirty="0">
                          <a:solidFill>
                            <a:schemeClr val="tx1"/>
                          </a:solidFill>
                          <a:effectLst/>
                          <a:latin typeface="+mn-lt"/>
                        </a:rPr>
                        <a:t>aussi des livres </a:t>
                      </a:r>
                      <a:r>
                        <a:rPr lang="fr-FR" sz="1400" b="0" i="0" u="none" strike="noStrike" dirty="0" smtClean="0">
                          <a:solidFill>
                            <a:schemeClr val="tx1"/>
                          </a:solidFill>
                          <a:effectLst/>
                          <a:latin typeface="+mn-lt"/>
                        </a:rPr>
                        <a:t>neufs</a:t>
                      </a:r>
                      <a:endParaRPr lang="fr-FR" sz="14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tx1"/>
                          </a:solidFill>
                          <a:effectLst/>
                          <a:latin typeface="+mn-lt"/>
                        </a:rPr>
                        <a:t>4%</a:t>
                      </a:r>
                      <a:endParaRPr lang="fr-FR" sz="14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266993">
                <a:tc>
                  <a:txBody>
                    <a:bodyPr/>
                    <a:lstStyle/>
                    <a:p>
                      <a:pPr algn="l" fontAlgn="ctr"/>
                      <a:r>
                        <a:rPr lang="fr-FR" sz="1400" b="0" i="0" u="none" strike="noStrike" dirty="0">
                          <a:solidFill>
                            <a:schemeClr val="tx1"/>
                          </a:solidFill>
                          <a:effectLst/>
                          <a:latin typeface="+mn-lt"/>
                        </a:rPr>
                        <a:t>Sur des sites internet spécialisés </a:t>
                      </a:r>
                      <a:br>
                        <a:rPr lang="fr-FR" sz="1400" b="0" i="0" u="none" strike="noStrike" dirty="0">
                          <a:solidFill>
                            <a:schemeClr val="tx1"/>
                          </a:solidFill>
                          <a:effectLst/>
                          <a:latin typeface="+mn-lt"/>
                        </a:rPr>
                      </a:br>
                      <a:r>
                        <a:rPr lang="fr-FR" sz="1400" b="0" i="0" u="none" strike="noStrike" dirty="0">
                          <a:solidFill>
                            <a:schemeClr val="tx1"/>
                          </a:solidFill>
                          <a:effectLst/>
                          <a:latin typeface="+mn-lt"/>
                        </a:rPr>
                        <a:t>dans la vente d'occasion</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tx1"/>
                          </a:solidFill>
                          <a:effectLst/>
                          <a:latin typeface="+mn-lt"/>
                        </a:rPr>
                        <a:t>3%</a:t>
                      </a:r>
                      <a:endParaRPr lang="fr-FR" sz="14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 name="Textfeld 7"/>
          <p:cNvSpPr txBox="1">
            <a:spLocks noChangeArrowheads="1"/>
          </p:cNvSpPr>
          <p:nvPr/>
        </p:nvSpPr>
        <p:spPr bwMode="auto">
          <a:xfrm>
            <a:off x="2268538" y="6574571"/>
            <a:ext cx="4592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Q13b/Q14.  Ou avez-vous acheté vos livres neufs / ou d’occasion au cours des 12 deniers mois ?</a:t>
            </a:r>
          </a:p>
        </p:txBody>
      </p:sp>
      <p:sp>
        <p:nvSpPr>
          <p:cNvPr id="20" name="Textfeld 7"/>
          <p:cNvSpPr txBox="1">
            <a:spLocks noChangeArrowheads="1"/>
          </p:cNvSpPr>
          <p:nvPr/>
        </p:nvSpPr>
        <p:spPr bwMode="auto">
          <a:xfrm>
            <a:off x="3425429" y="1551807"/>
            <a:ext cx="22963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 Acheteurs livre neuf 513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p>
        </p:txBody>
      </p:sp>
    </p:spTree>
    <p:extLst>
      <p:ext uri="{BB962C8B-B14F-4D97-AF65-F5344CB8AC3E}">
        <p14:creationId xmlns:p14="http://schemas.microsoft.com/office/powerpoint/2010/main" val="2741952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74418" y="1722826"/>
            <a:ext cx="7382671" cy="1144929"/>
          </a:xfrm>
          <a:prstGeom prst="rect">
            <a:avLst/>
          </a:prstGeom>
        </p:spPr>
        <p:txBody>
          <a:bodyPr wrap="square">
            <a:spAutoFit/>
          </a:bodyPr>
          <a:lstStyle/>
          <a:p>
            <a:r>
              <a:rPr lang="fr-FR" sz="2000" dirty="0">
                <a:solidFill>
                  <a:schemeClr val="bg1"/>
                </a:solidFill>
              </a:rPr>
              <a:t> </a:t>
            </a:r>
            <a:r>
              <a:rPr lang="fr-FR" sz="2000" dirty="0" smtClean="0">
                <a:solidFill>
                  <a:schemeClr val="bg1"/>
                </a:solidFill>
              </a:rPr>
              <a:t>  </a:t>
            </a:r>
            <a:r>
              <a:rPr lang="fr-FR" sz="2800" dirty="0" smtClean="0">
                <a:solidFill>
                  <a:schemeClr val="tx2">
                    <a:lumMod val="75000"/>
                  </a:schemeClr>
                </a:solidFill>
              </a:rPr>
              <a:t>des lecteurs de livres numériques se sont procurés leurs livres numériques </a:t>
            </a:r>
            <a:r>
              <a:rPr lang="fr-FR" sz="3200" b="1" dirty="0" smtClean="0">
                <a:solidFill>
                  <a:srgbClr val="7030A0"/>
                </a:solidFill>
              </a:rPr>
              <a:t>gratuitement</a:t>
            </a:r>
            <a:r>
              <a:rPr lang="fr-FR" sz="1600" dirty="0"/>
              <a:t>	</a:t>
            </a:r>
            <a:endParaRPr lang="fr-FR" sz="1600" dirty="0" smtClean="0"/>
          </a:p>
        </p:txBody>
      </p:sp>
      <p:sp>
        <p:nvSpPr>
          <p:cNvPr id="51" name="Oval 98"/>
          <p:cNvSpPr>
            <a:spLocks noChangeAspect="1"/>
          </p:cNvSpPr>
          <p:nvPr/>
        </p:nvSpPr>
        <p:spPr bwMode="auto">
          <a:xfrm>
            <a:off x="99808" y="898470"/>
            <a:ext cx="1396821" cy="1396821"/>
          </a:xfrm>
          <a:prstGeom prst="ellipse">
            <a:avLst/>
          </a:prstGeom>
          <a:solidFill>
            <a:srgbClr val="7030A0"/>
          </a:solid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52" name="Oval 98"/>
          <p:cNvSpPr>
            <a:spLocks noChangeAspect="1"/>
          </p:cNvSpPr>
          <p:nvPr/>
        </p:nvSpPr>
        <p:spPr bwMode="auto">
          <a:xfrm>
            <a:off x="3085183" y="3953199"/>
            <a:ext cx="909960" cy="909959"/>
          </a:xfrm>
          <a:prstGeom prst="ellipse">
            <a:avLst/>
          </a:prstGeom>
          <a:solidFill>
            <a:srgbClr val="AE78D6"/>
          </a:solidFill>
          <a:ln w="12700" cap="flat" cmpd="sng" algn="ctr">
            <a:solidFill>
              <a:schemeClr val="bg1">
                <a:lumMod val="75000"/>
              </a:schemeClr>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nSpc>
                <a:spcPct val="100000"/>
              </a:lnSpc>
              <a:buFont typeface="Arial" pitchFamily="34" charset="0"/>
              <a:buChar char="•"/>
            </a:pPr>
            <a:endParaRPr lang="en-GB" dirty="0" smtClean="0">
              <a:solidFill>
                <a:srgbClr val="FFFFFF"/>
              </a:solidFill>
              <a:latin typeface="Arial" charset="0"/>
            </a:endParaRPr>
          </a:p>
        </p:txBody>
      </p:sp>
      <p:sp>
        <p:nvSpPr>
          <p:cNvPr id="95261" name="Rectangle 27"/>
          <p:cNvSpPr>
            <a:spLocks noGrp="1" noChangeArrowheads="1"/>
          </p:cNvSpPr>
          <p:nvPr>
            <p:ph type="title"/>
          </p:nvPr>
        </p:nvSpPr>
        <p:spPr>
          <a:xfrm>
            <a:off x="838201" y="87313"/>
            <a:ext cx="7362370" cy="611187"/>
          </a:xfrm>
        </p:spPr>
        <p:txBody>
          <a:bodyPr/>
          <a:lstStyle/>
          <a:p>
            <a:pPr eaLnBrk="1" hangingPunct="1"/>
            <a:r>
              <a:rPr lang="fr-FR" altLang="fr-FR" sz="1800" dirty="0" smtClean="0"/>
              <a:t>Le marché du livre numérique est encore largement porté par la gratuité, même si une certaine monétisation apparait.</a:t>
            </a:r>
          </a:p>
        </p:txBody>
      </p:sp>
      <p:sp>
        <p:nvSpPr>
          <p:cNvPr id="95235" name="Espace réservé du numéro de diapositive 4"/>
          <p:cNvSpPr>
            <a:spLocks noGrp="1"/>
          </p:cNvSpPr>
          <p:nvPr>
            <p:ph type="sldNum" sz="quarter" idx="11"/>
          </p:nvPr>
        </p:nvSpPr>
        <p:spPr>
          <a:xfrm>
            <a:off x="8135748" y="6154442"/>
            <a:ext cx="25717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35</a:t>
            </a:fld>
            <a:endParaRPr lang="en-US" altLang="fr-FR" smtClean="0">
              <a:solidFill>
                <a:srgbClr val="1F497D"/>
              </a:solidFill>
            </a:endParaRPr>
          </a:p>
        </p:txBody>
      </p:sp>
      <p:sp>
        <p:nvSpPr>
          <p:cNvPr id="95263" name="Textfeld 7"/>
          <p:cNvSpPr txBox="1">
            <a:spLocks noChangeArrowheads="1"/>
          </p:cNvSpPr>
          <p:nvPr/>
        </p:nvSpPr>
        <p:spPr bwMode="auto">
          <a:xfrm>
            <a:off x="157919" y="6300336"/>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Q6. Comment vous êtes-vous procuré le/les livre(s) numérique(s) que vous avez lu(s) ?</a:t>
            </a:r>
          </a:p>
          <a:p>
            <a:pP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
        <p:nvSpPr>
          <p:cNvPr id="27" name="TextBox 101"/>
          <p:cNvSpPr txBox="1"/>
          <p:nvPr/>
        </p:nvSpPr>
        <p:spPr>
          <a:xfrm>
            <a:off x="2684816" y="3992192"/>
            <a:ext cx="1775242" cy="1166473"/>
          </a:xfrm>
          <a:prstGeom prst="rect">
            <a:avLst/>
          </a:prstGeom>
          <a:noFill/>
        </p:spPr>
        <p:txBody>
          <a:bodyPr wrap="square" lIns="0" tIns="0" rIns="0" bIns="0" rtlCol="0" anchor="ctr">
            <a:spAutoFit/>
          </a:bodyPr>
          <a:lstStyle/>
          <a:p>
            <a:pPr algn="ctr">
              <a:lnSpc>
                <a:spcPct val="110000"/>
              </a:lnSpc>
              <a:spcBef>
                <a:spcPts val="0"/>
              </a:spcBef>
            </a:pPr>
            <a:r>
              <a:rPr lang="en-GB" dirty="0" err="1" smtClean="0">
                <a:solidFill>
                  <a:schemeClr val="bg1"/>
                </a:solidFill>
              </a:rPr>
              <a:t>Payés</a:t>
            </a:r>
            <a:endParaRPr lang="en-GB" dirty="0">
              <a:solidFill>
                <a:schemeClr val="bg1"/>
              </a:solidFill>
            </a:endParaRPr>
          </a:p>
          <a:p>
            <a:pPr algn="ctr">
              <a:lnSpc>
                <a:spcPct val="110000"/>
              </a:lnSpc>
              <a:spcBef>
                <a:spcPts val="0"/>
              </a:spcBef>
            </a:pPr>
            <a:r>
              <a:rPr lang="en-GB" sz="2800" b="1" dirty="0" smtClean="0">
                <a:solidFill>
                  <a:schemeClr val="bg1"/>
                </a:solidFill>
              </a:rPr>
              <a:t>32%</a:t>
            </a:r>
          </a:p>
          <a:p>
            <a:pPr algn="ctr"/>
            <a:r>
              <a:rPr lang="fr-FR" altLang="fr-FR" sz="1400" dirty="0" smtClean="0">
                <a:solidFill>
                  <a:srgbClr val="00B050"/>
                </a:solidFill>
                <a:ea typeface="ヒラギノ角ゴ Pro W3" pitchFamily="-64" charset="-128"/>
              </a:rPr>
              <a:t/>
            </a:r>
            <a:br>
              <a:rPr lang="fr-FR" altLang="fr-FR" sz="1400" dirty="0" smtClean="0">
                <a:solidFill>
                  <a:srgbClr val="00B050"/>
                </a:solidFill>
                <a:ea typeface="ヒラギノ角ゴ Pro W3" pitchFamily="-64" charset="-128"/>
              </a:rPr>
            </a:br>
            <a:endParaRPr lang="fr-FR" sz="1400" dirty="0">
              <a:solidFill>
                <a:srgbClr val="00B050"/>
              </a:solidFill>
            </a:endParaRPr>
          </a:p>
        </p:txBody>
      </p:sp>
      <p:sp>
        <p:nvSpPr>
          <p:cNvPr id="28" name="TextBox 102"/>
          <p:cNvSpPr txBox="1"/>
          <p:nvPr/>
        </p:nvSpPr>
        <p:spPr>
          <a:xfrm>
            <a:off x="-81026" y="1511182"/>
            <a:ext cx="1775242" cy="1166473"/>
          </a:xfrm>
          <a:prstGeom prst="rect">
            <a:avLst/>
          </a:prstGeom>
          <a:noFill/>
        </p:spPr>
        <p:txBody>
          <a:bodyPr wrap="square" lIns="0" tIns="0" rIns="0" bIns="0" rtlCol="0" anchor="ctr">
            <a:spAutoFit/>
          </a:bodyPr>
          <a:lstStyle/>
          <a:p>
            <a:pPr algn="ctr">
              <a:lnSpc>
                <a:spcPct val="110000"/>
              </a:lnSpc>
              <a:spcBef>
                <a:spcPts val="0"/>
              </a:spcBef>
            </a:pPr>
            <a:endParaRPr lang="en-GB" dirty="0" smtClean="0">
              <a:solidFill>
                <a:schemeClr val="bg1"/>
              </a:solidFill>
            </a:endParaRPr>
          </a:p>
          <a:p>
            <a:pPr algn="ctr">
              <a:lnSpc>
                <a:spcPct val="110000"/>
              </a:lnSpc>
              <a:spcBef>
                <a:spcPts val="0"/>
              </a:spcBef>
            </a:pPr>
            <a:r>
              <a:rPr lang="en-GB" sz="2800" b="1" dirty="0" smtClean="0">
                <a:solidFill>
                  <a:schemeClr val="bg1"/>
                </a:solidFill>
              </a:rPr>
              <a:t>72%</a:t>
            </a:r>
          </a:p>
          <a:p>
            <a:pPr algn="ctr"/>
            <a:r>
              <a:rPr lang="fr-FR" altLang="fr-FR" sz="1400" dirty="0" smtClean="0">
                <a:solidFill>
                  <a:srgbClr val="C00000"/>
                </a:solidFill>
                <a:ea typeface="ヒラギノ角ゴ Pro W3" pitchFamily="-64" charset="-128"/>
              </a:rPr>
              <a:t/>
            </a:r>
            <a:br>
              <a:rPr lang="fr-FR" altLang="fr-FR" sz="1400" dirty="0" smtClean="0">
                <a:solidFill>
                  <a:srgbClr val="C00000"/>
                </a:solidFill>
                <a:ea typeface="ヒラギノ角ゴ Pro W3" pitchFamily="-64" charset="-128"/>
              </a:rPr>
            </a:br>
            <a:endParaRPr lang="fr-FR" sz="1400" dirty="0">
              <a:solidFill>
                <a:srgbClr val="C00000"/>
              </a:solidFill>
            </a:endParaRPr>
          </a:p>
        </p:txBody>
      </p:sp>
      <p:sp>
        <p:nvSpPr>
          <p:cNvPr id="65" name="Freeform 7"/>
          <p:cNvSpPr>
            <a:spLocks/>
          </p:cNvSpPr>
          <p:nvPr/>
        </p:nvSpPr>
        <p:spPr bwMode="auto">
          <a:xfrm>
            <a:off x="2506193" y="3664089"/>
            <a:ext cx="482755" cy="744090"/>
          </a:xfrm>
          <a:custGeom>
            <a:avLst/>
            <a:gdLst/>
            <a:ahLst/>
            <a:cxnLst>
              <a:cxn ang="0">
                <a:pos x="5510" y="7070"/>
              </a:cxn>
              <a:cxn ang="0">
                <a:pos x="5211" y="7372"/>
              </a:cxn>
              <a:cxn ang="0">
                <a:pos x="4562" y="7613"/>
              </a:cxn>
              <a:cxn ang="0">
                <a:pos x="3578" y="7713"/>
              </a:cxn>
              <a:cxn ang="0">
                <a:pos x="2632" y="7585"/>
              </a:cxn>
              <a:cxn ang="0">
                <a:pos x="1882" y="7246"/>
              </a:cxn>
              <a:cxn ang="0">
                <a:pos x="1321" y="6712"/>
              </a:cxn>
              <a:cxn ang="0">
                <a:pos x="937" y="5991"/>
              </a:cxn>
              <a:cxn ang="0">
                <a:pos x="178" y="5248"/>
              </a:cxn>
              <a:cxn ang="0">
                <a:pos x="65" y="5161"/>
              </a:cxn>
              <a:cxn ang="0">
                <a:pos x="1" y="4821"/>
              </a:cxn>
              <a:cxn ang="0">
                <a:pos x="28" y="4415"/>
              </a:cxn>
              <a:cxn ang="0">
                <a:pos x="114" y="4288"/>
              </a:cxn>
              <a:cxn ang="0">
                <a:pos x="678" y="4120"/>
              </a:cxn>
              <a:cxn ang="0">
                <a:pos x="676" y="3794"/>
              </a:cxn>
              <a:cxn ang="0">
                <a:pos x="168" y="3463"/>
              </a:cxn>
              <a:cxn ang="0">
                <a:pos x="56" y="3394"/>
              </a:cxn>
              <a:cxn ang="0">
                <a:pos x="0" y="2979"/>
              </a:cxn>
              <a:cxn ang="0">
                <a:pos x="36" y="2647"/>
              </a:cxn>
              <a:cxn ang="0">
                <a:pos x="132" y="2514"/>
              </a:cxn>
              <a:cxn ang="0">
                <a:pos x="885" y="2099"/>
              </a:cxn>
              <a:cxn ang="0">
                <a:pos x="1210" y="1320"/>
              </a:cxn>
              <a:cxn ang="0">
                <a:pos x="1695" y="695"/>
              </a:cxn>
              <a:cxn ang="0">
                <a:pos x="2351" y="256"/>
              </a:cxn>
              <a:cxn ang="0">
                <a:pos x="3204" y="26"/>
              </a:cxn>
              <a:cxn ang="0">
                <a:pos x="4180" y="33"/>
              </a:cxn>
              <a:cxn ang="0">
                <a:pos x="4962" y="226"/>
              </a:cxn>
              <a:cxn ang="0">
                <a:pos x="5354" y="434"/>
              </a:cxn>
              <a:cxn ang="0">
                <a:pos x="5486" y="707"/>
              </a:cxn>
              <a:cxn ang="0">
                <a:pos x="5519" y="1129"/>
              </a:cxn>
              <a:cxn ang="0">
                <a:pos x="5491" y="1515"/>
              </a:cxn>
              <a:cxn ang="0">
                <a:pos x="5396" y="1674"/>
              </a:cxn>
              <a:cxn ang="0">
                <a:pos x="5221" y="1672"/>
              </a:cxn>
              <a:cxn ang="0">
                <a:pos x="4753" y="1411"/>
              </a:cxn>
              <a:cxn ang="0">
                <a:pos x="4161" y="1214"/>
              </a:cxn>
              <a:cxn ang="0">
                <a:pos x="3651" y="1187"/>
              </a:cxn>
              <a:cxn ang="0">
                <a:pos x="3203" y="1273"/>
              </a:cxn>
              <a:cxn ang="0">
                <a:pos x="2853" y="1475"/>
              </a:cxn>
              <a:cxn ang="0">
                <a:pos x="2590" y="1780"/>
              </a:cxn>
              <a:cxn ang="0">
                <a:pos x="2382" y="2280"/>
              </a:cxn>
              <a:cxn ang="0">
                <a:pos x="4001" y="2530"/>
              </a:cxn>
              <a:cxn ang="0">
                <a:pos x="4081" y="2705"/>
              </a:cxn>
              <a:cxn ang="0">
                <a:pos x="4096" y="3160"/>
              </a:cxn>
              <a:cxn ang="0">
                <a:pos x="4024" y="3404"/>
              </a:cxn>
              <a:cxn ang="0">
                <a:pos x="2217" y="3463"/>
              </a:cxn>
              <a:cxn ang="0">
                <a:pos x="2205" y="3779"/>
              </a:cxn>
              <a:cxn ang="0">
                <a:pos x="2208" y="4118"/>
              </a:cxn>
              <a:cxn ang="0">
                <a:pos x="3973" y="4293"/>
              </a:cxn>
              <a:cxn ang="0">
                <a:pos x="4068" y="4431"/>
              </a:cxn>
              <a:cxn ang="0">
                <a:pos x="4104" y="4758"/>
              </a:cxn>
              <a:cxn ang="0">
                <a:pos x="4044" y="5148"/>
              </a:cxn>
              <a:cxn ang="0">
                <a:pos x="3934" y="5247"/>
              </a:cxn>
              <a:cxn ang="0">
                <a:pos x="2408" y="5593"/>
              </a:cxn>
              <a:cxn ang="0">
                <a:pos x="2592" y="5968"/>
              </a:cxn>
              <a:cxn ang="0">
                <a:pos x="2868" y="6247"/>
              </a:cxn>
              <a:cxn ang="0">
                <a:pos x="3251" y="6429"/>
              </a:cxn>
              <a:cxn ang="0">
                <a:pos x="3755" y="6504"/>
              </a:cxn>
              <a:cxn ang="0">
                <a:pos x="4270" y="6468"/>
              </a:cxn>
              <a:cxn ang="0">
                <a:pos x="4871" y="6245"/>
              </a:cxn>
              <a:cxn ang="0">
                <a:pos x="5319" y="5998"/>
              </a:cxn>
              <a:cxn ang="0">
                <a:pos x="5469" y="6009"/>
              </a:cxn>
              <a:cxn ang="0">
                <a:pos x="5559" y="6202"/>
              </a:cxn>
            </a:cxnLst>
            <a:rect l="0" t="0" r="r" b="b"/>
            <a:pathLst>
              <a:path w="5582" h="7714">
                <a:moveTo>
                  <a:pt x="5582" y="6599"/>
                </a:moveTo>
                <a:lnTo>
                  <a:pt x="5581" y="6660"/>
                </a:lnTo>
                <a:lnTo>
                  <a:pt x="5579" y="6719"/>
                </a:lnTo>
                <a:lnTo>
                  <a:pt x="5575" y="6774"/>
                </a:lnTo>
                <a:lnTo>
                  <a:pt x="5570" y="6826"/>
                </a:lnTo>
                <a:lnTo>
                  <a:pt x="5564" y="6875"/>
                </a:lnTo>
                <a:lnTo>
                  <a:pt x="5555" y="6919"/>
                </a:lnTo>
                <a:lnTo>
                  <a:pt x="5551" y="6941"/>
                </a:lnTo>
                <a:lnTo>
                  <a:pt x="5546" y="6962"/>
                </a:lnTo>
                <a:lnTo>
                  <a:pt x="5541" y="6981"/>
                </a:lnTo>
                <a:lnTo>
                  <a:pt x="5534" y="7001"/>
                </a:lnTo>
                <a:lnTo>
                  <a:pt x="5522" y="7036"/>
                </a:lnTo>
                <a:lnTo>
                  <a:pt x="5510" y="7070"/>
                </a:lnTo>
                <a:lnTo>
                  <a:pt x="5495" y="7101"/>
                </a:lnTo>
                <a:lnTo>
                  <a:pt x="5480" y="7131"/>
                </a:lnTo>
                <a:lnTo>
                  <a:pt x="5464" y="7158"/>
                </a:lnTo>
                <a:lnTo>
                  <a:pt x="5447" y="7183"/>
                </a:lnTo>
                <a:lnTo>
                  <a:pt x="5428" y="7205"/>
                </a:lnTo>
                <a:lnTo>
                  <a:pt x="5409" y="7227"/>
                </a:lnTo>
                <a:lnTo>
                  <a:pt x="5387" y="7248"/>
                </a:lnTo>
                <a:lnTo>
                  <a:pt x="5364" y="7268"/>
                </a:lnTo>
                <a:lnTo>
                  <a:pt x="5338" y="7289"/>
                </a:lnTo>
                <a:lnTo>
                  <a:pt x="5310" y="7309"/>
                </a:lnTo>
                <a:lnTo>
                  <a:pt x="5280" y="7330"/>
                </a:lnTo>
                <a:lnTo>
                  <a:pt x="5246" y="7351"/>
                </a:lnTo>
                <a:lnTo>
                  <a:pt x="5211" y="7372"/>
                </a:lnTo>
                <a:lnTo>
                  <a:pt x="5175" y="7393"/>
                </a:lnTo>
                <a:lnTo>
                  <a:pt x="5134" y="7413"/>
                </a:lnTo>
                <a:lnTo>
                  <a:pt x="5093" y="7433"/>
                </a:lnTo>
                <a:lnTo>
                  <a:pt x="5050" y="7454"/>
                </a:lnTo>
                <a:lnTo>
                  <a:pt x="5004" y="7473"/>
                </a:lnTo>
                <a:lnTo>
                  <a:pt x="4956" y="7493"/>
                </a:lnTo>
                <a:lnTo>
                  <a:pt x="4906" y="7512"/>
                </a:lnTo>
                <a:lnTo>
                  <a:pt x="4854" y="7531"/>
                </a:lnTo>
                <a:lnTo>
                  <a:pt x="4800" y="7548"/>
                </a:lnTo>
                <a:lnTo>
                  <a:pt x="4743" y="7565"/>
                </a:lnTo>
                <a:lnTo>
                  <a:pt x="4685" y="7583"/>
                </a:lnTo>
                <a:lnTo>
                  <a:pt x="4624" y="7598"/>
                </a:lnTo>
                <a:lnTo>
                  <a:pt x="4562" y="7613"/>
                </a:lnTo>
                <a:lnTo>
                  <a:pt x="4497" y="7628"/>
                </a:lnTo>
                <a:lnTo>
                  <a:pt x="4431" y="7641"/>
                </a:lnTo>
                <a:lnTo>
                  <a:pt x="4362" y="7654"/>
                </a:lnTo>
                <a:lnTo>
                  <a:pt x="4291" y="7666"/>
                </a:lnTo>
                <a:lnTo>
                  <a:pt x="4219" y="7678"/>
                </a:lnTo>
                <a:lnTo>
                  <a:pt x="4144" y="7687"/>
                </a:lnTo>
                <a:lnTo>
                  <a:pt x="4068" y="7695"/>
                </a:lnTo>
                <a:lnTo>
                  <a:pt x="3990" y="7702"/>
                </a:lnTo>
                <a:lnTo>
                  <a:pt x="3910" y="7707"/>
                </a:lnTo>
                <a:lnTo>
                  <a:pt x="3828" y="7710"/>
                </a:lnTo>
                <a:lnTo>
                  <a:pt x="3744" y="7713"/>
                </a:lnTo>
                <a:lnTo>
                  <a:pt x="3658" y="7714"/>
                </a:lnTo>
                <a:lnTo>
                  <a:pt x="3578" y="7713"/>
                </a:lnTo>
                <a:lnTo>
                  <a:pt x="3498" y="7712"/>
                </a:lnTo>
                <a:lnTo>
                  <a:pt x="3419" y="7707"/>
                </a:lnTo>
                <a:lnTo>
                  <a:pt x="3342" y="7703"/>
                </a:lnTo>
                <a:lnTo>
                  <a:pt x="3265" y="7697"/>
                </a:lnTo>
                <a:lnTo>
                  <a:pt x="3190" y="7690"/>
                </a:lnTo>
                <a:lnTo>
                  <a:pt x="3116" y="7681"/>
                </a:lnTo>
                <a:lnTo>
                  <a:pt x="3044" y="7671"/>
                </a:lnTo>
                <a:lnTo>
                  <a:pt x="2972" y="7661"/>
                </a:lnTo>
                <a:lnTo>
                  <a:pt x="2902" y="7648"/>
                </a:lnTo>
                <a:lnTo>
                  <a:pt x="2833" y="7633"/>
                </a:lnTo>
                <a:lnTo>
                  <a:pt x="2764" y="7619"/>
                </a:lnTo>
                <a:lnTo>
                  <a:pt x="2698" y="7602"/>
                </a:lnTo>
                <a:lnTo>
                  <a:pt x="2632" y="7585"/>
                </a:lnTo>
                <a:lnTo>
                  <a:pt x="2567" y="7566"/>
                </a:lnTo>
                <a:lnTo>
                  <a:pt x="2504" y="7546"/>
                </a:lnTo>
                <a:lnTo>
                  <a:pt x="2442" y="7524"/>
                </a:lnTo>
                <a:lnTo>
                  <a:pt x="2381" y="7501"/>
                </a:lnTo>
                <a:lnTo>
                  <a:pt x="2321" y="7477"/>
                </a:lnTo>
                <a:lnTo>
                  <a:pt x="2262" y="7452"/>
                </a:lnTo>
                <a:lnTo>
                  <a:pt x="2204" y="7426"/>
                </a:lnTo>
                <a:lnTo>
                  <a:pt x="2148" y="7399"/>
                </a:lnTo>
                <a:lnTo>
                  <a:pt x="2092" y="7370"/>
                </a:lnTo>
                <a:lnTo>
                  <a:pt x="2038" y="7341"/>
                </a:lnTo>
                <a:lnTo>
                  <a:pt x="1985" y="7311"/>
                </a:lnTo>
                <a:lnTo>
                  <a:pt x="1933" y="7278"/>
                </a:lnTo>
                <a:lnTo>
                  <a:pt x="1882" y="7246"/>
                </a:lnTo>
                <a:lnTo>
                  <a:pt x="1832" y="7211"/>
                </a:lnTo>
                <a:lnTo>
                  <a:pt x="1785" y="7176"/>
                </a:lnTo>
                <a:lnTo>
                  <a:pt x="1737" y="7139"/>
                </a:lnTo>
                <a:lnTo>
                  <a:pt x="1690" y="7102"/>
                </a:lnTo>
                <a:lnTo>
                  <a:pt x="1645" y="7063"/>
                </a:lnTo>
                <a:lnTo>
                  <a:pt x="1601" y="7023"/>
                </a:lnTo>
                <a:lnTo>
                  <a:pt x="1558" y="6982"/>
                </a:lnTo>
                <a:lnTo>
                  <a:pt x="1516" y="6940"/>
                </a:lnTo>
                <a:lnTo>
                  <a:pt x="1475" y="6897"/>
                </a:lnTo>
                <a:lnTo>
                  <a:pt x="1434" y="6852"/>
                </a:lnTo>
                <a:lnTo>
                  <a:pt x="1395" y="6807"/>
                </a:lnTo>
                <a:lnTo>
                  <a:pt x="1358" y="6760"/>
                </a:lnTo>
                <a:lnTo>
                  <a:pt x="1321" y="6712"/>
                </a:lnTo>
                <a:lnTo>
                  <a:pt x="1285" y="6664"/>
                </a:lnTo>
                <a:lnTo>
                  <a:pt x="1250" y="6614"/>
                </a:lnTo>
                <a:lnTo>
                  <a:pt x="1216" y="6563"/>
                </a:lnTo>
                <a:lnTo>
                  <a:pt x="1183" y="6510"/>
                </a:lnTo>
                <a:lnTo>
                  <a:pt x="1152" y="6457"/>
                </a:lnTo>
                <a:lnTo>
                  <a:pt x="1121" y="6402"/>
                </a:lnTo>
                <a:lnTo>
                  <a:pt x="1092" y="6346"/>
                </a:lnTo>
                <a:lnTo>
                  <a:pt x="1064" y="6289"/>
                </a:lnTo>
                <a:lnTo>
                  <a:pt x="1037" y="6231"/>
                </a:lnTo>
                <a:lnTo>
                  <a:pt x="1011" y="6173"/>
                </a:lnTo>
                <a:lnTo>
                  <a:pt x="985" y="6113"/>
                </a:lnTo>
                <a:lnTo>
                  <a:pt x="961" y="6052"/>
                </a:lnTo>
                <a:lnTo>
                  <a:pt x="937" y="5991"/>
                </a:lnTo>
                <a:lnTo>
                  <a:pt x="915" y="5928"/>
                </a:lnTo>
                <a:lnTo>
                  <a:pt x="894" y="5865"/>
                </a:lnTo>
                <a:lnTo>
                  <a:pt x="873" y="5800"/>
                </a:lnTo>
                <a:lnTo>
                  <a:pt x="854" y="5735"/>
                </a:lnTo>
                <a:lnTo>
                  <a:pt x="835" y="5668"/>
                </a:lnTo>
                <a:lnTo>
                  <a:pt x="818" y="5600"/>
                </a:lnTo>
                <a:lnTo>
                  <a:pt x="802" y="5532"/>
                </a:lnTo>
                <a:lnTo>
                  <a:pt x="785" y="5463"/>
                </a:lnTo>
                <a:lnTo>
                  <a:pt x="771" y="5392"/>
                </a:lnTo>
                <a:lnTo>
                  <a:pt x="757" y="5321"/>
                </a:lnTo>
                <a:lnTo>
                  <a:pt x="744" y="5248"/>
                </a:lnTo>
                <a:lnTo>
                  <a:pt x="189" y="5248"/>
                </a:lnTo>
                <a:lnTo>
                  <a:pt x="178" y="5248"/>
                </a:lnTo>
                <a:lnTo>
                  <a:pt x="168" y="5247"/>
                </a:lnTo>
                <a:lnTo>
                  <a:pt x="158" y="5245"/>
                </a:lnTo>
                <a:lnTo>
                  <a:pt x="148" y="5242"/>
                </a:lnTo>
                <a:lnTo>
                  <a:pt x="138" y="5237"/>
                </a:lnTo>
                <a:lnTo>
                  <a:pt x="130" y="5233"/>
                </a:lnTo>
                <a:lnTo>
                  <a:pt x="121" y="5228"/>
                </a:lnTo>
                <a:lnTo>
                  <a:pt x="111" y="5220"/>
                </a:lnTo>
                <a:lnTo>
                  <a:pt x="104" y="5212"/>
                </a:lnTo>
                <a:lnTo>
                  <a:pt x="95" y="5205"/>
                </a:lnTo>
                <a:lnTo>
                  <a:pt x="87" y="5195"/>
                </a:lnTo>
                <a:lnTo>
                  <a:pt x="80" y="5184"/>
                </a:lnTo>
                <a:lnTo>
                  <a:pt x="72" y="5173"/>
                </a:lnTo>
                <a:lnTo>
                  <a:pt x="65" y="5161"/>
                </a:lnTo>
                <a:lnTo>
                  <a:pt x="58" y="5148"/>
                </a:lnTo>
                <a:lnTo>
                  <a:pt x="51" y="5134"/>
                </a:lnTo>
                <a:lnTo>
                  <a:pt x="45" y="5120"/>
                </a:lnTo>
                <a:lnTo>
                  <a:pt x="39" y="5104"/>
                </a:lnTo>
                <a:lnTo>
                  <a:pt x="34" y="5087"/>
                </a:lnTo>
                <a:lnTo>
                  <a:pt x="29" y="5068"/>
                </a:lnTo>
                <a:lnTo>
                  <a:pt x="25" y="5050"/>
                </a:lnTo>
                <a:lnTo>
                  <a:pt x="20" y="5029"/>
                </a:lnTo>
                <a:lnTo>
                  <a:pt x="16" y="5006"/>
                </a:lnTo>
                <a:lnTo>
                  <a:pt x="13" y="4984"/>
                </a:lnTo>
                <a:lnTo>
                  <a:pt x="7" y="4935"/>
                </a:lnTo>
                <a:lnTo>
                  <a:pt x="3" y="4881"/>
                </a:lnTo>
                <a:lnTo>
                  <a:pt x="1" y="4821"/>
                </a:lnTo>
                <a:lnTo>
                  <a:pt x="0" y="4758"/>
                </a:lnTo>
                <a:lnTo>
                  <a:pt x="0" y="4726"/>
                </a:lnTo>
                <a:lnTo>
                  <a:pt x="0" y="4694"/>
                </a:lnTo>
                <a:lnTo>
                  <a:pt x="1" y="4664"/>
                </a:lnTo>
                <a:lnTo>
                  <a:pt x="2" y="4635"/>
                </a:lnTo>
                <a:lnTo>
                  <a:pt x="3" y="4608"/>
                </a:lnTo>
                <a:lnTo>
                  <a:pt x="4" y="4581"/>
                </a:lnTo>
                <a:lnTo>
                  <a:pt x="6" y="4556"/>
                </a:lnTo>
                <a:lnTo>
                  <a:pt x="7" y="4532"/>
                </a:lnTo>
                <a:lnTo>
                  <a:pt x="13" y="4488"/>
                </a:lnTo>
                <a:lnTo>
                  <a:pt x="19" y="4449"/>
                </a:lnTo>
                <a:lnTo>
                  <a:pt x="23" y="4431"/>
                </a:lnTo>
                <a:lnTo>
                  <a:pt x="28" y="4415"/>
                </a:lnTo>
                <a:lnTo>
                  <a:pt x="32" y="4400"/>
                </a:lnTo>
                <a:lnTo>
                  <a:pt x="38" y="4386"/>
                </a:lnTo>
                <a:lnTo>
                  <a:pt x="43" y="4373"/>
                </a:lnTo>
                <a:lnTo>
                  <a:pt x="48" y="4360"/>
                </a:lnTo>
                <a:lnTo>
                  <a:pt x="54" y="4348"/>
                </a:lnTo>
                <a:lnTo>
                  <a:pt x="60" y="4337"/>
                </a:lnTo>
                <a:lnTo>
                  <a:pt x="67" y="4328"/>
                </a:lnTo>
                <a:lnTo>
                  <a:pt x="73" y="4319"/>
                </a:lnTo>
                <a:lnTo>
                  <a:pt x="81" y="4312"/>
                </a:lnTo>
                <a:lnTo>
                  <a:pt x="88" y="4305"/>
                </a:lnTo>
                <a:lnTo>
                  <a:pt x="97" y="4299"/>
                </a:lnTo>
                <a:lnTo>
                  <a:pt x="106" y="4293"/>
                </a:lnTo>
                <a:lnTo>
                  <a:pt x="114" y="4288"/>
                </a:lnTo>
                <a:lnTo>
                  <a:pt x="124" y="4285"/>
                </a:lnTo>
                <a:lnTo>
                  <a:pt x="134" y="4281"/>
                </a:lnTo>
                <a:lnTo>
                  <a:pt x="145" y="4279"/>
                </a:lnTo>
                <a:lnTo>
                  <a:pt x="156" y="4278"/>
                </a:lnTo>
                <a:lnTo>
                  <a:pt x="168" y="4277"/>
                </a:lnTo>
                <a:lnTo>
                  <a:pt x="679" y="4277"/>
                </a:lnTo>
                <a:lnTo>
                  <a:pt x="679" y="4255"/>
                </a:lnTo>
                <a:lnTo>
                  <a:pt x="679" y="4234"/>
                </a:lnTo>
                <a:lnTo>
                  <a:pt x="679" y="4211"/>
                </a:lnTo>
                <a:lnTo>
                  <a:pt x="679" y="4189"/>
                </a:lnTo>
                <a:lnTo>
                  <a:pt x="679" y="4167"/>
                </a:lnTo>
                <a:lnTo>
                  <a:pt x="679" y="4143"/>
                </a:lnTo>
                <a:lnTo>
                  <a:pt x="678" y="4120"/>
                </a:lnTo>
                <a:lnTo>
                  <a:pt x="678" y="4096"/>
                </a:lnTo>
                <a:lnTo>
                  <a:pt x="677" y="4072"/>
                </a:lnTo>
                <a:lnTo>
                  <a:pt x="677" y="4048"/>
                </a:lnTo>
                <a:lnTo>
                  <a:pt x="676" y="4026"/>
                </a:lnTo>
                <a:lnTo>
                  <a:pt x="676" y="4002"/>
                </a:lnTo>
                <a:lnTo>
                  <a:pt x="676" y="3978"/>
                </a:lnTo>
                <a:lnTo>
                  <a:pt x="676" y="3955"/>
                </a:lnTo>
                <a:lnTo>
                  <a:pt x="676" y="3931"/>
                </a:lnTo>
                <a:lnTo>
                  <a:pt x="676" y="3909"/>
                </a:lnTo>
                <a:lnTo>
                  <a:pt x="676" y="3880"/>
                </a:lnTo>
                <a:lnTo>
                  <a:pt x="676" y="3851"/>
                </a:lnTo>
                <a:lnTo>
                  <a:pt x="676" y="3823"/>
                </a:lnTo>
                <a:lnTo>
                  <a:pt x="676" y="3794"/>
                </a:lnTo>
                <a:lnTo>
                  <a:pt x="676" y="3766"/>
                </a:lnTo>
                <a:lnTo>
                  <a:pt x="677" y="3736"/>
                </a:lnTo>
                <a:lnTo>
                  <a:pt x="677" y="3708"/>
                </a:lnTo>
                <a:lnTo>
                  <a:pt x="678" y="3680"/>
                </a:lnTo>
                <a:lnTo>
                  <a:pt x="678" y="3653"/>
                </a:lnTo>
                <a:lnTo>
                  <a:pt x="679" y="3625"/>
                </a:lnTo>
                <a:lnTo>
                  <a:pt x="679" y="3597"/>
                </a:lnTo>
                <a:lnTo>
                  <a:pt x="679" y="3569"/>
                </a:lnTo>
                <a:lnTo>
                  <a:pt x="679" y="3542"/>
                </a:lnTo>
                <a:lnTo>
                  <a:pt x="679" y="3516"/>
                </a:lnTo>
                <a:lnTo>
                  <a:pt x="679" y="3489"/>
                </a:lnTo>
                <a:lnTo>
                  <a:pt x="679" y="3463"/>
                </a:lnTo>
                <a:lnTo>
                  <a:pt x="168" y="3463"/>
                </a:lnTo>
                <a:lnTo>
                  <a:pt x="157" y="3463"/>
                </a:lnTo>
                <a:lnTo>
                  <a:pt x="146" y="3462"/>
                </a:lnTo>
                <a:lnTo>
                  <a:pt x="136" y="3460"/>
                </a:lnTo>
                <a:lnTo>
                  <a:pt x="126" y="3457"/>
                </a:lnTo>
                <a:lnTo>
                  <a:pt x="117" y="3453"/>
                </a:lnTo>
                <a:lnTo>
                  <a:pt x="108" y="3449"/>
                </a:lnTo>
                <a:lnTo>
                  <a:pt x="99" y="3444"/>
                </a:lnTo>
                <a:lnTo>
                  <a:pt x="92" y="3437"/>
                </a:lnTo>
                <a:lnTo>
                  <a:pt x="83" y="3430"/>
                </a:lnTo>
                <a:lnTo>
                  <a:pt x="77" y="3422"/>
                </a:lnTo>
                <a:lnTo>
                  <a:pt x="69" y="3413"/>
                </a:lnTo>
                <a:lnTo>
                  <a:pt x="62" y="3404"/>
                </a:lnTo>
                <a:lnTo>
                  <a:pt x="56" y="3394"/>
                </a:lnTo>
                <a:lnTo>
                  <a:pt x="51" y="3382"/>
                </a:lnTo>
                <a:lnTo>
                  <a:pt x="44" y="3370"/>
                </a:lnTo>
                <a:lnTo>
                  <a:pt x="39" y="3357"/>
                </a:lnTo>
                <a:lnTo>
                  <a:pt x="34" y="3343"/>
                </a:lnTo>
                <a:lnTo>
                  <a:pt x="30" y="3328"/>
                </a:lnTo>
                <a:lnTo>
                  <a:pt x="26" y="3312"/>
                </a:lnTo>
                <a:lnTo>
                  <a:pt x="22" y="3294"/>
                </a:lnTo>
                <a:lnTo>
                  <a:pt x="16" y="3254"/>
                </a:lnTo>
                <a:lnTo>
                  <a:pt x="9" y="3210"/>
                </a:lnTo>
                <a:lnTo>
                  <a:pt x="5" y="3160"/>
                </a:lnTo>
                <a:lnTo>
                  <a:pt x="3" y="3105"/>
                </a:lnTo>
                <a:lnTo>
                  <a:pt x="1" y="3044"/>
                </a:lnTo>
                <a:lnTo>
                  <a:pt x="0" y="2979"/>
                </a:lnTo>
                <a:lnTo>
                  <a:pt x="0" y="2945"/>
                </a:lnTo>
                <a:lnTo>
                  <a:pt x="1" y="2913"/>
                </a:lnTo>
                <a:lnTo>
                  <a:pt x="2" y="2881"/>
                </a:lnTo>
                <a:lnTo>
                  <a:pt x="3" y="2852"/>
                </a:lnTo>
                <a:lnTo>
                  <a:pt x="5" y="2824"/>
                </a:lnTo>
                <a:lnTo>
                  <a:pt x="7" y="2797"/>
                </a:lnTo>
                <a:lnTo>
                  <a:pt x="10" y="2772"/>
                </a:lnTo>
                <a:lnTo>
                  <a:pt x="14" y="2748"/>
                </a:lnTo>
                <a:lnTo>
                  <a:pt x="17" y="2726"/>
                </a:lnTo>
                <a:lnTo>
                  <a:pt x="21" y="2705"/>
                </a:lnTo>
                <a:lnTo>
                  <a:pt x="27" y="2685"/>
                </a:lnTo>
                <a:lnTo>
                  <a:pt x="31" y="2666"/>
                </a:lnTo>
                <a:lnTo>
                  <a:pt x="36" y="2647"/>
                </a:lnTo>
                <a:lnTo>
                  <a:pt x="42" y="2631"/>
                </a:lnTo>
                <a:lnTo>
                  <a:pt x="48" y="2615"/>
                </a:lnTo>
                <a:lnTo>
                  <a:pt x="55" y="2601"/>
                </a:lnTo>
                <a:lnTo>
                  <a:pt x="61" y="2588"/>
                </a:lnTo>
                <a:lnTo>
                  <a:pt x="68" y="2576"/>
                </a:lnTo>
                <a:lnTo>
                  <a:pt x="74" y="2565"/>
                </a:lnTo>
                <a:lnTo>
                  <a:pt x="82" y="2555"/>
                </a:lnTo>
                <a:lnTo>
                  <a:pt x="90" y="2545"/>
                </a:lnTo>
                <a:lnTo>
                  <a:pt x="98" y="2538"/>
                </a:lnTo>
                <a:lnTo>
                  <a:pt x="106" y="2530"/>
                </a:lnTo>
                <a:lnTo>
                  <a:pt x="114" y="2524"/>
                </a:lnTo>
                <a:lnTo>
                  <a:pt x="123" y="2518"/>
                </a:lnTo>
                <a:lnTo>
                  <a:pt x="132" y="2514"/>
                </a:lnTo>
                <a:lnTo>
                  <a:pt x="142" y="2510"/>
                </a:lnTo>
                <a:lnTo>
                  <a:pt x="150" y="2506"/>
                </a:lnTo>
                <a:lnTo>
                  <a:pt x="160" y="2503"/>
                </a:lnTo>
                <a:lnTo>
                  <a:pt x="170" y="2502"/>
                </a:lnTo>
                <a:lnTo>
                  <a:pt x="180" y="2501"/>
                </a:lnTo>
                <a:lnTo>
                  <a:pt x="189" y="2500"/>
                </a:lnTo>
                <a:lnTo>
                  <a:pt x="784" y="2500"/>
                </a:lnTo>
                <a:lnTo>
                  <a:pt x="798" y="2432"/>
                </a:lnTo>
                <a:lnTo>
                  <a:pt x="815" y="2363"/>
                </a:lnTo>
                <a:lnTo>
                  <a:pt x="831" y="2296"/>
                </a:lnTo>
                <a:lnTo>
                  <a:pt x="848" y="2229"/>
                </a:lnTo>
                <a:lnTo>
                  <a:pt x="867" y="2164"/>
                </a:lnTo>
                <a:lnTo>
                  <a:pt x="885" y="2099"/>
                </a:lnTo>
                <a:lnTo>
                  <a:pt x="906" y="2034"/>
                </a:lnTo>
                <a:lnTo>
                  <a:pt x="926" y="1970"/>
                </a:lnTo>
                <a:lnTo>
                  <a:pt x="948" y="1907"/>
                </a:lnTo>
                <a:lnTo>
                  <a:pt x="970" y="1845"/>
                </a:lnTo>
                <a:lnTo>
                  <a:pt x="993" y="1783"/>
                </a:lnTo>
                <a:lnTo>
                  <a:pt x="1017" y="1723"/>
                </a:lnTo>
                <a:lnTo>
                  <a:pt x="1042" y="1663"/>
                </a:lnTo>
                <a:lnTo>
                  <a:pt x="1068" y="1604"/>
                </a:lnTo>
                <a:lnTo>
                  <a:pt x="1095" y="1545"/>
                </a:lnTo>
                <a:lnTo>
                  <a:pt x="1122" y="1488"/>
                </a:lnTo>
                <a:lnTo>
                  <a:pt x="1151" y="1430"/>
                </a:lnTo>
                <a:lnTo>
                  <a:pt x="1180" y="1375"/>
                </a:lnTo>
                <a:lnTo>
                  <a:pt x="1210" y="1320"/>
                </a:lnTo>
                <a:lnTo>
                  <a:pt x="1242" y="1267"/>
                </a:lnTo>
                <a:lnTo>
                  <a:pt x="1274" y="1213"/>
                </a:lnTo>
                <a:lnTo>
                  <a:pt x="1307" y="1161"/>
                </a:lnTo>
                <a:lnTo>
                  <a:pt x="1341" y="1110"/>
                </a:lnTo>
                <a:lnTo>
                  <a:pt x="1376" y="1061"/>
                </a:lnTo>
                <a:lnTo>
                  <a:pt x="1412" y="1012"/>
                </a:lnTo>
                <a:lnTo>
                  <a:pt x="1450" y="963"/>
                </a:lnTo>
                <a:lnTo>
                  <a:pt x="1488" y="916"/>
                </a:lnTo>
                <a:lnTo>
                  <a:pt x="1527" y="870"/>
                </a:lnTo>
                <a:lnTo>
                  <a:pt x="1567" y="825"/>
                </a:lnTo>
                <a:lnTo>
                  <a:pt x="1609" y="781"/>
                </a:lnTo>
                <a:lnTo>
                  <a:pt x="1651" y="738"/>
                </a:lnTo>
                <a:lnTo>
                  <a:pt x="1695" y="695"/>
                </a:lnTo>
                <a:lnTo>
                  <a:pt x="1738" y="654"/>
                </a:lnTo>
                <a:lnTo>
                  <a:pt x="1783" y="615"/>
                </a:lnTo>
                <a:lnTo>
                  <a:pt x="1830" y="576"/>
                </a:lnTo>
                <a:lnTo>
                  <a:pt x="1877" y="539"/>
                </a:lnTo>
                <a:lnTo>
                  <a:pt x="1925" y="502"/>
                </a:lnTo>
                <a:lnTo>
                  <a:pt x="1975" y="468"/>
                </a:lnTo>
                <a:lnTo>
                  <a:pt x="2025" y="434"/>
                </a:lnTo>
                <a:lnTo>
                  <a:pt x="2077" y="402"/>
                </a:lnTo>
                <a:lnTo>
                  <a:pt x="2130" y="370"/>
                </a:lnTo>
                <a:lnTo>
                  <a:pt x="2183" y="340"/>
                </a:lnTo>
                <a:lnTo>
                  <a:pt x="2239" y="311"/>
                </a:lnTo>
                <a:lnTo>
                  <a:pt x="2295" y="282"/>
                </a:lnTo>
                <a:lnTo>
                  <a:pt x="2351" y="256"/>
                </a:lnTo>
                <a:lnTo>
                  <a:pt x="2410" y="230"/>
                </a:lnTo>
                <a:lnTo>
                  <a:pt x="2469" y="207"/>
                </a:lnTo>
                <a:lnTo>
                  <a:pt x="2530" y="183"/>
                </a:lnTo>
                <a:lnTo>
                  <a:pt x="2591" y="161"/>
                </a:lnTo>
                <a:lnTo>
                  <a:pt x="2655" y="141"/>
                </a:lnTo>
                <a:lnTo>
                  <a:pt x="2719" y="121"/>
                </a:lnTo>
                <a:lnTo>
                  <a:pt x="2784" y="103"/>
                </a:lnTo>
                <a:lnTo>
                  <a:pt x="2851" y="86"/>
                </a:lnTo>
                <a:lnTo>
                  <a:pt x="2919" y="71"/>
                </a:lnTo>
                <a:lnTo>
                  <a:pt x="2989" y="58"/>
                </a:lnTo>
                <a:lnTo>
                  <a:pt x="3059" y="45"/>
                </a:lnTo>
                <a:lnTo>
                  <a:pt x="3131" y="35"/>
                </a:lnTo>
                <a:lnTo>
                  <a:pt x="3204" y="26"/>
                </a:lnTo>
                <a:lnTo>
                  <a:pt x="3278" y="18"/>
                </a:lnTo>
                <a:lnTo>
                  <a:pt x="3354" y="12"/>
                </a:lnTo>
                <a:lnTo>
                  <a:pt x="3432" y="6"/>
                </a:lnTo>
                <a:lnTo>
                  <a:pt x="3510" y="3"/>
                </a:lnTo>
                <a:lnTo>
                  <a:pt x="3590" y="1"/>
                </a:lnTo>
                <a:lnTo>
                  <a:pt x="3670" y="0"/>
                </a:lnTo>
                <a:lnTo>
                  <a:pt x="3746" y="1"/>
                </a:lnTo>
                <a:lnTo>
                  <a:pt x="3820" y="3"/>
                </a:lnTo>
                <a:lnTo>
                  <a:pt x="3894" y="6"/>
                </a:lnTo>
                <a:lnTo>
                  <a:pt x="3966" y="12"/>
                </a:lnTo>
                <a:lnTo>
                  <a:pt x="4039" y="17"/>
                </a:lnTo>
                <a:lnTo>
                  <a:pt x="4109" y="25"/>
                </a:lnTo>
                <a:lnTo>
                  <a:pt x="4180" y="33"/>
                </a:lnTo>
                <a:lnTo>
                  <a:pt x="4250" y="43"/>
                </a:lnTo>
                <a:lnTo>
                  <a:pt x="4319" y="55"/>
                </a:lnTo>
                <a:lnTo>
                  <a:pt x="4387" y="67"/>
                </a:lnTo>
                <a:lnTo>
                  <a:pt x="4453" y="80"/>
                </a:lnTo>
                <a:lnTo>
                  <a:pt x="4517" y="94"/>
                </a:lnTo>
                <a:lnTo>
                  <a:pt x="4580" y="108"/>
                </a:lnTo>
                <a:lnTo>
                  <a:pt x="4640" y="124"/>
                </a:lnTo>
                <a:lnTo>
                  <a:pt x="4699" y="141"/>
                </a:lnTo>
                <a:lnTo>
                  <a:pt x="4756" y="158"/>
                </a:lnTo>
                <a:lnTo>
                  <a:pt x="4811" y="174"/>
                </a:lnTo>
                <a:lnTo>
                  <a:pt x="4863" y="191"/>
                </a:lnTo>
                <a:lnTo>
                  <a:pt x="4914" y="209"/>
                </a:lnTo>
                <a:lnTo>
                  <a:pt x="4962" y="226"/>
                </a:lnTo>
                <a:lnTo>
                  <a:pt x="5008" y="245"/>
                </a:lnTo>
                <a:lnTo>
                  <a:pt x="5050" y="262"/>
                </a:lnTo>
                <a:lnTo>
                  <a:pt x="5091" y="279"/>
                </a:lnTo>
                <a:lnTo>
                  <a:pt x="5129" y="298"/>
                </a:lnTo>
                <a:lnTo>
                  <a:pt x="5165" y="315"/>
                </a:lnTo>
                <a:lnTo>
                  <a:pt x="5197" y="332"/>
                </a:lnTo>
                <a:lnTo>
                  <a:pt x="5228" y="350"/>
                </a:lnTo>
                <a:lnTo>
                  <a:pt x="5255" y="365"/>
                </a:lnTo>
                <a:lnTo>
                  <a:pt x="5280" y="380"/>
                </a:lnTo>
                <a:lnTo>
                  <a:pt x="5302" y="395"/>
                </a:lnTo>
                <a:lnTo>
                  <a:pt x="5322" y="408"/>
                </a:lnTo>
                <a:lnTo>
                  <a:pt x="5339" y="421"/>
                </a:lnTo>
                <a:lnTo>
                  <a:pt x="5354" y="434"/>
                </a:lnTo>
                <a:lnTo>
                  <a:pt x="5369" y="448"/>
                </a:lnTo>
                <a:lnTo>
                  <a:pt x="5382" y="461"/>
                </a:lnTo>
                <a:lnTo>
                  <a:pt x="5395" y="475"/>
                </a:lnTo>
                <a:lnTo>
                  <a:pt x="5405" y="488"/>
                </a:lnTo>
                <a:lnTo>
                  <a:pt x="5415" y="502"/>
                </a:lnTo>
                <a:lnTo>
                  <a:pt x="5424" y="515"/>
                </a:lnTo>
                <a:lnTo>
                  <a:pt x="5432" y="530"/>
                </a:lnTo>
                <a:lnTo>
                  <a:pt x="5445" y="558"/>
                </a:lnTo>
                <a:lnTo>
                  <a:pt x="5457" y="590"/>
                </a:lnTo>
                <a:lnTo>
                  <a:pt x="5468" y="625"/>
                </a:lnTo>
                <a:lnTo>
                  <a:pt x="5478" y="664"/>
                </a:lnTo>
                <a:lnTo>
                  <a:pt x="5482" y="685"/>
                </a:lnTo>
                <a:lnTo>
                  <a:pt x="5486" y="707"/>
                </a:lnTo>
                <a:lnTo>
                  <a:pt x="5490" y="731"/>
                </a:lnTo>
                <a:lnTo>
                  <a:pt x="5494" y="756"/>
                </a:lnTo>
                <a:lnTo>
                  <a:pt x="5497" y="782"/>
                </a:lnTo>
                <a:lnTo>
                  <a:pt x="5501" y="809"/>
                </a:lnTo>
                <a:lnTo>
                  <a:pt x="5504" y="838"/>
                </a:lnTo>
                <a:lnTo>
                  <a:pt x="5507" y="869"/>
                </a:lnTo>
                <a:lnTo>
                  <a:pt x="5509" y="900"/>
                </a:lnTo>
                <a:lnTo>
                  <a:pt x="5513" y="935"/>
                </a:lnTo>
                <a:lnTo>
                  <a:pt x="5514" y="970"/>
                </a:lnTo>
                <a:lnTo>
                  <a:pt x="5516" y="1007"/>
                </a:lnTo>
                <a:lnTo>
                  <a:pt x="5517" y="1047"/>
                </a:lnTo>
                <a:lnTo>
                  <a:pt x="5518" y="1087"/>
                </a:lnTo>
                <a:lnTo>
                  <a:pt x="5519" y="1129"/>
                </a:lnTo>
                <a:lnTo>
                  <a:pt x="5519" y="1172"/>
                </a:lnTo>
                <a:lnTo>
                  <a:pt x="5519" y="1210"/>
                </a:lnTo>
                <a:lnTo>
                  <a:pt x="5518" y="1247"/>
                </a:lnTo>
                <a:lnTo>
                  <a:pt x="5517" y="1282"/>
                </a:lnTo>
                <a:lnTo>
                  <a:pt x="5516" y="1314"/>
                </a:lnTo>
                <a:lnTo>
                  <a:pt x="5514" y="1345"/>
                </a:lnTo>
                <a:lnTo>
                  <a:pt x="5513" y="1374"/>
                </a:lnTo>
                <a:lnTo>
                  <a:pt x="5509" y="1401"/>
                </a:lnTo>
                <a:lnTo>
                  <a:pt x="5507" y="1426"/>
                </a:lnTo>
                <a:lnTo>
                  <a:pt x="5504" y="1450"/>
                </a:lnTo>
                <a:lnTo>
                  <a:pt x="5500" y="1472"/>
                </a:lnTo>
                <a:lnTo>
                  <a:pt x="5496" y="1494"/>
                </a:lnTo>
                <a:lnTo>
                  <a:pt x="5491" y="1515"/>
                </a:lnTo>
                <a:lnTo>
                  <a:pt x="5487" y="1534"/>
                </a:lnTo>
                <a:lnTo>
                  <a:pt x="5481" y="1553"/>
                </a:lnTo>
                <a:lnTo>
                  <a:pt x="5476" y="1570"/>
                </a:lnTo>
                <a:lnTo>
                  <a:pt x="5469" y="1586"/>
                </a:lnTo>
                <a:lnTo>
                  <a:pt x="5463" y="1600"/>
                </a:lnTo>
                <a:lnTo>
                  <a:pt x="5455" y="1613"/>
                </a:lnTo>
                <a:lnTo>
                  <a:pt x="5448" y="1625"/>
                </a:lnTo>
                <a:lnTo>
                  <a:pt x="5440" y="1636"/>
                </a:lnTo>
                <a:lnTo>
                  <a:pt x="5431" y="1646"/>
                </a:lnTo>
                <a:lnTo>
                  <a:pt x="5423" y="1654"/>
                </a:lnTo>
                <a:lnTo>
                  <a:pt x="5414" y="1662"/>
                </a:lnTo>
                <a:lnTo>
                  <a:pt x="5404" y="1669"/>
                </a:lnTo>
                <a:lnTo>
                  <a:pt x="5396" y="1674"/>
                </a:lnTo>
                <a:lnTo>
                  <a:pt x="5386" y="1679"/>
                </a:lnTo>
                <a:lnTo>
                  <a:pt x="5376" y="1683"/>
                </a:lnTo>
                <a:lnTo>
                  <a:pt x="5366" y="1686"/>
                </a:lnTo>
                <a:lnTo>
                  <a:pt x="5355" y="1689"/>
                </a:lnTo>
                <a:lnTo>
                  <a:pt x="5345" y="1691"/>
                </a:lnTo>
                <a:lnTo>
                  <a:pt x="5334" y="1692"/>
                </a:lnTo>
                <a:lnTo>
                  <a:pt x="5322" y="1692"/>
                </a:lnTo>
                <a:lnTo>
                  <a:pt x="5310" y="1692"/>
                </a:lnTo>
                <a:lnTo>
                  <a:pt x="5298" y="1691"/>
                </a:lnTo>
                <a:lnTo>
                  <a:pt x="5286" y="1689"/>
                </a:lnTo>
                <a:lnTo>
                  <a:pt x="5274" y="1687"/>
                </a:lnTo>
                <a:lnTo>
                  <a:pt x="5248" y="1681"/>
                </a:lnTo>
                <a:lnTo>
                  <a:pt x="5221" y="1672"/>
                </a:lnTo>
                <a:lnTo>
                  <a:pt x="5194" y="1660"/>
                </a:lnTo>
                <a:lnTo>
                  <a:pt x="5165" y="1647"/>
                </a:lnTo>
                <a:lnTo>
                  <a:pt x="5135" y="1631"/>
                </a:lnTo>
                <a:lnTo>
                  <a:pt x="5105" y="1611"/>
                </a:lnTo>
                <a:lnTo>
                  <a:pt x="5073" y="1591"/>
                </a:lnTo>
                <a:lnTo>
                  <a:pt x="5039" y="1570"/>
                </a:lnTo>
                <a:lnTo>
                  <a:pt x="5003" y="1548"/>
                </a:lnTo>
                <a:lnTo>
                  <a:pt x="4966" y="1527"/>
                </a:lnTo>
                <a:lnTo>
                  <a:pt x="4927" y="1504"/>
                </a:lnTo>
                <a:lnTo>
                  <a:pt x="4886" y="1481"/>
                </a:lnTo>
                <a:lnTo>
                  <a:pt x="4844" y="1458"/>
                </a:lnTo>
                <a:lnTo>
                  <a:pt x="4800" y="1434"/>
                </a:lnTo>
                <a:lnTo>
                  <a:pt x="4753" y="1411"/>
                </a:lnTo>
                <a:lnTo>
                  <a:pt x="4704" y="1388"/>
                </a:lnTo>
                <a:lnTo>
                  <a:pt x="4653" y="1366"/>
                </a:lnTo>
                <a:lnTo>
                  <a:pt x="4600" y="1343"/>
                </a:lnTo>
                <a:lnTo>
                  <a:pt x="4544" y="1323"/>
                </a:lnTo>
                <a:lnTo>
                  <a:pt x="4486" y="1302"/>
                </a:lnTo>
                <a:lnTo>
                  <a:pt x="4427" y="1282"/>
                </a:lnTo>
                <a:lnTo>
                  <a:pt x="4364" y="1262"/>
                </a:lnTo>
                <a:lnTo>
                  <a:pt x="4332" y="1254"/>
                </a:lnTo>
                <a:lnTo>
                  <a:pt x="4299" y="1244"/>
                </a:lnTo>
                <a:lnTo>
                  <a:pt x="4265" y="1236"/>
                </a:lnTo>
                <a:lnTo>
                  <a:pt x="4232" y="1227"/>
                </a:lnTo>
                <a:lnTo>
                  <a:pt x="4197" y="1221"/>
                </a:lnTo>
                <a:lnTo>
                  <a:pt x="4161" y="1214"/>
                </a:lnTo>
                <a:lnTo>
                  <a:pt x="4125" y="1209"/>
                </a:lnTo>
                <a:lnTo>
                  <a:pt x="4089" y="1204"/>
                </a:lnTo>
                <a:lnTo>
                  <a:pt x="4051" y="1199"/>
                </a:lnTo>
                <a:lnTo>
                  <a:pt x="4013" y="1195"/>
                </a:lnTo>
                <a:lnTo>
                  <a:pt x="3974" y="1192"/>
                </a:lnTo>
                <a:lnTo>
                  <a:pt x="3934" y="1188"/>
                </a:lnTo>
                <a:lnTo>
                  <a:pt x="3894" y="1186"/>
                </a:lnTo>
                <a:lnTo>
                  <a:pt x="3852" y="1185"/>
                </a:lnTo>
                <a:lnTo>
                  <a:pt x="3811" y="1184"/>
                </a:lnTo>
                <a:lnTo>
                  <a:pt x="3769" y="1184"/>
                </a:lnTo>
                <a:lnTo>
                  <a:pt x="3729" y="1184"/>
                </a:lnTo>
                <a:lnTo>
                  <a:pt x="3689" y="1185"/>
                </a:lnTo>
                <a:lnTo>
                  <a:pt x="3651" y="1187"/>
                </a:lnTo>
                <a:lnTo>
                  <a:pt x="3612" y="1190"/>
                </a:lnTo>
                <a:lnTo>
                  <a:pt x="3575" y="1193"/>
                </a:lnTo>
                <a:lnTo>
                  <a:pt x="3538" y="1196"/>
                </a:lnTo>
                <a:lnTo>
                  <a:pt x="3501" y="1200"/>
                </a:lnTo>
                <a:lnTo>
                  <a:pt x="3465" y="1206"/>
                </a:lnTo>
                <a:lnTo>
                  <a:pt x="3431" y="1212"/>
                </a:lnTo>
                <a:lnTo>
                  <a:pt x="3396" y="1219"/>
                </a:lnTo>
                <a:lnTo>
                  <a:pt x="3362" y="1225"/>
                </a:lnTo>
                <a:lnTo>
                  <a:pt x="3330" y="1234"/>
                </a:lnTo>
                <a:lnTo>
                  <a:pt x="3297" y="1243"/>
                </a:lnTo>
                <a:lnTo>
                  <a:pt x="3265" y="1251"/>
                </a:lnTo>
                <a:lnTo>
                  <a:pt x="3235" y="1262"/>
                </a:lnTo>
                <a:lnTo>
                  <a:pt x="3203" y="1273"/>
                </a:lnTo>
                <a:lnTo>
                  <a:pt x="3174" y="1284"/>
                </a:lnTo>
                <a:lnTo>
                  <a:pt x="3144" y="1297"/>
                </a:lnTo>
                <a:lnTo>
                  <a:pt x="3115" y="1310"/>
                </a:lnTo>
                <a:lnTo>
                  <a:pt x="3086" y="1323"/>
                </a:lnTo>
                <a:lnTo>
                  <a:pt x="3058" y="1337"/>
                </a:lnTo>
                <a:lnTo>
                  <a:pt x="3031" y="1352"/>
                </a:lnTo>
                <a:lnTo>
                  <a:pt x="3004" y="1367"/>
                </a:lnTo>
                <a:lnTo>
                  <a:pt x="2978" y="1384"/>
                </a:lnTo>
                <a:lnTo>
                  <a:pt x="2952" y="1401"/>
                </a:lnTo>
                <a:lnTo>
                  <a:pt x="2926" y="1418"/>
                </a:lnTo>
                <a:lnTo>
                  <a:pt x="2901" y="1437"/>
                </a:lnTo>
                <a:lnTo>
                  <a:pt x="2877" y="1455"/>
                </a:lnTo>
                <a:lnTo>
                  <a:pt x="2853" y="1475"/>
                </a:lnTo>
                <a:lnTo>
                  <a:pt x="2829" y="1494"/>
                </a:lnTo>
                <a:lnTo>
                  <a:pt x="2807" y="1515"/>
                </a:lnTo>
                <a:lnTo>
                  <a:pt x="2784" y="1536"/>
                </a:lnTo>
                <a:lnTo>
                  <a:pt x="2762" y="1558"/>
                </a:lnTo>
                <a:lnTo>
                  <a:pt x="2741" y="1581"/>
                </a:lnTo>
                <a:lnTo>
                  <a:pt x="2721" y="1604"/>
                </a:lnTo>
                <a:lnTo>
                  <a:pt x="2700" y="1627"/>
                </a:lnTo>
                <a:lnTo>
                  <a:pt x="2681" y="1651"/>
                </a:lnTo>
                <a:lnTo>
                  <a:pt x="2661" y="1676"/>
                </a:lnTo>
                <a:lnTo>
                  <a:pt x="2643" y="1701"/>
                </a:lnTo>
                <a:lnTo>
                  <a:pt x="2624" y="1727"/>
                </a:lnTo>
                <a:lnTo>
                  <a:pt x="2607" y="1753"/>
                </a:lnTo>
                <a:lnTo>
                  <a:pt x="2590" y="1780"/>
                </a:lnTo>
                <a:lnTo>
                  <a:pt x="2574" y="1807"/>
                </a:lnTo>
                <a:lnTo>
                  <a:pt x="2557" y="1835"/>
                </a:lnTo>
                <a:lnTo>
                  <a:pt x="2542" y="1864"/>
                </a:lnTo>
                <a:lnTo>
                  <a:pt x="2527" y="1893"/>
                </a:lnTo>
                <a:lnTo>
                  <a:pt x="2512" y="1922"/>
                </a:lnTo>
                <a:lnTo>
                  <a:pt x="2499" y="1953"/>
                </a:lnTo>
                <a:lnTo>
                  <a:pt x="2485" y="1983"/>
                </a:lnTo>
                <a:lnTo>
                  <a:pt x="2472" y="2014"/>
                </a:lnTo>
                <a:lnTo>
                  <a:pt x="2459" y="2046"/>
                </a:lnTo>
                <a:lnTo>
                  <a:pt x="2447" y="2077"/>
                </a:lnTo>
                <a:lnTo>
                  <a:pt x="2424" y="2142"/>
                </a:lnTo>
                <a:lnTo>
                  <a:pt x="2402" y="2210"/>
                </a:lnTo>
                <a:lnTo>
                  <a:pt x="2382" y="2280"/>
                </a:lnTo>
                <a:lnTo>
                  <a:pt x="2363" y="2350"/>
                </a:lnTo>
                <a:lnTo>
                  <a:pt x="2346" y="2424"/>
                </a:lnTo>
                <a:lnTo>
                  <a:pt x="2331" y="2500"/>
                </a:lnTo>
                <a:lnTo>
                  <a:pt x="3913" y="2500"/>
                </a:lnTo>
                <a:lnTo>
                  <a:pt x="3923" y="2501"/>
                </a:lnTo>
                <a:lnTo>
                  <a:pt x="3934" y="2502"/>
                </a:lnTo>
                <a:lnTo>
                  <a:pt x="3943" y="2503"/>
                </a:lnTo>
                <a:lnTo>
                  <a:pt x="3953" y="2506"/>
                </a:lnTo>
                <a:lnTo>
                  <a:pt x="3963" y="2510"/>
                </a:lnTo>
                <a:lnTo>
                  <a:pt x="3973" y="2514"/>
                </a:lnTo>
                <a:lnTo>
                  <a:pt x="3982" y="2518"/>
                </a:lnTo>
                <a:lnTo>
                  <a:pt x="3992" y="2524"/>
                </a:lnTo>
                <a:lnTo>
                  <a:pt x="4001" y="2530"/>
                </a:lnTo>
                <a:lnTo>
                  <a:pt x="4009" y="2538"/>
                </a:lnTo>
                <a:lnTo>
                  <a:pt x="4017" y="2545"/>
                </a:lnTo>
                <a:lnTo>
                  <a:pt x="4025" y="2555"/>
                </a:lnTo>
                <a:lnTo>
                  <a:pt x="4032" y="2565"/>
                </a:lnTo>
                <a:lnTo>
                  <a:pt x="4039" y="2576"/>
                </a:lnTo>
                <a:lnTo>
                  <a:pt x="4045" y="2588"/>
                </a:lnTo>
                <a:lnTo>
                  <a:pt x="4051" y="2601"/>
                </a:lnTo>
                <a:lnTo>
                  <a:pt x="4057" y="2615"/>
                </a:lnTo>
                <a:lnTo>
                  <a:pt x="4063" y="2631"/>
                </a:lnTo>
                <a:lnTo>
                  <a:pt x="4068" y="2647"/>
                </a:lnTo>
                <a:lnTo>
                  <a:pt x="4072" y="2666"/>
                </a:lnTo>
                <a:lnTo>
                  <a:pt x="4077" y="2685"/>
                </a:lnTo>
                <a:lnTo>
                  <a:pt x="4081" y="2705"/>
                </a:lnTo>
                <a:lnTo>
                  <a:pt x="4085" y="2726"/>
                </a:lnTo>
                <a:lnTo>
                  <a:pt x="4089" y="2748"/>
                </a:lnTo>
                <a:lnTo>
                  <a:pt x="4092" y="2772"/>
                </a:lnTo>
                <a:lnTo>
                  <a:pt x="4095" y="2797"/>
                </a:lnTo>
                <a:lnTo>
                  <a:pt x="4097" y="2824"/>
                </a:lnTo>
                <a:lnTo>
                  <a:pt x="4099" y="2852"/>
                </a:lnTo>
                <a:lnTo>
                  <a:pt x="4102" y="2881"/>
                </a:lnTo>
                <a:lnTo>
                  <a:pt x="4103" y="2913"/>
                </a:lnTo>
                <a:lnTo>
                  <a:pt x="4104" y="2945"/>
                </a:lnTo>
                <a:lnTo>
                  <a:pt x="4104" y="2979"/>
                </a:lnTo>
                <a:lnTo>
                  <a:pt x="4104" y="3044"/>
                </a:lnTo>
                <a:lnTo>
                  <a:pt x="4101" y="3105"/>
                </a:lnTo>
                <a:lnTo>
                  <a:pt x="4096" y="3160"/>
                </a:lnTo>
                <a:lnTo>
                  <a:pt x="4091" y="3210"/>
                </a:lnTo>
                <a:lnTo>
                  <a:pt x="4088" y="3232"/>
                </a:lnTo>
                <a:lnTo>
                  <a:pt x="4083" y="3254"/>
                </a:lnTo>
                <a:lnTo>
                  <a:pt x="4079" y="3275"/>
                </a:lnTo>
                <a:lnTo>
                  <a:pt x="4075" y="3294"/>
                </a:lnTo>
                <a:lnTo>
                  <a:pt x="4069" y="3312"/>
                </a:lnTo>
                <a:lnTo>
                  <a:pt x="4064" y="3328"/>
                </a:lnTo>
                <a:lnTo>
                  <a:pt x="4057" y="3343"/>
                </a:lnTo>
                <a:lnTo>
                  <a:pt x="4051" y="3357"/>
                </a:lnTo>
                <a:lnTo>
                  <a:pt x="4044" y="3370"/>
                </a:lnTo>
                <a:lnTo>
                  <a:pt x="4038" y="3382"/>
                </a:lnTo>
                <a:lnTo>
                  <a:pt x="4031" y="3394"/>
                </a:lnTo>
                <a:lnTo>
                  <a:pt x="4024" y="3404"/>
                </a:lnTo>
                <a:lnTo>
                  <a:pt x="4016" y="3413"/>
                </a:lnTo>
                <a:lnTo>
                  <a:pt x="4007" y="3422"/>
                </a:lnTo>
                <a:lnTo>
                  <a:pt x="4000" y="3430"/>
                </a:lnTo>
                <a:lnTo>
                  <a:pt x="3991" y="3437"/>
                </a:lnTo>
                <a:lnTo>
                  <a:pt x="3982" y="3444"/>
                </a:lnTo>
                <a:lnTo>
                  <a:pt x="3973" y="3449"/>
                </a:lnTo>
                <a:lnTo>
                  <a:pt x="3964" y="3453"/>
                </a:lnTo>
                <a:lnTo>
                  <a:pt x="3954" y="3457"/>
                </a:lnTo>
                <a:lnTo>
                  <a:pt x="3944" y="3460"/>
                </a:lnTo>
                <a:lnTo>
                  <a:pt x="3934" y="3462"/>
                </a:lnTo>
                <a:lnTo>
                  <a:pt x="3924" y="3463"/>
                </a:lnTo>
                <a:lnTo>
                  <a:pt x="3913" y="3463"/>
                </a:lnTo>
                <a:lnTo>
                  <a:pt x="2217" y="3463"/>
                </a:lnTo>
                <a:lnTo>
                  <a:pt x="2215" y="3487"/>
                </a:lnTo>
                <a:lnTo>
                  <a:pt x="2214" y="3511"/>
                </a:lnTo>
                <a:lnTo>
                  <a:pt x="2213" y="3534"/>
                </a:lnTo>
                <a:lnTo>
                  <a:pt x="2210" y="3558"/>
                </a:lnTo>
                <a:lnTo>
                  <a:pt x="2209" y="3580"/>
                </a:lnTo>
                <a:lnTo>
                  <a:pt x="2208" y="3604"/>
                </a:lnTo>
                <a:lnTo>
                  <a:pt x="2207" y="3627"/>
                </a:lnTo>
                <a:lnTo>
                  <a:pt x="2206" y="3651"/>
                </a:lnTo>
                <a:lnTo>
                  <a:pt x="2206" y="3676"/>
                </a:lnTo>
                <a:lnTo>
                  <a:pt x="2205" y="3701"/>
                </a:lnTo>
                <a:lnTo>
                  <a:pt x="2205" y="3726"/>
                </a:lnTo>
                <a:lnTo>
                  <a:pt x="2205" y="3752"/>
                </a:lnTo>
                <a:lnTo>
                  <a:pt x="2205" y="3779"/>
                </a:lnTo>
                <a:lnTo>
                  <a:pt x="2205" y="3806"/>
                </a:lnTo>
                <a:lnTo>
                  <a:pt x="2205" y="3833"/>
                </a:lnTo>
                <a:lnTo>
                  <a:pt x="2205" y="3862"/>
                </a:lnTo>
                <a:lnTo>
                  <a:pt x="2205" y="3888"/>
                </a:lnTo>
                <a:lnTo>
                  <a:pt x="2205" y="3914"/>
                </a:lnTo>
                <a:lnTo>
                  <a:pt x="2205" y="3940"/>
                </a:lnTo>
                <a:lnTo>
                  <a:pt x="2205" y="3965"/>
                </a:lnTo>
                <a:lnTo>
                  <a:pt x="2205" y="3991"/>
                </a:lnTo>
                <a:lnTo>
                  <a:pt x="2205" y="4016"/>
                </a:lnTo>
                <a:lnTo>
                  <a:pt x="2206" y="4042"/>
                </a:lnTo>
                <a:lnTo>
                  <a:pt x="2206" y="4067"/>
                </a:lnTo>
                <a:lnTo>
                  <a:pt x="2207" y="4093"/>
                </a:lnTo>
                <a:lnTo>
                  <a:pt x="2208" y="4118"/>
                </a:lnTo>
                <a:lnTo>
                  <a:pt x="2209" y="4144"/>
                </a:lnTo>
                <a:lnTo>
                  <a:pt x="2210" y="4171"/>
                </a:lnTo>
                <a:lnTo>
                  <a:pt x="2213" y="4197"/>
                </a:lnTo>
                <a:lnTo>
                  <a:pt x="2214" y="4223"/>
                </a:lnTo>
                <a:lnTo>
                  <a:pt x="2215" y="4250"/>
                </a:lnTo>
                <a:lnTo>
                  <a:pt x="2217" y="4277"/>
                </a:lnTo>
                <a:lnTo>
                  <a:pt x="3913" y="4277"/>
                </a:lnTo>
                <a:lnTo>
                  <a:pt x="3923" y="4278"/>
                </a:lnTo>
                <a:lnTo>
                  <a:pt x="3934" y="4279"/>
                </a:lnTo>
                <a:lnTo>
                  <a:pt x="3943" y="4281"/>
                </a:lnTo>
                <a:lnTo>
                  <a:pt x="3953" y="4285"/>
                </a:lnTo>
                <a:lnTo>
                  <a:pt x="3963" y="4288"/>
                </a:lnTo>
                <a:lnTo>
                  <a:pt x="3973" y="4293"/>
                </a:lnTo>
                <a:lnTo>
                  <a:pt x="3982" y="4299"/>
                </a:lnTo>
                <a:lnTo>
                  <a:pt x="3992" y="4305"/>
                </a:lnTo>
                <a:lnTo>
                  <a:pt x="4001" y="4312"/>
                </a:lnTo>
                <a:lnTo>
                  <a:pt x="4009" y="4319"/>
                </a:lnTo>
                <a:lnTo>
                  <a:pt x="4017" y="4328"/>
                </a:lnTo>
                <a:lnTo>
                  <a:pt x="4025" y="4337"/>
                </a:lnTo>
                <a:lnTo>
                  <a:pt x="4032" y="4348"/>
                </a:lnTo>
                <a:lnTo>
                  <a:pt x="4039" y="4360"/>
                </a:lnTo>
                <a:lnTo>
                  <a:pt x="4045" y="4373"/>
                </a:lnTo>
                <a:lnTo>
                  <a:pt x="4051" y="4386"/>
                </a:lnTo>
                <a:lnTo>
                  <a:pt x="4057" y="4400"/>
                </a:lnTo>
                <a:lnTo>
                  <a:pt x="4063" y="4415"/>
                </a:lnTo>
                <a:lnTo>
                  <a:pt x="4068" y="4431"/>
                </a:lnTo>
                <a:lnTo>
                  <a:pt x="4072" y="4449"/>
                </a:lnTo>
                <a:lnTo>
                  <a:pt x="4077" y="4468"/>
                </a:lnTo>
                <a:lnTo>
                  <a:pt x="4081" y="4488"/>
                </a:lnTo>
                <a:lnTo>
                  <a:pt x="4085" y="4509"/>
                </a:lnTo>
                <a:lnTo>
                  <a:pt x="4089" y="4532"/>
                </a:lnTo>
                <a:lnTo>
                  <a:pt x="4092" y="4556"/>
                </a:lnTo>
                <a:lnTo>
                  <a:pt x="4095" y="4581"/>
                </a:lnTo>
                <a:lnTo>
                  <a:pt x="4097" y="4608"/>
                </a:lnTo>
                <a:lnTo>
                  <a:pt x="4099" y="4635"/>
                </a:lnTo>
                <a:lnTo>
                  <a:pt x="4102" y="4664"/>
                </a:lnTo>
                <a:lnTo>
                  <a:pt x="4103" y="4694"/>
                </a:lnTo>
                <a:lnTo>
                  <a:pt x="4104" y="4726"/>
                </a:lnTo>
                <a:lnTo>
                  <a:pt x="4104" y="4758"/>
                </a:lnTo>
                <a:lnTo>
                  <a:pt x="4104" y="4821"/>
                </a:lnTo>
                <a:lnTo>
                  <a:pt x="4101" y="4881"/>
                </a:lnTo>
                <a:lnTo>
                  <a:pt x="4096" y="4935"/>
                </a:lnTo>
                <a:lnTo>
                  <a:pt x="4091" y="4984"/>
                </a:lnTo>
                <a:lnTo>
                  <a:pt x="4088" y="5006"/>
                </a:lnTo>
                <a:lnTo>
                  <a:pt x="4083" y="5029"/>
                </a:lnTo>
                <a:lnTo>
                  <a:pt x="4079" y="5050"/>
                </a:lnTo>
                <a:lnTo>
                  <a:pt x="4075" y="5068"/>
                </a:lnTo>
                <a:lnTo>
                  <a:pt x="4069" y="5087"/>
                </a:lnTo>
                <a:lnTo>
                  <a:pt x="4064" y="5104"/>
                </a:lnTo>
                <a:lnTo>
                  <a:pt x="4057" y="5120"/>
                </a:lnTo>
                <a:lnTo>
                  <a:pt x="4051" y="5134"/>
                </a:lnTo>
                <a:lnTo>
                  <a:pt x="4044" y="5148"/>
                </a:lnTo>
                <a:lnTo>
                  <a:pt x="4038" y="5161"/>
                </a:lnTo>
                <a:lnTo>
                  <a:pt x="4031" y="5173"/>
                </a:lnTo>
                <a:lnTo>
                  <a:pt x="4024" y="5184"/>
                </a:lnTo>
                <a:lnTo>
                  <a:pt x="4016" y="5195"/>
                </a:lnTo>
                <a:lnTo>
                  <a:pt x="4007" y="5205"/>
                </a:lnTo>
                <a:lnTo>
                  <a:pt x="4000" y="5212"/>
                </a:lnTo>
                <a:lnTo>
                  <a:pt x="3991" y="5220"/>
                </a:lnTo>
                <a:lnTo>
                  <a:pt x="3982" y="5228"/>
                </a:lnTo>
                <a:lnTo>
                  <a:pt x="3973" y="5233"/>
                </a:lnTo>
                <a:lnTo>
                  <a:pt x="3964" y="5237"/>
                </a:lnTo>
                <a:lnTo>
                  <a:pt x="3954" y="5242"/>
                </a:lnTo>
                <a:lnTo>
                  <a:pt x="3944" y="5245"/>
                </a:lnTo>
                <a:lnTo>
                  <a:pt x="3934" y="5247"/>
                </a:lnTo>
                <a:lnTo>
                  <a:pt x="3924" y="5248"/>
                </a:lnTo>
                <a:lnTo>
                  <a:pt x="3913" y="5248"/>
                </a:lnTo>
                <a:lnTo>
                  <a:pt x="2325" y="5248"/>
                </a:lnTo>
                <a:lnTo>
                  <a:pt x="2331" y="5285"/>
                </a:lnTo>
                <a:lnTo>
                  <a:pt x="2337" y="5321"/>
                </a:lnTo>
                <a:lnTo>
                  <a:pt x="2345" y="5357"/>
                </a:lnTo>
                <a:lnTo>
                  <a:pt x="2352" y="5391"/>
                </a:lnTo>
                <a:lnTo>
                  <a:pt x="2360" y="5426"/>
                </a:lnTo>
                <a:lnTo>
                  <a:pt x="2369" y="5461"/>
                </a:lnTo>
                <a:lnTo>
                  <a:pt x="2377" y="5494"/>
                </a:lnTo>
                <a:lnTo>
                  <a:pt x="2387" y="5528"/>
                </a:lnTo>
                <a:lnTo>
                  <a:pt x="2398" y="5560"/>
                </a:lnTo>
                <a:lnTo>
                  <a:pt x="2408" y="5593"/>
                </a:lnTo>
                <a:lnTo>
                  <a:pt x="2419" y="5624"/>
                </a:lnTo>
                <a:lnTo>
                  <a:pt x="2430" y="5656"/>
                </a:lnTo>
                <a:lnTo>
                  <a:pt x="2442" y="5687"/>
                </a:lnTo>
                <a:lnTo>
                  <a:pt x="2455" y="5717"/>
                </a:lnTo>
                <a:lnTo>
                  <a:pt x="2468" y="5748"/>
                </a:lnTo>
                <a:lnTo>
                  <a:pt x="2482" y="5777"/>
                </a:lnTo>
                <a:lnTo>
                  <a:pt x="2497" y="5805"/>
                </a:lnTo>
                <a:lnTo>
                  <a:pt x="2511" y="5834"/>
                </a:lnTo>
                <a:lnTo>
                  <a:pt x="2526" y="5862"/>
                </a:lnTo>
                <a:lnTo>
                  <a:pt x="2542" y="5889"/>
                </a:lnTo>
                <a:lnTo>
                  <a:pt x="2557" y="5916"/>
                </a:lnTo>
                <a:lnTo>
                  <a:pt x="2575" y="5942"/>
                </a:lnTo>
                <a:lnTo>
                  <a:pt x="2592" y="5968"/>
                </a:lnTo>
                <a:lnTo>
                  <a:pt x="2609" y="5993"/>
                </a:lnTo>
                <a:lnTo>
                  <a:pt x="2628" y="6017"/>
                </a:lnTo>
                <a:lnTo>
                  <a:pt x="2647" y="6040"/>
                </a:lnTo>
                <a:lnTo>
                  <a:pt x="2667" y="6064"/>
                </a:lnTo>
                <a:lnTo>
                  <a:pt x="2686" y="6086"/>
                </a:lnTo>
                <a:lnTo>
                  <a:pt x="2707" y="6109"/>
                </a:lnTo>
                <a:lnTo>
                  <a:pt x="2728" y="6129"/>
                </a:lnTo>
                <a:lnTo>
                  <a:pt x="2750" y="6151"/>
                </a:lnTo>
                <a:lnTo>
                  <a:pt x="2772" y="6170"/>
                </a:lnTo>
                <a:lnTo>
                  <a:pt x="2796" y="6191"/>
                </a:lnTo>
                <a:lnTo>
                  <a:pt x="2820" y="6211"/>
                </a:lnTo>
                <a:lnTo>
                  <a:pt x="2843" y="6229"/>
                </a:lnTo>
                <a:lnTo>
                  <a:pt x="2868" y="6247"/>
                </a:lnTo>
                <a:lnTo>
                  <a:pt x="2894" y="6265"/>
                </a:lnTo>
                <a:lnTo>
                  <a:pt x="2920" y="6282"/>
                </a:lnTo>
                <a:lnTo>
                  <a:pt x="2947" y="6298"/>
                </a:lnTo>
                <a:lnTo>
                  <a:pt x="2974" y="6315"/>
                </a:lnTo>
                <a:lnTo>
                  <a:pt x="3003" y="6330"/>
                </a:lnTo>
                <a:lnTo>
                  <a:pt x="3032" y="6344"/>
                </a:lnTo>
                <a:lnTo>
                  <a:pt x="3061" y="6358"/>
                </a:lnTo>
                <a:lnTo>
                  <a:pt x="3092" y="6371"/>
                </a:lnTo>
                <a:lnTo>
                  <a:pt x="3122" y="6384"/>
                </a:lnTo>
                <a:lnTo>
                  <a:pt x="3153" y="6397"/>
                </a:lnTo>
                <a:lnTo>
                  <a:pt x="3185" y="6408"/>
                </a:lnTo>
                <a:lnTo>
                  <a:pt x="3217" y="6419"/>
                </a:lnTo>
                <a:lnTo>
                  <a:pt x="3251" y="6429"/>
                </a:lnTo>
                <a:lnTo>
                  <a:pt x="3284" y="6440"/>
                </a:lnTo>
                <a:lnTo>
                  <a:pt x="3319" y="6449"/>
                </a:lnTo>
                <a:lnTo>
                  <a:pt x="3355" y="6458"/>
                </a:lnTo>
                <a:lnTo>
                  <a:pt x="3392" y="6465"/>
                </a:lnTo>
                <a:lnTo>
                  <a:pt x="3429" y="6473"/>
                </a:lnTo>
                <a:lnTo>
                  <a:pt x="3467" y="6479"/>
                </a:lnTo>
                <a:lnTo>
                  <a:pt x="3506" y="6485"/>
                </a:lnTo>
                <a:lnTo>
                  <a:pt x="3546" y="6490"/>
                </a:lnTo>
                <a:lnTo>
                  <a:pt x="3586" y="6494"/>
                </a:lnTo>
                <a:lnTo>
                  <a:pt x="3627" y="6498"/>
                </a:lnTo>
                <a:lnTo>
                  <a:pt x="3668" y="6501"/>
                </a:lnTo>
                <a:lnTo>
                  <a:pt x="3711" y="6503"/>
                </a:lnTo>
                <a:lnTo>
                  <a:pt x="3755" y="6504"/>
                </a:lnTo>
                <a:lnTo>
                  <a:pt x="3799" y="6505"/>
                </a:lnTo>
                <a:lnTo>
                  <a:pt x="3844" y="6505"/>
                </a:lnTo>
                <a:lnTo>
                  <a:pt x="3886" y="6505"/>
                </a:lnTo>
                <a:lnTo>
                  <a:pt x="3927" y="6504"/>
                </a:lnTo>
                <a:lnTo>
                  <a:pt x="3968" y="6503"/>
                </a:lnTo>
                <a:lnTo>
                  <a:pt x="4008" y="6501"/>
                </a:lnTo>
                <a:lnTo>
                  <a:pt x="4047" y="6498"/>
                </a:lnTo>
                <a:lnTo>
                  <a:pt x="4086" y="6494"/>
                </a:lnTo>
                <a:lnTo>
                  <a:pt x="4124" y="6491"/>
                </a:lnTo>
                <a:lnTo>
                  <a:pt x="4162" y="6486"/>
                </a:lnTo>
                <a:lnTo>
                  <a:pt x="4198" y="6480"/>
                </a:lnTo>
                <a:lnTo>
                  <a:pt x="4234" y="6475"/>
                </a:lnTo>
                <a:lnTo>
                  <a:pt x="4270" y="6468"/>
                </a:lnTo>
                <a:lnTo>
                  <a:pt x="4304" y="6461"/>
                </a:lnTo>
                <a:lnTo>
                  <a:pt x="4338" y="6453"/>
                </a:lnTo>
                <a:lnTo>
                  <a:pt x="4371" y="6445"/>
                </a:lnTo>
                <a:lnTo>
                  <a:pt x="4403" y="6435"/>
                </a:lnTo>
                <a:lnTo>
                  <a:pt x="4435" y="6425"/>
                </a:lnTo>
                <a:lnTo>
                  <a:pt x="4497" y="6405"/>
                </a:lnTo>
                <a:lnTo>
                  <a:pt x="4557" y="6384"/>
                </a:lnTo>
                <a:lnTo>
                  <a:pt x="4614" y="6362"/>
                </a:lnTo>
                <a:lnTo>
                  <a:pt x="4669" y="6341"/>
                </a:lnTo>
                <a:lnTo>
                  <a:pt x="4724" y="6318"/>
                </a:lnTo>
                <a:lnTo>
                  <a:pt x="4775" y="6294"/>
                </a:lnTo>
                <a:lnTo>
                  <a:pt x="4823" y="6270"/>
                </a:lnTo>
                <a:lnTo>
                  <a:pt x="4871" y="6245"/>
                </a:lnTo>
                <a:lnTo>
                  <a:pt x="4917" y="6221"/>
                </a:lnTo>
                <a:lnTo>
                  <a:pt x="4960" y="6199"/>
                </a:lnTo>
                <a:lnTo>
                  <a:pt x="5001" y="6175"/>
                </a:lnTo>
                <a:lnTo>
                  <a:pt x="5041" y="6153"/>
                </a:lnTo>
                <a:lnTo>
                  <a:pt x="5078" y="6130"/>
                </a:lnTo>
                <a:lnTo>
                  <a:pt x="5114" y="6110"/>
                </a:lnTo>
                <a:lnTo>
                  <a:pt x="5149" y="6088"/>
                </a:lnTo>
                <a:lnTo>
                  <a:pt x="5180" y="6069"/>
                </a:lnTo>
                <a:lnTo>
                  <a:pt x="5210" y="6049"/>
                </a:lnTo>
                <a:lnTo>
                  <a:pt x="5240" y="6033"/>
                </a:lnTo>
                <a:lnTo>
                  <a:pt x="5267" y="6019"/>
                </a:lnTo>
                <a:lnTo>
                  <a:pt x="5294" y="6007"/>
                </a:lnTo>
                <a:lnTo>
                  <a:pt x="5319" y="5998"/>
                </a:lnTo>
                <a:lnTo>
                  <a:pt x="5342" y="5993"/>
                </a:lnTo>
                <a:lnTo>
                  <a:pt x="5353" y="5991"/>
                </a:lnTo>
                <a:lnTo>
                  <a:pt x="5364" y="5988"/>
                </a:lnTo>
                <a:lnTo>
                  <a:pt x="5375" y="5988"/>
                </a:lnTo>
                <a:lnTo>
                  <a:pt x="5385" y="5987"/>
                </a:lnTo>
                <a:lnTo>
                  <a:pt x="5397" y="5988"/>
                </a:lnTo>
                <a:lnTo>
                  <a:pt x="5408" y="5988"/>
                </a:lnTo>
                <a:lnTo>
                  <a:pt x="5418" y="5991"/>
                </a:lnTo>
                <a:lnTo>
                  <a:pt x="5429" y="5993"/>
                </a:lnTo>
                <a:lnTo>
                  <a:pt x="5440" y="5996"/>
                </a:lnTo>
                <a:lnTo>
                  <a:pt x="5450" y="5999"/>
                </a:lnTo>
                <a:lnTo>
                  <a:pt x="5460" y="6004"/>
                </a:lnTo>
                <a:lnTo>
                  <a:pt x="5469" y="6009"/>
                </a:lnTo>
                <a:lnTo>
                  <a:pt x="5478" y="6015"/>
                </a:lnTo>
                <a:lnTo>
                  <a:pt x="5487" y="6024"/>
                </a:lnTo>
                <a:lnTo>
                  <a:pt x="5495" y="6033"/>
                </a:lnTo>
                <a:lnTo>
                  <a:pt x="5503" y="6044"/>
                </a:lnTo>
                <a:lnTo>
                  <a:pt x="5512" y="6056"/>
                </a:lnTo>
                <a:lnTo>
                  <a:pt x="5519" y="6069"/>
                </a:lnTo>
                <a:lnTo>
                  <a:pt x="5526" y="6084"/>
                </a:lnTo>
                <a:lnTo>
                  <a:pt x="5532" y="6100"/>
                </a:lnTo>
                <a:lnTo>
                  <a:pt x="5539" y="6117"/>
                </a:lnTo>
                <a:lnTo>
                  <a:pt x="5545" y="6136"/>
                </a:lnTo>
                <a:lnTo>
                  <a:pt x="5551" y="6156"/>
                </a:lnTo>
                <a:lnTo>
                  <a:pt x="5555" y="6178"/>
                </a:lnTo>
                <a:lnTo>
                  <a:pt x="5559" y="6202"/>
                </a:lnTo>
                <a:lnTo>
                  <a:pt x="5564" y="6228"/>
                </a:lnTo>
                <a:lnTo>
                  <a:pt x="5567" y="6254"/>
                </a:lnTo>
                <a:lnTo>
                  <a:pt x="5570" y="6283"/>
                </a:lnTo>
                <a:lnTo>
                  <a:pt x="5573" y="6313"/>
                </a:lnTo>
                <a:lnTo>
                  <a:pt x="5575" y="6347"/>
                </a:lnTo>
                <a:lnTo>
                  <a:pt x="5578" y="6383"/>
                </a:lnTo>
                <a:lnTo>
                  <a:pt x="5579" y="6422"/>
                </a:lnTo>
                <a:lnTo>
                  <a:pt x="5580" y="6462"/>
                </a:lnTo>
                <a:lnTo>
                  <a:pt x="5581" y="6505"/>
                </a:lnTo>
                <a:lnTo>
                  <a:pt x="5582" y="6551"/>
                </a:lnTo>
                <a:lnTo>
                  <a:pt x="5582" y="6599"/>
                </a:ln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sz="4000" dirty="0">
              <a:solidFill>
                <a:srgbClr val="AE78D6"/>
              </a:solidFill>
            </a:endParaRPr>
          </a:p>
        </p:txBody>
      </p:sp>
      <p:grpSp>
        <p:nvGrpSpPr>
          <p:cNvPr id="10" name="Groupe 9"/>
          <p:cNvGrpSpPr/>
          <p:nvPr/>
        </p:nvGrpSpPr>
        <p:grpSpPr>
          <a:xfrm>
            <a:off x="540863" y="952317"/>
            <a:ext cx="531465" cy="648086"/>
            <a:chOff x="6611327" y="2010484"/>
            <a:chExt cx="531465" cy="648086"/>
          </a:xfrm>
          <a:solidFill>
            <a:schemeClr val="bg1"/>
          </a:solidFill>
        </p:grpSpPr>
        <p:sp>
          <p:nvSpPr>
            <p:cNvPr id="66" name="Freeform 7"/>
            <p:cNvSpPr>
              <a:spLocks/>
            </p:cNvSpPr>
            <p:nvPr/>
          </p:nvSpPr>
          <p:spPr bwMode="auto">
            <a:xfrm>
              <a:off x="6649427" y="2065991"/>
              <a:ext cx="428535" cy="592579"/>
            </a:xfrm>
            <a:custGeom>
              <a:avLst/>
              <a:gdLst/>
              <a:ahLst/>
              <a:cxnLst>
                <a:cxn ang="0">
                  <a:pos x="5510" y="7070"/>
                </a:cxn>
                <a:cxn ang="0">
                  <a:pos x="5211" y="7372"/>
                </a:cxn>
                <a:cxn ang="0">
                  <a:pos x="4562" y="7613"/>
                </a:cxn>
                <a:cxn ang="0">
                  <a:pos x="3578" y="7713"/>
                </a:cxn>
                <a:cxn ang="0">
                  <a:pos x="2632" y="7585"/>
                </a:cxn>
                <a:cxn ang="0">
                  <a:pos x="1882" y="7246"/>
                </a:cxn>
                <a:cxn ang="0">
                  <a:pos x="1321" y="6712"/>
                </a:cxn>
                <a:cxn ang="0">
                  <a:pos x="937" y="5991"/>
                </a:cxn>
                <a:cxn ang="0">
                  <a:pos x="178" y="5248"/>
                </a:cxn>
                <a:cxn ang="0">
                  <a:pos x="65" y="5161"/>
                </a:cxn>
                <a:cxn ang="0">
                  <a:pos x="1" y="4821"/>
                </a:cxn>
                <a:cxn ang="0">
                  <a:pos x="28" y="4415"/>
                </a:cxn>
                <a:cxn ang="0">
                  <a:pos x="114" y="4288"/>
                </a:cxn>
                <a:cxn ang="0">
                  <a:pos x="678" y="4120"/>
                </a:cxn>
                <a:cxn ang="0">
                  <a:pos x="676" y="3794"/>
                </a:cxn>
                <a:cxn ang="0">
                  <a:pos x="168" y="3463"/>
                </a:cxn>
                <a:cxn ang="0">
                  <a:pos x="56" y="3394"/>
                </a:cxn>
                <a:cxn ang="0">
                  <a:pos x="0" y="2979"/>
                </a:cxn>
                <a:cxn ang="0">
                  <a:pos x="36" y="2647"/>
                </a:cxn>
                <a:cxn ang="0">
                  <a:pos x="132" y="2514"/>
                </a:cxn>
                <a:cxn ang="0">
                  <a:pos x="885" y="2099"/>
                </a:cxn>
                <a:cxn ang="0">
                  <a:pos x="1210" y="1320"/>
                </a:cxn>
                <a:cxn ang="0">
                  <a:pos x="1695" y="695"/>
                </a:cxn>
                <a:cxn ang="0">
                  <a:pos x="2351" y="256"/>
                </a:cxn>
                <a:cxn ang="0">
                  <a:pos x="3204" y="26"/>
                </a:cxn>
                <a:cxn ang="0">
                  <a:pos x="4180" y="33"/>
                </a:cxn>
                <a:cxn ang="0">
                  <a:pos x="4962" y="226"/>
                </a:cxn>
                <a:cxn ang="0">
                  <a:pos x="5354" y="434"/>
                </a:cxn>
                <a:cxn ang="0">
                  <a:pos x="5486" y="707"/>
                </a:cxn>
                <a:cxn ang="0">
                  <a:pos x="5519" y="1129"/>
                </a:cxn>
                <a:cxn ang="0">
                  <a:pos x="5491" y="1515"/>
                </a:cxn>
                <a:cxn ang="0">
                  <a:pos x="5396" y="1674"/>
                </a:cxn>
                <a:cxn ang="0">
                  <a:pos x="5221" y="1672"/>
                </a:cxn>
                <a:cxn ang="0">
                  <a:pos x="4753" y="1411"/>
                </a:cxn>
                <a:cxn ang="0">
                  <a:pos x="4161" y="1214"/>
                </a:cxn>
                <a:cxn ang="0">
                  <a:pos x="3651" y="1187"/>
                </a:cxn>
                <a:cxn ang="0">
                  <a:pos x="3203" y="1273"/>
                </a:cxn>
                <a:cxn ang="0">
                  <a:pos x="2853" y="1475"/>
                </a:cxn>
                <a:cxn ang="0">
                  <a:pos x="2590" y="1780"/>
                </a:cxn>
                <a:cxn ang="0">
                  <a:pos x="2382" y="2280"/>
                </a:cxn>
                <a:cxn ang="0">
                  <a:pos x="4001" y="2530"/>
                </a:cxn>
                <a:cxn ang="0">
                  <a:pos x="4081" y="2705"/>
                </a:cxn>
                <a:cxn ang="0">
                  <a:pos x="4096" y="3160"/>
                </a:cxn>
                <a:cxn ang="0">
                  <a:pos x="4024" y="3404"/>
                </a:cxn>
                <a:cxn ang="0">
                  <a:pos x="2217" y="3463"/>
                </a:cxn>
                <a:cxn ang="0">
                  <a:pos x="2205" y="3779"/>
                </a:cxn>
                <a:cxn ang="0">
                  <a:pos x="2208" y="4118"/>
                </a:cxn>
                <a:cxn ang="0">
                  <a:pos x="3973" y="4293"/>
                </a:cxn>
                <a:cxn ang="0">
                  <a:pos x="4068" y="4431"/>
                </a:cxn>
                <a:cxn ang="0">
                  <a:pos x="4104" y="4758"/>
                </a:cxn>
                <a:cxn ang="0">
                  <a:pos x="4044" y="5148"/>
                </a:cxn>
                <a:cxn ang="0">
                  <a:pos x="3934" y="5247"/>
                </a:cxn>
                <a:cxn ang="0">
                  <a:pos x="2408" y="5593"/>
                </a:cxn>
                <a:cxn ang="0">
                  <a:pos x="2592" y="5968"/>
                </a:cxn>
                <a:cxn ang="0">
                  <a:pos x="2868" y="6247"/>
                </a:cxn>
                <a:cxn ang="0">
                  <a:pos x="3251" y="6429"/>
                </a:cxn>
                <a:cxn ang="0">
                  <a:pos x="3755" y="6504"/>
                </a:cxn>
                <a:cxn ang="0">
                  <a:pos x="4270" y="6468"/>
                </a:cxn>
                <a:cxn ang="0">
                  <a:pos x="4871" y="6245"/>
                </a:cxn>
                <a:cxn ang="0">
                  <a:pos x="5319" y="5998"/>
                </a:cxn>
                <a:cxn ang="0">
                  <a:pos x="5469" y="6009"/>
                </a:cxn>
                <a:cxn ang="0">
                  <a:pos x="5559" y="6202"/>
                </a:cxn>
              </a:cxnLst>
              <a:rect l="0" t="0" r="r" b="b"/>
              <a:pathLst>
                <a:path w="5582" h="7714">
                  <a:moveTo>
                    <a:pt x="5582" y="6599"/>
                  </a:moveTo>
                  <a:lnTo>
                    <a:pt x="5581" y="6660"/>
                  </a:lnTo>
                  <a:lnTo>
                    <a:pt x="5579" y="6719"/>
                  </a:lnTo>
                  <a:lnTo>
                    <a:pt x="5575" y="6774"/>
                  </a:lnTo>
                  <a:lnTo>
                    <a:pt x="5570" y="6826"/>
                  </a:lnTo>
                  <a:lnTo>
                    <a:pt x="5564" y="6875"/>
                  </a:lnTo>
                  <a:lnTo>
                    <a:pt x="5555" y="6919"/>
                  </a:lnTo>
                  <a:lnTo>
                    <a:pt x="5551" y="6941"/>
                  </a:lnTo>
                  <a:lnTo>
                    <a:pt x="5546" y="6962"/>
                  </a:lnTo>
                  <a:lnTo>
                    <a:pt x="5541" y="6981"/>
                  </a:lnTo>
                  <a:lnTo>
                    <a:pt x="5534" y="7001"/>
                  </a:lnTo>
                  <a:lnTo>
                    <a:pt x="5522" y="7036"/>
                  </a:lnTo>
                  <a:lnTo>
                    <a:pt x="5510" y="7070"/>
                  </a:lnTo>
                  <a:lnTo>
                    <a:pt x="5495" y="7101"/>
                  </a:lnTo>
                  <a:lnTo>
                    <a:pt x="5480" y="7131"/>
                  </a:lnTo>
                  <a:lnTo>
                    <a:pt x="5464" y="7158"/>
                  </a:lnTo>
                  <a:lnTo>
                    <a:pt x="5447" y="7183"/>
                  </a:lnTo>
                  <a:lnTo>
                    <a:pt x="5428" y="7205"/>
                  </a:lnTo>
                  <a:lnTo>
                    <a:pt x="5409" y="7227"/>
                  </a:lnTo>
                  <a:lnTo>
                    <a:pt x="5387" y="7248"/>
                  </a:lnTo>
                  <a:lnTo>
                    <a:pt x="5364" y="7268"/>
                  </a:lnTo>
                  <a:lnTo>
                    <a:pt x="5338" y="7289"/>
                  </a:lnTo>
                  <a:lnTo>
                    <a:pt x="5310" y="7309"/>
                  </a:lnTo>
                  <a:lnTo>
                    <a:pt x="5280" y="7330"/>
                  </a:lnTo>
                  <a:lnTo>
                    <a:pt x="5246" y="7351"/>
                  </a:lnTo>
                  <a:lnTo>
                    <a:pt x="5211" y="7372"/>
                  </a:lnTo>
                  <a:lnTo>
                    <a:pt x="5175" y="7393"/>
                  </a:lnTo>
                  <a:lnTo>
                    <a:pt x="5134" y="7413"/>
                  </a:lnTo>
                  <a:lnTo>
                    <a:pt x="5093" y="7433"/>
                  </a:lnTo>
                  <a:lnTo>
                    <a:pt x="5050" y="7454"/>
                  </a:lnTo>
                  <a:lnTo>
                    <a:pt x="5004" y="7473"/>
                  </a:lnTo>
                  <a:lnTo>
                    <a:pt x="4956" y="7493"/>
                  </a:lnTo>
                  <a:lnTo>
                    <a:pt x="4906" y="7512"/>
                  </a:lnTo>
                  <a:lnTo>
                    <a:pt x="4854" y="7531"/>
                  </a:lnTo>
                  <a:lnTo>
                    <a:pt x="4800" y="7548"/>
                  </a:lnTo>
                  <a:lnTo>
                    <a:pt x="4743" y="7565"/>
                  </a:lnTo>
                  <a:lnTo>
                    <a:pt x="4685" y="7583"/>
                  </a:lnTo>
                  <a:lnTo>
                    <a:pt x="4624" y="7598"/>
                  </a:lnTo>
                  <a:lnTo>
                    <a:pt x="4562" y="7613"/>
                  </a:lnTo>
                  <a:lnTo>
                    <a:pt x="4497" y="7628"/>
                  </a:lnTo>
                  <a:lnTo>
                    <a:pt x="4431" y="7641"/>
                  </a:lnTo>
                  <a:lnTo>
                    <a:pt x="4362" y="7654"/>
                  </a:lnTo>
                  <a:lnTo>
                    <a:pt x="4291" y="7666"/>
                  </a:lnTo>
                  <a:lnTo>
                    <a:pt x="4219" y="7678"/>
                  </a:lnTo>
                  <a:lnTo>
                    <a:pt x="4144" y="7687"/>
                  </a:lnTo>
                  <a:lnTo>
                    <a:pt x="4068" y="7695"/>
                  </a:lnTo>
                  <a:lnTo>
                    <a:pt x="3990" y="7702"/>
                  </a:lnTo>
                  <a:lnTo>
                    <a:pt x="3910" y="7707"/>
                  </a:lnTo>
                  <a:lnTo>
                    <a:pt x="3828" y="7710"/>
                  </a:lnTo>
                  <a:lnTo>
                    <a:pt x="3744" y="7713"/>
                  </a:lnTo>
                  <a:lnTo>
                    <a:pt x="3658" y="7714"/>
                  </a:lnTo>
                  <a:lnTo>
                    <a:pt x="3578" y="7713"/>
                  </a:lnTo>
                  <a:lnTo>
                    <a:pt x="3498" y="7712"/>
                  </a:lnTo>
                  <a:lnTo>
                    <a:pt x="3419" y="7707"/>
                  </a:lnTo>
                  <a:lnTo>
                    <a:pt x="3342" y="7703"/>
                  </a:lnTo>
                  <a:lnTo>
                    <a:pt x="3265" y="7697"/>
                  </a:lnTo>
                  <a:lnTo>
                    <a:pt x="3190" y="7690"/>
                  </a:lnTo>
                  <a:lnTo>
                    <a:pt x="3116" y="7681"/>
                  </a:lnTo>
                  <a:lnTo>
                    <a:pt x="3044" y="7671"/>
                  </a:lnTo>
                  <a:lnTo>
                    <a:pt x="2972" y="7661"/>
                  </a:lnTo>
                  <a:lnTo>
                    <a:pt x="2902" y="7648"/>
                  </a:lnTo>
                  <a:lnTo>
                    <a:pt x="2833" y="7633"/>
                  </a:lnTo>
                  <a:lnTo>
                    <a:pt x="2764" y="7619"/>
                  </a:lnTo>
                  <a:lnTo>
                    <a:pt x="2698" y="7602"/>
                  </a:lnTo>
                  <a:lnTo>
                    <a:pt x="2632" y="7585"/>
                  </a:lnTo>
                  <a:lnTo>
                    <a:pt x="2567" y="7566"/>
                  </a:lnTo>
                  <a:lnTo>
                    <a:pt x="2504" y="7546"/>
                  </a:lnTo>
                  <a:lnTo>
                    <a:pt x="2442" y="7524"/>
                  </a:lnTo>
                  <a:lnTo>
                    <a:pt x="2381" y="7501"/>
                  </a:lnTo>
                  <a:lnTo>
                    <a:pt x="2321" y="7477"/>
                  </a:lnTo>
                  <a:lnTo>
                    <a:pt x="2262" y="7452"/>
                  </a:lnTo>
                  <a:lnTo>
                    <a:pt x="2204" y="7426"/>
                  </a:lnTo>
                  <a:lnTo>
                    <a:pt x="2148" y="7399"/>
                  </a:lnTo>
                  <a:lnTo>
                    <a:pt x="2092" y="7370"/>
                  </a:lnTo>
                  <a:lnTo>
                    <a:pt x="2038" y="7341"/>
                  </a:lnTo>
                  <a:lnTo>
                    <a:pt x="1985" y="7311"/>
                  </a:lnTo>
                  <a:lnTo>
                    <a:pt x="1933" y="7278"/>
                  </a:lnTo>
                  <a:lnTo>
                    <a:pt x="1882" y="7246"/>
                  </a:lnTo>
                  <a:lnTo>
                    <a:pt x="1832" y="7211"/>
                  </a:lnTo>
                  <a:lnTo>
                    <a:pt x="1785" y="7176"/>
                  </a:lnTo>
                  <a:lnTo>
                    <a:pt x="1737" y="7139"/>
                  </a:lnTo>
                  <a:lnTo>
                    <a:pt x="1690" y="7102"/>
                  </a:lnTo>
                  <a:lnTo>
                    <a:pt x="1645" y="7063"/>
                  </a:lnTo>
                  <a:lnTo>
                    <a:pt x="1601" y="7023"/>
                  </a:lnTo>
                  <a:lnTo>
                    <a:pt x="1558" y="6982"/>
                  </a:lnTo>
                  <a:lnTo>
                    <a:pt x="1516" y="6940"/>
                  </a:lnTo>
                  <a:lnTo>
                    <a:pt x="1475" y="6897"/>
                  </a:lnTo>
                  <a:lnTo>
                    <a:pt x="1434" y="6852"/>
                  </a:lnTo>
                  <a:lnTo>
                    <a:pt x="1395" y="6807"/>
                  </a:lnTo>
                  <a:lnTo>
                    <a:pt x="1358" y="6760"/>
                  </a:lnTo>
                  <a:lnTo>
                    <a:pt x="1321" y="6712"/>
                  </a:lnTo>
                  <a:lnTo>
                    <a:pt x="1285" y="6664"/>
                  </a:lnTo>
                  <a:lnTo>
                    <a:pt x="1250" y="6614"/>
                  </a:lnTo>
                  <a:lnTo>
                    <a:pt x="1216" y="6563"/>
                  </a:lnTo>
                  <a:lnTo>
                    <a:pt x="1183" y="6510"/>
                  </a:lnTo>
                  <a:lnTo>
                    <a:pt x="1152" y="6457"/>
                  </a:lnTo>
                  <a:lnTo>
                    <a:pt x="1121" y="6402"/>
                  </a:lnTo>
                  <a:lnTo>
                    <a:pt x="1092" y="6346"/>
                  </a:lnTo>
                  <a:lnTo>
                    <a:pt x="1064" y="6289"/>
                  </a:lnTo>
                  <a:lnTo>
                    <a:pt x="1037" y="6231"/>
                  </a:lnTo>
                  <a:lnTo>
                    <a:pt x="1011" y="6173"/>
                  </a:lnTo>
                  <a:lnTo>
                    <a:pt x="985" y="6113"/>
                  </a:lnTo>
                  <a:lnTo>
                    <a:pt x="961" y="6052"/>
                  </a:lnTo>
                  <a:lnTo>
                    <a:pt x="937" y="5991"/>
                  </a:lnTo>
                  <a:lnTo>
                    <a:pt x="915" y="5928"/>
                  </a:lnTo>
                  <a:lnTo>
                    <a:pt x="894" y="5865"/>
                  </a:lnTo>
                  <a:lnTo>
                    <a:pt x="873" y="5800"/>
                  </a:lnTo>
                  <a:lnTo>
                    <a:pt x="854" y="5735"/>
                  </a:lnTo>
                  <a:lnTo>
                    <a:pt x="835" y="5668"/>
                  </a:lnTo>
                  <a:lnTo>
                    <a:pt x="818" y="5600"/>
                  </a:lnTo>
                  <a:lnTo>
                    <a:pt x="802" y="5532"/>
                  </a:lnTo>
                  <a:lnTo>
                    <a:pt x="785" y="5463"/>
                  </a:lnTo>
                  <a:lnTo>
                    <a:pt x="771" y="5392"/>
                  </a:lnTo>
                  <a:lnTo>
                    <a:pt x="757" y="5321"/>
                  </a:lnTo>
                  <a:lnTo>
                    <a:pt x="744" y="5248"/>
                  </a:lnTo>
                  <a:lnTo>
                    <a:pt x="189" y="5248"/>
                  </a:lnTo>
                  <a:lnTo>
                    <a:pt x="178" y="5248"/>
                  </a:lnTo>
                  <a:lnTo>
                    <a:pt x="168" y="5247"/>
                  </a:lnTo>
                  <a:lnTo>
                    <a:pt x="158" y="5245"/>
                  </a:lnTo>
                  <a:lnTo>
                    <a:pt x="148" y="5242"/>
                  </a:lnTo>
                  <a:lnTo>
                    <a:pt x="138" y="5237"/>
                  </a:lnTo>
                  <a:lnTo>
                    <a:pt x="130" y="5233"/>
                  </a:lnTo>
                  <a:lnTo>
                    <a:pt x="121" y="5228"/>
                  </a:lnTo>
                  <a:lnTo>
                    <a:pt x="111" y="5220"/>
                  </a:lnTo>
                  <a:lnTo>
                    <a:pt x="104" y="5212"/>
                  </a:lnTo>
                  <a:lnTo>
                    <a:pt x="95" y="5205"/>
                  </a:lnTo>
                  <a:lnTo>
                    <a:pt x="87" y="5195"/>
                  </a:lnTo>
                  <a:lnTo>
                    <a:pt x="80" y="5184"/>
                  </a:lnTo>
                  <a:lnTo>
                    <a:pt x="72" y="5173"/>
                  </a:lnTo>
                  <a:lnTo>
                    <a:pt x="65" y="5161"/>
                  </a:lnTo>
                  <a:lnTo>
                    <a:pt x="58" y="5148"/>
                  </a:lnTo>
                  <a:lnTo>
                    <a:pt x="51" y="5134"/>
                  </a:lnTo>
                  <a:lnTo>
                    <a:pt x="45" y="5120"/>
                  </a:lnTo>
                  <a:lnTo>
                    <a:pt x="39" y="5104"/>
                  </a:lnTo>
                  <a:lnTo>
                    <a:pt x="34" y="5087"/>
                  </a:lnTo>
                  <a:lnTo>
                    <a:pt x="29" y="5068"/>
                  </a:lnTo>
                  <a:lnTo>
                    <a:pt x="25" y="5050"/>
                  </a:lnTo>
                  <a:lnTo>
                    <a:pt x="20" y="5029"/>
                  </a:lnTo>
                  <a:lnTo>
                    <a:pt x="16" y="5006"/>
                  </a:lnTo>
                  <a:lnTo>
                    <a:pt x="13" y="4984"/>
                  </a:lnTo>
                  <a:lnTo>
                    <a:pt x="7" y="4935"/>
                  </a:lnTo>
                  <a:lnTo>
                    <a:pt x="3" y="4881"/>
                  </a:lnTo>
                  <a:lnTo>
                    <a:pt x="1" y="4821"/>
                  </a:lnTo>
                  <a:lnTo>
                    <a:pt x="0" y="4758"/>
                  </a:lnTo>
                  <a:lnTo>
                    <a:pt x="0" y="4726"/>
                  </a:lnTo>
                  <a:lnTo>
                    <a:pt x="0" y="4694"/>
                  </a:lnTo>
                  <a:lnTo>
                    <a:pt x="1" y="4664"/>
                  </a:lnTo>
                  <a:lnTo>
                    <a:pt x="2" y="4635"/>
                  </a:lnTo>
                  <a:lnTo>
                    <a:pt x="3" y="4608"/>
                  </a:lnTo>
                  <a:lnTo>
                    <a:pt x="4" y="4581"/>
                  </a:lnTo>
                  <a:lnTo>
                    <a:pt x="6" y="4556"/>
                  </a:lnTo>
                  <a:lnTo>
                    <a:pt x="7" y="4532"/>
                  </a:lnTo>
                  <a:lnTo>
                    <a:pt x="13" y="4488"/>
                  </a:lnTo>
                  <a:lnTo>
                    <a:pt x="19" y="4449"/>
                  </a:lnTo>
                  <a:lnTo>
                    <a:pt x="23" y="4431"/>
                  </a:lnTo>
                  <a:lnTo>
                    <a:pt x="28" y="4415"/>
                  </a:lnTo>
                  <a:lnTo>
                    <a:pt x="32" y="4400"/>
                  </a:lnTo>
                  <a:lnTo>
                    <a:pt x="38" y="4386"/>
                  </a:lnTo>
                  <a:lnTo>
                    <a:pt x="43" y="4373"/>
                  </a:lnTo>
                  <a:lnTo>
                    <a:pt x="48" y="4360"/>
                  </a:lnTo>
                  <a:lnTo>
                    <a:pt x="54" y="4348"/>
                  </a:lnTo>
                  <a:lnTo>
                    <a:pt x="60" y="4337"/>
                  </a:lnTo>
                  <a:lnTo>
                    <a:pt x="67" y="4328"/>
                  </a:lnTo>
                  <a:lnTo>
                    <a:pt x="73" y="4319"/>
                  </a:lnTo>
                  <a:lnTo>
                    <a:pt x="81" y="4312"/>
                  </a:lnTo>
                  <a:lnTo>
                    <a:pt x="88" y="4305"/>
                  </a:lnTo>
                  <a:lnTo>
                    <a:pt x="97" y="4299"/>
                  </a:lnTo>
                  <a:lnTo>
                    <a:pt x="106" y="4293"/>
                  </a:lnTo>
                  <a:lnTo>
                    <a:pt x="114" y="4288"/>
                  </a:lnTo>
                  <a:lnTo>
                    <a:pt x="124" y="4285"/>
                  </a:lnTo>
                  <a:lnTo>
                    <a:pt x="134" y="4281"/>
                  </a:lnTo>
                  <a:lnTo>
                    <a:pt x="145" y="4279"/>
                  </a:lnTo>
                  <a:lnTo>
                    <a:pt x="156" y="4278"/>
                  </a:lnTo>
                  <a:lnTo>
                    <a:pt x="168" y="4277"/>
                  </a:lnTo>
                  <a:lnTo>
                    <a:pt x="679" y="4277"/>
                  </a:lnTo>
                  <a:lnTo>
                    <a:pt x="679" y="4255"/>
                  </a:lnTo>
                  <a:lnTo>
                    <a:pt x="679" y="4234"/>
                  </a:lnTo>
                  <a:lnTo>
                    <a:pt x="679" y="4211"/>
                  </a:lnTo>
                  <a:lnTo>
                    <a:pt x="679" y="4189"/>
                  </a:lnTo>
                  <a:lnTo>
                    <a:pt x="679" y="4167"/>
                  </a:lnTo>
                  <a:lnTo>
                    <a:pt x="679" y="4143"/>
                  </a:lnTo>
                  <a:lnTo>
                    <a:pt x="678" y="4120"/>
                  </a:lnTo>
                  <a:lnTo>
                    <a:pt x="678" y="4096"/>
                  </a:lnTo>
                  <a:lnTo>
                    <a:pt x="677" y="4072"/>
                  </a:lnTo>
                  <a:lnTo>
                    <a:pt x="677" y="4048"/>
                  </a:lnTo>
                  <a:lnTo>
                    <a:pt x="676" y="4026"/>
                  </a:lnTo>
                  <a:lnTo>
                    <a:pt x="676" y="4002"/>
                  </a:lnTo>
                  <a:lnTo>
                    <a:pt x="676" y="3978"/>
                  </a:lnTo>
                  <a:lnTo>
                    <a:pt x="676" y="3955"/>
                  </a:lnTo>
                  <a:lnTo>
                    <a:pt x="676" y="3931"/>
                  </a:lnTo>
                  <a:lnTo>
                    <a:pt x="676" y="3909"/>
                  </a:lnTo>
                  <a:lnTo>
                    <a:pt x="676" y="3880"/>
                  </a:lnTo>
                  <a:lnTo>
                    <a:pt x="676" y="3851"/>
                  </a:lnTo>
                  <a:lnTo>
                    <a:pt x="676" y="3823"/>
                  </a:lnTo>
                  <a:lnTo>
                    <a:pt x="676" y="3794"/>
                  </a:lnTo>
                  <a:lnTo>
                    <a:pt x="676" y="3766"/>
                  </a:lnTo>
                  <a:lnTo>
                    <a:pt x="677" y="3736"/>
                  </a:lnTo>
                  <a:lnTo>
                    <a:pt x="677" y="3708"/>
                  </a:lnTo>
                  <a:lnTo>
                    <a:pt x="678" y="3680"/>
                  </a:lnTo>
                  <a:lnTo>
                    <a:pt x="678" y="3653"/>
                  </a:lnTo>
                  <a:lnTo>
                    <a:pt x="679" y="3625"/>
                  </a:lnTo>
                  <a:lnTo>
                    <a:pt x="679" y="3597"/>
                  </a:lnTo>
                  <a:lnTo>
                    <a:pt x="679" y="3569"/>
                  </a:lnTo>
                  <a:lnTo>
                    <a:pt x="679" y="3542"/>
                  </a:lnTo>
                  <a:lnTo>
                    <a:pt x="679" y="3516"/>
                  </a:lnTo>
                  <a:lnTo>
                    <a:pt x="679" y="3489"/>
                  </a:lnTo>
                  <a:lnTo>
                    <a:pt x="679" y="3463"/>
                  </a:lnTo>
                  <a:lnTo>
                    <a:pt x="168" y="3463"/>
                  </a:lnTo>
                  <a:lnTo>
                    <a:pt x="157" y="3463"/>
                  </a:lnTo>
                  <a:lnTo>
                    <a:pt x="146" y="3462"/>
                  </a:lnTo>
                  <a:lnTo>
                    <a:pt x="136" y="3460"/>
                  </a:lnTo>
                  <a:lnTo>
                    <a:pt x="126" y="3457"/>
                  </a:lnTo>
                  <a:lnTo>
                    <a:pt x="117" y="3453"/>
                  </a:lnTo>
                  <a:lnTo>
                    <a:pt x="108" y="3449"/>
                  </a:lnTo>
                  <a:lnTo>
                    <a:pt x="99" y="3444"/>
                  </a:lnTo>
                  <a:lnTo>
                    <a:pt x="92" y="3437"/>
                  </a:lnTo>
                  <a:lnTo>
                    <a:pt x="83" y="3430"/>
                  </a:lnTo>
                  <a:lnTo>
                    <a:pt x="77" y="3422"/>
                  </a:lnTo>
                  <a:lnTo>
                    <a:pt x="69" y="3413"/>
                  </a:lnTo>
                  <a:lnTo>
                    <a:pt x="62" y="3404"/>
                  </a:lnTo>
                  <a:lnTo>
                    <a:pt x="56" y="3394"/>
                  </a:lnTo>
                  <a:lnTo>
                    <a:pt x="51" y="3382"/>
                  </a:lnTo>
                  <a:lnTo>
                    <a:pt x="44" y="3370"/>
                  </a:lnTo>
                  <a:lnTo>
                    <a:pt x="39" y="3357"/>
                  </a:lnTo>
                  <a:lnTo>
                    <a:pt x="34" y="3343"/>
                  </a:lnTo>
                  <a:lnTo>
                    <a:pt x="30" y="3328"/>
                  </a:lnTo>
                  <a:lnTo>
                    <a:pt x="26" y="3312"/>
                  </a:lnTo>
                  <a:lnTo>
                    <a:pt x="22" y="3294"/>
                  </a:lnTo>
                  <a:lnTo>
                    <a:pt x="16" y="3254"/>
                  </a:lnTo>
                  <a:lnTo>
                    <a:pt x="9" y="3210"/>
                  </a:lnTo>
                  <a:lnTo>
                    <a:pt x="5" y="3160"/>
                  </a:lnTo>
                  <a:lnTo>
                    <a:pt x="3" y="3105"/>
                  </a:lnTo>
                  <a:lnTo>
                    <a:pt x="1" y="3044"/>
                  </a:lnTo>
                  <a:lnTo>
                    <a:pt x="0" y="2979"/>
                  </a:lnTo>
                  <a:lnTo>
                    <a:pt x="0" y="2945"/>
                  </a:lnTo>
                  <a:lnTo>
                    <a:pt x="1" y="2913"/>
                  </a:lnTo>
                  <a:lnTo>
                    <a:pt x="2" y="2881"/>
                  </a:lnTo>
                  <a:lnTo>
                    <a:pt x="3" y="2852"/>
                  </a:lnTo>
                  <a:lnTo>
                    <a:pt x="5" y="2824"/>
                  </a:lnTo>
                  <a:lnTo>
                    <a:pt x="7" y="2797"/>
                  </a:lnTo>
                  <a:lnTo>
                    <a:pt x="10" y="2772"/>
                  </a:lnTo>
                  <a:lnTo>
                    <a:pt x="14" y="2748"/>
                  </a:lnTo>
                  <a:lnTo>
                    <a:pt x="17" y="2726"/>
                  </a:lnTo>
                  <a:lnTo>
                    <a:pt x="21" y="2705"/>
                  </a:lnTo>
                  <a:lnTo>
                    <a:pt x="27" y="2685"/>
                  </a:lnTo>
                  <a:lnTo>
                    <a:pt x="31" y="2666"/>
                  </a:lnTo>
                  <a:lnTo>
                    <a:pt x="36" y="2647"/>
                  </a:lnTo>
                  <a:lnTo>
                    <a:pt x="42" y="2631"/>
                  </a:lnTo>
                  <a:lnTo>
                    <a:pt x="48" y="2615"/>
                  </a:lnTo>
                  <a:lnTo>
                    <a:pt x="55" y="2601"/>
                  </a:lnTo>
                  <a:lnTo>
                    <a:pt x="61" y="2588"/>
                  </a:lnTo>
                  <a:lnTo>
                    <a:pt x="68" y="2576"/>
                  </a:lnTo>
                  <a:lnTo>
                    <a:pt x="74" y="2565"/>
                  </a:lnTo>
                  <a:lnTo>
                    <a:pt x="82" y="2555"/>
                  </a:lnTo>
                  <a:lnTo>
                    <a:pt x="90" y="2545"/>
                  </a:lnTo>
                  <a:lnTo>
                    <a:pt x="98" y="2538"/>
                  </a:lnTo>
                  <a:lnTo>
                    <a:pt x="106" y="2530"/>
                  </a:lnTo>
                  <a:lnTo>
                    <a:pt x="114" y="2524"/>
                  </a:lnTo>
                  <a:lnTo>
                    <a:pt x="123" y="2518"/>
                  </a:lnTo>
                  <a:lnTo>
                    <a:pt x="132" y="2514"/>
                  </a:lnTo>
                  <a:lnTo>
                    <a:pt x="142" y="2510"/>
                  </a:lnTo>
                  <a:lnTo>
                    <a:pt x="150" y="2506"/>
                  </a:lnTo>
                  <a:lnTo>
                    <a:pt x="160" y="2503"/>
                  </a:lnTo>
                  <a:lnTo>
                    <a:pt x="170" y="2502"/>
                  </a:lnTo>
                  <a:lnTo>
                    <a:pt x="180" y="2501"/>
                  </a:lnTo>
                  <a:lnTo>
                    <a:pt x="189" y="2500"/>
                  </a:lnTo>
                  <a:lnTo>
                    <a:pt x="784" y="2500"/>
                  </a:lnTo>
                  <a:lnTo>
                    <a:pt x="798" y="2432"/>
                  </a:lnTo>
                  <a:lnTo>
                    <a:pt x="815" y="2363"/>
                  </a:lnTo>
                  <a:lnTo>
                    <a:pt x="831" y="2296"/>
                  </a:lnTo>
                  <a:lnTo>
                    <a:pt x="848" y="2229"/>
                  </a:lnTo>
                  <a:lnTo>
                    <a:pt x="867" y="2164"/>
                  </a:lnTo>
                  <a:lnTo>
                    <a:pt x="885" y="2099"/>
                  </a:lnTo>
                  <a:lnTo>
                    <a:pt x="906" y="2034"/>
                  </a:lnTo>
                  <a:lnTo>
                    <a:pt x="926" y="1970"/>
                  </a:lnTo>
                  <a:lnTo>
                    <a:pt x="948" y="1907"/>
                  </a:lnTo>
                  <a:lnTo>
                    <a:pt x="970" y="1845"/>
                  </a:lnTo>
                  <a:lnTo>
                    <a:pt x="993" y="1783"/>
                  </a:lnTo>
                  <a:lnTo>
                    <a:pt x="1017" y="1723"/>
                  </a:lnTo>
                  <a:lnTo>
                    <a:pt x="1042" y="1663"/>
                  </a:lnTo>
                  <a:lnTo>
                    <a:pt x="1068" y="1604"/>
                  </a:lnTo>
                  <a:lnTo>
                    <a:pt x="1095" y="1545"/>
                  </a:lnTo>
                  <a:lnTo>
                    <a:pt x="1122" y="1488"/>
                  </a:lnTo>
                  <a:lnTo>
                    <a:pt x="1151" y="1430"/>
                  </a:lnTo>
                  <a:lnTo>
                    <a:pt x="1180" y="1375"/>
                  </a:lnTo>
                  <a:lnTo>
                    <a:pt x="1210" y="1320"/>
                  </a:lnTo>
                  <a:lnTo>
                    <a:pt x="1242" y="1267"/>
                  </a:lnTo>
                  <a:lnTo>
                    <a:pt x="1274" y="1213"/>
                  </a:lnTo>
                  <a:lnTo>
                    <a:pt x="1307" y="1161"/>
                  </a:lnTo>
                  <a:lnTo>
                    <a:pt x="1341" y="1110"/>
                  </a:lnTo>
                  <a:lnTo>
                    <a:pt x="1376" y="1061"/>
                  </a:lnTo>
                  <a:lnTo>
                    <a:pt x="1412" y="1012"/>
                  </a:lnTo>
                  <a:lnTo>
                    <a:pt x="1450" y="963"/>
                  </a:lnTo>
                  <a:lnTo>
                    <a:pt x="1488" y="916"/>
                  </a:lnTo>
                  <a:lnTo>
                    <a:pt x="1527" y="870"/>
                  </a:lnTo>
                  <a:lnTo>
                    <a:pt x="1567" y="825"/>
                  </a:lnTo>
                  <a:lnTo>
                    <a:pt x="1609" y="781"/>
                  </a:lnTo>
                  <a:lnTo>
                    <a:pt x="1651" y="738"/>
                  </a:lnTo>
                  <a:lnTo>
                    <a:pt x="1695" y="695"/>
                  </a:lnTo>
                  <a:lnTo>
                    <a:pt x="1738" y="654"/>
                  </a:lnTo>
                  <a:lnTo>
                    <a:pt x="1783" y="615"/>
                  </a:lnTo>
                  <a:lnTo>
                    <a:pt x="1830" y="576"/>
                  </a:lnTo>
                  <a:lnTo>
                    <a:pt x="1877" y="539"/>
                  </a:lnTo>
                  <a:lnTo>
                    <a:pt x="1925" y="502"/>
                  </a:lnTo>
                  <a:lnTo>
                    <a:pt x="1975" y="468"/>
                  </a:lnTo>
                  <a:lnTo>
                    <a:pt x="2025" y="434"/>
                  </a:lnTo>
                  <a:lnTo>
                    <a:pt x="2077" y="402"/>
                  </a:lnTo>
                  <a:lnTo>
                    <a:pt x="2130" y="370"/>
                  </a:lnTo>
                  <a:lnTo>
                    <a:pt x="2183" y="340"/>
                  </a:lnTo>
                  <a:lnTo>
                    <a:pt x="2239" y="311"/>
                  </a:lnTo>
                  <a:lnTo>
                    <a:pt x="2295" y="282"/>
                  </a:lnTo>
                  <a:lnTo>
                    <a:pt x="2351" y="256"/>
                  </a:lnTo>
                  <a:lnTo>
                    <a:pt x="2410" y="230"/>
                  </a:lnTo>
                  <a:lnTo>
                    <a:pt x="2469" y="207"/>
                  </a:lnTo>
                  <a:lnTo>
                    <a:pt x="2530" y="183"/>
                  </a:lnTo>
                  <a:lnTo>
                    <a:pt x="2591" y="161"/>
                  </a:lnTo>
                  <a:lnTo>
                    <a:pt x="2655" y="141"/>
                  </a:lnTo>
                  <a:lnTo>
                    <a:pt x="2719" y="121"/>
                  </a:lnTo>
                  <a:lnTo>
                    <a:pt x="2784" y="103"/>
                  </a:lnTo>
                  <a:lnTo>
                    <a:pt x="2851" y="86"/>
                  </a:lnTo>
                  <a:lnTo>
                    <a:pt x="2919" y="71"/>
                  </a:lnTo>
                  <a:lnTo>
                    <a:pt x="2989" y="58"/>
                  </a:lnTo>
                  <a:lnTo>
                    <a:pt x="3059" y="45"/>
                  </a:lnTo>
                  <a:lnTo>
                    <a:pt x="3131" y="35"/>
                  </a:lnTo>
                  <a:lnTo>
                    <a:pt x="3204" y="26"/>
                  </a:lnTo>
                  <a:lnTo>
                    <a:pt x="3278" y="18"/>
                  </a:lnTo>
                  <a:lnTo>
                    <a:pt x="3354" y="12"/>
                  </a:lnTo>
                  <a:lnTo>
                    <a:pt x="3432" y="6"/>
                  </a:lnTo>
                  <a:lnTo>
                    <a:pt x="3510" y="3"/>
                  </a:lnTo>
                  <a:lnTo>
                    <a:pt x="3590" y="1"/>
                  </a:lnTo>
                  <a:lnTo>
                    <a:pt x="3670" y="0"/>
                  </a:lnTo>
                  <a:lnTo>
                    <a:pt x="3746" y="1"/>
                  </a:lnTo>
                  <a:lnTo>
                    <a:pt x="3820" y="3"/>
                  </a:lnTo>
                  <a:lnTo>
                    <a:pt x="3894" y="6"/>
                  </a:lnTo>
                  <a:lnTo>
                    <a:pt x="3966" y="12"/>
                  </a:lnTo>
                  <a:lnTo>
                    <a:pt x="4039" y="17"/>
                  </a:lnTo>
                  <a:lnTo>
                    <a:pt x="4109" y="25"/>
                  </a:lnTo>
                  <a:lnTo>
                    <a:pt x="4180" y="33"/>
                  </a:lnTo>
                  <a:lnTo>
                    <a:pt x="4250" y="43"/>
                  </a:lnTo>
                  <a:lnTo>
                    <a:pt x="4319" y="55"/>
                  </a:lnTo>
                  <a:lnTo>
                    <a:pt x="4387" y="67"/>
                  </a:lnTo>
                  <a:lnTo>
                    <a:pt x="4453" y="80"/>
                  </a:lnTo>
                  <a:lnTo>
                    <a:pt x="4517" y="94"/>
                  </a:lnTo>
                  <a:lnTo>
                    <a:pt x="4580" y="108"/>
                  </a:lnTo>
                  <a:lnTo>
                    <a:pt x="4640" y="124"/>
                  </a:lnTo>
                  <a:lnTo>
                    <a:pt x="4699" y="141"/>
                  </a:lnTo>
                  <a:lnTo>
                    <a:pt x="4756" y="158"/>
                  </a:lnTo>
                  <a:lnTo>
                    <a:pt x="4811" y="174"/>
                  </a:lnTo>
                  <a:lnTo>
                    <a:pt x="4863" y="191"/>
                  </a:lnTo>
                  <a:lnTo>
                    <a:pt x="4914" y="209"/>
                  </a:lnTo>
                  <a:lnTo>
                    <a:pt x="4962" y="226"/>
                  </a:lnTo>
                  <a:lnTo>
                    <a:pt x="5008" y="245"/>
                  </a:lnTo>
                  <a:lnTo>
                    <a:pt x="5050" y="262"/>
                  </a:lnTo>
                  <a:lnTo>
                    <a:pt x="5091" y="279"/>
                  </a:lnTo>
                  <a:lnTo>
                    <a:pt x="5129" y="298"/>
                  </a:lnTo>
                  <a:lnTo>
                    <a:pt x="5165" y="315"/>
                  </a:lnTo>
                  <a:lnTo>
                    <a:pt x="5197" y="332"/>
                  </a:lnTo>
                  <a:lnTo>
                    <a:pt x="5228" y="350"/>
                  </a:lnTo>
                  <a:lnTo>
                    <a:pt x="5255" y="365"/>
                  </a:lnTo>
                  <a:lnTo>
                    <a:pt x="5280" y="380"/>
                  </a:lnTo>
                  <a:lnTo>
                    <a:pt x="5302" y="395"/>
                  </a:lnTo>
                  <a:lnTo>
                    <a:pt x="5322" y="408"/>
                  </a:lnTo>
                  <a:lnTo>
                    <a:pt x="5339" y="421"/>
                  </a:lnTo>
                  <a:lnTo>
                    <a:pt x="5354" y="434"/>
                  </a:lnTo>
                  <a:lnTo>
                    <a:pt x="5369" y="448"/>
                  </a:lnTo>
                  <a:lnTo>
                    <a:pt x="5382" y="461"/>
                  </a:lnTo>
                  <a:lnTo>
                    <a:pt x="5395" y="475"/>
                  </a:lnTo>
                  <a:lnTo>
                    <a:pt x="5405" y="488"/>
                  </a:lnTo>
                  <a:lnTo>
                    <a:pt x="5415" y="502"/>
                  </a:lnTo>
                  <a:lnTo>
                    <a:pt x="5424" y="515"/>
                  </a:lnTo>
                  <a:lnTo>
                    <a:pt x="5432" y="530"/>
                  </a:lnTo>
                  <a:lnTo>
                    <a:pt x="5445" y="558"/>
                  </a:lnTo>
                  <a:lnTo>
                    <a:pt x="5457" y="590"/>
                  </a:lnTo>
                  <a:lnTo>
                    <a:pt x="5468" y="625"/>
                  </a:lnTo>
                  <a:lnTo>
                    <a:pt x="5478" y="664"/>
                  </a:lnTo>
                  <a:lnTo>
                    <a:pt x="5482" y="685"/>
                  </a:lnTo>
                  <a:lnTo>
                    <a:pt x="5486" y="707"/>
                  </a:lnTo>
                  <a:lnTo>
                    <a:pt x="5490" y="731"/>
                  </a:lnTo>
                  <a:lnTo>
                    <a:pt x="5494" y="756"/>
                  </a:lnTo>
                  <a:lnTo>
                    <a:pt x="5497" y="782"/>
                  </a:lnTo>
                  <a:lnTo>
                    <a:pt x="5501" y="809"/>
                  </a:lnTo>
                  <a:lnTo>
                    <a:pt x="5504" y="838"/>
                  </a:lnTo>
                  <a:lnTo>
                    <a:pt x="5507" y="869"/>
                  </a:lnTo>
                  <a:lnTo>
                    <a:pt x="5509" y="900"/>
                  </a:lnTo>
                  <a:lnTo>
                    <a:pt x="5513" y="935"/>
                  </a:lnTo>
                  <a:lnTo>
                    <a:pt x="5514" y="970"/>
                  </a:lnTo>
                  <a:lnTo>
                    <a:pt x="5516" y="1007"/>
                  </a:lnTo>
                  <a:lnTo>
                    <a:pt x="5517" y="1047"/>
                  </a:lnTo>
                  <a:lnTo>
                    <a:pt x="5518" y="1087"/>
                  </a:lnTo>
                  <a:lnTo>
                    <a:pt x="5519" y="1129"/>
                  </a:lnTo>
                  <a:lnTo>
                    <a:pt x="5519" y="1172"/>
                  </a:lnTo>
                  <a:lnTo>
                    <a:pt x="5519" y="1210"/>
                  </a:lnTo>
                  <a:lnTo>
                    <a:pt x="5518" y="1247"/>
                  </a:lnTo>
                  <a:lnTo>
                    <a:pt x="5517" y="1282"/>
                  </a:lnTo>
                  <a:lnTo>
                    <a:pt x="5516" y="1314"/>
                  </a:lnTo>
                  <a:lnTo>
                    <a:pt x="5514" y="1345"/>
                  </a:lnTo>
                  <a:lnTo>
                    <a:pt x="5513" y="1374"/>
                  </a:lnTo>
                  <a:lnTo>
                    <a:pt x="5509" y="1401"/>
                  </a:lnTo>
                  <a:lnTo>
                    <a:pt x="5507" y="1426"/>
                  </a:lnTo>
                  <a:lnTo>
                    <a:pt x="5504" y="1450"/>
                  </a:lnTo>
                  <a:lnTo>
                    <a:pt x="5500" y="1472"/>
                  </a:lnTo>
                  <a:lnTo>
                    <a:pt x="5496" y="1494"/>
                  </a:lnTo>
                  <a:lnTo>
                    <a:pt x="5491" y="1515"/>
                  </a:lnTo>
                  <a:lnTo>
                    <a:pt x="5487" y="1534"/>
                  </a:lnTo>
                  <a:lnTo>
                    <a:pt x="5481" y="1553"/>
                  </a:lnTo>
                  <a:lnTo>
                    <a:pt x="5476" y="1570"/>
                  </a:lnTo>
                  <a:lnTo>
                    <a:pt x="5469" y="1586"/>
                  </a:lnTo>
                  <a:lnTo>
                    <a:pt x="5463" y="1600"/>
                  </a:lnTo>
                  <a:lnTo>
                    <a:pt x="5455" y="1613"/>
                  </a:lnTo>
                  <a:lnTo>
                    <a:pt x="5448" y="1625"/>
                  </a:lnTo>
                  <a:lnTo>
                    <a:pt x="5440" y="1636"/>
                  </a:lnTo>
                  <a:lnTo>
                    <a:pt x="5431" y="1646"/>
                  </a:lnTo>
                  <a:lnTo>
                    <a:pt x="5423" y="1654"/>
                  </a:lnTo>
                  <a:lnTo>
                    <a:pt x="5414" y="1662"/>
                  </a:lnTo>
                  <a:lnTo>
                    <a:pt x="5404" y="1669"/>
                  </a:lnTo>
                  <a:lnTo>
                    <a:pt x="5396" y="1674"/>
                  </a:lnTo>
                  <a:lnTo>
                    <a:pt x="5386" y="1679"/>
                  </a:lnTo>
                  <a:lnTo>
                    <a:pt x="5376" y="1683"/>
                  </a:lnTo>
                  <a:lnTo>
                    <a:pt x="5366" y="1686"/>
                  </a:lnTo>
                  <a:lnTo>
                    <a:pt x="5355" y="1689"/>
                  </a:lnTo>
                  <a:lnTo>
                    <a:pt x="5345" y="1691"/>
                  </a:lnTo>
                  <a:lnTo>
                    <a:pt x="5334" y="1692"/>
                  </a:lnTo>
                  <a:lnTo>
                    <a:pt x="5322" y="1692"/>
                  </a:lnTo>
                  <a:lnTo>
                    <a:pt x="5310" y="1692"/>
                  </a:lnTo>
                  <a:lnTo>
                    <a:pt x="5298" y="1691"/>
                  </a:lnTo>
                  <a:lnTo>
                    <a:pt x="5286" y="1689"/>
                  </a:lnTo>
                  <a:lnTo>
                    <a:pt x="5274" y="1687"/>
                  </a:lnTo>
                  <a:lnTo>
                    <a:pt x="5248" y="1681"/>
                  </a:lnTo>
                  <a:lnTo>
                    <a:pt x="5221" y="1672"/>
                  </a:lnTo>
                  <a:lnTo>
                    <a:pt x="5194" y="1660"/>
                  </a:lnTo>
                  <a:lnTo>
                    <a:pt x="5165" y="1647"/>
                  </a:lnTo>
                  <a:lnTo>
                    <a:pt x="5135" y="1631"/>
                  </a:lnTo>
                  <a:lnTo>
                    <a:pt x="5105" y="1611"/>
                  </a:lnTo>
                  <a:lnTo>
                    <a:pt x="5073" y="1591"/>
                  </a:lnTo>
                  <a:lnTo>
                    <a:pt x="5039" y="1570"/>
                  </a:lnTo>
                  <a:lnTo>
                    <a:pt x="5003" y="1548"/>
                  </a:lnTo>
                  <a:lnTo>
                    <a:pt x="4966" y="1527"/>
                  </a:lnTo>
                  <a:lnTo>
                    <a:pt x="4927" y="1504"/>
                  </a:lnTo>
                  <a:lnTo>
                    <a:pt x="4886" y="1481"/>
                  </a:lnTo>
                  <a:lnTo>
                    <a:pt x="4844" y="1458"/>
                  </a:lnTo>
                  <a:lnTo>
                    <a:pt x="4800" y="1434"/>
                  </a:lnTo>
                  <a:lnTo>
                    <a:pt x="4753" y="1411"/>
                  </a:lnTo>
                  <a:lnTo>
                    <a:pt x="4704" y="1388"/>
                  </a:lnTo>
                  <a:lnTo>
                    <a:pt x="4653" y="1366"/>
                  </a:lnTo>
                  <a:lnTo>
                    <a:pt x="4600" y="1343"/>
                  </a:lnTo>
                  <a:lnTo>
                    <a:pt x="4544" y="1323"/>
                  </a:lnTo>
                  <a:lnTo>
                    <a:pt x="4486" y="1302"/>
                  </a:lnTo>
                  <a:lnTo>
                    <a:pt x="4427" y="1282"/>
                  </a:lnTo>
                  <a:lnTo>
                    <a:pt x="4364" y="1262"/>
                  </a:lnTo>
                  <a:lnTo>
                    <a:pt x="4332" y="1254"/>
                  </a:lnTo>
                  <a:lnTo>
                    <a:pt x="4299" y="1244"/>
                  </a:lnTo>
                  <a:lnTo>
                    <a:pt x="4265" y="1236"/>
                  </a:lnTo>
                  <a:lnTo>
                    <a:pt x="4232" y="1227"/>
                  </a:lnTo>
                  <a:lnTo>
                    <a:pt x="4197" y="1221"/>
                  </a:lnTo>
                  <a:lnTo>
                    <a:pt x="4161" y="1214"/>
                  </a:lnTo>
                  <a:lnTo>
                    <a:pt x="4125" y="1209"/>
                  </a:lnTo>
                  <a:lnTo>
                    <a:pt x="4089" y="1204"/>
                  </a:lnTo>
                  <a:lnTo>
                    <a:pt x="4051" y="1199"/>
                  </a:lnTo>
                  <a:lnTo>
                    <a:pt x="4013" y="1195"/>
                  </a:lnTo>
                  <a:lnTo>
                    <a:pt x="3974" y="1192"/>
                  </a:lnTo>
                  <a:lnTo>
                    <a:pt x="3934" y="1188"/>
                  </a:lnTo>
                  <a:lnTo>
                    <a:pt x="3894" y="1186"/>
                  </a:lnTo>
                  <a:lnTo>
                    <a:pt x="3852" y="1185"/>
                  </a:lnTo>
                  <a:lnTo>
                    <a:pt x="3811" y="1184"/>
                  </a:lnTo>
                  <a:lnTo>
                    <a:pt x="3769" y="1184"/>
                  </a:lnTo>
                  <a:lnTo>
                    <a:pt x="3729" y="1184"/>
                  </a:lnTo>
                  <a:lnTo>
                    <a:pt x="3689" y="1185"/>
                  </a:lnTo>
                  <a:lnTo>
                    <a:pt x="3651" y="1187"/>
                  </a:lnTo>
                  <a:lnTo>
                    <a:pt x="3612" y="1190"/>
                  </a:lnTo>
                  <a:lnTo>
                    <a:pt x="3575" y="1193"/>
                  </a:lnTo>
                  <a:lnTo>
                    <a:pt x="3538" y="1196"/>
                  </a:lnTo>
                  <a:lnTo>
                    <a:pt x="3501" y="1200"/>
                  </a:lnTo>
                  <a:lnTo>
                    <a:pt x="3465" y="1206"/>
                  </a:lnTo>
                  <a:lnTo>
                    <a:pt x="3431" y="1212"/>
                  </a:lnTo>
                  <a:lnTo>
                    <a:pt x="3396" y="1219"/>
                  </a:lnTo>
                  <a:lnTo>
                    <a:pt x="3362" y="1225"/>
                  </a:lnTo>
                  <a:lnTo>
                    <a:pt x="3330" y="1234"/>
                  </a:lnTo>
                  <a:lnTo>
                    <a:pt x="3297" y="1243"/>
                  </a:lnTo>
                  <a:lnTo>
                    <a:pt x="3265" y="1251"/>
                  </a:lnTo>
                  <a:lnTo>
                    <a:pt x="3235" y="1262"/>
                  </a:lnTo>
                  <a:lnTo>
                    <a:pt x="3203" y="1273"/>
                  </a:lnTo>
                  <a:lnTo>
                    <a:pt x="3174" y="1284"/>
                  </a:lnTo>
                  <a:lnTo>
                    <a:pt x="3144" y="1297"/>
                  </a:lnTo>
                  <a:lnTo>
                    <a:pt x="3115" y="1310"/>
                  </a:lnTo>
                  <a:lnTo>
                    <a:pt x="3086" y="1323"/>
                  </a:lnTo>
                  <a:lnTo>
                    <a:pt x="3058" y="1337"/>
                  </a:lnTo>
                  <a:lnTo>
                    <a:pt x="3031" y="1352"/>
                  </a:lnTo>
                  <a:lnTo>
                    <a:pt x="3004" y="1367"/>
                  </a:lnTo>
                  <a:lnTo>
                    <a:pt x="2978" y="1384"/>
                  </a:lnTo>
                  <a:lnTo>
                    <a:pt x="2952" y="1401"/>
                  </a:lnTo>
                  <a:lnTo>
                    <a:pt x="2926" y="1418"/>
                  </a:lnTo>
                  <a:lnTo>
                    <a:pt x="2901" y="1437"/>
                  </a:lnTo>
                  <a:lnTo>
                    <a:pt x="2877" y="1455"/>
                  </a:lnTo>
                  <a:lnTo>
                    <a:pt x="2853" y="1475"/>
                  </a:lnTo>
                  <a:lnTo>
                    <a:pt x="2829" y="1494"/>
                  </a:lnTo>
                  <a:lnTo>
                    <a:pt x="2807" y="1515"/>
                  </a:lnTo>
                  <a:lnTo>
                    <a:pt x="2784" y="1536"/>
                  </a:lnTo>
                  <a:lnTo>
                    <a:pt x="2762" y="1558"/>
                  </a:lnTo>
                  <a:lnTo>
                    <a:pt x="2741" y="1581"/>
                  </a:lnTo>
                  <a:lnTo>
                    <a:pt x="2721" y="1604"/>
                  </a:lnTo>
                  <a:lnTo>
                    <a:pt x="2700" y="1627"/>
                  </a:lnTo>
                  <a:lnTo>
                    <a:pt x="2681" y="1651"/>
                  </a:lnTo>
                  <a:lnTo>
                    <a:pt x="2661" y="1676"/>
                  </a:lnTo>
                  <a:lnTo>
                    <a:pt x="2643" y="1701"/>
                  </a:lnTo>
                  <a:lnTo>
                    <a:pt x="2624" y="1727"/>
                  </a:lnTo>
                  <a:lnTo>
                    <a:pt x="2607" y="1753"/>
                  </a:lnTo>
                  <a:lnTo>
                    <a:pt x="2590" y="1780"/>
                  </a:lnTo>
                  <a:lnTo>
                    <a:pt x="2574" y="1807"/>
                  </a:lnTo>
                  <a:lnTo>
                    <a:pt x="2557" y="1835"/>
                  </a:lnTo>
                  <a:lnTo>
                    <a:pt x="2542" y="1864"/>
                  </a:lnTo>
                  <a:lnTo>
                    <a:pt x="2527" y="1893"/>
                  </a:lnTo>
                  <a:lnTo>
                    <a:pt x="2512" y="1922"/>
                  </a:lnTo>
                  <a:lnTo>
                    <a:pt x="2499" y="1953"/>
                  </a:lnTo>
                  <a:lnTo>
                    <a:pt x="2485" y="1983"/>
                  </a:lnTo>
                  <a:lnTo>
                    <a:pt x="2472" y="2014"/>
                  </a:lnTo>
                  <a:lnTo>
                    <a:pt x="2459" y="2046"/>
                  </a:lnTo>
                  <a:lnTo>
                    <a:pt x="2447" y="2077"/>
                  </a:lnTo>
                  <a:lnTo>
                    <a:pt x="2424" y="2142"/>
                  </a:lnTo>
                  <a:lnTo>
                    <a:pt x="2402" y="2210"/>
                  </a:lnTo>
                  <a:lnTo>
                    <a:pt x="2382" y="2280"/>
                  </a:lnTo>
                  <a:lnTo>
                    <a:pt x="2363" y="2350"/>
                  </a:lnTo>
                  <a:lnTo>
                    <a:pt x="2346" y="2424"/>
                  </a:lnTo>
                  <a:lnTo>
                    <a:pt x="2331" y="2500"/>
                  </a:lnTo>
                  <a:lnTo>
                    <a:pt x="3913" y="2500"/>
                  </a:lnTo>
                  <a:lnTo>
                    <a:pt x="3923" y="2501"/>
                  </a:lnTo>
                  <a:lnTo>
                    <a:pt x="3934" y="2502"/>
                  </a:lnTo>
                  <a:lnTo>
                    <a:pt x="3943" y="2503"/>
                  </a:lnTo>
                  <a:lnTo>
                    <a:pt x="3953" y="2506"/>
                  </a:lnTo>
                  <a:lnTo>
                    <a:pt x="3963" y="2510"/>
                  </a:lnTo>
                  <a:lnTo>
                    <a:pt x="3973" y="2514"/>
                  </a:lnTo>
                  <a:lnTo>
                    <a:pt x="3982" y="2518"/>
                  </a:lnTo>
                  <a:lnTo>
                    <a:pt x="3992" y="2524"/>
                  </a:lnTo>
                  <a:lnTo>
                    <a:pt x="4001" y="2530"/>
                  </a:lnTo>
                  <a:lnTo>
                    <a:pt x="4009" y="2538"/>
                  </a:lnTo>
                  <a:lnTo>
                    <a:pt x="4017" y="2545"/>
                  </a:lnTo>
                  <a:lnTo>
                    <a:pt x="4025" y="2555"/>
                  </a:lnTo>
                  <a:lnTo>
                    <a:pt x="4032" y="2565"/>
                  </a:lnTo>
                  <a:lnTo>
                    <a:pt x="4039" y="2576"/>
                  </a:lnTo>
                  <a:lnTo>
                    <a:pt x="4045" y="2588"/>
                  </a:lnTo>
                  <a:lnTo>
                    <a:pt x="4051" y="2601"/>
                  </a:lnTo>
                  <a:lnTo>
                    <a:pt x="4057" y="2615"/>
                  </a:lnTo>
                  <a:lnTo>
                    <a:pt x="4063" y="2631"/>
                  </a:lnTo>
                  <a:lnTo>
                    <a:pt x="4068" y="2647"/>
                  </a:lnTo>
                  <a:lnTo>
                    <a:pt x="4072" y="2666"/>
                  </a:lnTo>
                  <a:lnTo>
                    <a:pt x="4077" y="2685"/>
                  </a:lnTo>
                  <a:lnTo>
                    <a:pt x="4081" y="2705"/>
                  </a:lnTo>
                  <a:lnTo>
                    <a:pt x="4085" y="2726"/>
                  </a:lnTo>
                  <a:lnTo>
                    <a:pt x="4089" y="2748"/>
                  </a:lnTo>
                  <a:lnTo>
                    <a:pt x="4092" y="2772"/>
                  </a:lnTo>
                  <a:lnTo>
                    <a:pt x="4095" y="2797"/>
                  </a:lnTo>
                  <a:lnTo>
                    <a:pt x="4097" y="2824"/>
                  </a:lnTo>
                  <a:lnTo>
                    <a:pt x="4099" y="2852"/>
                  </a:lnTo>
                  <a:lnTo>
                    <a:pt x="4102" y="2881"/>
                  </a:lnTo>
                  <a:lnTo>
                    <a:pt x="4103" y="2913"/>
                  </a:lnTo>
                  <a:lnTo>
                    <a:pt x="4104" y="2945"/>
                  </a:lnTo>
                  <a:lnTo>
                    <a:pt x="4104" y="2979"/>
                  </a:lnTo>
                  <a:lnTo>
                    <a:pt x="4104" y="3044"/>
                  </a:lnTo>
                  <a:lnTo>
                    <a:pt x="4101" y="3105"/>
                  </a:lnTo>
                  <a:lnTo>
                    <a:pt x="4096" y="3160"/>
                  </a:lnTo>
                  <a:lnTo>
                    <a:pt x="4091" y="3210"/>
                  </a:lnTo>
                  <a:lnTo>
                    <a:pt x="4088" y="3232"/>
                  </a:lnTo>
                  <a:lnTo>
                    <a:pt x="4083" y="3254"/>
                  </a:lnTo>
                  <a:lnTo>
                    <a:pt x="4079" y="3275"/>
                  </a:lnTo>
                  <a:lnTo>
                    <a:pt x="4075" y="3294"/>
                  </a:lnTo>
                  <a:lnTo>
                    <a:pt x="4069" y="3312"/>
                  </a:lnTo>
                  <a:lnTo>
                    <a:pt x="4064" y="3328"/>
                  </a:lnTo>
                  <a:lnTo>
                    <a:pt x="4057" y="3343"/>
                  </a:lnTo>
                  <a:lnTo>
                    <a:pt x="4051" y="3357"/>
                  </a:lnTo>
                  <a:lnTo>
                    <a:pt x="4044" y="3370"/>
                  </a:lnTo>
                  <a:lnTo>
                    <a:pt x="4038" y="3382"/>
                  </a:lnTo>
                  <a:lnTo>
                    <a:pt x="4031" y="3394"/>
                  </a:lnTo>
                  <a:lnTo>
                    <a:pt x="4024" y="3404"/>
                  </a:lnTo>
                  <a:lnTo>
                    <a:pt x="4016" y="3413"/>
                  </a:lnTo>
                  <a:lnTo>
                    <a:pt x="4007" y="3422"/>
                  </a:lnTo>
                  <a:lnTo>
                    <a:pt x="4000" y="3430"/>
                  </a:lnTo>
                  <a:lnTo>
                    <a:pt x="3991" y="3437"/>
                  </a:lnTo>
                  <a:lnTo>
                    <a:pt x="3982" y="3444"/>
                  </a:lnTo>
                  <a:lnTo>
                    <a:pt x="3973" y="3449"/>
                  </a:lnTo>
                  <a:lnTo>
                    <a:pt x="3964" y="3453"/>
                  </a:lnTo>
                  <a:lnTo>
                    <a:pt x="3954" y="3457"/>
                  </a:lnTo>
                  <a:lnTo>
                    <a:pt x="3944" y="3460"/>
                  </a:lnTo>
                  <a:lnTo>
                    <a:pt x="3934" y="3462"/>
                  </a:lnTo>
                  <a:lnTo>
                    <a:pt x="3924" y="3463"/>
                  </a:lnTo>
                  <a:lnTo>
                    <a:pt x="3913" y="3463"/>
                  </a:lnTo>
                  <a:lnTo>
                    <a:pt x="2217" y="3463"/>
                  </a:lnTo>
                  <a:lnTo>
                    <a:pt x="2215" y="3487"/>
                  </a:lnTo>
                  <a:lnTo>
                    <a:pt x="2214" y="3511"/>
                  </a:lnTo>
                  <a:lnTo>
                    <a:pt x="2213" y="3534"/>
                  </a:lnTo>
                  <a:lnTo>
                    <a:pt x="2210" y="3558"/>
                  </a:lnTo>
                  <a:lnTo>
                    <a:pt x="2209" y="3580"/>
                  </a:lnTo>
                  <a:lnTo>
                    <a:pt x="2208" y="3604"/>
                  </a:lnTo>
                  <a:lnTo>
                    <a:pt x="2207" y="3627"/>
                  </a:lnTo>
                  <a:lnTo>
                    <a:pt x="2206" y="3651"/>
                  </a:lnTo>
                  <a:lnTo>
                    <a:pt x="2206" y="3676"/>
                  </a:lnTo>
                  <a:lnTo>
                    <a:pt x="2205" y="3701"/>
                  </a:lnTo>
                  <a:lnTo>
                    <a:pt x="2205" y="3726"/>
                  </a:lnTo>
                  <a:lnTo>
                    <a:pt x="2205" y="3752"/>
                  </a:lnTo>
                  <a:lnTo>
                    <a:pt x="2205" y="3779"/>
                  </a:lnTo>
                  <a:lnTo>
                    <a:pt x="2205" y="3806"/>
                  </a:lnTo>
                  <a:lnTo>
                    <a:pt x="2205" y="3833"/>
                  </a:lnTo>
                  <a:lnTo>
                    <a:pt x="2205" y="3862"/>
                  </a:lnTo>
                  <a:lnTo>
                    <a:pt x="2205" y="3888"/>
                  </a:lnTo>
                  <a:lnTo>
                    <a:pt x="2205" y="3914"/>
                  </a:lnTo>
                  <a:lnTo>
                    <a:pt x="2205" y="3940"/>
                  </a:lnTo>
                  <a:lnTo>
                    <a:pt x="2205" y="3965"/>
                  </a:lnTo>
                  <a:lnTo>
                    <a:pt x="2205" y="3991"/>
                  </a:lnTo>
                  <a:lnTo>
                    <a:pt x="2205" y="4016"/>
                  </a:lnTo>
                  <a:lnTo>
                    <a:pt x="2206" y="4042"/>
                  </a:lnTo>
                  <a:lnTo>
                    <a:pt x="2206" y="4067"/>
                  </a:lnTo>
                  <a:lnTo>
                    <a:pt x="2207" y="4093"/>
                  </a:lnTo>
                  <a:lnTo>
                    <a:pt x="2208" y="4118"/>
                  </a:lnTo>
                  <a:lnTo>
                    <a:pt x="2209" y="4144"/>
                  </a:lnTo>
                  <a:lnTo>
                    <a:pt x="2210" y="4171"/>
                  </a:lnTo>
                  <a:lnTo>
                    <a:pt x="2213" y="4197"/>
                  </a:lnTo>
                  <a:lnTo>
                    <a:pt x="2214" y="4223"/>
                  </a:lnTo>
                  <a:lnTo>
                    <a:pt x="2215" y="4250"/>
                  </a:lnTo>
                  <a:lnTo>
                    <a:pt x="2217" y="4277"/>
                  </a:lnTo>
                  <a:lnTo>
                    <a:pt x="3913" y="4277"/>
                  </a:lnTo>
                  <a:lnTo>
                    <a:pt x="3923" y="4278"/>
                  </a:lnTo>
                  <a:lnTo>
                    <a:pt x="3934" y="4279"/>
                  </a:lnTo>
                  <a:lnTo>
                    <a:pt x="3943" y="4281"/>
                  </a:lnTo>
                  <a:lnTo>
                    <a:pt x="3953" y="4285"/>
                  </a:lnTo>
                  <a:lnTo>
                    <a:pt x="3963" y="4288"/>
                  </a:lnTo>
                  <a:lnTo>
                    <a:pt x="3973" y="4293"/>
                  </a:lnTo>
                  <a:lnTo>
                    <a:pt x="3982" y="4299"/>
                  </a:lnTo>
                  <a:lnTo>
                    <a:pt x="3992" y="4305"/>
                  </a:lnTo>
                  <a:lnTo>
                    <a:pt x="4001" y="4312"/>
                  </a:lnTo>
                  <a:lnTo>
                    <a:pt x="4009" y="4319"/>
                  </a:lnTo>
                  <a:lnTo>
                    <a:pt x="4017" y="4328"/>
                  </a:lnTo>
                  <a:lnTo>
                    <a:pt x="4025" y="4337"/>
                  </a:lnTo>
                  <a:lnTo>
                    <a:pt x="4032" y="4348"/>
                  </a:lnTo>
                  <a:lnTo>
                    <a:pt x="4039" y="4360"/>
                  </a:lnTo>
                  <a:lnTo>
                    <a:pt x="4045" y="4373"/>
                  </a:lnTo>
                  <a:lnTo>
                    <a:pt x="4051" y="4386"/>
                  </a:lnTo>
                  <a:lnTo>
                    <a:pt x="4057" y="4400"/>
                  </a:lnTo>
                  <a:lnTo>
                    <a:pt x="4063" y="4415"/>
                  </a:lnTo>
                  <a:lnTo>
                    <a:pt x="4068" y="4431"/>
                  </a:lnTo>
                  <a:lnTo>
                    <a:pt x="4072" y="4449"/>
                  </a:lnTo>
                  <a:lnTo>
                    <a:pt x="4077" y="4468"/>
                  </a:lnTo>
                  <a:lnTo>
                    <a:pt x="4081" y="4488"/>
                  </a:lnTo>
                  <a:lnTo>
                    <a:pt x="4085" y="4509"/>
                  </a:lnTo>
                  <a:lnTo>
                    <a:pt x="4089" y="4532"/>
                  </a:lnTo>
                  <a:lnTo>
                    <a:pt x="4092" y="4556"/>
                  </a:lnTo>
                  <a:lnTo>
                    <a:pt x="4095" y="4581"/>
                  </a:lnTo>
                  <a:lnTo>
                    <a:pt x="4097" y="4608"/>
                  </a:lnTo>
                  <a:lnTo>
                    <a:pt x="4099" y="4635"/>
                  </a:lnTo>
                  <a:lnTo>
                    <a:pt x="4102" y="4664"/>
                  </a:lnTo>
                  <a:lnTo>
                    <a:pt x="4103" y="4694"/>
                  </a:lnTo>
                  <a:lnTo>
                    <a:pt x="4104" y="4726"/>
                  </a:lnTo>
                  <a:lnTo>
                    <a:pt x="4104" y="4758"/>
                  </a:lnTo>
                  <a:lnTo>
                    <a:pt x="4104" y="4821"/>
                  </a:lnTo>
                  <a:lnTo>
                    <a:pt x="4101" y="4881"/>
                  </a:lnTo>
                  <a:lnTo>
                    <a:pt x="4096" y="4935"/>
                  </a:lnTo>
                  <a:lnTo>
                    <a:pt x="4091" y="4984"/>
                  </a:lnTo>
                  <a:lnTo>
                    <a:pt x="4088" y="5006"/>
                  </a:lnTo>
                  <a:lnTo>
                    <a:pt x="4083" y="5029"/>
                  </a:lnTo>
                  <a:lnTo>
                    <a:pt x="4079" y="5050"/>
                  </a:lnTo>
                  <a:lnTo>
                    <a:pt x="4075" y="5068"/>
                  </a:lnTo>
                  <a:lnTo>
                    <a:pt x="4069" y="5087"/>
                  </a:lnTo>
                  <a:lnTo>
                    <a:pt x="4064" y="5104"/>
                  </a:lnTo>
                  <a:lnTo>
                    <a:pt x="4057" y="5120"/>
                  </a:lnTo>
                  <a:lnTo>
                    <a:pt x="4051" y="5134"/>
                  </a:lnTo>
                  <a:lnTo>
                    <a:pt x="4044" y="5148"/>
                  </a:lnTo>
                  <a:lnTo>
                    <a:pt x="4038" y="5161"/>
                  </a:lnTo>
                  <a:lnTo>
                    <a:pt x="4031" y="5173"/>
                  </a:lnTo>
                  <a:lnTo>
                    <a:pt x="4024" y="5184"/>
                  </a:lnTo>
                  <a:lnTo>
                    <a:pt x="4016" y="5195"/>
                  </a:lnTo>
                  <a:lnTo>
                    <a:pt x="4007" y="5205"/>
                  </a:lnTo>
                  <a:lnTo>
                    <a:pt x="4000" y="5212"/>
                  </a:lnTo>
                  <a:lnTo>
                    <a:pt x="3991" y="5220"/>
                  </a:lnTo>
                  <a:lnTo>
                    <a:pt x="3982" y="5228"/>
                  </a:lnTo>
                  <a:lnTo>
                    <a:pt x="3973" y="5233"/>
                  </a:lnTo>
                  <a:lnTo>
                    <a:pt x="3964" y="5237"/>
                  </a:lnTo>
                  <a:lnTo>
                    <a:pt x="3954" y="5242"/>
                  </a:lnTo>
                  <a:lnTo>
                    <a:pt x="3944" y="5245"/>
                  </a:lnTo>
                  <a:lnTo>
                    <a:pt x="3934" y="5247"/>
                  </a:lnTo>
                  <a:lnTo>
                    <a:pt x="3924" y="5248"/>
                  </a:lnTo>
                  <a:lnTo>
                    <a:pt x="3913" y="5248"/>
                  </a:lnTo>
                  <a:lnTo>
                    <a:pt x="2325" y="5248"/>
                  </a:lnTo>
                  <a:lnTo>
                    <a:pt x="2331" y="5285"/>
                  </a:lnTo>
                  <a:lnTo>
                    <a:pt x="2337" y="5321"/>
                  </a:lnTo>
                  <a:lnTo>
                    <a:pt x="2345" y="5357"/>
                  </a:lnTo>
                  <a:lnTo>
                    <a:pt x="2352" y="5391"/>
                  </a:lnTo>
                  <a:lnTo>
                    <a:pt x="2360" y="5426"/>
                  </a:lnTo>
                  <a:lnTo>
                    <a:pt x="2369" y="5461"/>
                  </a:lnTo>
                  <a:lnTo>
                    <a:pt x="2377" y="5494"/>
                  </a:lnTo>
                  <a:lnTo>
                    <a:pt x="2387" y="5528"/>
                  </a:lnTo>
                  <a:lnTo>
                    <a:pt x="2398" y="5560"/>
                  </a:lnTo>
                  <a:lnTo>
                    <a:pt x="2408" y="5593"/>
                  </a:lnTo>
                  <a:lnTo>
                    <a:pt x="2419" y="5624"/>
                  </a:lnTo>
                  <a:lnTo>
                    <a:pt x="2430" y="5656"/>
                  </a:lnTo>
                  <a:lnTo>
                    <a:pt x="2442" y="5687"/>
                  </a:lnTo>
                  <a:lnTo>
                    <a:pt x="2455" y="5717"/>
                  </a:lnTo>
                  <a:lnTo>
                    <a:pt x="2468" y="5748"/>
                  </a:lnTo>
                  <a:lnTo>
                    <a:pt x="2482" y="5777"/>
                  </a:lnTo>
                  <a:lnTo>
                    <a:pt x="2497" y="5805"/>
                  </a:lnTo>
                  <a:lnTo>
                    <a:pt x="2511" y="5834"/>
                  </a:lnTo>
                  <a:lnTo>
                    <a:pt x="2526" y="5862"/>
                  </a:lnTo>
                  <a:lnTo>
                    <a:pt x="2542" y="5889"/>
                  </a:lnTo>
                  <a:lnTo>
                    <a:pt x="2557" y="5916"/>
                  </a:lnTo>
                  <a:lnTo>
                    <a:pt x="2575" y="5942"/>
                  </a:lnTo>
                  <a:lnTo>
                    <a:pt x="2592" y="5968"/>
                  </a:lnTo>
                  <a:lnTo>
                    <a:pt x="2609" y="5993"/>
                  </a:lnTo>
                  <a:lnTo>
                    <a:pt x="2628" y="6017"/>
                  </a:lnTo>
                  <a:lnTo>
                    <a:pt x="2647" y="6040"/>
                  </a:lnTo>
                  <a:lnTo>
                    <a:pt x="2667" y="6064"/>
                  </a:lnTo>
                  <a:lnTo>
                    <a:pt x="2686" y="6086"/>
                  </a:lnTo>
                  <a:lnTo>
                    <a:pt x="2707" y="6109"/>
                  </a:lnTo>
                  <a:lnTo>
                    <a:pt x="2728" y="6129"/>
                  </a:lnTo>
                  <a:lnTo>
                    <a:pt x="2750" y="6151"/>
                  </a:lnTo>
                  <a:lnTo>
                    <a:pt x="2772" y="6170"/>
                  </a:lnTo>
                  <a:lnTo>
                    <a:pt x="2796" y="6191"/>
                  </a:lnTo>
                  <a:lnTo>
                    <a:pt x="2820" y="6211"/>
                  </a:lnTo>
                  <a:lnTo>
                    <a:pt x="2843" y="6229"/>
                  </a:lnTo>
                  <a:lnTo>
                    <a:pt x="2868" y="6247"/>
                  </a:lnTo>
                  <a:lnTo>
                    <a:pt x="2894" y="6265"/>
                  </a:lnTo>
                  <a:lnTo>
                    <a:pt x="2920" y="6282"/>
                  </a:lnTo>
                  <a:lnTo>
                    <a:pt x="2947" y="6298"/>
                  </a:lnTo>
                  <a:lnTo>
                    <a:pt x="2974" y="6315"/>
                  </a:lnTo>
                  <a:lnTo>
                    <a:pt x="3003" y="6330"/>
                  </a:lnTo>
                  <a:lnTo>
                    <a:pt x="3032" y="6344"/>
                  </a:lnTo>
                  <a:lnTo>
                    <a:pt x="3061" y="6358"/>
                  </a:lnTo>
                  <a:lnTo>
                    <a:pt x="3092" y="6371"/>
                  </a:lnTo>
                  <a:lnTo>
                    <a:pt x="3122" y="6384"/>
                  </a:lnTo>
                  <a:lnTo>
                    <a:pt x="3153" y="6397"/>
                  </a:lnTo>
                  <a:lnTo>
                    <a:pt x="3185" y="6408"/>
                  </a:lnTo>
                  <a:lnTo>
                    <a:pt x="3217" y="6419"/>
                  </a:lnTo>
                  <a:lnTo>
                    <a:pt x="3251" y="6429"/>
                  </a:lnTo>
                  <a:lnTo>
                    <a:pt x="3284" y="6440"/>
                  </a:lnTo>
                  <a:lnTo>
                    <a:pt x="3319" y="6449"/>
                  </a:lnTo>
                  <a:lnTo>
                    <a:pt x="3355" y="6458"/>
                  </a:lnTo>
                  <a:lnTo>
                    <a:pt x="3392" y="6465"/>
                  </a:lnTo>
                  <a:lnTo>
                    <a:pt x="3429" y="6473"/>
                  </a:lnTo>
                  <a:lnTo>
                    <a:pt x="3467" y="6479"/>
                  </a:lnTo>
                  <a:lnTo>
                    <a:pt x="3506" y="6485"/>
                  </a:lnTo>
                  <a:lnTo>
                    <a:pt x="3546" y="6490"/>
                  </a:lnTo>
                  <a:lnTo>
                    <a:pt x="3586" y="6494"/>
                  </a:lnTo>
                  <a:lnTo>
                    <a:pt x="3627" y="6498"/>
                  </a:lnTo>
                  <a:lnTo>
                    <a:pt x="3668" y="6501"/>
                  </a:lnTo>
                  <a:lnTo>
                    <a:pt x="3711" y="6503"/>
                  </a:lnTo>
                  <a:lnTo>
                    <a:pt x="3755" y="6504"/>
                  </a:lnTo>
                  <a:lnTo>
                    <a:pt x="3799" y="6505"/>
                  </a:lnTo>
                  <a:lnTo>
                    <a:pt x="3844" y="6505"/>
                  </a:lnTo>
                  <a:lnTo>
                    <a:pt x="3886" y="6505"/>
                  </a:lnTo>
                  <a:lnTo>
                    <a:pt x="3927" y="6504"/>
                  </a:lnTo>
                  <a:lnTo>
                    <a:pt x="3968" y="6503"/>
                  </a:lnTo>
                  <a:lnTo>
                    <a:pt x="4008" y="6501"/>
                  </a:lnTo>
                  <a:lnTo>
                    <a:pt x="4047" y="6498"/>
                  </a:lnTo>
                  <a:lnTo>
                    <a:pt x="4086" y="6494"/>
                  </a:lnTo>
                  <a:lnTo>
                    <a:pt x="4124" y="6491"/>
                  </a:lnTo>
                  <a:lnTo>
                    <a:pt x="4162" y="6486"/>
                  </a:lnTo>
                  <a:lnTo>
                    <a:pt x="4198" y="6480"/>
                  </a:lnTo>
                  <a:lnTo>
                    <a:pt x="4234" y="6475"/>
                  </a:lnTo>
                  <a:lnTo>
                    <a:pt x="4270" y="6468"/>
                  </a:lnTo>
                  <a:lnTo>
                    <a:pt x="4304" y="6461"/>
                  </a:lnTo>
                  <a:lnTo>
                    <a:pt x="4338" y="6453"/>
                  </a:lnTo>
                  <a:lnTo>
                    <a:pt x="4371" y="6445"/>
                  </a:lnTo>
                  <a:lnTo>
                    <a:pt x="4403" y="6435"/>
                  </a:lnTo>
                  <a:lnTo>
                    <a:pt x="4435" y="6425"/>
                  </a:lnTo>
                  <a:lnTo>
                    <a:pt x="4497" y="6405"/>
                  </a:lnTo>
                  <a:lnTo>
                    <a:pt x="4557" y="6384"/>
                  </a:lnTo>
                  <a:lnTo>
                    <a:pt x="4614" y="6362"/>
                  </a:lnTo>
                  <a:lnTo>
                    <a:pt x="4669" y="6341"/>
                  </a:lnTo>
                  <a:lnTo>
                    <a:pt x="4724" y="6318"/>
                  </a:lnTo>
                  <a:lnTo>
                    <a:pt x="4775" y="6294"/>
                  </a:lnTo>
                  <a:lnTo>
                    <a:pt x="4823" y="6270"/>
                  </a:lnTo>
                  <a:lnTo>
                    <a:pt x="4871" y="6245"/>
                  </a:lnTo>
                  <a:lnTo>
                    <a:pt x="4917" y="6221"/>
                  </a:lnTo>
                  <a:lnTo>
                    <a:pt x="4960" y="6199"/>
                  </a:lnTo>
                  <a:lnTo>
                    <a:pt x="5001" y="6175"/>
                  </a:lnTo>
                  <a:lnTo>
                    <a:pt x="5041" y="6153"/>
                  </a:lnTo>
                  <a:lnTo>
                    <a:pt x="5078" y="6130"/>
                  </a:lnTo>
                  <a:lnTo>
                    <a:pt x="5114" y="6110"/>
                  </a:lnTo>
                  <a:lnTo>
                    <a:pt x="5149" y="6088"/>
                  </a:lnTo>
                  <a:lnTo>
                    <a:pt x="5180" y="6069"/>
                  </a:lnTo>
                  <a:lnTo>
                    <a:pt x="5210" y="6049"/>
                  </a:lnTo>
                  <a:lnTo>
                    <a:pt x="5240" y="6033"/>
                  </a:lnTo>
                  <a:lnTo>
                    <a:pt x="5267" y="6019"/>
                  </a:lnTo>
                  <a:lnTo>
                    <a:pt x="5294" y="6007"/>
                  </a:lnTo>
                  <a:lnTo>
                    <a:pt x="5319" y="5998"/>
                  </a:lnTo>
                  <a:lnTo>
                    <a:pt x="5342" y="5993"/>
                  </a:lnTo>
                  <a:lnTo>
                    <a:pt x="5353" y="5991"/>
                  </a:lnTo>
                  <a:lnTo>
                    <a:pt x="5364" y="5988"/>
                  </a:lnTo>
                  <a:lnTo>
                    <a:pt x="5375" y="5988"/>
                  </a:lnTo>
                  <a:lnTo>
                    <a:pt x="5385" y="5987"/>
                  </a:lnTo>
                  <a:lnTo>
                    <a:pt x="5397" y="5988"/>
                  </a:lnTo>
                  <a:lnTo>
                    <a:pt x="5408" y="5988"/>
                  </a:lnTo>
                  <a:lnTo>
                    <a:pt x="5418" y="5991"/>
                  </a:lnTo>
                  <a:lnTo>
                    <a:pt x="5429" y="5993"/>
                  </a:lnTo>
                  <a:lnTo>
                    <a:pt x="5440" y="5996"/>
                  </a:lnTo>
                  <a:lnTo>
                    <a:pt x="5450" y="5999"/>
                  </a:lnTo>
                  <a:lnTo>
                    <a:pt x="5460" y="6004"/>
                  </a:lnTo>
                  <a:lnTo>
                    <a:pt x="5469" y="6009"/>
                  </a:lnTo>
                  <a:lnTo>
                    <a:pt x="5478" y="6015"/>
                  </a:lnTo>
                  <a:lnTo>
                    <a:pt x="5487" y="6024"/>
                  </a:lnTo>
                  <a:lnTo>
                    <a:pt x="5495" y="6033"/>
                  </a:lnTo>
                  <a:lnTo>
                    <a:pt x="5503" y="6044"/>
                  </a:lnTo>
                  <a:lnTo>
                    <a:pt x="5512" y="6056"/>
                  </a:lnTo>
                  <a:lnTo>
                    <a:pt x="5519" y="6069"/>
                  </a:lnTo>
                  <a:lnTo>
                    <a:pt x="5526" y="6084"/>
                  </a:lnTo>
                  <a:lnTo>
                    <a:pt x="5532" y="6100"/>
                  </a:lnTo>
                  <a:lnTo>
                    <a:pt x="5539" y="6117"/>
                  </a:lnTo>
                  <a:lnTo>
                    <a:pt x="5545" y="6136"/>
                  </a:lnTo>
                  <a:lnTo>
                    <a:pt x="5551" y="6156"/>
                  </a:lnTo>
                  <a:lnTo>
                    <a:pt x="5555" y="6178"/>
                  </a:lnTo>
                  <a:lnTo>
                    <a:pt x="5559" y="6202"/>
                  </a:lnTo>
                  <a:lnTo>
                    <a:pt x="5564" y="6228"/>
                  </a:lnTo>
                  <a:lnTo>
                    <a:pt x="5567" y="6254"/>
                  </a:lnTo>
                  <a:lnTo>
                    <a:pt x="5570" y="6283"/>
                  </a:lnTo>
                  <a:lnTo>
                    <a:pt x="5573" y="6313"/>
                  </a:lnTo>
                  <a:lnTo>
                    <a:pt x="5575" y="6347"/>
                  </a:lnTo>
                  <a:lnTo>
                    <a:pt x="5578" y="6383"/>
                  </a:lnTo>
                  <a:lnTo>
                    <a:pt x="5579" y="6422"/>
                  </a:lnTo>
                  <a:lnTo>
                    <a:pt x="5580" y="6462"/>
                  </a:lnTo>
                  <a:lnTo>
                    <a:pt x="5581" y="6505"/>
                  </a:lnTo>
                  <a:lnTo>
                    <a:pt x="5582" y="6551"/>
                  </a:lnTo>
                  <a:lnTo>
                    <a:pt x="5582" y="65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500" dirty="0">
                <a:solidFill>
                  <a:srgbClr val="AE78D6"/>
                </a:solidFill>
              </a:endParaRPr>
            </a:p>
          </p:txBody>
        </p:sp>
        <p:cxnSp>
          <p:nvCxnSpPr>
            <p:cNvPr id="9" name="Connecteur droit 8"/>
            <p:cNvCxnSpPr/>
            <p:nvPr/>
          </p:nvCxnSpPr>
          <p:spPr bwMode="auto">
            <a:xfrm flipH="1">
              <a:off x="6611327" y="2010484"/>
              <a:ext cx="531465" cy="642739"/>
            </a:xfrm>
            <a:prstGeom prst="line">
              <a:avLst/>
            </a:prstGeom>
            <a:grpFill/>
            <a:ln w="9525" cap="flat" cmpd="sng" algn="ctr">
              <a:solidFill>
                <a:schemeClr val="bg1"/>
              </a:solidFill>
              <a:prstDash val="solid"/>
              <a:round/>
              <a:headEnd type="none" w="med" len="med"/>
              <a:tailEnd type="none" w="med" len="med"/>
            </a:ln>
            <a:effectLst/>
          </p:spPr>
        </p:cxnSp>
      </p:grpSp>
      <p:grpSp>
        <p:nvGrpSpPr>
          <p:cNvPr id="16" name="Groupe 15"/>
          <p:cNvGrpSpPr/>
          <p:nvPr/>
        </p:nvGrpSpPr>
        <p:grpSpPr>
          <a:xfrm>
            <a:off x="8301360" y="173605"/>
            <a:ext cx="561495" cy="705398"/>
            <a:chOff x="3475329" y="2590956"/>
            <a:chExt cx="2229935" cy="2801434"/>
          </a:xfrm>
          <a:solidFill>
            <a:srgbClr val="7030A0"/>
          </a:solidFill>
        </p:grpSpPr>
        <p:sp>
          <p:nvSpPr>
            <p:cNvPr id="17"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8"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9"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1"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22" name="TextBox 102"/>
          <p:cNvSpPr txBox="1"/>
          <p:nvPr/>
        </p:nvSpPr>
        <p:spPr>
          <a:xfrm>
            <a:off x="5469311" y="2618456"/>
            <a:ext cx="2924174" cy="249299"/>
          </a:xfrm>
          <a:prstGeom prst="rect">
            <a:avLst/>
          </a:prstGeom>
          <a:noFill/>
        </p:spPr>
        <p:txBody>
          <a:bodyPr wrap="square" lIns="0" tIns="0" rIns="0" bIns="0" rtlCol="0" anchor="ctr">
            <a:spAutoFit/>
          </a:bodyPr>
          <a:lstStyle/>
          <a:p>
            <a:r>
              <a:rPr lang="fr-FR" altLang="fr-FR" dirty="0" smtClean="0">
                <a:solidFill>
                  <a:srgbClr val="C00000"/>
                </a:solidFill>
                <a:ea typeface="ヒラギノ角ゴ Pro W3" pitchFamily="-64" charset="-128"/>
              </a:rPr>
              <a:t>- 8 pts (80% en 2011)</a:t>
            </a:r>
            <a:endParaRPr lang="fr-FR" dirty="0">
              <a:solidFill>
                <a:srgbClr val="C00000"/>
              </a:solidFill>
            </a:endParaRPr>
          </a:p>
        </p:txBody>
      </p:sp>
      <p:sp>
        <p:nvSpPr>
          <p:cNvPr id="24" name="TextBox 102"/>
          <p:cNvSpPr txBox="1"/>
          <p:nvPr/>
        </p:nvSpPr>
        <p:spPr>
          <a:xfrm>
            <a:off x="5377186" y="5335766"/>
            <a:ext cx="2924174" cy="249299"/>
          </a:xfrm>
          <a:prstGeom prst="rect">
            <a:avLst/>
          </a:prstGeom>
          <a:noFill/>
        </p:spPr>
        <p:txBody>
          <a:bodyPr wrap="square" lIns="0" tIns="0" rIns="0" bIns="0" rtlCol="0" anchor="ctr">
            <a:spAutoFit/>
          </a:bodyPr>
          <a:lstStyle/>
          <a:p>
            <a:r>
              <a:rPr lang="fr-FR" altLang="fr-FR" dirty="0" smtClean="0">
                <a:solidFill>
                  <a:srgbClr val="00B050"/>
                </a:solidFill>
                <a:ea typeface="ヒラギノ角ゴ Pro W3" pitchFamily="-64" charset="-128"/>
              </a:rPr>
              <a:t>+ 5 pts (27% en 2011)</a:t>
            </a:r>
            <a:endParaRPr lang="fr-FR" dirty="0">
              <a:solidFill>
                <a:srgbClr val="00B050"/>
              </a:solidFill>
            </a:endParaRPr>
          </a:p>
        </p:txBody>
      </p:sp>
      <p:sp>
        <p:nvSpPr>
          <p:cNvPr id="25" name="Rectangle 24"/>
          <p:cNvSpPr/>
          <p:nvPr/>
        </p:nvSpPr>
        <p:spPr>
          <a:xfrm>
            <a:off x="3659147" y="4549086"/>
            <a:ext cx="5157926" cy="867930"/>
          </a:xfrm>
          <a:prstGeom prst="rect">
            <a:avLst/>
          </a:prstGeom>
        </p:spPr>
        <p:txBody>
          <a:bodyPr wrap="square">
            <a:spAutoFit/>
          </a:bodyPr>
          <a:lstStyle/>
          <a:p>
            <a:r>
              <a:rPr lang="fr-FR" b="1" dirty="0">
                <a:solidFill>
                  <a:schemeClr val="bg1"/>
                </a:solidFill>
              </a:rPr>
              <a:t> </a:t>
            </a:r>
            <a:r>
              <a:rPr lang="fr-FR" b="1" dirty="0" smtClean="0">
                <a:solidFill>
                  <a:schemeClr val="bg1"/>
                </a:solidFill>
              </a:rPr>
              <a:t>  </a:t>
            </a:r>
            <a:r>
              <a:rPr lang="fr-FR" sz="2400" b="1" dirty="0" smtClean="0">
                <a:solidFill>
                  <a:schemeClr val="tx2">
                    <a:lumMod val="75000"/>
                  </a:schemeClr>
                </a:solidFill>
              </a:rPr>
              <a:t>des lecteurs de livres numériques ont </a:t>
            </a:r>
            <a:r>
              <a:rPr lang="fr-FR" sz="3200" b="1" dirty="0" smtClean="0">
                <a:solidFill>
                  <a:srgbClr val="B482DA"/>
                </a:solidFill>
              </a:rPr>
              <a:t>payé</a:t>
            </a:r>
            <a:r>
              <a:rPr lang="fr-FR" sz="3200" b="1" dirty="0" smtClean="0">
                <a:solidFill>
                  <a:srgbClr val="7030A0"/>
                </a:solidFill>
              </a:rPr>
              <a:t> </a:t>
            </a:r>
            <a:r>
              <a:rPr lang="fr-FR" sz="2400" b="1" dirty="0" smtClean="0">
                <a:solidFill>
                  <a:schemeClr val="tx2">
                    <a:lumMod val="75000"/>
                  </a:schemeClr>
                </a:solidFill>
              </a:rPr>
              <a:t>pour leurs livres numériques</a:t>
            </a:r>
            <a:endParaRPr lang="fr-FR" sz="1400" b="1" dirty="0" smtClean="0"/>
          </a:p>
        </p:txBody>
      </p:sp>
    </p:spTree>
    <p:extLst>
      <p:ext uri="{BB962C8B-B14F-4D97-AF65-F5344CB8AC3E}">
        <p14:creationId xmlns:p14="http://schemas.microsoft.com/office/powerpoint/2010/main" val="2609489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8131" y="86902"/>
            <a:ext cx="7434942" cy="611187"/>
          </a:xfrm>
        </p:spPr>
        <p:txBody>
          <a:bodyPr/>
          <a:lstStyle/>
          <a:p>
            <a:r>
              <a:rPr lang="fr-FR" sz="1800" dirty="0" smtClean="0"/>
              <a:t>Libraires en ligne et sites légaux sont les premiers lieux de procuration des livres numériques.</a:t>
            </a:r>
            <a:endParaRPr lang="fr-FR" sz="1800" dirty="0"/>
          </a:p>
        </p:txBody>
      </p:sp>
      <p:sp>
        <p:nvSpPr>
          <p:cNvPr id="5" name="Espace réservé du numéro de diapositive 4"/>
          <p:cNvSpPr>
            <a:spLocks noGrp="1"/>
          </p:cNvSpPr>
          <p:nvPr>
            <p:ph type="sldNum" sz="quarter" idx="11"/>
          </p:nvPr>
        </p:nvSpPr>
        <p:spPr/>
        <p:txBody>
          <a:bodyPr/>
          <a:lstStyle/>
          <a:p>
            <a:pPr>
              <a:defRPr/>
            </a:pPr>
            <a:fld id="{238B2C97-1430-4BFF-BEC1-0E7B60BD549F}" type="slidenum">
              <a:rPr lang="en-US" smtClean="0">
                <a:solidFill>
                  <a:srgbClr val="1F497D"/>
                </a:solidFill>
              </a:rPr>
              <a:pPr>
                <a:defRPr/>
              </a:pPr>
              <a:t>36</a:t>
            </a:fld>
            <a:endParaRPr lang="en-US">
              <a:solidFill>
                <a:srgbClr val="1F497D"/>
              </a:solidFill>
            </a:endParaRPr>
          </a:p>
        </p:txBody>
      </p:sp>
      <p:sp>
        <p:nvSpPr>
          <p:cNvPr id="7" name="Rectangle 6"/>
          <p:cNvSpPr/>
          <p:nvPr/>
        </p:nvSpPr>
        <p:spPr>
          <a:xfrm>
            <a:off x="2018647" y="1183185"/>
            <a:ext cx="5109882" cy="369332"/>
          </a:xfrm>
          <a:prstGeom prst="rect">
            <a:avLst/>
          </a:prstGeom>
        </p:spPr>
        <p:txBody>
          <a:bodyPr wrap="square">
            <a:spAutoFit/>
          </a:bodyPr>
          <a:lstStyle/>
          <a:p>
            <a:pPr algn="ctr" fontAlgn="auto">
              <a:spcBef>
                <a:spcPts val="0"/>
              </a:spcBef>
              <a:spcAft>
                <a:spcPts val="0"/>
              </a:spcAft>
            </a:pPr>
            <a:r>
              <a:rPr lang="fr-FR" sz="2000" b="1" dirty="0" smtClean="0">
                <a:solidFill>
                  <a:srgbClr val="7030A0"/>
                </a:solidFill>
                <a:latin typeface="Calibri"/>
                <a:cs typeface="Arial" pitchFamily="34" charset="0"/>
              </a:rPr>
              <a:t>100% </a:t>
            </a:r>
            <a:r>
              <a:rPr lang="fr-FR" sz="2000" b="1" dirty="0" smtClean="0">
                <a:latin typeface="Calibri"/>
                <a:cs typeface="Arial" pitchFamily="34" charset="0"/>
              </a:rPr>
              <a:t>des lecteurs de livre numérique</a:t>
            </a:r>
            <a:endParaRPr lang="fr-FR" sz="2000" b="1" dirty="0">
              <a:latin typeface="Calibri"/>
              <a:cs typeface="Arial" pitchFamily="34" charset="0"/>
            </a:endParaRPr>
          </a:p>
        </p:txBody>
      </p:sp>
      <p:sp>
        <p:nvSpPr>
          <p:cNvPr id="15" name="Rectangle 14"/>
          <p:cNvSpPr/>
          <p:nvPr/>
        </p:nvSpPr>
        <p:spPr>
          <a:xfrm>
            <a:off x="496260" y="2305631"/>
            <a:ext cx="3399416" cy="424732"/>
          </a:xfrm>
          <a:prstGeom prst="rect">
            <a:avLst/>
          </a:prstGeom>
        </p:spPr>
        <p:txBody>
          <a:bodyPr wrap="square">
            <a:spAutoFit/>
          </a:bodyPr>
          <a:lstStyle/>
          <a:p>
            <a:pPr algn="ctr" fontAlgn="auto">
              <a:spcBef>
                <a:spcPts val="0"/>
              </a:spcBef>
              <a:spcAft>
                <a:spcPts val="0"/>
              </a:spcAft>
            </a:pPr>
            <a:r>
              <a:rPr lang="fr-FR" sz="2400" b="1" dirty="0" smtClean="0">
                <a:solidFill>
                  <a:srgbClr val="7030A0"/>
                </a:solidFill>
                <a:latin typeface="Calibri"/>
                <a:cs typeface="Arial" pitchFamily="34" charset="0"/>
              </a:rPr>
              <a:t>32% </a:t>
            </a:r>
            <a:r>
              <a:rPr lang="fr-FR" sz="2400" b="1" dirty="0" smtClean="0">
                <a:latin typeface="Calibri"/>
                <a:cs typeface="Arial" pitchFamily="34" charset="0"/>
              </a:rPr>
              <a:t>payants…procurés…</a:t>
            </a:r>
            <a:endParaRPr lang="fr-FR" sz="2400" b="1" dirty="0">
              <a:latin typeface="Calibri"/>
              <a:cs typeface="Arial" pitchFamily="34" charset="0"/>
            </a:endParaRPr>
          </a:p>
        </p:txBody>
      </p:sp>
      <p:sp>
        <p:nvSpPr>
          <p:cNvPr id="16" name="Rectangle 15"/>
          <p:cNvSpPr/>
          <p:nvPr/>
        </p:nvSpPr>
        <p:spPr>
          <a:xfrm>
            <a:off x="5088896" y="2250232"/>
            <a:ext cx="3770623" cy="535531"/>
          </a:xfrm>
          <a:prstGeom prst="rect">
            <a:avLst/>
          </a:prstGeom>
        </p:spPr>
        <p:txBody>
          <a:bodyPr wrap="square">
            <a:spAutoFit/>
          </a:bodyPr>
          <a:lstStyle/>
          <a:p>
            <a:pPr algn="ctr" fontAlgn="auto">
              <a:spcBef>
                <a:spcPts val="0"/>
              </a:spcBef>
              <a:spcAft>
                <a:spcPts val="0"/>
              </a:spcAft>
            </a:pPr>
            <a:r>
              <a:rPr lang="fr-FR" sz="3200" b="1" dirty="0" smtClean="0">
                <a:solidFill>
                  <a:srgbClr val="7030A0"/>
                </a:solidFill>
                <a:latin typeface="Calibri"/>
                <a:cs typeface="Arial" pitchFamily="34" charset="0"/>
              </a:rPr>
              <a:t>72% </a:t>
            </a:r>
            <a:r>
              <a:rPr lang="fr-FR" sz="2400" b="1" dirty="0" smtClean="0">
                <a:latin typeface="Calibri"/>
                <a:cs typeface="Arial" pitchFamily="34" charset="0"/>
              </a:rPr>
              <a:t>gratuits…procurés… </a:t>
            </a:r>
            <a:endParaRPr lang="fr-FR" sz="2400" b="1" dirty="0">
              <a:latin typeface="Calibri"/>
              <a:cs typeface="Arial"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1148843465"/>
              </p:ext>
            </p:extLst>
          </p:nvPr>
        </p:nvGraphicFramePr>
        <p:xfrm>
          <a:off x="239444" y="2704680"/>
          <a:ext cx="4014007" cy="2476500"/>
        </p:xfrm>
        <a:graphic>
          <a:graphicData uri="http://schemas.openxmlformats.org/drawingml/2006/table">
            <a:tbl>
              <a:tblPr>
                <a:tableStyleId>{5C22544A-7EE6-4342-B048-85BDC9FD1C3A}</a:tableStyleId>
              </a:tblPr>
              <a:tblGrid>
                <a:gridCol w="3275508"/>
                <a:gridCol w="738499"/>
              </a:tblGrid>
              <a:tr h="619125">
                <a:tc>
                  <a:txBody>
                    <a:bodyPr/>
                    <a:lstStyle/>
                    <a:p>
                      <a:pPr algn="l" fontAlgn="b"/>
                      <a:r>
                        <a:rPr lang="fr-FR" sz="1800" b="0" i="0" u="none" strike="noStrike" dirty="0" smtClean="0">
                          <a:solidFill>
                            <a:schemeClr val="tx1"/>
                          </a:solidFill>
                          <a:effectLst/>
                          <a:latin typeface="Calibri"/>
                        </a:rPr>
                        <a:t>… sur </a:t>
                      </a:r>
                      <a:r>
                        <a:rPr lang="fr-FR" sz="1800" b="0" i="0" u="none" strike="noStrike" dirty="0">
                          <a:solidFill>
                            <a:schemeClr val="tx1"/>
                          </a:solidFill>
                          <a:effectLst/>
                          <a:latin typeface="Calibri"/>
                        </a:rPr>
                        <a:t>un site Internet payant du type librairie en ligne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D9F3"/>
                    </a:solidFill>
                  </a:tcPr>
                </a:tc>
                <a:tc>
                  <a:txBody>
                    <a:bodyPr/>
                    <a:lstStyle/>
                    <a:p>
                      <a:pPr algn="ctr" fontAlgn="b"/>
                      <a:r>
                        <a:rPr lang="fr-FR" sz="2000" b="1" i="0" u="none" strike="noStrike" dirty="0" smtClean="0">
                          <a:solidFill>
                            <a:schemeClr val="tx1"/>
                          </a:solidFill>
                          <a:effectLst/>
                          <a:latin typeface="Calibri"/>
                        </a:rPr>
                        <a:t>27%</a:t>
                      </a:r>
                      <a:endParaRPr lang="fr-FR" sz="2000" b="1" i="0" u="none" strike="noStrike" dirty="0">
                        <a:solidFill>
                          <a:schemeClr val="tx1"/>
                        </a:solidFill>
                        <a:effectLst/>
                        <a:latin typeface="Calibri"/>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D9F3"/>
                    </a:solidFill>
                  </a:tcPr>
                </a:tc>
              </a:tr>
              <a:tr h="619125">
                <a:tc>
                  <a:txBody>
                    <a:bodyPr/>
                    <a:lstStyle/>
                    <a:p>
                      <a:pPr algn="l" fontAlgn="b"/>
                      <a:r>
                        <a:rPr lang="fr-FR" sz="1400" b="0" i="0" u="none" strike="noStrike" dirty="0" smtClean="0">
                          <a:solidFill>
                            <a:schemeClr val="tx1"/>
                          </a:solidFill>
                          <a:effectLst/>
                          <a:latin typeface="Calibri"/>
                        </a:rPr>
                        <a:t>… dans </a:t>
                      </a:r>
                      <a:r>
                        <a:rPr lang="fr-FR" sz="1400" b="0" i="0" u="none" strike="noStrike" dirty="0">
                          <a:solidFill>
                            <a:schemeClr val="tx1"/>
                          </a:solidFill>
                          <a:effectLst/>
                          <a:latin typeface="Calibri"/>
                        </a:rPr>
                        <a:t>un magasin physique du type : magasin </a:t>
                      </a:r>
                      <a:r>
                        <a:rPr lang="fr-FR" sz="1400" b="0" i="0" u="none" strike="noStrike" dirty="0" smtClean="0">
                          <a:solidFill>
                            <a:schemeClr val="tx1"/>
                          </a:solidFill>
                          <a:effectLst/>
                          <a:latin typeface="Calibri"/>
                        </a:rPr>
                        <a:t>spécialisé,</a:t>
                      </a:r>
                      <a:r>
                        <a:rPr lang="fr-FR" sz="1400" b="0" i="0" u="none" strike="noStrike" baseline="0" dirty="0" smtClean="0">
                          <a:solidFill>
                            <a:schemeClr val="tx1"/>
                          </a:solidFill>
                          <a:effectLst/>
                          <a:latin typeface="Calibri"/>
                        </a:rPr>
                        <a:t> </a:t>
                      </a:r>
                      <a:r>
                        <a:rPr lang="fr-FR" sz="1400" b="0" i="0" u="none" strike="noStrike" dirty="0" smtClean="0">
                          <a:solidFill>
                            <a:schemeClr val="tx1"/>
                          </a:solidFill>
                          <a:effectLst/>
                          <a:latin typeface="Calibri"/>
                        </a:rPr>
                        <a:t> </a:t>
                      </a:r>
                      <a:r>
                        <a:rPr lang="fr-FR" sz="1400" b="0" i="0" u="none" strike="noStrike" dirty="0">
                          <a:solidFill>
                            <a:schemeClr val="tx1"/>
                          </a:solidFill>
                          <a:effectLst/>
                          <a:latin typeface="Calibri"/>
                        </a:rPr>
                        <a:t>librairie...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chemeClr val="tx1"/>
                          </a:solidFill>
                          <a:effectLst/>
                          <a:latin typeface="Calibri"/>
                        </a:rPr>
                        <a:t>4%</a:t>
                      </a:r>
                      <a:endParaRPr lang="fr-FR" sz="1400" b="0" i="0" u="none" strike="noStrike" dirty="0">
                        <a:solidFill>
                          <a:schemeClr val="tx1"/>
                        </a:solidFill>
                        <a:effectLst/>
                        <a:latin typeface="Calibri"/>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19125">
                <a:tc>
                  <a:txBody>
                    <a:bodyPr/>
                    <a:lstStyle/>
                    <a:p>
                      <a:pPr algn="l" fontAlgn="b"/>
                      <a:r>
                        <a:rPr lang="fr-FR" sz="1400" b="0" i="0" u="none" strike="noStrike" dirty="0" smtClean="0">
                          <a:solidFill>
                            <a:schemeClr val="tx1"/>
                          </a:solidFill>
                          <a:effectLst/>
                          <a:latin typeface="Calibri"/>
                        </a:rPr>
                        <a:t>… directement </a:t>
                      </a:r>
                      <a:r>
                        <a:rPr lang="fr-FR" sz="1400" b="0" i="0" u="none" strike="noStrike" dirty="0">
                          <a:solidFill>
                            <a:schemeClr val="tx1"/>
                          </a:solidFill>
                          <a:effectLst/>
                          <a:latin typeface="Calibri"/>
                        </a:rPr>
                        <a:t>sur votre liseuse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chemeClr val="tx1"/>
                          </a:solidFill>
                          <a:effectLst/>
                          <a:latin typeface="Calibri"/>
                        </a:rPr>
                        <a:t>3%</a:t>
                      </a:r>
                      <a:endParaRPr lang="fr-FR" sz="1400" b="0" i="0" u="none" strike="noStrike" dirty="0">
                        <a:solidFill>
                          <a:schemeClr val="tx1"/>
                        </a:solidFill>
                        <a:effectLst/>
                        <a:latin typeface="Calibri"/>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19125">
                <a:tc>
                  <a:txBody>
                    <a:bodyPr/>
                    <a:lstStyle/>
                    <a:p>
                      <a:pPr algn="l" fontAlgn="b"/>
                      <a:r>
                        <a:rPr lang="fr-FR" sz="1400" b="0" i="0" u="none" strike="noStrike" dirty="0" smtClean="0">
                          <a:solidFill>
                            <a:schemeClr val="tx1"/>
                          </a:solidFill>
                          <a:effectLst/>
                          <a:latin typeface="Calibri"/>
                        </a:rPr>
                        <a:t>… un </a:t>
                      </a:r>
                      <a:r>
                        <a:rPr lang="fr-FR" sz="1400" b="0" i="0" u="none" strike="noStrike" dirty="0">
                          <a:solidFill>
                            <a:schemeClr val="tx1"/>
                          </a:solidFill>
                          <a:effectLst/>
                          <a:latin typeface="Calibri"/>
                        </a:rPr>
                        <a:t>abonnement sur des sites de streaming de livres : </a:t>
                      </a:r>
                      <a:r>
                        <a:rPr lang="fr-FR" sz="1400" b="0" i="0" u="none" strike="noStrike" dirty="0" err="1">
                          <a:solidFill>
                            <a:schemeClr val="tx1"/>
                          </a:solidFill>
                          <a:effectLst/>
                          <a:latin typeface="Calibri"/>
                        </a:rPr>
                        <a:t>Youbook</a:t>
                      </a:r>
                      <a:r>
                        <a:rPr lang="fr-FR" sz="1400" b="0" i="0" u="none" strike="noStrike" dirty="0">
                          <a:solidFill>
                            <a:schemeClr val="tx1"/>
                          </a:solidFill>
                          <a:effectLst/>
                          <a:latin typeface="Calibri"/>
                        </a:rPr>
                        <a: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chemeClr val="tx1"/>
                          </a:solidFill>
                          <a:effectLst/>
                          <a:latin typeface="Calibri"/>
                        </a:rPr>
                        <a:t>2%</a:t>
                      </a:r>
                      <a:endParaRPr lang="fr-FR" sz="1400" b="0" i="0" u="none" strike="noStrike" dirty="0">
                        <a:solidFill>
                          <a:schemeClr val="tx1"/>
                        </a:solidFill>
                        <a:effectLst/>
                        <a:latin typeface="Calibri"/>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2533949812"/>
              </p:ext>
            </p:extLst>
          </p:nvPr>
        </p:nvGraphicFramePr>
        <p:xfrm>
          <a:off x="4872399" y="2704680"/>
          <a:ext cx="4014007" cy="3561324"/>
        </p:xfrm>
        <a:graphic>
          <a:graphicData uri="http://schemas.openxmlformats.org/drawingml/2006/table">
            <a:tbl>
              <a:tblPr>
                <a:tableStyleId>{5C22544A-7EE6-4342-B048-85BDC9FD1C3A}</a:tableStyleId>
              </a:tblPr>
              <a:tblGrid>
                <a:gridCol w="3275508"/>
                <a:gridCol w="738499"/>
              </a:tblGrid>
              <a:tr h="232030">
                <a:tc>
                  <a:txBody>
                    <a:bodyPr/>
                    <a:lstStyle/>
                    <a:p>
                      <a:pPr algn="l" fontAlgn="b"/>
                      <a:r>
                        <a:rPr lang="fr-FR" sz="1800" b="0" i="0" u="none" strike="noStrike" dirty="0">
                          <a:solidFill>
                            <a:schemeClr val="tx1"/>
                          </a:solidFill>
                          <a:effectLst/>
                          <a:latin typeface="Calibri"/>
                        </a:rPr>
                        <a:t>sur un site Internet </a:t>
                      </a:r>
                      <a:endParaRPr lang="fr-FR" sz="1800" b="0" i="0" u="none" strike="noStrike" dirty="0" smtClean="0">
                        <a:solidFill>
                          <a:schemeClr val="tx1"/>
                        </a:solidFill>
                        <a:effectLst/>
                        <a:latin typeface="Calibri"/>
                      </a:endParaRPr>
                    </a:p>
                    <a:p>
                      <a:pPr algn="l" fontAlgn="b"/>
                      <a:r>
                        <a:rPr lang="fr-FR" sz="1600" b="0" i="0" u="none" strike="noStrike" dirty="0" err="1" smtClean="0">
                          <a:solidFill>
                            <a:schemeClr val="tx1"/>
                          </a:solidFill>
                          <a:effectLst/>
                          <a:latin typeface="Calibri"/>
                        </a:rPr>
                        <a:t>Gallica</a:t>
                      </a:r>
                      <a:r>
                        <a:rPr lang="fr-FR" sz="1600" b="0" i="0" u="none" strike="noStrike" dirty="0" smtClean="0">
                          <a:solidFill>
                            <a:schemeClr val="tx1"/>
                          </a:solidFill>
                          <a:effectLst/>
                          <a:latin typeface="Calibri"/>
                        </a:rPr>
                        <a:t> </a:t>
                      </a:r>
                      <a:r>
                        <a:rPr lang="fr-FR" sz="1600" b="0" i="0" u="none" strike="noStrike" dirty="0">
                          <a:solidFill>
                            <a:schemeClr val="tx1"/>
                          </a:solidFill>
                          <a:effectLst/>
                          <a:latin typeface="Calibri"/>
                        </a:rPr>
                        <a:t>de la BNF, le site du Projet Gutenberg, </a:t>
                      </a:r>
                      <a:r>
                        <a:rPr lang="fr-FR" sz="1600" b="0" i="0" u="none" strike="noStrike" dirty="0" err="1">
                          <a:solidFill>
                            <a:schemeClr val="tx1"/>
                          </a:solidFill>
                          <a:effectLst/>
                          <a:latin typeface="Calibri"/>
                        </a:rPr>
                        <a:t>Feedbooks</a:t>
                      </a:r>
                      <a:r>
                        <a:rPr lang="fr-FR" sz="1600" b="0" i="0" u="none" strike="noStrike" dirty="0">
                          <a:solidFill>
                            <a:schemeClr val="tx1"/>
                          </a:solidFill>
                          <a:effectLst/>
                          <a:latin typeface="Calibri"/>
                        </a:rPr>
                        <a:t>…</a:t>
                      </a: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D9F3"/>
                    </a:solidFill>
                  </a:tcPr>
                </a:tc>
                <a:tc>
                  <a:txBody>
                    <a:bodyPr/>
                    <a:lstStyle/>
                    <a:p>
                      <a:pPr algn="ctr" fontAlgn="b"/>
                      <a:r>
                        <a:rPr lang="fr-FR" sz="2000" b="1" i="0" u="none" strike="noStrike" dirty="0" smtClean="0">
                          <a:solidFill>
                            <a:schemeClr val="tx1"/>
                          </a:solidFill>
                          <a:effectLst/>
                          <a:latin typeface="Calibri"/>
                        </a:rPr>
                        <a:t>25%</a:t>
                      </a:r>
                      <a:endParaRPr lang="fr-FR" sz="2000" b="1" i="0" u="none" strike="noStrike" dirty="0">
                        <a:solidFill>
                          <a:schemeClr val="tx1"/>
                        </a:solidFill>
                        <a:effectLst/>
                        <a:latin typeface="Calibri"/>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D9F3"/>
                    </a:solidFill>
                  </a:tcPr>
                </a:tc>
              </a:tr>
              <a:tr h="232030">
                <a:tc>
                  <a:txBody>
                    <a:bodyPr/>
                    <a:lstStyle/>
                    <a:p>
                      <a:pPr algn="l" fontAlgn="b"/>
                      <a:r>
                        <a:rPr lang="fr-FR" sz="1800" b="0" i="0" u="none" strike="noStrike" dirty="0">
                          <a:solidFill>
                            <a:schemeClr val="tx1"/>
                          </a:solidFill>
                          <a:effectLst/>
                          <a:latin typeface="Calibri"/>
                        </a:rPr>
                        <a:t>sur un site Internet du type réseau de partage : </a:t>
                      </a:r>
                      <a:r>
                        <a:rPr lang="fr-FR" sz="1400" b="0" i="0" u="none" strike="noStrike" dirty="0">
                          <a:solidFill>
                            <a:schemeClr val="tx1"/>
                          </a:solidFill>
                          <a:effectLst/>
                          <a:latin typeface="Calibri"/>
                        </a:rPr>
                        <a:t>Torrent,... </a:t>
                      </a: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D9F3"/>
                    </a:solidFill>
                  </a:tcPr>
                </a:tc>
                <a:tc>
                  <a:txBody>
                    <a:bodyPr/>
                    <a:lstStyle/>
                    <a:p>
                      <a:pPr algn="ctr" fontAlgn="b"/>
                      <a:r>
                        <a:rPr lang="fr-FR" sz="2000" b="1" i="0" u="none" strike="noStrike" dirty="0" smtClean="0">
                          <a:solidFill>
                            <a:schemeClr val="tx1"/>
                          </a:solidFill>
                          <a:effectLst/>
                          <a:latin typeface="Calibri"/>
                        </a:rPr>
                        <a:t>19%</a:t>
                      </a:r>
                      <a:endParaRPr lang="fr-FR" sz="2000" b="1" i="0" u="none" strike="noStrike" dirty="0">
                        <a:solidFill>
                          <a:schemeClr val="tx1"/>
                        </a:solidFill>
                        <a:effectLst/>
                        <a:latin typeface="Calibri"/>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D9F3"/>
                    </a:solidFill>
                  </a:tcPr>
                </a:tc>
              </a:tr>
              <a:tr h="400490">
                <a:tc>
                  <a:txBody>
                    <a:bodyPr/>
                    <a:lstStyle/>
                    <a:p>
                      <a:pPr algn="l" fontAlgn="b"/>
                      <a:r>
                        <a:rPr lang="fr-FR" sz="1800" b="0" i="0" u="none" strike="noStrike" dirty="0">
                          <a:solidFill>
                            <a:schemeClr val="tx1"/>
                          </a:solidFill>
                          <a:effectLst/>
                          <a:latin typeface="Calibri"/>
                        </a:rPr>
                        <a:t>sur un support mobile </a:t>
                      </a:r>
                      <a:r>
                        <a:rPr lang="fr-FR" sz="1800" b="0" i="0" u="none" strike="noStrike" dirty="0" smtClean="0">
                          <a:solidFill>
                            <a:schemeClr val="tx1"/>
                          </a:solidFill>
                          <a:effectLst/>
                          <a:latin typeface="Calibri"/>
                        </a:rPr>
                        <a:t>que </a:t>
                      </a:r>
                      <a:r>
                        <a:rPr lang="fr-FR" sz="1800" b="0" i="0" u="none" strike="noStrike" dirty="0">
                          <a:solidFill>
                            <a:schemeClr val="tx1"/>
                          </a:solidFill>
                          <a:effectLst/>
                          <a:latin typeface="Calibri"/>
                        </a:rPr>
                        <a:t>l'on vous </a:t>
                      </a:r>
                      <a:r>
                        <a:rPr lang="fr-FR" sz="1800" b="0" i="0" u="none" strike="noStrike" dirty="0" smtClean="0">
                          <a:solidFill>
                            <a:schemeClr val="tx1"/>
                          </a:solidFill>
                          <a:effectLst/>
                          <a:latin typeface="Calibri"/>
                        </a:rPr>
                        <a:t>a</a:t>
                      </a:r>
                      <a:r>
                        <a:rPr lang="fr-FR" sz="1800" b="0" i="0" u="none" strike="noStrike" baseline="0" dirty="0" smtClean="0">
                          <a:solidFill>
                            <a:schemeClr val="tx1"/>
                          </a:solidFill>
                          <a:effectLst/>
                          <a:latin typeface="Calibri"/>
                        </a:rPr>
                        <a:t> </a:t>
                      </a:r>
                      <a:r>
                        <a:rPr lang="fr-FR" sz="1800" b="0" i="0" u="none" strike="noStrike" dirty="0" smtClean="0">
                          <a:solidFill>
                            <a:schemeClr val="tx1"/>
                          </a:solidFill>
                          <a:effectLst/>
                          <a:latin typeface="Calibri"/>
                        </a:rPr>
                        <a:t>prêté</a:t>
                      </a:r>
                      <a:endParaRPr lang="fr-FR" sz="1800" b="0" i="0" u="none" strike="noStrike" dirty="0">
                        <a:solidFill>
                          <a:schemeClr val="tx1"/>
                        </a:solidFill>
                        <a:effectLst/>
                        <a:latin typeface="Calibri"/>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D9F3"/>
                    </a:solidFill>
                  </a:tcPr>
                </a:tc>
                <a:tc>
                  <a:txBody>
                    <a:bodyPr/>
                    <a:lstStyle/>
                    <a:p>
                      <a:pPr algn="ctr" fontAlgn="b"/>
                      <a:r>
                        <a:rPr lang="fr-FR" sz="2000" b="1" i="0" u="none" strike="noStrike" dirty="0" smtClean="0">
                          <a:solidFill>
                            <a:schemeClr val="tx1"/>
                          </a:solidFill>
                          <a:effectLst/>
                          <a:latin typeface="Calibri"/>
                        </a:rPr>
                        <a:t>12%</a:t>
                      </a:r>
                      <a:endParaRPr lang="fr-FR" sz="2000" b="1" i="0" u="none" strike="noStrike" dirty="0">
                        <a:solidFill>
                          <a:schemeClr val="tx1"/>
                        </a:solidFill>
                        <a:effectLst/>
                        <a:latin typeface="Calibri"/>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D9F3"/>
                    </a:solidFill>
                  </a:tcPr>
                </a:tc>
              </a:tr>
              <a:tr h="266993">
                <a:tc>
                  <a:txBody>
                    <a:bodyPr/>
                    <a:lstStyle/>
                    <a:p>
                      <a:pPr algn="l" fontAlgn="b"/>
                      <a:r>
                        <a:rPr lang="fr-FR" sz="1400" b="0" i="0" u="none" strike="noStrike" dirty="0">
                          <a:solidFill>
                            <a:schemeClr val="tx1"/>
                          </a:solidFill>
                          <a:effectLst/>
                          <a:latin typeface="Calibri"/>
                        </a:rPr>
                        <a:t>sur des sites de streaming de livres : </a:t>
                      </a:r>
                      <a:r>
                        <a:rPr lang="fr-FR" sz="1400" b="0" i="0" u="none" strike="noStrike" dirty="0" err="1">
                          <a:solidFill>
                            <a:schemeClr val="tx1"/>
                          </a:solidFill>
                          <a:effectLst/>
                          <a:latin typeface="Calibri"/>
                        </a:rPr>
                        <a:t>Youbook</a:t>
                      </a:r>
                      <a:r>
                        <a:rPr lang="fr-FR" sz="1400" b="0" i="0" u="none" strike="noStrike" dirty="0">
                          <a:solidFill>
                            <a:schemeClr val="tx1"/>
                          </a:solidFill>
                          <a:effectLst/>
                          <a:latin typeface="Calibri"/>
                        </a:rPr>
                        <a:t>,... </a:t>
                      </a:r>
                    </a:p>
                  </a:txBody>
                  <a:tcPr marL="9525" marR="9525" marT="9525"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chemeClr val="tx1"/>
                          </a:solidFill>
                          <a:effectLst/>
                          <a:latin typeface="Calibri"/>
                        </a:rPr>
                        <a:t>10%</a:t>
                      </a:r>
                      <a:endParaRPr lang="fr-FR" sz="1400" b="0" i="0" u="none" strike="noStrike" dirty="0">
                        <a:solidFill>
                          <a:schemeClr val="tx1"/>
                        </a:solidFill>
                        <a:effectLst/>
                        <a:latin typeface="Calibri"/>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266993">
                <a:tc>
                  <a:txBody>
                    <a:bodyPr/>
                    <a:lstStyle/>
                    <a:p>
                      <a:pPr algn="l" fontAlgn="b"/>
                      <a:r>
                        <a:rPr lang="fr-FR" sz="1400" b="0" i="0" u="none" strike="noStrike" dirty="0">
                          <a:solidFill>
                            <a:schemeClr val="tx1"/>
                          </a:solidFill>
                          <a:effectLst/>
                          <a:latin typeface="Calibri"/>
                        </a:rPr>
                        <a:t>on vous en a donné une copie</a:t>
                      </a:r>
                    </a:p>
                  </a:txBody>
                  <a:tcPr marL="9525" marR="9525" marT="9525" marB="0" anchor="b">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chemeClr val="tx1"/>
                          </a:solidFill>
                          <a:effectLst/>
                          <a:latin typeface="Calibri"/>
                        </a:rPr>
                        <a:t>9%</a:t>
                      </a:r>
                      <a:endParaRPr lang="fr-FR" sz="1400" b="0" i="0" u="none" strike="noStrike" dirty="0">
                        <a:solidFill>
                          <a:schemeClr val="tx1"/>
                        </a:solidFill>
                        <a:effectLst/>
                        <a:latin typeface="Calibri"/>
                      </a:endParaRPr>
                    </a:p>
                  </a:txBody>
                  <a:tcPr marL="9525" marR="9525" marT="9525"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66993">
                <a:tc>
                  <a:txBody>
                    <a:bodyPr/>
                    <a:lstStyle/>
                    <a:p>
                      <a:pPr algn="l" fontAlgn="b"/>
                      <a:r>
                        <a:rPr lang="fr-FR" sz="1400" b="0" i="0" u="none" strike="noStrike">
                          <a:solidFill>
                            <a:schemeClr val="tx1"/>
                          </a:solidFill>
                          <a:effectLst/>
                          <a:latin typeface="Calibri"/>
                        </a:rPr>
                        <a:t>à la bibliothèque ou au centre de documentation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chemeClr val="tx1"/>
                          </a:solidFill>
                          <a:effectLst/>
                          <a:latin typeface="Calibri"/>
                        </a:rPr>
                        <a:t>8%</a:t>
                      </a:r>
                      <a:endParaRPr lang="fr-FR" sz="1400" b="0" i="0" u="none" strike="noStrike" dirty="0">
                        <a:solidFill>
                          <a:schemeClr val="tx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6993">
                <a:tc>
                  <a:txBody>
                    <a:bodyPr/>
                    <a:lstStyle/>
                    <a:p>
                      <a:pPr algn="l" fontAlgn="b"/>
                      <a:r>
                        <a:rPr lang="fr-FR" sz="1400" b="0" i="0" u="none" strike="noStrike" dirty="0">
                          <a:solidFill>
                            <a:schemeClr val="tx1"/>
                          </a:solidFill>
                          <a:effectLst/>
                          <a:latin typeface="Calibri"/>
                        </a:rPr>
                        <a:t>le livre était déjà installé sur votre appareil</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chemeClr val="tx1"/>
                          </a:solidFill>
                          <a:effectLst/>
                          <a:latin typeface="Calibri"/>
                        </a:rPr>
                        <a:t>8%</a:t>
                      </a:r>
                      <a:endParaRPr lang="fr-FR" sz="1400" b="0" i="0" u="none" strike="noStrike" dirty="0">
                        <a:solidFill>
                          <a:schemeClr val="tx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6993">
                <a:tc>
                  <a:txBody>
                    <a:bodyPr/>
                    <a:lstStyle/>
                    <a:p>
                      <a:pPr algn="l" fontAlgn="b"/>
                      <a:r>
                        <a:rPr lang="fr-FR" sz="1400" b="0" i="0" u="none" strike="noStrike" dirty="0">
                          <a:solidFill>
                            <a:schemeClr val="tx1"/>
                          </a:solidFill>
                          <a:effectLst/>
                          <a:latin typeface="Calibri"/>
                        </a:rPr>
                        <a:t>au sein des ressources de votre entreprise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chemeClr val="tx1"/>
                          </a:solidFill>
                          <a:effectLst/>
                          <a:latin typeface="Calibri"/>
                        </a:rPr>
                        <a:t>5%</a:t>
                      </a:r>
                      <a:endParaRPr lang="fr-FR" sz="1400" b="0" i="0" u="none" strike="noStrike" dirty="0">
                        <a:solidFill>
                          <a:schemeClr val="tx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9" name="Groupe 18"/>
          <p:cNvGrpSpPr/>
          <p:nvPr/>
        </p:nvGrpSpPr>
        <p:grpSpPr>
          <a:xfrm>
            <a:off x="4227612" y="1879315"/>
            <a:ext cx="654515" cy="638682"/>
            <a:chOff x="3475329" y="2590956"/>
            <a:chExt cx="2229935" cy="2801434"/>
          </a:xfrm>
          <a:solidFill>
            <a:srgbClr val="7030A0"/>
          </a:solidFill>
        </p:grpSpPr>
        <p:sp>
          <p:nvSpPr>
            <p:cNvPr id="20"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1"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2"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25" name="Textfeld 7"/>
          <p:cNvSpPr txBox="1">
            <a:spLocks noChangeArrowheads="1"/>
          </p:cNvSpPr>
          <p:nvPr/>
        </p:nvSpPr>
        <p:spPr bwMode="auto">
          <a:xfrm>
            <a:off x="3693806" y="1733849"/>
            <a:ext cx="17100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Tree>
    <p:extLst>
      <p:ext uri="{BB962C8B-B14F-4D97-AF65-F5344CB8AC3E}">
        <p14:creationId xmlns:p14="http://schemas.microsoft.com/office/powerpoint/2010/main" val="2661388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5500913" y="3707005"/>
            <a:ext cx="3443061" cy="2663167"/>
          </a:xfrm>
          <a:prstGeom prst="rect">
            <a:avLst/>
          </a:pr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3" name="Rectangle 2"/>
          <p:cNvSpPr/>
          <p:nvPr/>
        </p:nvSpPr>
        <p:spPr bwMode="auto">
          <a:xfrm>
            <a:off x="5500914" y="956599"/>
            <a:ext cx="3443061" cy="26631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38" name="Textfeld 7"/>
          <p:cNvSpPr txBox="1">
            <a:spLocks noChangeArrowheads="1"/>
          </p:cNvSpPr>
          <p:nvPr/>
        </p:nvSpPr>
        <p:spPr bwMode="auto">
          <a:xfrm>
            <a:off x="5687432" y="1171751"/>
            <a:ext cx="2835879"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600" b="1" dirty="0" smtClean="0">
                <a:solidFill>
                  <a:schemeClr val="accent1"/>
                </a:solidFill>
                <a:ea typeface="ヒラギノ角ゴ Pro W3" pitchFamily="-64" charset="-128"/>
              </a:rPr>
              <a:t>Le top 5 chez les hommes</a:t>
            </a:r>
          </a:p>
          <a:p>
            <a:pPr marL="631825" lvl="1" indent="-187325" eaLnBrk="1" hangingPunct="1">
              <a:spcBef>
                <a:spcPct val="0"/>
              </a:spcBef>
            </a:pPr>
            <a:r>
              <a:rPr lang="fr-FR" altLang="fr-FR" sz="1400" dirty="0" smtClean="0">
                <a:ea typeface="ヒラギノ角ゴ Pro W3" pitchFamily="-64" charset="-128"/>
              </a:rPr>
              <a:t>Histoire (40%)</a:t>
            </a:r>
          </a:p>
          <a:p>
            <a:pPr marL="631825" lvl="1" indent="-187325" eaLnBrk="1" hangingPunct="1">
              <a:spcBef>
                <a:spcPct val="0"/>
              </a:spcBef>
            </a:pPr>
            <a:r>
              <a:rPr lang="fr-FR" altLang="fr-FR" sz="1400" dirty="0" smtClean="0">
                <a:ea typeface="ヒラギノ角ゴ Pro W3" pitchFamily="-64" charset="-128"/>
              </a:rPr>
              <a:t>Policiers (37%)</a:t>
            </a:r>
          </a:p>
          <a:p>
            <a:pPr marL="631825" lvl="1" indent="-187325" eaLnBrk="1" hangingPunct="1">
              <a:spcBef>
                <a:spcPct val="0"/>
              </a:spcBef>
            </a:pPr>
            <a:r>
              <a:rPr lang="fr-FR" altLang="fr-FR" sz="1400" dirty="0" smtClean="0">
                <a:ea typeface="ヒラギノ角ゴ Pro W3" pitchFamily="-64" charset="-128"/>
              </a:rPr>
              <a:t>BD (35%)</a:t>
            </a:r>
          </a:p>
          <a:p>
            <a:pPr marL="631825" lvl="1" indent="-187325" eaLnBrk="1" hangingPunct="1">
              <a:spcBef>
                <a:spcPct val="0"/>
              </a:spcBef>
            </a:pPr>
            <a:r>
              <a:rPr lang="fr-FR" altLang="fr-FR" sz="1400" dirty="0" smtClean="0">
                <a:ea typeface="ヒラギノ角ゴ Pro W3" pitchFamily="-64" charset="-128"/>
              </a:rPr>
              <a:t>Livres scientifiques (31%)</a:t>
            </a:r>
          </a:p>
          <a:p>
            <a:pPr marL="631825" lvl="1" indent="-187325" eaLnBrk="1" hangingPunct="1">
              <a:spcBef>
                <a:spcPct val="0"/>
              </a:spcBef>
            </a:pPr>
            <a:r>
              <a:rPr lang="fr-FR" altLang="fr-FR" sz="1400" dirty="0" smtClean="0">
                <a:ea typeface="ヒラギノ角ゴ Pro W3" pitchFamily="-64" charset="-128"/>
              </a:rPr>
              <a:t>Livres pratiques (29%)</a:t>
            </a:r>
          </a:p>
        </p:txBody>
      </p:sp>
      <p:sp>
        <p:nvSpPr>
          <p:cNvPr id="39" name="Textfeld 7"/>
          <p:cNvSpPr txBox="1">
            <a:spLocks noChangeArrowheads="1"/>
          </p:cNvSpPr>
          <p:nvPr/>
        </p:nvSpPr>
        <p:spPr bwMode="auto">
          <a:xfrm>
            <a:off x="5687432" y="2383076"/>
            <a:ext cx="2835879" cy="141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600" b="1" dirty="0" smtClean="0">
                <a:solidFill>
                  <a:schemeClr val="accent1"/>
                </a:solidFill>
                <a:ea typeface="ヒラギノ角ゴ Pro W3" pitchFamily="-64" charset="-128"/>
              </a:rPr>
              <a:t>Le top 5 chez les femmes</a:t>
            </a:r>
          </a:p>
          <a:p>
            <a:pPr lvl="1" eaLnBrk="1" hangingPunct="1">
              <a:spcBef>
                <a:spcPct val="0"/>
              </a:spcBef>
            </a:pPr>
            <a:r>
              <a:rPr lang="fr-FR" altLang="fr-FR" sz="1400" dirty="0" smtClean="0">
                <a:ea typeface="ヒラギノ角ゴ Pro W3" pitchFamily="-64" charset="-128"/>
              </a:rPr>
              <a:t>Policiers (43%)</a:t>
            </a:r>
          </a:p>
          <a:p>
            <a:pPr lvl="1" eaLnBrk="1" hangingPunct="1">
              <a:spcBef>
                <a:spcPct val="0"/>
              </a:spcBef>
            </a:pPr>
            <a:r>
              <a:rPr lang="fr-FR" altLang="fr-FR" sz="1400" dirty="0" smtClean="0">
                <a:ea typeface="ヒラギノ角ゴ Pro W3" pitchFamily="-64" charset="-128"/>
              </a:rPr>
              <a:t>Livres pratiques (42%)</a:t>
            </a:r>
          </a:p>
          <a:p>
            <a:pPr lvl="1" eaLnBrk="1" hangingPunct="1">
              <a:spcBef>
                <a:spcPct val="0"/>
              </a:spcBef>
            </a:pPr>
            <a:r>
              <a:rPr lang="fr-FR" altLang="fr-FR" sz="1400" dirty="0" smtClean="0">
                <a:ea typeface="ヒラギノ角ゴ Pro W3" pitchFamily="-64" charset="-128"/>
              </a:rPr>
              <a:t>Autres genres romans (35%)</a:t>
            </a:r>
          </a:p>
          <a:p>
            <a:pPr lvl="1" eaLnBrk="1" hangingPunct="1">
              <a:spcBef>
                <a:spcPct val="0"/>
              </a:spcBef>
            </a:pPr>
            <a:r>
              <a:rPr lang="fr-FR" altLang="fr-FR" sz="1400" dirty="0" smtClean="0">
                <a:ea typeface="ヒラギノ角ゴ Pro W3" pitchFamily="-64" charset="-128"/>
              </a:rPr>
              <a:t>Histoire (29%)</a:t>
            </a:r>
          </a:p>
          <a:p>
            <a:pPr lvl="1" eaLnBrk="1" hangingPunct="1">
              <a:spcBef>
                <a:spcPct val="0"/>
              </a:spcBef>
            </a:pPr>
            <a:r>
              <a:rPr lang="fr-FR" altLang="fr-FR" sz="1400" dirty="0" smtClean="0">
                <a:ea typeface="ヒラギノ角ゴ Pro W3" pitchFamily="-64" charset="-128"/>
              </a:rPr>
              <a:t>Livres enfants (26%)</a:t>
            </a:r>
          </a:p>
          <a:p>
            <a:pPr eaLnBrk="1" hangingPunct="1">
              <a:spcBef>
                <a:spcPct val="0"/>
              </a:spcBef>
              <a:buFontTx/>
              <a:buNone/>
            </a:pPr>
            <a:endParaRPr lang="fr-FR" altLang="fr-FR" sz="1600" b="1" dirty="0" smtClean="0">
              <a:ea typeface="ヒラギノ角ゴ Pro W3" pitchFamily="-64" charset="-128"/>
            </a:endParaRPr>
          </a:p>
        </p:txBody>
      </p:sp>
      <p:sp>
        <p:nvSpPr>
          <p:cNvPr id="40" name="Textfeld 7"/>
          <p:cNvSpPr txBox="1">
            <a:spLocks noChangeArrowheads="1"/>
          </p:cNvSpPr>
          <p:nvPr/>
        </p:nvSpPr>
        <p:spPr bwMode="auto">
          <a:xfrm>
            <a:off x="5687432" y="3839722"/>
            <a:ext cx="2835879"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600" b="1" dirty="0" smtClean="0">
                <a:solidFill>
                  <a:schemeClr val="accent1"/>
                </a:solidFill>
                <a:ea typeface="ヒラギノ角ゴ Pro W3" pitchFamily="-64" charset="-128"/>
              </a:rPr>
              <a:t>Le top 5 chez les Moins de 35 ans</a:t>
            </a:r>
          </a:p>
          <a:p>
            <a:pPr lvl="1" eaLnBrk="1" hangingPunct="1">
              <a:spcBef>
                <a:spcPct val="0"/>
              </a:spcBef>
            </a:pPr>
            <a:r>
              <a:rPr lang="fr-FR" altLang="fr-FR" sz="1400" dirty="0" smtClean="0">
                <a:ea typeface="ヒラギノ角ゴ Pro W3" pitchFamily="-64" charset="-128"/>
              </a:rPr>
              <a:t>Sciences </a:t>
            </a:r>
            <a:r>
              <a:rPr lang="fr-FR" altLang="fr-FR" sz="1400" dirty="0" smtClean="0">
                <a:ea typeface="ヒラギノ角ゴ Pro W3" pitchFamily="-64" charset="-128"/>
              </a:rPr>
              <a:t>fiction </a:t>
            </a:r>
            <a:r>
              <a:rPr lang="fr-FR" altLang="fr-FR" sz="1400" dirty="0" smtClean="0">
                <a:ea typeface="ヒラギノ角ゴ Pro W3" pitchFamily="-64" charset="-128"/>
              </a:rPr>
              <a:t>(40%)</a:t>
            </a:r>
            <a:endParaRPr lang="fr-FR" altLang="fr-FR" sz="1400" dirty="0">
              <a:ea typeface="ヒラギノ角ゴ Pro W3" pitchFamily="-64" charset="-128"/>
            </a:endParaRPr>
          </a:p>
          <a:p>
            <a:pPr lvl="1" eaLnBrk="1" hangingPunct="1">
              <a:spcBef>
                <a:spcPct val="0"/>
              </a:spcBef>
            </a:pPr>
            <a:r>
              <a:rPr lang="fr-FR" altLang="fr-FR" sz="1400" dirty="0" smtClean="0">
                <a:ea typeface="ヒラギノ角ゴ Pro W3" pitchFamily="-64" charset="-128"/>
              </a:rPr>
              <a:t>Policiers (33%)</a:t>
            </a:r>
          </a:p>
          <a:p>
            <a:pPr lvl="1" eaLnBrk="1" hangingPunct="1">
              <a:spcBef>
                <a:spcPct val="0"/>
              </a:spcBef>
            </a:pPr>
            <a:r>
              <a:rPr lang="fr-FR" altLang="fr-FR" sz="1400" dirty="0" smtClean="0">
                <a:ea typeface="ヒラギノ角ゴ Pro W3" pitchFamily="-64" charset="-128"/>
              </a:rPr>
              <a:t>BD (33%)</a:t>
            </a:r>
          </a:p>
          <a:p>
            <a:pPr lvl="1" eaLnBrk="1" hangingPunct="1">
              <a:spcBef>
                <a:spcPct val="0"/>
              </a:spcBef>
            </a:pPr>
            <a:r>
              <a:rPr lang="fr-FR" altLang="fr-FR" sz="1400" dirty="0" smtClean="0">
                <a:ea typeface="ヒラギノ角ゴ Pro W3" pitchFamily="-64" charset="-128"/>
              </a:rPr>
              <a:t>Livres pratiques (29%)</a:t>
            </a:r>
          </a:p>
          <a:p>
            <a:pPr lvl="1" eaLnBrk="1" hangingPunct="1">
              <a:spcBef>
                <a:spcPct val="0"/>
              </a:spcBef>
            </a:pPr>
            <a:r>
              <a:rPr lang="fr-FR" altLang="fr-FR" sz="1400" dirty="0" smtClean="0">
                <a:ea typeface="ヒラギノ角ゴ Pro W3" pitchFamily="-64" charset="-128"/>
              </a:rPr>
              <a:t>Classiques (28%)</a:t>
            </a:r>
            <a:endParaRPr lang="fr-FR" altLang="fr-FR" sz="1600" b="1" dirty="0" smtClean="0">
              <a:ea typeface="ヒラギノ角ゴ Pro W3" pitchFamily="-64" charset="-128"/>
            </a:endParaRPr>
          </a:p>
        </p:txBody>
      </p:sp>
      <p:sp>
        <p:nvSpPr>
          <p:cNvPr id="41" name="Textfeld 7"/>
          <p:cNvSpPr txBox="1">
            <a:spLocks noChangeArrowheads="1"/>
          </p:cNvSpPr>
          <p:nvPr/>
        </p:nvSpPr>
        <p:spPr bwMode="auto">
          <a:xfrm>
            <a:off x="5687432" y="5189311"/>
            <a:ext cx="2835879" cy="141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600" b="1" dirty="0" smtClean="0">
                <a:solidFill>
                  <a:schemeClr val="accent1"/>
                </a:solidFill>
                <a:ea typeface="ヒラギノ角ゴ Pro W3" pitchFamily="-64" charset="-128"/>
              </a:rPr>
              <a:t>Le top 5 chez les 35 ans ou plus</a:t>
            </a:r>
          </a:p>
          <a:p>
            <a:pPr lvl="1" eaLnBrk="1" hangingPunct="1">
              <a:spcBef>
                <a:spcPct val="0"/>
              </a:spcBef>
            </a:pPr>
            <a:r>
              <a:rPr lang="fr-FR" altLang="fr-FR" sz="1400" dirty="0">
                <a:ea typeface="ヒラギノ角ゴ Pro W3" pitchFamily="-64" charset="-128"/>
              </a:rPr>
              <a:t>Policiers </a:t>
            </a:r>
            <a:r>
              <a:rPr lang="fr-FR" altLang="fr-FR" sz="1400" dirty="0" smtClean="0">
                <a:ea typeface="ヒラギノ角ゴ Pro W3" pitchFamily="-64" charset="-128"/>
              </a:rPr>
              <a:t>(45%)</a:t>
            </a:r>
          </a:p>
          <a:p>
            <a:pPr lvl="1" eaLnBrk="1" hangingPunct="1">
              <a:spcBef>
                <a:spcPct val="0"/>
              </a:spcBef>
            </a:pPr>
            <a:r>
              <a:rPr lang="fr-FR" altLang="fr-FR" sz="1400" dirty="0" smtClean="0">
                <a:ea typeface="ヒラギノ角ゴ Pro W3" pitchFamily="-64" charset="-128"/>
              </a:rPr>
              <a:t>Livres pratiques (40%)</a:t>
            </a:r>
          </a:p>
          <a:p>
            <a:pPr lvl="1" eaLnBrk="1" hangingPunct="1">
              <a:spcBef>
                <a:spcPct val="0"/>
              </a:spcBef>
            </a:pPr>
            <a:r>
              <a:rPr lang="fr-FR" altLang="fr-FR" sz="1400" dirty="0" smtClean="0">
                <a:ea typeface="ヒラギノ角ゴ Pro W3" pitchFamily="-64" charset="-128"/>
              </a:rPr>
              <a:t>Histoire (38%)</a:t>
            </a:r>
          </a:p>
          <a:p>
            <a:pPr lvl="1" eaLnBrk="1" hangingPunct="1">
              <a:spcBef>
                <a:spcPct val="0"/>
              </a:spcBef>
            </a:pPr>
            <a:r>
              <a:rPr lang="fr-FR" altLang="fr-FR" sz="1400" dirty="0" smtClean="0">
                <a:ea typeface="ヒラギノ角ゴ Pro W3" pitchFamily="-64" charset="-128"/>
              </a:rPr>
              <a:t>Autres genres romans (31%)</a:t>
            </a:r>
          </a:p>
          <a:p>
            <a:pPr lvl="1" eaLnBrk="1" hangingPunct="1">
              <a:spcBef>
                <a:spcPct val="0"/>
              </a:spcBef>
            </a:pPr>
            <a:r>
              <a:rPr lang="fr-FR" altLang="fr-FR" sz="1400" dirty="0" smtClean="0">
                <a:ea typeface="ヒラギノ角ゴ Pro W3" pitchFamily="-64" charset="-128"/>
              </a:rPr>
              <a:t>BD (23%)</a:t>
            </a:r>
            <a:endParaRPr lang="fr-FR" altLang="fr-FR" sz="1400" dirty="0">
              <a:ea typeface="ヒラギノ角ゴ Pro W3" pitchFamily="-64" charset="-128"/>
            </a:endParaRPr>
          </a:p>
          <a:p>
            <a:pPr eaLnBrk="1" hangingPunct="1">
              <a:spcBef>
                <a:spcPct val="0"/>
              </a:spcBef>
              <a:buFontTx/>
              <a:buNone/>
            </a:pPr>
            <a:endParaRPr lang="fr-FR" altLang="fr-FR" sz="1600" b="1" dirty="0" smtClean="0">
              <a:ea typeface="ヒラギノ角ゴ Pro W3" pitchFamily="-64" charset="-128"/>
            </a:endParaRPr>
          </a:p>
        </p:txBody>
      </p:sp>
      <p:sp>
        <p:nvSpPr>
          <p:cNvPr id="2" name="Titre 1"/>
          <p:cNvSpPr>
            <a:spLocks noGrp="1"/>
          </p:cNvSpPr>
          <p:nvPr>
            <p:ph type="title"/>
          </p:nvPr>
        </p:nvSpPr>
        <p:spPr>
          <a:xfrm>
            <a:off x="707573" y="174400"/>
            <a:ext cx="7028542" cy="611187"/>
          </a:xfrm>
        </p:spPr>
        <p:txBody>
          <a:bodyPr/>
          <a:lstStyle/>
          <a:p>
            <a:r>
              <a:rPr lang="fr-FR" sz="1800" dirty="0" smtClean="0"/>
              <a:t>Quel que soit le format de lecture, les genres Policiers et Pratiques sont les deux genres déclarés comme les plus lus . Selon le sexe et l’âge, le top 5 se modifie.</a:t>
            </a:r>
            <a:endParaRPr lang="fr-FR" sz="1800" dirty="0"/>
          </a:p>
        </p:txBody>
      </p:sp>
      <p:sp>
        <p:nvSpPr>
          <p:cNvPr id="5" name="Espace réservé du numéro de diapositive 4"/>
          <p:cNvSpPr>
            <a:spLocks noGrp="1"/>
          </p:cNvSpPr>
          <p:nvPr>
            <p:ph type="sldNum" sz="quarter" idx="11"/>
          </p:nvPr>
        </p:nvSpPr>
        <p:spPr/>
        <p:txBody>
          <a:bodyPr/>
          <a:lstStyle/>
          <a:p>
            <a:pPr>
              <a:defRPr/>
            </a:pPr>
            <a:fld id="{14F7B800-89C3-4AFF-A010-93EB288FD3E8}" type="slidenum">
              <a:rPr lang="en-US" smtClean="0">
                <a:solidFill>
                  <a:srgbClr val="1F497D"/>
                </a:solidFill>
              </a:rPr>
              <a:pPr>
                <a:defRPr/>
              </a:pPr>
              <a:t>37</a:t>
            </a:fld>
            <a:endParaRPr lang="en-US">
              <a:solidFill>
                <a:srgbClr val="1F497D"/>
              </a:solidFill>
            </a:endParaRPr>
          </a:p>
        </p:txBody>
      </p:sp>
      <p:grpSp>
        <p:nvGrpSpPr>
          <p:cNvPr id="6" name="Groupe 5"/>
          <p:cNvGrpSpPr/>
          <p:nvPr/>
        </p:nvGrpSpPr>
        <p:grpSpPr>
          <a:xfrm>
            <a:off x="139168" y="1295448"/>
            <a:ext cx="4970175" cy="3606019"/>
            <a:chOff x="2892859" y="1995657"/>
            <a:chExt cx="3739098" cy="2582263"/>
          </a:xfrm>
          <a:solidFill>
            <a:srgbClr val="A7FBFF"/>
          </a:solidFill>
        </p:grpSpPr>
        <p:sp>
          <p:nvSpPr>
            <p:cNvPr id="7" name="Freeform 27"/>
            <p:cNvSpPr>
              <a:spLocks/>
            </p:cNvSpPr>
            <p:nvPr/>
          </p:nvSpPr>
          <p:spPr bwMode="auto">
            <a:xfrm>
              <a:off x="2892859" y="1995657"/>
              <a:ext cx="3739098" cy="2262773"/>
            </a:xfrm>
            <a:custGeom>
              <a:avLst/>
              <a:gdLst/>
              <a:ahLst/>
              <a:cxnLst>
                <a:cxn ang="0">
                  <a:pos x="655" y="112"/>
                </a:cxn>
                <a:cxn ang="0">
                  <a:pos x="533" y="30"/>
                </a:cxn>
                <a:cxn ang="0">
                  <a:pos x="383" y="0"/>
                </a:cxn>
                <a:cxn ang="0">
                  <a:pos x="234" y="30"/>
                </a:cxn>
                <a:cxn ang="0">
                  <a:pos x="112" y="112"/>
                </a:cxn>
                <a:cxn ang="0">
                  <a:pos x="30" y="234"/>
                </a:cxn>
                <a:cxn ang="0">
                  <a:pos x="0" y="384"/>
                </a:cxn>
                <a:cxn ang="0">
                  <a:pos x="8" y="464"/>
                </a:cxn>
                <a:cxn ang="0">
                  <a:pos x="98" y="464"/>
                </a:cxn>
                <a:cxn ang="0">
                  <a:pos x="87" y="384"/>
                </a:cxn>
                <a:cxn ang="0">
                  <a:pos x="383" y="87"/>
                </a:cxn>
                <a:cxn ang="0">
                  <a:pos x="680" y="384"/>
                </a:cxn>
                <a:cxn ang="0">
                  <a:pos x="669" y="464"/>
                </a:cxn>
                <a:cxn ang="0">
                  <a:pos x="758" y="464"/>
                </a:cxn>
                <a:cxn ang="0">
                  <a:pos x="767" y="384"/>
                </a:cxn>
                <a:cxn ang="0">
                  <a:pos x="737" y="234"/>
                </a:cxn>
                <a:cxn ang="0">
                  <a:pos x="655" y="112"/>
                </a:cxn>
              </a:cxnLst>
              <a:rect l="0" t="0" r="r" b="b"/>
              <a:pathLst>
                <a:path w="767" h="464">
                  <a:moveTo>
                    <a:pt x="655" y="112"/>
                  </a:moveTo>
                  <a:cubicBezTo>
                    <a:pt x="619" y="77"/>
                    <a:pt x="578" y="50"/>
                    <a:pt x="533" y="30"/>
                  </a:cubicBezTo>
                  <a:cubicBezTo>
                    <a:pt x="485" y="10"/>
                    <a:pt x="435" y="0"/>
                    <a:pt x="383" y="0"/>
                  </a:cubicBezTo>
                  <a:cubicBezTo>
                    <a:pt x="332" y="0"/>
                    <a:pt x="281" y="10"/>
                    <a:pt x="234" y="30"/>
                  </a:cubicBezTo>
                  <a:cubicBezTo>
                    <a:pt x="188" y="50"/>
                    <a:pt x="147" y="77"/>
                    <a:pt x="112" y="112"/>
                  </a:cubicBezTo>
                  <a:cubicBezTo>
                    <a:pt x="77" y="148"/>
                    <a:pt x="49" y="189"/>
                    <a:pt x="30" y="234"/>
                  </a:cubicBezTo>
                  <a:cubicBezTo>
                    <a:pt x="10" y="282"/>
                    <a:pt x="0" y="332"/>
                    <a:pt x="0" y="384"/>
                  </a:cubicBezTo>
                  <a:cubicBezTo>
                    <a:pt x="0" y="411"/>
                    <a:pt x="3" y="438"/>
                    <a:pt x="8" y="464"/>
                  </a:cubicBezTo>
                  <a:cubicBezTo>
                    <a:pt x="98" y="464"/>
                    <a:pt x="98" y="464"/>
                    <a:pt x="98" y="464"/>
                  </a:cubicBezTo>
                  <a:cubicBezTo>
                    <a:pt x="90" y="438"/>
                    <a:pt x="87" y="412"/>
                    <a:pt x="87" y="384"/>
                  </a:cubicBezTo>
                  <a:cubicBezTo>
                    <a:pt x="87" y="220"/>
                    <a:pt x="219" y="87"/>
                    <a:pt x="383" y="87"/>
                  </a:cubicBezTo>
                  <a:cubicBezTo>
                    <a:pt x="547" y="87"/>
                    <a:pt x="680" y="220"/>
                    <a:pt x="680" y="384"/>
                  </a:cubicBezTo>
                  <a:cubicBezTo>
                    <a:pt x="680" y="412"/>
                    <a:pt x="676" y="438"/>
                    <a:pt x="669" y="464"/>
                  </a:cubicBezTo>
                  <a:cubicBezTo>
                    <a:pt x="758" y="464"/>
                    <a:pt x="758" y="464"/>
                    <a:pt x="758" y="464"/>
                  </a:cubicBezTo>
                  <a:cubicBezTo>
                    <a:pt x="764" y="438"/>
                    <a:pt x="767" y="411"/>
                    <a:pt x="767" y="384"/>
                  </a:cubicBezTo>
                  <a:cubicBezTo>
                    <a:pt x="767" y="332"/>
                    <a:pt x="757" y="282"/>
                    <a:pt x="737" y="234"/>
                  </a:cubicBezTo>
                  <a:cubicBezTo>
                    <a:pt x="717" y="189"/>
                    <a:pt x="690" y="148"/>
                    <a:pt x="655"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 name="Freeform 33"/>
            <p:cNvSpPr>
              <a:spLocks/>
            </p:cNvSpPr>
            <p:nvPr/>
          </p:nvSpPr>
          <p:spPr bwMode="auto">
            <a:xfrm>
              <a:off x="2948048" y="4396404"/>
              <a:ext cx="3628717" cy="181516"/>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9" name="Freeform 32"/>
          <p:cNvSpPr>
            <a:spLocks/>
          </p:cNvSpPr>
          <p:nvPr/>
        </p:nvSpPr>
        <p:spPr bwMode="auto">
          <a:xfrm>
            <a:off x="2704788" y="1507957"/>
            <a:ext cx="1015791" cy="966483"/>
          </a:xfrm>
          <a:custGeom>
            <a:avLst/>
            <a:gdLst/>
            <a:ahLst/>
            <a:cxnLst>
              <a:cxn ang="0">
                <a:pos x="140" y="49"/>
              </a:cxn>
              <a:cxn ang="0">
                <a:pos x="104" y="42"/>
              </a:cxn>
              <a:cxn ang="0">
                <a:pos x="96" y="36"/>
              </a:cxn>
              <a:cxn ang="0">
                <a:pos x="78" y="4"/>
              </a:cxn>
              <a:cxn ang="0">
                <a:pos x="68" y="4"/>
              </a:cxn>
              <a:cxn ang="0">
                <a:pos x="50" y="36"/>
              </a:cxn>
              <a:cxn ang="0">
                <a:pos x="42" y="42"/>
              </a:cxn>
              <a:cxn ang="0">
                <a:pos x="6" y="49"/>
              </a:cxn>
              <a:cxn ang="0">
                <a:pos x="3" y="58"/>
              </a:cxn>
              <a:cxn ang="0">
                <a:pos x="28" y="85"/>
              </a:cxn>
              <a:cxn ang="0">
                <a:pos x="31" y="94"/>
              </a:cxn>
              <a:cxn ang="0">
                <a:pos x="26" y="131"/>
              </a:cxn>
              <a:cxn ang="0">
                <a:pos x="35" y="137"/>
              </a:cxn>
              <a:cxn ang="0">
                <a:pos x="68" y="121"/>
              </a:cxn>
              <a:cxn ang="0">
                <a:pos x="78" y="121"/>
              </a:cxn>
              <a:cxn ang="0">
                <a:pos x="111" y="137"/>
              </a:cxn>
              <a:cxn ang="0">
                <a:pos x="119" y="131"/>
              </a:cxn>
              <a:cxn ang="0">
                <a:pos x="115" y="94"/>
              </a:cxn>
              <a:cxn ang="0">
                <a:pos x="118" y="85"/>
              </a:cxn>
              <a:cxn ang="0">
                <a:pos x="143" y="58"/>
              </a:cxn>
              <a:cxn ang="0">
                <a:pos x="140" y="49"/>
              </a:cxn>
            </a:cxnLst>
            <a:rect l="0" t="0" r="r" b="b"/>
            <a:pathLst>
              <a:path w="146" h="139">
                <a:moveTo>
                  <a:pt x="140" y="49"/>
                </a:moveTo>
                <a:cubicBezTo>
                  <a:pt x="104" y="42"/>
                  <a:pt x="104" y="42"/>
                  <a:pt x="104" y="42"/>
                </a:cubicBezTo>
                <a:cubicBezTo>
                  <a:pt x="100" y="41"/>
                  <a:pt x="97" y="39"/>
                  <a:pt x="96" y="36"/>
                </a:cubicBezTo>
                <a:cubicBezTo>
                  <a:pt x="78" y="4"/>
                  <a:pt x="78" y="4"/>
                  <a:pt x="78" y="4"/>
                </a:cubicBezTo>
                <a:cubicBezTo>
                  <a:pt x="76" y="0"/>
                  <a:pt x="70" y="0"/>
                  <a:pt x="68" y="4"/>
                </a:cubicBezTo>
                <a:cubicBezTo>
                  <a:pt x="50" y="36"/>
                  <a:pt x="50" y="36"/>
                  <a:pt x="50" y="36"/>
                </a:cubicBezTo>
                <a:cubicBezTo>
                  <a:pt x="48" y="39"/>
                  <a:pt x="46" y="41"/>
                  <a:pt x="42" y="42"/>
                </a:cubicBezTo>
                <a:cubicBezTo>
                  <a:pt x="6" y="49"/>
                  <a:pt x="6" y="49"/>
                  <a:pt x="6" y="49"/>
                </a:cubicBezTo>
                <a:cubicBezTo>
                  <a:pt x="2" y="49"/>
                  <a:pt x="0" y="55"/>
                  <a:pt x="3" y="58"/>
                </a:cubicBezTo>
                <a:cubicBezTo>
                  <a:pt x="28" y="85"/>
                  <a:pt x="28" y="85"/>
                  <a:pt x="28" y="85"/>
                </a:cubicBezTo>
                <a:cubicBezTo>
                  <a:pt x="30" y="88"/>
                  <a:pt x="32" y="91"/>
                  <a:pt x="31" y="94"/>
                </a:cubicBezTo>
                <a:cubicBezTo>
                  <a:pt x="26" y="131"/>
                  <a:pt x="26" y="131"/>
                  <a:pt x="26" y="131"/>
                </a:cubicBezTo>
                <a:cubicBezTo>
                  <a:pt x="26" y="135"/>
                  <a:pt x="31" y="139"/>
                  <a:pt x="35" y="137"/>
                </a:cubicBezTo>
                <a:cubicBezTo>
                  <a:pt x="68" y="121"/>
                  <a:pt x="68" y="121"/>
                  <a:pt x="68" y="121"/>
                </a:cubicBezTo>
                <a:cubicBezTo>
                  <a:pt x="71" y="120"/>
                  <a:pt x="75" y="120"/>
                  <a:pt x="78" y="121"/>
                </a:cubicBezTo>
                <a:cubicBezTo>
                  <a:pt x="111" y="137"/>
                  <a:pt x="111" y="137"/>
                  <a:pt x="111" y="137"/>
                </a:cubicBezTo>
                <a:cubicBezTo>
                  <a:pt x="115" y="139"/>
                  <a:pt x="120" y="135"/>
                  <a:pt x="119" y="131"/>
                </a:cubicBezTo>
                <a:cubicBezTo>
                  <a:pt x="115" y="94"/>
                  <a:pt x="115" y="94"/>
                  <a:pt x="115" y="94"/>
                </a:cubicBezTo>
                <a:cubicBezTo>
                  <a:pt x="114" y="91"/>
                  <a:pt x="115" y="88"/>
                  <a:pt x="118" y="85"/>
                </a:cubicBezTo>
                <a:cubicBezTo>
                  <a:pt x="143" y="58"/>
                  <a:pt x="143" y="58"/>
                  <a:pt x="143" y="58"/>
                </a:cubicBezTo>
                <a:cubicBezTo>
                  <a:pt x="146" y="55"/>
                  <a:pt x="144" y="49"/>
                  <a:pt x="140" y="49"/>
                </a:cubicBezTo>
                <a:close/>
              </a:path>
            </a:pathLst>
          </a:custGeom>
          <a:solidFill>
            <a:srgbClr val="008E94"/>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800" b="1" dirty="0" smtClean="0">
                <a:solidFill>
                  <a:srgbClr val="FFFFFF"/>
                </a:solidFill>
              </a:rPr>
              <a:t>36%</a:t>
            </a:r>
            <a:endParaRPr lang="en-GB" sz="2800" b="1" dirty="0">
              <a:solidFill>
                <a:srgbClr val="FFFFFF"/>
              </a:solidFill>
            </a:endParaRPr>
          </a:p>
        </p:txBody>
      </p:sp>
      <p:sp>
        <p:nvSpPr>
          <p:cNvPr id="10" name="Freeform 28"/>
          <p:cNvSpPr>
            <a:spLocks/>
          </p:cNvSpPr>
          <p:nvPr/>
        </p:nvSpPr>
        <p:spPr bwMode="auto">
          <a:xfrm>
            <a:off x="749460" y="3427805"/>
            <a:ext cx="1015791" cy="966483"/>
          </a:xfrm>
          <a:custGeom>
            <a:avLst/>
            <a:gdLst/>
            <a:ahLst/>
            <a:cxnLst>
              <a:cxn ang="0">
                <a:pos x="78" y="4"/>
              </a:cxn>
              <a:cxn ang="0">
                <a:pos x="67" y="4"/>
              </a:cxn>
              <a:cxn ang="0">
                <a:pos x="50" y="36"/>
              </a:cxn>
              <a:cxn ang="0">
                <a:pos x="42" y="42"/>
              </a:cxn>
              <a:cxn ang="0">
                <a:pos x="6" y="49"/>
              </a:cxn>
              <a:cxn ang="0">
                <a:pos x="3" y="58"/>
              </a:cxn>
              <a:cxn ang="0">
                <a:pos x="28" y="85"/>
              </a:cxn>
              <a:cxn ang="0">
                <a:pos x="31" y="94"/>
              </a:cxn>
              <a:cxn ang="0">
                <a:pos x="26" y="131"/>
              </a:cxn>
              <a:cxn ang="0">
                <a:pos x="35" y="137"/>
              </a:cxn>
              <a:cxn ang="0">
                <a:pos x="68" y="121"/>
              </a:cxn>
              <a:cxn ang="0">
                <a:pos x="78" y="121"/>
              </a:cxn>
              <a:cxn ang="0">
                <a:pos x="111" y="137"/>
              </a:cxn>
              <a:cxn ang="0">
                <a:pos x="119" y="131"/>
              </a:cxn>
              <a:cxn ang="0">
                <a:pos x="114" y="94"/>
              </a:cxn>
              <a:cxn ang="0">
                <a:pos x="117" y="85"/>
              </a:cxn>
              <a:cxn ang="0">
                <a:pos x="143" y="58"/>
              </a:cxn>
              <a:cxn ang="0">
                <a:pos x="139" y="49"/>
              </a:cxn>
              <a:cxn ang="0">
                <a:pos x="103" y="42"/>
              </a:cxn>
              <a:cxn ang="0">
                <a:pos x="95" y="36"/>
              </a:cxn>
              <a:cxn ang="0">
                <a:pos x="78" y="4"/>
              </a:cxn>
            </a:cxnLst>
            <a:rect l="0" t="0" r="r" b="b"/>
            <a:pathLst>
              <a:path w="146" h="139">
                <a:moveTo>
                  <a:pt x="78" y="4"/>
                </a:moveTo>
                <a:cubicBezTo>
                  <a:pt x="76" y="0"/>
                  <a:pt x="70" y="0"/>
                  <a:pt x="67" y="4"/>
                </a:cubicBezTo>
                <a:cubicBezTo>
                  <a:pt x="50" y="36"/>
                  <a:pt x="50" y="36"/>
                  <a:pt x="50" y="36"/>
                </a:cubicBezTo>
                <a:cubicBezTo>
                  <a:pt x="48" y="39"/>
                  <a:pt x="45" y="41"/>
                  <a:pt x="42" y="42"/>
                </a:cubicBezTo>
                <a:cubicBezTo>
                  <a:pt x="6" y="49"/>
                  <a:pt x="6" y="49"/>
                  <a:pt x="6" y="49"/>
                </a:cubicBezTo>
                <a:cubicBezTo>
                  <a:pt x="1" y="49"/>
                  <a:pt x="0" y="55"/>
                  <a:pt x="3" y="58"/>
                </a:cubicBezTo>
                <a:cubicBezTo>
                  <a:pt x="28" y="85"/>
                  <a:pt x="28" y="85"/>
                  <a:pt x="28" y="85"/>
                </a:cubicBezTo>
                <a:cubicBezTo>
                  <a:pt x="30" y="88"/>
                  <a:pt x="31" y="91"/>
                  <a:pt x="31" y="94"/>
                </a:cubicBezTo>
                <a:cubicBezTo>
                  <a:pt x="26" y="131"/>
                  <a:pt x="26" y="131"/>
                  <a:pt x="26" y="131"/>
                </a:cubicBezTo>
                <a:cubicBezTo>
                  <a:pt x="26" y="135"/>
                  <a:pt x="30" y="139"/>
                  <a:pt x="35" y="137"/>
                </a:cubicBezTo>
                <a:cubicBezTo>
                  <a:pt x="68" y="121"/>
                  <a:pt x="68" y="121"/>
                  <a:pt x="68" y="121"/>
                </a:cubicBezTo>
                <a:cubicBezTo>
                  <a:pt x="71" y="120"/>
                  <a:pt x="74" y="120"/>
                  <a:pt x="78" y="121"/>
                </a:cubicBezTo>
                <a:cubicBezTo>
                  <a:pt x="111" y="137"/>
                  <a:pt x="111" y="137"/>
                  <a:pt x="111" y="137"/>
                </a:cubicBezTo>
                <a:cubicBezTo>
                  <a:pt x="115" y="139"/>
                  <a:pt x="120" y="135"/>
                  <a:pt x="119" y="131"/>
                </a:cubicBezTo>
                <a:cubicBezTo>
                  <a:pt x="114" y="94"/>
                  <a:pt x="114" y="94"/>
                  <a:pt x="114" y="94"/>
                </a:cubicBezTo>
                <a:cubicBezTo>
                  <a:pt x="114" y="91"/>
                  <a:pt x="115" y="88"/>
                  <a:pt x="117" y="85"/>
                </a:cubicBezTo>
                <a:cubicBezTo>
                  <a:pt x="143" y="58"/>
                  <a:pt x="143" y="58"/>
                  <a:pt x="143" y="58"/>
                </a:cubicBezTo>
                <a:cubicBezTo>
                  <a:pt x="146" y="55"/>
                  <a:pt x="144" y="49"/>
                  <a:pt x="139" y="49"/>
                </a:cubicBezTo>
                <a:cubicBezTo>
                  <a:pt x="103" y="42"/>
                  <a:pt x="103" y="42"/>
                  <a:pt x="103" y="42"/>
                </a:cubicBezTo>
                <a:cubicBezTo>
                  <a:pt x="100" y="41"/>
                  <a:pt x="97" y="39"/>
                  <a:pt x="95" y="36"/>
                </a:cubicBezTo>
                <a:lnTo>
                  <a:pt x="78" y="4"/>
                </a:lnTo>
                <a:close/>
              </a:path>
            </a:pathLst>
          </a:custGeom>
          <a:solidFill>
            <a:srgbClr val="008E94"/>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800" b="1" dirty="0" smtClean="0">
                <a:solidFill>
                  <a:srgbClr val="FFFFFF"/>
                </a:solidFill>
              </a:rPr>
              <a:t>34%</a:t>
            </a:r>
            <a:endParaRPr lang="en-GB" sz="2800" b="1" dirty="0">
              <a:solidFill>
                <a:srgbClr val="FFFFFF"/>
              </a:solidFill>
            </a:endParaRPr>
          </a:p>
        </p:txBody>
      </p:sp>
      <p:sp>
        <p:nvSpPr>
          <p:cNvPr id="11" name="Freeform 29"/>
          <p:cNvSpPr>
            <a:spLocks/>
          </p:cNvSpPr>
          <p:nvPr/>
        </p:nvSpPr>
        <p:spPr bwMode="auto">
          <a:xfrm>
            <a:off x="2316587" y="3427805"/>
            <a:ext cx="1015791" cy="966483"/>
          </a:xfrm>
          <a:custGeom>
            <a:avLst/>
            <a:gdLst/>
            <a:ahLst/>
            <a:cxnLst>
              <a:cxn ang="0">
                <a:pos x="78" y="4"/>
              </a:cxn>
              <a:cxn ang="0">
                <a:pos x="68" y="4"/>
              </a:cxn>
              <a:cxn ang="0">
                <a:pos x="50" y="36"/>
              </a:cxn>
              <a:cxn ang="0">
                <a:pos x="42" y="42"/>
              </a:cxn>
              <a:cxn ang="0">
                <a:pos x="6" y="49"/>
              </a:cxn>
              <a:cxn ang="0">
                <a:pos x="3" y="58"/>
              </a:cxn>
              <a:cxn ang="0">
                <a:pos x="28" y="85"/>
              </a:cxn>
              <a:cxn ang="0">
                <a:pos x="31" y="94"/>
              </a:cxn>
              <a:cxn ang="0">
                <a:pos x="27" y="131"/>
              </a:cxn>
              <a:cxn ang="0">
                <a:pos x="35" y="137"/>
              </a:cxn>
              <a:cxn ang="0">
                <a:pos x="68" y="121"/>
              </a:cxn>
              <a:cxn ang="0">
                <a:pos x="78" y="121"/>
              </a:cxn>
              <a:cxn ang="0">
                <a:pos x="111" y="137"/>
              </a:cxn>
              <a:cxn ang="0">
                <a:pos x="119" y="131"/>
              </a:cxn>
              <a:cxn ang="0">
                <a:pos x="115" y="94"/>
              </a:cxn>
              <a:cxn ang="0">
                <a:pos x="118" y="85"/>
              </a:cxn>
              <a:cxn ang="0">
                <a:pos x="143" y="58"/>
              </a:cxn>
              <a:cxn ang="0">
                <a:pos x="140" y="49"/>
              </a:cxn>
              <a:cxn ang="0">
                <a:pos x="104" y="42"/>
              </a:cxn>
              <a:cxn ang="0">
                <a:pos x="96" y="36"/>
              </a:cxn>
              <a:cxn ang="0">
                <a:pos x="78" y="4"/>
              </a:cxn>
            </a:cxnLst>
            <a:rect l="0" t="0" r="r" b="b"/>
            <a:pathLst>
              <a:path w="146" h="139">
                <a:moveTo>
                  <a:pt x="78" y="4"/>
                </a:moveTo>
                <a:cubicBezTo>
                  <a:pt x="76" y="0"/>
                  <a:pt x="70" y="0"/>
                  <a:pt x="68" y="4"/>
                </a:cubicBezTo>
                <a:cubicBezTo>
                  <a:pt x="50" y="36"/>
                  <a:pt x="50" y="36"/>
                  <a:pt x="50" y="36"/>
                </a:cubicBezTo>
                <a:cubicBezTo>
                  <a:pt x="49" y="39"/>
                  <a:pt x="46" y="41"/>
                  <a:pt x="42" y="42"/>
                </a:cubicBezTo>
                <a:cubicBezTo>
                  <a:pt x="6" y="49"/>
                  <a:pt x="6" y="49"/>
                  <a:pt x="6" y="49"/>
                </a:cubicBezTo>
                <a:cubicBezTo>
                  <a:pt x="2" y="49"/>
                  <a:pt x="0" y="55"/>
                  <a:pt x="3" y="58"/>
                </a:cubicBezTo>
                <a:cubicBezTo>
                  <a:pt x="28" y="85"/>
                  <a:pt x="28" y="85"/>
                  <a:pt x="28" y="85"/>
                </a:cubicBezTo>
                <a:cubicBezTo>
                  <a:pt x="31" y="88"/>
                  <a:pt x="32" y="91"/>
                  <a:pt x="31" y="94"/>
                </a:cubicBezTo>
                <a:cubicBezTo>
                  <a:pt x="27" y="131"/>
                  <a:pt x="27" y="131"/>
                  <a:pt x="27" y="131"/>
                </a:cubicBezTo>
                <a:cubicBezTo>
                  <a:pt x="26" y="135"/>
                  <a:pt x="31" y="139"/>
                  <a:pt x="35" y="137"/>
                </a:cubicBezTo>
                <a:cubicBezTo>
                  <a:pt x="68" y="121"/>
                  <a:pt x="68" y="121"/>
                  <a:pt x="68" y="121"/>
                </a:cubicBezTo>
                <a:cubicBezTo>
                  <a:pt x="71" y="120"/>
                  <a:pt x="75" y="120"/>
                  <a:pt x="78" y="121"/>
                </a:cubicBezTo>
                <a:cubicBezTo>
                  <a:pt x="111" y="137"/>
                  <a:pt x="111" y="137"/>
                  <a:pt x="111" y="137"/>
                </a:cubicBezTo>
                <a:cubicBezTo>
                  <a:pt x="115" y="139"/>
                  <a:pt x="120" y="135"/>
                  <a:pt x="119" y="131"/>
                </a:cubicBezTo>
                <a:cubicBezTo>
                  <a:pt x="115" y="94"/>
                  <a:pt x="115" y="94"/>
                  <a:pt x="115" y="94"/>
                </a:cubicBezTo>
                <a:cubicBezTo>
                  <a:pt x="114" y="91"/>
                  <a:pt x="115" y="88"/>
                  <a:pt x="118" y="85"/>
                </a:cubicBezTo>
                <a:cubicBezTo>
                  <a:pt x="143" y="58"/>
                  <a:pt x="143" y="58"/>
                  <a:pt x="143" y="58"/>
                </a:cubicBezTo>
                <a:cubicBezTo>
                  <a:pt x="146" y="55"/>
                  <a:pt x="144" y="49"/>
                  <a:pt x="140" y="49"/>
                </a:cubicBezTo>
                <a:cubicBezTo>
                  <a:pt x="104" y="42"/>
                  <a:pt x="104" y="42"/>
                  <a:pt x="104" y="42"/>
                </a:cubicBezTo>
                <a:cubicBezTo>
                  <a:pt x="100" y="41"/>
                  <a:pt x="97" y="39"/>
                  <a:pt x="96" y="36"/>
                </a:cubicBezTo>
                <a:lnTo>
                  <a:pt x="78" y="4"/>
                </a:lnTo>
                <a:close/>
              </a:path>
            </a:pathLst>
          </a:custGeom>
          <a:solidFill>
            <a:srgbClr val="008E94"/>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000" b="1" dirty="0" smtClean="0">
                <a:solidFill>
                  <a:srgbClr val="FFFFFF"/>
                </a:solidFill>
              </a:rPr>
              <a:t>27%</a:t>
            </a:r>
            <a:endParaRPr lang="en-GB" sz="2000" b="1" dirty="0">
              <a:solidFill>
                <a:srgbClr val="FFFFFF"/>
              </a:solidFill>
            </a:endParaRPr>
          </a:p>
        </p:txBody>
      </p:sp>
      <p:sp>
        <p:nvSpPr>
          <p:cNvPr id="12" name="Freeform 30"/>
          <p:cNvSpPr>
            <a:spLocks/>
          </p:cNvSpPr>
          <p:nvPr/>
        </p:nvSpPr>
        <p:spPr bwMode="auto">
          <a:xfrm>
            <a:off x="3889248" y="3427805"/>
            <a:ext cx="1025655" cy="966483"/>
          </a:xfrm>
          <a:custGeom>
            <a:avLst/>
            <a:gdLst/>
            <a:ahLst/>
            <a:cxnLst>
              <a:cxn ang="0">
                <a:pos x="143" y="58"/>
              </a:cxn>
              <a:cxn ang="0">
                <a:pos x="140" y="49"/>
              </a:cxn>
              <a:cxn ang="0">
                <a:pos x="104" y="42"/>
              </a:cxn>
              <a:cxn ang="0">
                <a:pos x="96" y="36"/>
              </a:cxn>
              <a:cxn ang="0">
                <a:pos x="79" y="4"/>
              </a:cxn>
              <a:cxn ang="0">
                <a:pos x="68" y="4"/>
              </a:cxn>
              <a:cxn ang="0">
                <a:pos x="51" y="36"/>
              </a:cxn>
              <a:cxn ang="0">
                <a:pos x="43" y="42"/>
              </a:cxn>
              <a:cxn ang="0">
                <a:pos x="7" y="49"/>
              </a:cxn>
              <a:cxn ang="0">
                <a:pos x="4" y="58"/>
              </a:cxn>
              <a:cxn ang="0">
                <a:pos x="29" y="85"/>
              </a:cxn>
              <a:cxn ang="0">
                <a:pos x="32" y="94"/>
              </a:cxn>
              <a:cxn ang="0">
                <a:pos x="27" y="131"/>
              </a:cxn>
              <a:cxn ang="0">
                <a:pos x="35" y="137"/>
              </a:cxn>
              <a:cxn ang="0">
                <a:pos x="69" y="121"/>
              </a:cxn>
              <a:cxn ang="0">
                <a:pos x="78" y="121"/>
              </a:cxn>
              <a:cxn ang="0">
                <a:pos x="111" y="137"/>
              </a:cxn>
              <a:cxn ang="0">
                <a:pos x="120" y="131"/>
              </a:cxn>
              <a:cxn ang="0">
                <a:pos x="115" y="94"/>
              </a:cxn>
              <a:cxn ang="0">
                <a:pos x="118" y="85"/>
              </a:cxn>
              <a:cxn ang="0">
                <a:pos x="143" y="58"/>
              </a:cxn>
            </a:cxnLst>
            <a:rect l="0" t="0" r="r" b="b"/>
            <a:pathLst>
              <a:path w="147" h="139">
                <a:moveTo>
                  <a:pt x="143" y="58"/>
                </a:moveTo>
                <a:cubicBezTo>
                  <a:pt x="147" y="55"/>
                  <a:pt x="145" y="49"/>
                  <a:pt x="140" y="49"/>
                </a:cubicBezTo>
                <a:cubicBezTo>
                  <a:pt x="104" y="42"/>
                  <a:pt x="104" y="42"/>
                  <a:pt x="104" y="42"/>
                </a:cubicBezTo>
                <a:cubicBezTo>
                  <a:pt x="101" y="41"/>
                  <a:pt x="98" y="39"/>
                  <a:pt x="96" y="36"/>
                </a:cubicBezTo>
                <a:cubicBezTo>
                  <a:pt x="79" y="4"/>
                  <a:pt x="79" y="4"/>
                  <a:pt x="79" y="4"/>
                </a:cubicBezTo>
                <a:cubicBezTo>
                  <a:pt x="76" y="0"/>
                  <a:pt x="71" y="0"/>
                  <a:pt x="68" y="4"/>
                </a:cubicBezTo>
                <a:cubicBezTo>
                  <a:pt x="51" y="36"/>
                  <a:pt x="51" y="36"/>
                  <a:pt x="51" y="36"/>
                </a:cubicBezTo>
                <a:cubicBezTo>
                  <a:pt x="49" y="39"/>
                  <a:pt x="46" y="41"/>
                  <a:pt x="43" y="42"/>
                </a:cubicBezTo>
                <a:cubicBezTo>
                  <a:pt x="7" y="49"/>
                  <a:pt x="7" y="49"/>
                  <a:pt x="7" y="49"/>
                </a:cubicBezTo>
                <a:cubicBezTo>
                  <a:pt x="2" y="49"/>
                  <a:pt x="0" y="55"/>
                  <a:pt x="4" y="58"/>
                </a:cubicBezTo>
                <a:cubicBezTo>
                  <a:pt x="29" y="85"/>
                  <a:pt x="29" y="85"/>
                  <a:pt x="29" y="85"/>
                </a:cubicBezTo>
                <a:cubicBezTo>
                  <a:pt x="31" y="88"/>
                  <a:pt x="32" y="91"/>
                  <a:pt x="32" y="94"/>
                </a:cubicBezTo>
                <a:cubicBezTo>
                  <a:pt x="27" y="131"/>
                  <a:pt x="27" y="131"/>
                  <a:pt x="27" y="131"/>
                </a:cubicBezTo>
                <a:cubicBezTo>
                  <a:pt x="26" y="135"/>
                  <a:pt x="31" y="139"/>
                  <a:pt x="35" y="137"/>
                </a:cubicBezTo>
                <a:cubicBezTo>
                  <a:pt x="69" y="121"/>
                  <a:pt x="69" y="121"/>
                  <a:pt x="69" y="121"/>
                </a:cubicBezTo>
                <a:cubicBezTo>
                  <a:pt x="72" y="120"/>
                  <a:pt x="75" y="120"/>
                  <a:pt x="78" y="121"/>
                </a:cubicBezTo>
                <a:cubicBezTo>
                  <a:pt x="111" y="137"/>
                  <a:pt x="111" y="137"/>
                  <a:pt x="111" y="137"/>
                </a:cubicBezTo>
                <a:cubicBezTo>
                  <a:pt x="116" y="139"/>
                  <a:pt x="120" y="135"/>
                  <a:pt x="120" y="131"/>
                </a:cubicBezTo>
                <a:cubicBezTo>
                  <a:pt x="115" y="94"/>
                  <a:pt x="115" y="94"/>
                  <a:pt x="115" y="94"/>
                </a:cubicBezTo>
                <a:cubicBezTo>
                  <a:pt x="115" y="91"/>
                  <a:pt x="116" y="88"/>
                  <a:pt x="118" y="85"/>
                </a:cubicBezTo>
                <a:lnTo>
                  <a:pt x="143" y="58"/>
                </a:lnTo>
                <a:close/>
              </a:path>
            </a:pathLst>
          </a:custGeom>
          <a:solidFill>
            <a:srgbClr val="008E94"/>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000" b="1" dirty="0" smtClean="0">
                <a:solidFill>
                  <a:srgbClr val="FFFFFF"/>
                </a:solidFill>
              </a:rPr>
              <a:t>26%</a:t>
            </a:r>
            <a:endParaRPr lang="en-GB" sz="2000" b="1" dirty="0">
              <a:solidFill>
                <a:srgbClr val="FFFFFF"/>
              </a:solidFill>
            </a:endParaRPr>
          </a:p>
        </p:txBody>
      </p:sp>
      <p:sp>
        <p:nvSpPr>
          <p:cNvPr id="13" name="Freeform 31"/>
          <p:cNvSpPr>
            <a:spLocks/>
          </p:cNvSpPr>
          <p:nvPr/>
        </p:nvSpPr>
        <p:spPr bwMode="auto">
          <a:xfrm>
            <a:off x="1427207" y="1507957"/>
            <a:ext cx="1015791" cy="966483"/>
          </a:xfrm>
          <a:custGeom>
            <a:avLst/>
            <a:gdLst/>
            <a:ahLst/>
            <a:cxnLst>
              <a:cxn ang="0">
                <a:pos x="140" y="49"/>
              </a:cxn>
              <a:cxn ang="0">
                <a:pos x="104" y="42"/>
              </a:cxn>
              <a:cxn ang="0">
                <a:pos x="96" y="36"/>
              </a:cxn>
              <a:cxn ang="0">
                <a:pos x="79" y="4"/>
              </a:cxn>
              <a:cxn ang="0">
                <a:pos x="68" y="4"/>
              </a:cxn>
              <a:cxn ang="0">
                <a:pos x="51" y="36"/>
              </a:cxn>
              <a:cxn ang="0">
                <a:pos x="43" y="42"/>
              </a:cxn>
              <a:cxn ang="0">
                <a:pos x="7" y="49"/>
              </a:cxn>
              <a:cxn ang="0">
                <a:pos x="4" y="58"/>
              </a:cxn>
              <a:cxn ang="0">
                <a:pos x="29" y="85"/>
              </a:cxn>
              <a:cxn ang="0">
                <a:pos x="32" y="94"/>
              </a:cxn>
              <a:cxn ang="0">
                <a:pos x="27" y="131"/>
              </a:cxn>
              <a:cxn ang="0">
                <a:pos x="35" y="137"/>
              </a:cxn>
              <a:cxn ang="0">
                <a:pos x="69" y="121"/>
              </a:cxn>
              <a:cxn ang="0">
                <a:pos x="78" y="121"/>
              </a:cxn>
              <a:cxn ang="0">
                <a:pos x="111" y="137"/>
              </a:cxn>
              <a:cxn ang="0">
                <a:pos x="120" y="131"/>
              </a:cxn>
              <a:cxn ang="0">
                <a:pos x="115" y="94"/>
              </a:cxn>
              <a:cxn ang="0">
                <a:pos x="118" y="85"/>
              </a:cxn>
              <a:cxn ang="0">
                <a:pos x="143" y="58"/>
              </a:cxn>
              <a:cxn ang="0">
                <a:pos x="140" y="49"/>
              </a:cxn>
            </a:cxnLst>
            <a:rect l="0" t="0" r="r" b="b"/>
            <a:pathLst>
              <a:path w="147" h="139">
                <a:moveTo>
                  <a:pt x="140" y="49"/>
                </a:moveTo>
                <a:cubicBezTo>
                  <a:pt x="104" y="42"/>
                  <a:pt x="104" y="42"/>
                  <a:pt x="104" y="42"/>
                </a:cubicBezTo>
                <a:cubicBezTo>
                  <a:pt x="101" y="41"/>
                  <a:pt x="98" y="39"/>
                  <a:pt x="96" y="36"/>
                </a:cubicBezTo>
                <a:cubicBezTo>
                  <a:pt x="79" y="4"/>
                  <a:pt x="79" y="4"/>
                  <a:pt x="79" y="4"/>
                </a:cubicBezTo>
                <a:cubicBezTo>
                  <a:pt x="76" y="0"/>
                  <a:pt x="71" y="0"/>
                  <a:pt x="68" y="4"/>
                </a:cubicBezTo>
                <a:cubicBezTo>
                  <a:pt x="51" y="36"/>
                  <a:pt x="51" y="36"/>
                  <a:pt x="51" y="36"/>
                </a:cubicBezTo>
                <a:cubicBezTo>
                  <a:pt x="49" y="39"/>
                  <a:pt x="46" y="41"/>
                  <a:pt x="43" y="42"/>
                </a:cubicBezTo>
                <a:cubicBezTo>
                  <a:pt x="7" y="49"/>
                  <a:pt x="7" y="49"/>
                  <a:pt x="7" y="49"/>
                </a:cubicBezTo>
                <a:cubicBezTo>
                  <a:pt x="2" y="49"/>
                  <a:pt x="0" y="55"/>
                  <a:pt x="4" y="58"/>
                </a:cubicBezTo>
                <a:cubicBezTo>
                  <a:pt x="29" y="85"/>
                  <a:pt x="29" y="85"/>
                  <a:pt x="29" y="85"/>
                </a:cubicBezTo>
                <a:cubicBezTo>
                  <a:pt x="31" y="88"/>
                  <a:pt x="32" y="91"/>
                  <a:pt x="32" y="94"/>
                </a:cubicBezTo>
                <a:cubicBezTo>
                  <a:pt x="27" y="131"/>
                  <a:pt x="27" y="131"/>
                  <a:pt x="27" y="131"/>
                </a:cubicBezTo>
                <a:cubicBezTo>
                  <a:pt x="26" y="135"/>
                  <a:pt x="31" y="139"/>
                  <a:pt x="35" y="137"/>
                </a:cubicBezTo>
                <a:cubicBezTo>
                  <a:pt x="69" y="121"/>
                  <a:pt x="69" y="121"/>
                  <a:pt x="69" y="121"/>
                </a:cubicBezTo>
                <a:cubicBezTo>
                  <a:pt x="72" y="120"/>
                  <a:pt x="75" y="120"/>
                  <a:pt x="78" y="121"/>
                </a:cubicBezTo>
                <a:cubicBezTo>
                  <a:pt x="111" y="137"/>
                  <a:pt x="111" y="137"/>
                  <a:pt x="111" y="137"/>
                </a:cubicBezTo>
                <a:cubicBezTo>
                  <a:pt x="116" y="139"/>
                  <a:pt x="120" y="135"/>
                  <a:pt x="120" y="131"/>
                </a:cubicBezTo>
                <a:cubicBezTo>
                  <a:pt x="115" y="94"/>
                  <a:pt x="115" y="94"/>
                  <a:pt x="115" y="94"/>
                </a:cubicBezTo>
                <a:cubicBezTo>
                  <a:pt x="115" y="91"/>
                  <a:pt x="116" y="88"/>
                  <a:pt x="118" y="85"/>
                </a:cubicBezTo>
                <a:cubicBezTo>
                  <a:pt x="143" y="58"/>
                  <a:pt x="143" y="58"/>
                  <a:pt x="143" y="58"/>
                </a:cubicBezTo>
                <a:cubicBezTo>
                  <a:pt x="147" y="55"/>
                  <a:pt x="145" y="49"/>
                  <a:pt x="140" y="49"/>
                </a:cubicBezTo>
                <a:close/>
              </a:path>
            </a:pathLst>
          </a:custGeom>
          <a:solidFill>
            <a:srgbClr val="008E94"/>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800" b="1" dirty="0" smtClean="0">
                <a:solidFill>
                  <a:srgbClr val="FFFFFF"/>
                </a:solidFill>
              </a:rPr>
              <a:t>41%</a:t>
            </a:r>
            <a:r>
              <a:rPr lang="en-GB" sz="2000" b="1" dirty="0" smtClean="0">
                <a:solidFill>
                  <a:srgbClr val="FFFFFF"/>
                </a:solidFill>
              </a:rPr>
              <a:t>*</a:t>
            </a:r>
            <a:endParaRPr lang="en-GB" sz="2000" b="1" dirty="0">
              <a:solidFill>
                <a:srgbClr val="FFFFFF"/>
              </a:solidFill>
            </a:endParaRPr>
          </a:p>
        </p:txBody>
      </p:sp>
      <p:sp>
        <p:nvSpPr>
          <p:cNvPr id="14" name="Rectangle 13"/>
          <p:cNvSpPr/>
          <p:nvPr/>
        </p:nvSpPr>
        <p:spPr>
          <a:xfrm>
            <a:off x="728265" y="2462789"/>
            <a:ext cx="2393470" cy="590931"/>
          </a:xfrm>
          <a:prstGeom prst="rect">
            <a:avLst/>
          </a:prstGeom>
        </p:spPr>
        <p:txBody>
          <a:bodyPr wrap="square">
            <a:spAutoFit/>
          </a:bodyPr>
          <a:lstStyle/>
          <a:p>
            <a:pPr algn="ctr"/>
            <a:r>
              <a:rPr lang="fr-FR" dirty="0">
                <a:solidFill>
                  <a:srgbClr val="1F497D"/>
                </a:solidFill>
              </a:rPr>
              <a:t>P</a:t>
            </a:r>
            <a:r>
              <a:rPr lang="fr-FR" dirty="0" smtClean="0">
                <a:solidFill>
                  <a:srgbClr val="1F497D"/>
                </a:solidFill>
              </a:rPr>
              <a:t>oliciers </a:t>
            </a:r>
            <a:r>
              <a:rPr lang="fr-FR" dirty="0">
                <a:solidFill>
                  <a:srgbClr val="1F497D"/>
                </a:solidFill>
              </a:rPr>
              <a:t>ou </a:t>
            </a:r>
            <a:r>
              <a:rPr lang="fr-FR" dirty="0" smtClean="0">
                <a:solidFill>
                  <a:srgbClr val="1F497D"/>
                </a:solidFill>
              </a:rPr>
              <a:t>d'espionnage</a:t>
            </a:r>
            <a:endParaRPr lang="fr-FR" dirty="0">
              <a:solidFill>
                <a:srgbClr val="1F497D"/>
              </a:solidFill>
            </a:endParaRPr>
          </a:p>
        </p:txBody>
      </p:sp>
      <p:sp>
        <p:nvSpPr>
          <p:cNvPr id="15" name="Rectangle 14"/>
          <p:cNvSpPr/>
          <p:nvPr/>
        </p:nvSpPr>
        <p:spPr>
          <a:xfrm>
            <a:off x="2734566" y="2478752"/>
            <a:ext cx="2212652" cy="590931"/>
          </a:xfrm>
          <a:prstGeom prst="rect">
            <a:avLst/>
          </a:prstGeom>
        </p:spPr>
        <p:txBody>
          <a:bodyPr wrap="square">
            <a:spAutoFit/>
          </a:bodyPr>
          <a:lstStyle/>
          <a:p>
            <a:r>
              <a:rPr lang="fr-FR" dirty="0" smtClean="0">
                <a:solidFill>
                  <a:srgbClr val="1F497D"/>
                </a:solidFill>
              </a:rPr>
              <a:t>Pratiques</a:t>
            </a:r>
            <a:r>
              <a:rPr lang="fr-FR" dirty="0">
                <a:solidFill>
                  <a:srgbClr val="1F497D"/>
                </a:solidFill>
              </a:rPr>
              <a:t>, arts de vivre et </a:t>
            </a:r>
            <a:r>
              <a:rPr lang="fr-FR" dirty="0" smtClean="0">
                <a:solidFill>
                  <a:srgbClr val="1F497D"/>
                </a:solidFill>
              </a:rPr>
              <a:t>loisirs</a:t>
            </a:r>
            <a:endParaRPr lang="fr-FR" dirty="0">
              <a:solidFill>
                <a:srgbClr val="1F497D"/>
              </a:solidFill>
            </a:endParaRPr>
          </a:p>
        </p:txBody>
      </p:sp>
      <p:sp>
        <p:nvSpPr>
          <p:cNvPr id="16" name="Rectangle 15"/>
          <p:cNvSpPr/>
          <p:nvPr/>
        </p:nvSpPr>
        <p:spPr>
          <a:xfrm>
            <a:off x="460001" y="4603566"/>
            <a:ext cx="1610340" cy="369332"/>
          </a:xfrm>
          <a:prstGeom prst="rect">
            <a:avLst/>
          </a:prstGeom>
        </p:spPr>
        <p:txBody>
          <a:bodyPr wrap="square">
            <a:spAutoFit/>
          </a:bodyPr>
          <a:lstStyle/>
          <a:p>
            <a:pPr algn="ctr"/>
            <a:r>
              <a:rPr lang="fr-FR" sz="2000" dirty="0" smtClean="0">
                <a:solidFill>
                  <a:srgbClr val="1F497D"/>
                </a:solidFill>
              </a:rPr>
              <a:t>Sur l'histoire</a:t>
            </a:r>
            <a:endParaRPr lang="fr-FR" sz="2000" dirty="0">
              <a:solidFill>
                <a:srgbClr val="1F497D"/>
              </a:solidFill>
            </a:endParaRPr>
          </a:p>
        </p:txBody>
      </p:sp>
      <p:sp>
        <p:nvSpPr>
          <p:cNvPr id="17" name="Rectangle 16"/>
          <p:cNvSpPr/>
          <p:nvPr/>
        </p:nvSpPr>
        <p:spPr>
          <a:xfrm>
            <a:off x="2342706" y="4603566"/>
            <a:ext cx="982338" cy="369332"/>
          </a:xfrm>
          <a:prstGeom prst="rect">
            <a:avLst/>
          </a:prstGeom>
        </p:spPr>
        <p:txBody>
          <a:bodyPr wrap="square">
            <a:spAutoFit/>
          </a:bodyPr>
          <a:lstStyle/>
          <a:p>
            <a:pPr algn="ctr"/>
            <a:r>
              <a:rPr lang="fr-FR" sz="2000" dirty="0" smtClean="0">
                <a:solidFill>
                  <a:srgbClr val="1F497D"/>
                </a:solidFill>
              </a:rPr>
              <a:t>Des BD</a:t>
            </a:r>
            <a:endParaRPr lang="fr-FR" sz="2000" dirty="0">
              <a:solidFill>
                <a:srgbClr val="1F497D"/>
              </a:solidFill>
            </a:endParaRPr>
          </a:p>
        </p:txBody>
      </p:sp>
      <p:sp>
        <p:nvSpPr>
          <p:cNvPr id="18" name="Rectangle 17"/>
          <p:cNvSpPr/>
          <p:nvPr/>
        </p:nvSpPr>
        <p:spPr>
          <a:xfrm>
            <a:off x="3734866" y="4571977"/>
            <a:ext cx="1330935" cy="424732"/>
          </a:xfrm>
          <a:prstGeom prst="rect">
            <a:avLst/>
          </a:prstGeom>
        </p:spPr>
        <p:txBody>
          <a:bodyPr wrap="square">
            <a:spAutoFit/>
          </a:bodyPr>
          <a:lstStyle/>
          <a:p>
            <a:pPr algn="ctr"/>
            <a:r>
              <a:rPr lang="fr-FR" sz="1200" dirty="0" smtClean="0">
                <a:solidFill>
                  <a:srgbClr val="1F497D"/>
                </a:solidFill>
              </a:rPr>
              <a:t>Autres </a:t>
            </a:r>
            <a:r>
              <a:rPr lang="fr-FR" sz="1200" dirty="0">
                <a:solidFill>
                  <a:srgbClr val="1F497D"/>
                </a:solidFill>
              </a:rPr>
              <a:t>genres de </a:t>
            </a:r>
            <a:r>
              <a:rPr lang="fr-FR" sz="1200" dirty="0" smtClean="0">
                <a:solidFill>
                  <a:srgbClr val="1F497D"/>
                </a:solidFill>
              </a:rPr>
              <a:t>romans</a:t>
            </a:r>
            <a:endParaRPr lang="fr-FR" sz="1200" dirty="0">
              <a:solidFill>
                <a:srgbClr val="1F497D"/>
              </a:solidFill>
            </a:endParaRPr>
          </a:p>
        </p:txBody>
      </p:sp>
      <p:sp>
        <p:nvSpPr>
          <p:cNvPr id="19" name="Textfeld 7"/>
          <p:cNvSpPr txBox="1">
            <a:spLocks noChangeArrowheads="1"/>
          </p:cNvSpPr>
          <p:nvPr/>
        </p:nvSpPr>
        <p:spPr bwMode="auto">
          <a:xfrm>
            <a:off x="687302" y="5194729"/>
            <a:ext cx="4034971"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2000" b="1" dirty="0" smtClean="0">
                <a:solidFill>
                  <a:srgbClr val="1F497D"/>
                </a:solidFill>
                <a:ea typeface="ヒラギノ角ゴ Pro W3" pitchFamily="-64" charset="-128"/>
              </a:rPr>
              <a:t>En moyenne : </a:t>
            </a:r>
            <a:r>
              <a:rPr lang="fr-FR" altLang="fr-FR" sz="3000" b="1" dirty="0" smtClean="0">
                <a:solidFill>
                  <a:srgbClr val="008E94"/>
                </a:solidFill>
                <a:ea typeface="ヒラギノ角ゴ Pro W3" pitchFamily="-64" charset="-128"/>
              </a:rPr>
              <a:t> 3,8 </a:t>
            </a:r>
            <a:r>
              <a:rPr lang="fr-FR" altLang="fr-FR" sz="2000" b="1" dirty="0" smtClean="0">
                <a:solidFill>
                  <a:srgbClr val="1F497D"/>
                </a:solidFill>
                <a:ea typeface="ヒラギノ角ゴ Pro W3" pitchFamily="-64" charset="-128"/>
              </a:rPr>
              <a:t>genres de livres différents lus au format papier ou numérique</a:t>
            </a:r>
            <a:br>
              <a:rPr lang="fr-FR" altLang="fr-FR" sz="2000" b="1" dirty="0" smtClean="0">
                <a:solidFill>
                  <a:srgbClr val="1F497D"/>
                </a:solidFill>
                <a:ea typeface="ヒラギノ角ゴ Pro W3" pitchFamily="-64" charset="-128"/>
              </a:rPr>
            </a:br>
            <a:endParaRPr lang="fr-FR" sz="1400" dirty="0">
              <a:solidFill>
                <a:srgbClr val="69A9C5"/>
              </a:solidFill>
            </a:endParaRPr>
          </a:p>
        </p:txBody>
      </p:sp>
      <p:grpSp>
        <p:nvGrpSpPr>
          <p:cNvPr id="20" name="Group 181"/>
          <p:cNvGrpSpPr>
            <a:grpSpLocks noChangeAspect="1"/>
          </p:cNvGrpSpPr>
          <p:nvPr/>
        </p:nvGrpSpPr>
        <p:grpSpPr>
          <a:xfrm>
            <a:off x="7789711" y="33032"/>
            <a:ext cx="648422" cy="720000"/>
            <a:chOff x="1784350" y="4149725"/>
            <a:chExt cx="977900" cy="1085850"/>
          </a:xfrm>
          <a:solidFill>
            <a:schemeClr val="accent4">
              <a:lumMod val="75000"/>
            </a:schemeClr>
          </a:solidFill>
        </p:grpSpPr>
        <p:sp>
          <p:nvSpPr>
            <p:cNvPr id="21"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2"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3"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4"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5"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6"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27" name="Groupe 26"/>
          <p:cNvGrpSpPr/>
          <p:nvPr/>
        </p:nvGrpSpPr>
        <p:grpSpPr>
          <a:xfrm>
            <a:off x="8584947" y="47634"/>
            <a:ext cx="561495" cy="705398"/>
            <a:chOff x="3475329" y="2590956"/>
            <a:chExt cx="2229935" cy="2801434"/>
          </a:xfrm>
          <a:solidFill>
            <a:srgbClr val="7030A0"/>
          </a:solidFill>
        </p:grpSpPr>
        <p:sp>
          <p:nvSpPr>
            <p:cNvPr id="28"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9"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0"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1"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2"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43" name="Textfeld 7"/>
          <p:cNvSpPr txBox="1">
            <a:spLocks noChangeArrowheads="1"/>
          </p:cNvSpPr>
          <p:nvPr/>
        </p:nvSpPr>
        <p:spPr bwMode="auto">
          <a:xfrm>
            <a:off x="139168" y="6362918"/>
            <a:ext cx="403497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900" b="1" i="1" dirty="0" smtClean="0">
                <a:solidFill>
                  <a:srgbClr val="1F497D"/>
                </a:solidFill>
                <a:ea typeface="ヒラギノ角ゴ Pro W3" pitchFamily="-64" charset="-128"/>
              </a:rPr>
              <a:t>*41% des lecteurs ont lu au moins un livre </a:t>
            </a:r>
            <a:r>
              <a:rPr lang="fr-FR" altLang="fr-FR" sz="900" b="1" i="1" dirty="0" smtClean="0">
                <a:solidFill>
                  <a:srgbClr val="1F497D"/>
                </a:solidFill>
                <a:ea typeface="ヒラギノ角ゴ Pro W3" pitchFamily="-64" charset="-128"/>
              </a:rPr>
              <a:t>policier au </a:t>
            </a:r>
            <a:r>
              <a:rPr lang="fr-FR" altLang="fr-FR" sz="900" b="1" i="1" dirty="0" smtClean="0">
                <a:solidFill>
                  <a:srgbClr val="1F497D"/>
                </a:solidFill>
                <a:ea typeface="ヒラギノ角ゴ Pro W3" pitchFamily="-64" charset="-128"/>
              </a:rPr>
              <a:t>cours des 12 derniers mois</a:t>
            </a:r>
            <a:br>
              <a:rPr lang="fr-FR" altLang="fr-FR" sz="900" b="1" i="1" dirty="0" smtClean="0">
                <a:solidFill>
                  <a:srgbClr val="1F497D"/>
                </a:solidFill>
                <a:ea typeface="ヒラギノ角ゴ Pro W3" pitchFamily="-64" charset="-128"/>
              </a:rPr>
            </a:br>
            <a:endParaRPr lang="fr-FR" sz="600" i="1" dirty="0">
              <a:solidFill>
                <a:srgbClr val="69A9C5"/>
              </a:solidFill>
            </a:endParaRPr>
          </a:p>
        </p:txBody>
      </p:sp>
    </p:spTree>
    <p:extLst>
      <p:ext uri="{BB962C8B-B14F-4D97-AF65-F5344CB8AC3E}">
        <p14:creationId xmlns:p14="http://schemas.microsoft.com/office/powerpoint/2010/main" val="365753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9" name="Graphique 98"/>
          <p:cNvGraphicFramePr/>
          <p:nvPr>
            <p:extLst>
              <p:ext uri="{D42A27DB-BD31-4B8C-83A1-F6EECF244321}">
                <p14:modId xmlns:p14="http://schemas.microsoft.com/office/powerpoint/2010/main" val="2206866251"/>
              </p:ext>
            </p:extLst>
          </p:nvPr>
        </p:nvGraphicFramePr>
        <p:xfrm>
          <a:off x="176817" y="2016978"/>
          <a:ext cx="8878061" cy="4643466"/>
        </p:xfrm>
        <a:graphic>
          <a:graphicData uri="http://schemas.openxmlformats.org/drawingml/2006/chart">
            <c:chart xmlns:c="http://schemas.openxmlformats.org/drawingml/2006/chart" xmlns:r="http://schemas.openxmlformats.org/officeDocument/2006/relationships" r:id="rId2"/>
          </a:graphicData>
        </a:graphic>
      </p:graphicFrame>
      <p:sp>
        <p:nvSpPr>
          <p:cNvPr id="542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4327295-FBF3-4C9F-934D-2DE36ACFBEC7}" type="slidenum">
              <a:rPr lang="en-US" altLang="fr-FR" smtClean="0">
                <a:solidFill>
                  <a:srgbClr val="1F497D"/>
                </a:solidFill>
              </a:rPr>
              <a:pPr eaLnBrk="1" hangingPunct="1">
                <a:spcBef>
                  <a:spcPct val="0"/>
                </a:spcBef>
                <a:buFontTx/>
                <a:buNone/>
              </a:pPr>
              <a:t>38</a:t>
            </a:fld>
            <a:endParaRPr lang="en-US" altLang="fr-FR" smtClean="0">
              <a:solidFill>
                <a:srgbClr val="1F497D"/>
              </a:solidFill>
            </a:endParaRPr>
          </a:p>
        </p:txBody>
      </p:sp>
      <p:sp>
        <p:nvSpPr>
          <p:cNvPr id="8" name="Textfeld 7"/>
          <p:cNvSpPr txBox="1">
            <a:spLocks noChangeArrowheads="1"/>
          </p:cNvSpPr>
          <p:nvPr/>
        </p:nvSpPr>
        <p:spPr bwMode="auto">
          <a:xfrm>
            <a:off x="176817" y="944563"/>
            <a:ext cx="89238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a:solidFill>
                  <a:srgbClr val="1F497D"/>
                </a:solidFill>
                <a:ea typeface="ヒラギノ角ゴ Pro W3" pitchFamily="-64" charset="-128"/>
              </a:rPr>
              <a:t>Q4. Parmi ces différents gendres de livres, le(s)quel(s) avez-vous lu(s) au format numérique au moins une fois au cours des 12 derniers mois </a:t>
            </a:r>
            <a:r>
              <a:rPr lang="fr-FR" altLang="fr-FR" sz="1000" dirty="0" smtClean="0">
                <a:solidFill>
                  <a:srgbClr val="1F497D"/>
                </a:solidFill>
                <a:ea typeface="ヒラギノ角ゴ Pro W3" pitchFamily="-64" charset="-128"/>
              </a:rPr>
              <a:t>?</a:t>
            </a:r>
          </a:p>
          <a:p>
            <a:pPr eaLnBrk="1" hangingPunct="1">
              <a:spcBef>
                <a:spcPct val="0"/>
              </a:spcBef>
              <a:buFontTx/>
              <a:buNone/>
            </a:pPr>
            <a:r>
              <a:rPr lang="fr-FR" altLang="fr-FR" sz="1000" dirty="0">
                <a:solidFill>
                  <a:srgbClr val="1F497D"/>
                </a:solidFill>
                <a:ea typeface="ヒラギノ角ゴ Pro W3" pitchFamily="-64" charset="-128"/>
              </a:rPr>
              <a:t>Q11. Parmi cette liste, quel(s) genre(s) de livres avez-vous personnellement lus au format papier au cours des 12 derniers mois </a:t>
            </a:r>
            <a:r>
              <a:rPr lang="fr-FR" altLang="fr-FR" sz="1000" dirty="0" smtClean="0">
                <a:solidFill>
                  <a:srgbClr val="1F497D"/>
                </a:solidFill>
                <a:ea typeface="ヒラギノ角ゴ Pro W3" pitchFamily="-64" charset="-128"/>
              </a:rPr>
              <a:t>?</a:t>
            </a:r>
          </a:p>
          <a:p>
            <a:pPr eaLnBrk="1" hangingPunct="1">
              <a:spcBef>
                <a:spcPct val="0"/>
              </a:spcBef>
              <a:buFontTx/>
              <a:buNone/>
            </a:pPr>
            <a:r>
              <a:rPr lang="fr-FR" altLang="fr-FR" sz="1000" dirty="0" smtClean="0">
                <a:solidFill>
                  <a:srgbClr val="1F497D"/>
                </a:solidFill>
                <a:ea typeface="ヒラギノ角ゴ Pro W3" pitchFamily="-64" charset="-128"/>
              </a:rPr>
              <a:t>Base : Lecteurs LN et/ou LP 699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
        <p:nvSpPr>
          <p:cNvPr id="3" name="Titre 2"/>
          <p:cNvSpPr>
            <a:spLocks noGrp="1"/>
          </p:cNvSpPr>
          <p:nvPr>
            <p:ph type="title"/>
          </p:nvPr>
        </p:nvSpPr>
        <p:spPr>
          <a:xfrm>
            <a:off x="838200" y="87313"/>
            <a:ext cx="6549571" cy="611187"/>
          </a:xfrm>
        </p:spPr>
        <p:txBody>
          <a:bodyPr/>
          <a:lstStyle/>
          <a:p>
            <a:r>
              <a:rPr lang="fr-FR" sz="1800" dirty="0" smtClean="0"/>
              <a:t>Des lecteurs qui lisent en moyenne près de 4 genres de livres différents.</a:t>
            </a:r>
            <a:endParaRPr lang="fr-FR" sz="1800" dirty="0"/>
          </a:p>
        </p:txBody>
      </p:sp>
      <p:grpSp>
        <p:nvGrpSpPr>
          <p:cNvPr id="6" name="Group 181"/>
          <p:cNvGrpSpPr>
            <a:grpSpLocks noChangeAspect="1"/>
          </p:cNvGrpSpPr>
          <p:nvPr/>
        </p:nvGrpSpPr>
        <p:grpSpPr>
          <a:xfrm>
            <a:off x="7789711" y="33032"/>
            <a:ext cx="648422" cy="720000"/>
            <a:chOff x="1784350" y="4149725"/>
            <a:chExt cx="977900" cy="1085850"/>
          </a:xfrm>
          <a:solidFill>
            <a:schemeClr val="accent4">
              <a:lumMod val="75000"/>
            </a:schemeClr>
          </a:solidFill>
        </p:grpSpPr>
        <p:sp>
          <p:nvSpPr>
            <p:cNvPr id="7"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1"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3"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14" name="Groupe 13"/>
          <p:cNvGrpSpPr/>
          <p:nvPr/>
        </p:nvGrpSpPr>
        <p:grpSpPr>
          <a:xfrm>
            <a:off x="8584947" y="47634"/>
            <a:ext cx="561495" cy="705398"/>
            <a:chOff x="3475329" y="2590956"/>
            <a:chExt cx="2229935" cy="2801434"/>
          </a:xfrm>
          <a:solidFill>
            <a:srgbClr val="7030A0"/>
          </a:solidFill>
        </p:grpSpPr>
        <p:sp>
          <p:nvSpPr>
            <p:cNvPr id="15"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6"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7"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8"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9"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20" name="Textfeld 7"/>
          <p:cNvSpPr txBox="1">
            <a:spLocks noChangeArrowheads="1"/>
          </p:cNvSpPr>
          <p:nvPr/>
        </p:nvSpPr>
        <p:spPr bwMode="auto">
          <a:xfrm>
            <a:off x="0" y="1339540"/>
            <a:ext cx="9143999" cy="8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3200" b="1" dirty="0" smtClean="0">
                <a:solidFill>
                  <a:srgbClr val="008E94"/>
                </a:solidFill>
                <a:ea typeface="ヒラギノ角ゴ Pro W3" pitchFamily="-64" charset="-128"/>
              </a:rPr>
              <a:t>3,8 </a:t>
            </a:r>
            <a:r>
              <a:rPr lang="fr-FR" altLang="fr-FR" sz="2000" b="1" dirty="0" smtClean="0">
                <a:solidFill>
                  <a:srgbClr val="1F497D"/>
                </a:solidFill>
                <a:ea typeface="ヒラギノ角ゴ Pro W3" pitchFamily="-64" charset="-128"/>
              </a:rPr>
              <a:t>genres lus en moyenne </a:t>
            </a:r>
            <a:endParaRPr lang="fr-FR" altLang="fr-FR" sz="2000" b="1" dirty="0" smtClean="0">
              <a:solidFill>
                <a:srgbClr val="1F497D"/>
              </a:solidFill>
              <a:ea typeface="ヒラギノ角ゴ Pro W3" pitchFamily="-64" charset="-128"/>
            </a:endParaRPr>
          </a:p>
          <a:p>
            <a:pPr algn="ctr" eaLnBrk="1" hangingPunct="1">
              <a:spcBef>
                <a:spcPct val="0"/>
              </a:spcBef>
              <a:buNone/>
            </a:pPr>
            <a:r>
              <a:rPr lang="fr-FR" altLang="fr-FR" b="1" dirty="0" smtClean="0">
                <a:solidFill>
                  <a:schemeClr val="accent1"/>
                </a:solidFill>
                <a:ea typeface="ヒラギノ角ゴ Pro W3" pitchFamily="-64" charset="-128"/>
              </a:rPr>
              <a:t>au </a:t>
            </a:r>
            <a:r>
              <a:rPr lang="fr-FR" altLang="fr-FR" b="1" dirty="0" smtClean="0">
                <a:solidFill>
                  <a:schemeClr val="accent1"/>
                </a:solidFill>
                <a:ea typeface="ヒラギノ角ゴ Pro W3" pitchFamily="-64" charset="-128"/>
              </a:rPr>
              <a:t>cours des </a:t>
            </a:r>
            <a:r>
              <a:rPr lang="fr-FR" altLang="fr-FR" b="1" dirty="0" smtClean="0">
                <a:solidFill>
                  <a:schemeClr val="accent1"/>
                </a:solidFill>
                <a:ea typeface="ヒラギノ角ゴ Pro W3" pitchFamily="-64" charset="-128"/>
              </a:rPr>
              <a:t>12 </a:t>
            </a:r>
            <a:r>
              <a:rPr lang="fr-FR" altLang="fr-FR" b="1" dirty="0" smtClean="0">
                <a:solidFill>
                  <a:schemeClr val="accent1"/>
                </a:solidFill>
                <a:ea typeface="ヒラギノ角ゴ Pro W3" pitchFamily="-64" charset="-128"/>
              </a:rPr>
              <a:t>derniers </a:t>
            </a:r>
            <a:r>
              <a:rPr lang="fr-FR" altLang="fr-FR" b="1" dirty="0" smtClean="0">
                <a:solidFill>
                  <a:schemeClr val="accent1"/>
                </a:solidFill>
                <a:ea typeface="ヒラギノ角ゴ Pro W3" pitchFamily="-64" charset="-128"/>
              </a:rPr>
              <a:t>mois,  </a:t>
            </a:r>
            <a:r>
              <a:rPr lang="fr-FR" altLang="fr-FR" b="1" dirty="0" smtClean="0">
                <a:solidFill>
                  <a:schemeClr val="accent1"/>
                </a:solidFill>
                <a:ea typeface="ヒラギノ角ゴ Pro W3" pitchFamily="-64" charset="-128"/>
              </a:rPr>
              <a:t>quel que soit le format</a:t>
            </a:r>
            <a:br>
              <a:rPr lang="fr-FR" altLang="fr-FR" b="1" dirty="0" smtClean="0">
                <a:solidFill>
                  <a:schemeClr val="accent1"/>
                </a:solidFill>
                <a:ea typeface="ヒラギノ角ゴ Pro W3" pitchFamily="-64" charset="-128"/>
              </a:rPr>
            </a:br>
            <a:endParaRPr lang="fr-FR" sz="1200" dirty="0">
              <a:solidFill>
                <a:schemeClr val="accent1"/>
              </a:solidFill>
            </a:endParaRPr>
          </a:p>
        </p:txBody>
      </p:sp>
    </p:spTree>
    <p:extLst>
      <p:ext uri="{BB962C8B-B14F-4D97-AF65-F5344CB8AC3E}">
        <p14:creationId xmlns:p14="http://schemas.microsoft.com/office/powerpoint/2010/main" val="5829415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D6CB63A4-EB63-48D7-9D2E-B5DE66AA34EB}" type="slidenum">
              <a:rPr lang="en-US" smtClean="0">
                <a:solidFill>
                  <a:srgbClr val="1F497D"/>
                </a:solidFill>
              </a:rPr>
              <a:pPr>
                <a:defRPr/>
              </a:pPr>
              <a:t>39</a:t>
            </a:fld>
            <a:endParaRPr lang="en-US">
              <a:solidFill>
                <a:srgbClr val="1F497D"/>
              </a:solidFill>
            </a:endParaRPr>
          </a:p>
        </p:txBody>
      </p:sp>
      <p:grpSp>
        <p:nvGrpSpPr>
          <p:cNvPr id="3" name="Groupe 2"/>
          <p:cNvGrpSpPr/>
          <p:nvPr/>
        </p:nvGrpSpPr>
        <p:grpSpPr>
          <a:xfrm>
            <a:off x="97283" y="2457430"/>
            <a:ext cx="4174936" cy="3181169"/>
            <a:chOff x="1828907" y="2461320"/>
            <a:chExt cx="5467965" cy="4166416"/>
          </a:xfrm>
        </p:grpSpPr>
        <p:grpSp>
          <p:nvGrpSpPr>
            <p:cNvPr id="15" name="Groupe 14"/>
            <p:cNvGrpSpPr/>
            <p:nvPr/>
          </p:nvGrpSpPr>
          <p:grpSpPr>
            <a:xfrm>
              <a:off x="1907454" y="2461320"/>
              <a:ext cx="5389418" cy="3721993"/>
              <a:chOff x="2892859" y="1995657"/>
              <a:chExt cx="3739098" cy="2582263"/>
            </a:xfrm>
          </p:grpSpPr>
          <p:sp>
            <p:nvSpPr>
              <p:cNvPr id="7" name="Freeform 27"/>
              <p:cNvSpPr>
                <a:spLocks/>
              </p:cNvSpPr>
              <p:nvPr/>
            </p:nvSpPr>
            <p:spPr bwMode="auto">
              <a:xfrm>
                <a:off x="2892859" y="1995657"/>
                <a:ext cx="3739098" cy="2262773"/>
              </a:xfrm>
              <a:custGeom>
                <a:avLst/>
                <a:gdLst/>
                <a:ahLst/>
                <a:cxnLst>
                  <a:cxn ang="0">
                    <a:pos x="655" y="112"/>
                  </a:cxn>
                  <a:cxn ang="0">
                    <a:pos x="533" y="30"/>
                  </a:cxn>
                  <a:cxn ang="0">
                    <a:pos x="383" y="0"/>
                  </a:cxn>
                  <a:cxn ang="0">
                    <a:pos x="234" y="30"/>
                  </a:cxn>
                  <a:cxn ang="0">
                    <a:pos x="112" y="112"/>
                  </a:cxn>
                  <a:cxn ang="0">
                    <a:pos x="30" y="234"/>
                  </a:cxn>
                  <a:cxn ang="0">
                    <a:pos x="0" y="384"/>
                  </a:cxn>
                  <a:cxn ang="0">
                    <a:pos x="8" y="464"/>
                  </a:cxn>
                  <a:cxn ang="0">
                    <a:pos x="98" y="464"/>
                  </a:cxn>
                  <a:cxn ang="0">
                    <a:pos x="87" y="384"/>
                  </a:cxn>
                  <a:cxn ang="0">
                    <a:pos x="383" y="87"/>
                  </a:cxn>
                  <a:cxn ang="0">
                    <a:pos x="680" y="384"/>
                  </a:cxn>
                  <a:cxn ang="0">
                    <a:pos x="669" y="464"/>
                  </a:cxn>
                  <a:cxn ang="0">
                    <a:pos x="758" y="464"/>
                  </a:cxn>
                  <a:cxn ang="0">
                    <a:pos x="767" y="384"/>
                  </a:cxn>
                  <a:cxn ang="0">
                    <a:pos x="737" y="234"/>
                  </a:cxn>
                  <a:cxn ang="0">
                    <a:pos x="655" y="112"/>
                  </a:cxn>
                </a:cxnLst>
                <a:rect l="0" t="0" r="r" b="b"/>
                <a:pathLst>
                  <a:path w="767" h="464">
                    <a:moveTo>
                      <a:pt x="655" y="112"/>
                    </a:moveTo>
                    <a:cubicBezTo>
                      <a:pt x="619" y="77"/>
                      <a:pt x="578" y="50"/>
                      <a:pt x="533" y="30"/>
                    </a:cubicBezTo>
                    <a:cubicBezTo>
                      <a:pt x="485" y="10"/>
                      <a:pt x="435" y="0"/>
                      <a:pt x="383" y="0"/>
                    </a:cubicBezTo>
                    <a:cubicBezTo>
                      <a:pt x="332" y="0"/>
                      <a:pt x="281" y="10"/>
                      <a:pt x="234" y="30"/>
                    </a:cubicBezTo>
                    <a:cubicBezTo>
                      <a:pt x="188" y="50"/>
                      <a:pt x="147" y="77"/>
                      <a:pt x="112" y="112"/>
                    </a:cubicBezTo>
                    <a:cubicBezTo>
                      <a:pt x="77" y="148"/>
                      <a:pt x="49" y="189"/>
                      <a:pt x="30" y="234"/>
                    </a:cubicBezTo>
                    <a:cubicBezTo>
                      <a:pt x="10" y="282"/>
                      <a:pt x="0" y="332"/>
                      <a:pt x="0" y="384"/>
                    </a:cubicBezTo>
                    <a:cubicBezTo>
                      <a:pt x="0" y="411"/>
                      <a:pt x="3" y="438"/>
                      <a:pt x="8" y="464"/>
                    </a:cubicBezTo>
                    <a:cubicBezTo>
                      <a:pt x="98" y="464"/>
                      <a:pt x="98" y="464"/>
                      <a:pt x="98" y="464"/>
                    </a:cubicBezTo>
                    <a:cubicBezTo>
                      <a:pt x="90" y="438"/>
                      <a:pt x="87" y="412"/>
                      <a:pt x="87" y="384"/>
                    </a:cubicBezTo>
                    <a:cubicBezTo>
                      <a:pt x="87" y="220"/>
                      <a:pt x="219" y="87"/>
                      <a:pt x="383" y="87"/>
                    </a:cubicBezTo>
                    <a:cubicBezTo>
                      <a:pt x="547" y="87"/>
                      <a:pt x="680" y="220"/>
                      <a:pt x="680" y="384"/>
                    </a:cubicBezTo>
                    <a:cubicBezTo>
                      <a:pt x="680" y="412"/>
                      <a:pt x="676" y="438"/>
                      <a:pt x="669" y="464"/>
                    </a:cubicBezTo>
                    <a:cubicBezTo>
                      <a:pt x="758" y="464"/>
                      <a:pt x="758" y="464"/>
                      <a:pt x="758" y="464"/>
                    </a:cubicBezTo>
                    <a:cubicBezTo>
                      <a:pt x="764" y="438"/>
                      <a:pt x="767" y="411"/>
                      <a:pt x="767" y="384"/>
                    </a:cubicBezTo>
                    <a:cubicBezTo>
                      <a:pt x="767" y="332"/>
                      <a:pt x="757" y="282"/>
                      <a:pt x="737" y="234"/>
                    </a:cubicBezTo>
                    <a:cubicBezTo>
                      <a:pt x="717" y="189"/>
                      <a:pt x="690" y="148"/>
                      <a:pt x="655" y="112"/>
                    </a:cubicBezTo>
                    <a:close/>
                  </a:path>
                </a:pathLst>
              </a:custGeom>
              <a:solidFill>
                <a:srgbClr val="C2DCE8"/>
              </a:solidFill>
              <a:ln w="9525">
                <a:noFill/>
                <a:round/>
                <a:headEnd/>
                <a:tailEnd/>
              </a:ln>
            </p:spPr>
            <p:txBody>
              <a:bodyPr vert="horz" wrap="square" lIns="91440" tIns="45720" rIns="91440" bIns="45720" numCol="1" anchor="t" anchorCtr="0" compatLnSpc="1">
                <a:prstTxWarp prst="textNoShape">
                  <a:avLst/>
                </a:prstTxWarp>
              </a:bodyPr>
              <a:lstStyle/>
              <a:p>
                <a:endParaRPr lang="en-GB" sz="1600">
                  <a:solidFill>
                    <a:srgbClr val="1F497D"/>
                  </a:solidFill>
                </a:endParaRPr>
              </a:p>
            </p:txBody>
          </p:sp>
          <p:sp>
            <p:nvSpPr>
              <p:cNvPr id="13" name="Freeform 33"/>
              <p:cNvSpPr>
                <a:spLocks/>
              </p:cNvSpPr>
              <p:nvPr/>
            </p:nvSpPr>
            <p:spPr bwMode="auto">
              <a:xfrm>
                <a:off x="2948048" y="4396404"/>
                <a:ext cx="3628717" cy="181516"/>
              </a:xfrm>
              <a:prstGeom prst="rect">
                <a:avLst/>
              </a:prstGeom>
              <a:solidFill>
                <a:srgbClr val="C2DCE8"/>
              </a:solidFill>
              <a:ln w="9525">
                <a:noFill/>
                <a:round/>
                <a:headEnd/>
                <a:tailEnd/>
              </a:ln>
            </p:spPr>
            <p:txBody>
              <a:bodyPr vert="horz" wrap="square" lIns="91440" tIns="45720" rIns="91440" bIns="45720" numCol="1" anchor="t" anchorCtr="0" compatLnSpc="1">
                <a:prstTxWarp prst="textNoShape">
                  <a:avLst/>
                </a:prstTxWarp>
              </a:bodyPr>
              <a:lstStyle/>
              <a:p>
                <a:endParaRPr lang="en-GB" sz="1600">
                  <a:solidFill>
                    <a:srgbClr val="1F497D"/>
                  </a:solidFill>
                </a:endParaRPr>
              </a:p>
            </p:txBody>
          </p:sp>
        </p:grpSp>
        <p:sp>
          <p:nvSpPr>
            <p:cNvPr id="12" name="Freeform 32"/>
            <p:cNvSpPr>
              <a:spLocks/>
            </p:cNvSpPr>
            <p:nvPr/>
          </p:nvSpPr>
          <p:spPr bwMode="auto">
            <a:xfrm>
              <a:off x="4705298" y="2789803"/>
              <a:ext cx="1015791" cy="966483"/>
            </a:xfrm>
            <a:custGeom>
              <a:avLst/>
              <a:gdLst/>
              <a:ahLst/>
              <a:cxnLst>
                <a:cxn ang="0">
                  <a:pos x="140" y="49"/>
                </a:cxn>
                <a:cxn ang="0">
                  <a:pos x="104" y="42"/>
                </a:cxn>
                <a:cxn ang="0">
                  <a:pos x="96" y="36"/>
                </a:cxn>
                <a:cxn ang="0">
                  <a:pos x="78" y="4"/>
                </a:cxn>
                <a:cxn ang="0">
                  <a:pos x="68" y="4"/>
                </a:cxn>
                <a:cxn ang="0">
                  <a:pos x="50" y="36"/>
                </a:cxn>
                <a:cxn ang="0">
                  <a:pos x="42" y="42"/>
                </a:cxn>
                <a:cxn ang="0">
                  <a:pos x="6" y="49"/>
                </a:cxn>
                <a:cxn ang="0">
                  <a:pos x="3" y="58"/>
                </a:cxn>
                <a:cxn ang="0">
                  <a:pos x="28" y="85"/>
                </a:cxn>
                <a:cxn ang="0">
                  <a:pos x="31" y="94"/>
                </a:cxn>
                <a:cxn ang="0">
                  <a:pos x="26" y="131"/>
                </a:cxn>
                <a:cxn ang="0">
                  <a:pos x="35" y="137"/>
                </a:cxn>
                <a:cxn ang="0">
                  <a:pos x="68" y="121"/>
                </a:cxn>
                <a:cxn ang="0">
                  <a:pos x="78" y="121"/>
                </a:cxn>
                <a:cxn ang="0">
                  <a:pos x="111" y="137"/>
                </a:cxn>
                <a:cxn ang="0">
                  <a:pos x="119" y="131"/>
                </a:cxn>
                <a:cxn ang="0">
                  <a:pos x="115" y="94"/>
                </a:cxn>
                <a:cxn ang="0">
                  <a:pos x="118" y="85"/>
                </a:cxn>
                <a:cxn ang="0">
                  <a:pos x="143" y="58"/>
                </a:cxn>
                <a:cxn ang="0">
                  <a:pos x="140" y="49"/>
                </a:cxn>
              </a:cxnLst>
              <a:rect l="0" t="0" r="r" b="b"/>
              <a:pathLst>
                <a:path w="146" h="139">
                  <a:moveTo>
                    <a:pt x="140" y="49"/>
                  </a:moveTo>
                  <a:cubicBezTo>
                    <a:pt x="104" y="42"/>
                    <a:pt x="104" y="42"/>
                    <a:pt x="104" y="42"/>
                  </a:cubicBezTo>
                  <a:cubicBezTo>
                    <a:pt x="100" y="41"/>
                    <a:pt x="97" y="39"/>
                    <a:pt x="96" y="36"/>
                  </a:cubicBezTo>
                  <a:cubicBezTo>
                    <a:pt x="78" y="4"/>
                    <a:pt x="78" y="4"/>
                    <a:pt x="78" y="4"/>
                  </a:cubicBezTo>
                  <a:cubicBezTo>
                    <a:pt x="76" y="0"/>
                    <a:pt x="70" y="0"/>
                    <a:pt x="68" y="4"/>
                  </a:cubicBezTo>
                  <a:cubicBezTo>
                    <a:pt x="50" y="36"/>
                    <a:pt x="50" y="36"/>
                    <a:pt x="50" y="36"/>
                  </a:cubicBezTo>
                  <a:cubicBezTo>
                    <a:pt x="48" y="39"/>
                    <a:pt x="46" y="41"/>
                    <a:pt x="42" y="42"/>
                  </a:cubicBezTo>
                  <a:cubicBezTo>
                    <a:pt x="6" y="49"/>
                    <a:pt x="6" y="49"/>
                    <a:pt x="6" y="49"/>
                  </a:cubicBezTo>
                  <a:cubicBezTo>
                    <a:pt x="2" y="49"/>
                    <a:pt x="0" y="55"/>
                    <a:pt x="3" y="58"/>
                  </a:cubicBezTo>
                  <a:cubicBezTo>
                    <a:pt x="28" y="85"/>
                    <a:pt x="28" y="85"/>
                    <a:pt x="28" y="85"/>
                  </a:cubicBezTo>
                  <a:cubicBezTo>
                    <a:pt x="30" y="88"/>
                    <a:pt x="32" y="91"/>
                    <a:pt x="31" y="94"/>
                  </a:cubicBezTo>
                  <a:cubicBezTo>
                    <a:pt x="26" y="131"/>
                    <a:pt x="26" y="131"/>
                    <a:pt x="26" y="131"/>
                  </a:cubicBezTo>
                  <a:cubicBezTo>
                    <a:pt x="26" y="135"/>
                    <a:pt x="31" y="139"/>
                    <a:pt x="35" y="137"/>
                  </a:cubicBezTo>
                  <a:cubicBezTo>
                    <a:pt x="68" y="121"/>
                    <a:pt x="68" y="121"/>
                    <a:pt x="68" y="121"/>
                  </a:cubicBezTo>
                  <a:cubicBezTo>
                    <a:pt x="71" y="120"/>
                    <a:pt x="75" y="120"/>
                    <a:pt x="78" y="121"/>
                  </a:cubicBezTo>
                  <a:cubicBezTo>
                    <a:pt x="111" y="137"/>
                    <a:pt x="111" y="137"/>
                    <a:pt x="111" y="137"/>
                  </a:cubicBezTo>
                  <a:cubicBezTo>
                    <a:pt x="115" y="139"/>
                    <a:pt x="120" y="135"/>
                    <a:pt x="119" y="131"/>
                  </a:cubicBezTo>
                  <a:cubicBezTo>
                    <a:pt x="115" y="94"/>
                    <a:pt x="115" y="94"/>
                    <a:pt x="115" y="94"/>
                  </a:cubicBezTo>
                  <a:cubicBezTo>
                    <a:pt x="114" y="91"/>
                    <a:pt x="115" y="88"/>
                    <a:pt x="118" y="85"/>
                  </a:cubicBezTo>
                  <a:cubicBezTo>
                    <a:pt x="143" y="58"/>
                    <a:pt x="143" y="58"/>
                    <a:pt x="143" y="58"/>
                  </a:cubicBezTo>
                  <a:cubicBezTo>
                    <a:pt x="146" y="55"/>
                    <a:pt x="144" y="49"/>
                    <a:pt x="140" y="49"/>
                  </a:cubicBezTo>
                  <a:close/>
                </a:path>
              </a:pathLst>
            </a:custGeom>
            <a:solidFill>
              <a:srgbClr val="1F4251"/>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400" b="1" dirty="0" smtClean="0">
                  <a:solidFill>
                    <a:srgbClr val="FFFFFF"/>
                  </a:solidFill>
                </a:rPr>
                <a:t>36%</a:t>
              </a:r>
              <a:endParaRPr lang="en-GB" sz="2400" b="1" dirty="0">
                <a:solidFill>
                  <a:srgbClr val="FFFFFF"/>
                </a:solidFill>
              </a:endParaRPr>
            </a:p>
          </p:txBody>
        </p:sp>
        <p:sp>
          <p:nvSpPr>
            <p:cNvPr id="8" name="Freeform 28"/>
            <p:cNvSpPr>
              <a:spLocks/>
            </p:cNvSpPr>
            <p:nvPr/>
          </p:nvSpPr>
          <p:spPr bwMode="auto">
            <a:xfrm>
              <a:off x="2517746" y="4709651"/>
              <a:ext cx="1015791" cy="966483"/>
            </a:xfrm>
            <a:custGeom>
              <a:avLst/>
              <a:gdLst/>
              <a:ahLst/>
              <a:cxnLst>
                <a:cxn ang="0">
                  <a:pos x="78" y="4"/>
                </a:cxn>
                <a:cxn ang="0">
                  <a:pos x="67" y="4"/>
                </a:cxn>
                <a:cxn ang="0">
                  <a:pos x="50" y="36"/>
                </a:cxn>
                <a:cxn ang="0">
                  <a:pos x="42" y="42"/>
                </a:cxn>
                <a:cxn ang="0">
                  <a:pos x="6" y="49"/>
                </a:cxn>
                <a:cxn ang="0">
                  <a:pos x="3" y="58"/>
                </a:cxn>
                <a:cxn ang="0">
                  <a:pos x="28" y="85"/>
                </a:cxn>
                <a:cxn ang="0">
                  <a:pos x="31" y="94"/>
                </a:cxn>
                <a:cxn ang="0">
                  <a:pos x="26" y="131"/>
                </a:cxn>
                <a:cxn ang="0">
                  <a:pos x="35" y="137"/>
                </a:cxn>
                <a:cxn ang="0">
                  <a:pos x="68" y="121"/>
                </a:cxn>
                <a:cxn ang="0">
                  <a:pos x="78" y="121"/>
                </a:cxn>
                <a:cxn ang="0">
                  <a:pos x="111" y="137"/>
                </a:cxn>
                <a:cxn ang="0">
                  <a:pos x="119" y="131"/>
                </a:cxn>
                <a:cxn ang="0">
                  <a:pos x="114" y="94"/>
                </a:cxn>
                <a:cxn ang="0">
                  <a:pos x="117" y="85"/>
                </a:cxn>
                <a:cxn ang="0">
                  <a:pos x="143" y="58"/>
                </a:cxn>
                <a:cxn ang="0">
                  <a:pos x="139" y="49"/>
                </a:cxn>
                <a:cxn ang="0">
                  <a:pos x="103" y="42"/>
                </a:cxn>
                <a:cxn ang="0">
                  <a:pos x="95" y="36"/>
                </a:cxn>
                <a:cxn ang="0">
                  <a:pos x="78" y="4"/>
                </a:cxn>
              </a:cxnLst>
              <a:rect l="0" t="0" r="r" b="b"/>
              <a:pathLst>
                <a:path w="146" h="139">
                  <a:moveTo>
                    <a:pt x="78" y="4"/>
                  </a:moveTo>
                  <a:cubicBezTo>
                    <a:pt x="76" y="0"/>
                    <a:pt x="70" y="0"/>
                    <a:pt x="67" y="4"/>
                  </a:cubicBezTo>
                  <a:cubicBezTo>
                    <a:pt x="50" y="36"/>
                    <a:pt x="50" y="36"/>
                    <a:pt x="50" y="36"/>
                  </a:cubicBezTo>
                  <a:cubicBezTo>
                    <a:pt x="48" y="39"/>
                    <a:pt x="45" y="41"/>
                    <a:pt x="42" y="42"/>
                  </a:cubicBezTo>
                  <a:cubicBezTo>
                    <a:pt x="6" y="49"/>
                    <a:pt x="6" y="49"/>
                    <a:pt x="6" y="49"/>
                  </a:cubicBezTo>
                  <a:cubicBezTo>
                    <a:pt x="1" y="49"/>
                    <a:pt x="0" y="55"/>
                    <a:pt x="3" y="58"/>
                  </a:cubicBezTo>
                  <a:cubicBezTo>
                    <a:pt x="28" y="85"/>
                    <a:pt x="28" y="85"/>
                    <a:pt x="28" y="85"/>
                  </a:cubicBezTo>
                  <a:cubicBezTo>
                    <a:pt x="30" y="88"/>
                    <a:pt x="31" y="91"/>
                    <a:pt x="31" y="94"/>
                  </a:cubicBezTo>
                  <a:cubicBezTo>
                    <a:pt x="26" y="131"/>
                    <a:pt x="26" y="131"/>
                    <a:pt x="26" y="131"/>
                  </a:cubicBezTo>
                  <a:cubicBezTo>
                    <a:pt x="26" y="135"/>
                    <a:pt x="30" y="139"/>
                    <a:pt x="35" y="137"/>
                  </a:cubicBezTo>
                  <a:cubicBezTo>
                    <a:pt x="68" y="121"/>
                    <a:pt x="68" y="121"/>
                    <a:pt x="68" y="121"/>
                  </a:cubicBezTo>
                  <a:cubicBezTo>
                    <a:pt x="71" y="120"/>
                    <a:pt x="74" y="120"/>
                    <a:pt x="78" y="121"/>
                  </a:cubicBezTo>
                  <a:cubicBezTo>
                    <a:pt x="111" y="137"/>
                    <a:pt x="111" y="137"/>
                    <a:pt x="111" y="137"/>
                  </a:cubicBezTo>
                  <a:cubicBezTo>
                    <a:pt x="115" y="139"/>
                    <a:pt x="120" y="135"/>
                    <a:pt x="119" y="131"/>
                  </a:cubicBezTo>
                  <a:cubicBezTo>
                    <a:pt x="114" y="94"/>
                    <a:pt x="114" y="94"/>
                    <a:pt x="114" y="94"/>
                  </a:cubicBezTo>
                  <a:cubicBezTo>
                    <a:pt x="114" y="91"/>
                    <a:pt x="115" y="88"/>
                    <a:pt x="117" y="85"/>
                  </a:cubicBezTo>
                  <a:cubicBezTo>
                    <a:pt x="143" y="58"/>
                    <a:pt x="143" y="58"/>
                    <a:pt x="143" y="58"/>
                  </a:cubicBezTo>
                  <a:cubicBezTo>
                    <a:pt x="146" y="55"/>
                    <a:pt x="144" y="49"/>
                    <a:pt x="139" y="49"/>
                  </a:cubicBezTo>
                  <a:cubicBezTo>
                    <a:pt x="103" y="42"/>
                    <a:pt x="103" y="42"/>
                    <a:pt x="103" y="42"/>
                  </a:cubicBezTo>
                  <a:cubicBezTo>
                    <a:pt x="100" y="41"/>
                    <a:pt x="97" y="39"/>
                    <a:pt x="95" y="36"/>
                  </a:cubicBezTo>
                  <a:lnTo>
                    <a:pt x="78" y="4"/>
                  </a:lnTo>
                  <a:close/>
                </a:path>
              </a:pathLst>
            </a:custGeom>
            <a:solidFill>
              <a:srgbClr val="1F4251"/>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400" b="1" dirty="0" smtClean="0">
                  <a:solidFill>
                    <a:srgbClr val="FFFFFF"/>
                  </a:solidFill>
                </a:rPr>
                <a:t>34%</a:t>
              </a:r>
              <a:endParaRPr lang="en-GB" sz="2400" b="1" dirty="0">
                <a:solidFill>
                  <a:srgbClr val="FFFFFF"/>
                </a:solidFill>
              </a:endParaRPr>
            </a:p>
          </p:txBody>
        </p:sp>
        <p:sp>
          <p:nvSpPr>
            <p:cNvPr id="9" name="Freeform 29"/>
            <p:cNvSpPr>
              <a:spLocks/>
            </p:cNvSpPr>
            <p:nvPr/>
          </p:nvSpPr>
          <p:spPr bwMode="auto">
            <a:xfrm>
              <a:off x="4084873" y="4709651"/>
              <a:ext cx="1015791" cy="966483"/>
            </a:xfrm>
            <a:custGeom>
              <a:avLst/>
              <a:gdLst/>
              <a:ahLst/>
              <a:cxnLst>
                <a:cxn ang="0">
                  <a:pos x="78" y="4"/>
                </a:cxn>
                <a:cxn ang="0">
                  <a:pos x="68" y="4"/>
                </a:cxn>
                <a:cxn ang="0">
                  <a:pos x="50" y="36"/>
                </a:cxn>
                <a:cxn ang="0">
                  <a:pos x="42" y="42"/>
                </a:cxn>
                <a:cxn ang="0">
                  <a:pos x="6" y="49"/>
                </a:cxn>
                <a:cxn ang="0">
                  <a:pos x="3" y="58"/>
                </a:cxn>
                <a:cxn ang="0">
                  <a:pos x="28" y="85"/>
                </a:cxn>
                <a:cxn ang="0">
                  <a:pos x="31" y="94"/>
                </a:cxn>
                <a:cxn ang="0">
                  <a:pos x="27" y="131"/>
                </a:cxn>
                <a:cxn ang="0">
                  <a:pos x="35" y="137"/>
                </a:cxn>
                <a:cxn ang="0">
                  <a:pos x="68" y="121"/>
                </a:cxn>
                <a:cxn ang="0">
                  <a:pos x="78" y="121"/>
                </a:cxn>
                <a:cxn ang="0">
                  <a:pos x="111" y="137"/>
                </a:cxn>
                <a:cxn ang="0">
                  <a:pos x="119" y="131"/>
                </a:cxn>
                <a:cxn ang="0">
                  <a:pos x="115" y="94"/>
                </a:cxn>
                <a:cxn ang="0">
                  <a:pos x="118" y="85"/>
                </a:cxn>
                <a:cxn ang="0">
                  <a:pos x="143" y="58"/>
                </a:cxn>
                <a:cxn ang="0">
                  <a:pos x="140" y="49"/>
                </a:cxn>
                <a:cxn ang="0">
                  <a:pos x="104" y="42"/>
                </a:cxn>
                <a:cxn ang="0">
                  <a:pos x="96" y="36"/>
                </a:cxn>
                <a:cxn ang="0">
                  <a:pos x="78" y="4"/>
                </a:cxn>
              </a:cxnLst>
              <a:rect l="0" t="0" r="r" b="b"/>
              <a:pathLst>
                <a:path w="146" h="139">
                  <a:moveTo>
                    <a:pt x="78" y="4"/>
                  </a:moveTo>
                  <a:cubicBezTo>
                    <a:pt x="76" y="0"/>
                    <a:pt x="70" y="0"/>
                    <a:pt x="68" y="4"/>
                  </a:cubicBezTo>
                  <a:cubicBezTo>
                    <a:pt x="50" y="36"/>
                    <a:pt x="50" y="36"/>
                    <a:pt x="50" y="36"/>
                  </a:cubicBezTo>
                  <a:cubicBezTo>
                    <a:pt x="49" y="39"/>
                    <a:pt x="46" y="41"/>
                    <a:pt x="42" y="42"/>
                  </a:cubicBezTo>
                  <a:cubicBezTo>
                    <a:pt x="6" y="49"/>
                    <a:pt x="6" y="49"/>
                    <a:pt x="6" y="49"/>
                  </a:cubicBezTo>
                  <a:cubicBezTo>
                    <a:pt x="2" y="49"/>
                    <a:pt x="0" y="55"/>
                    <a:pt x="3" y="58"/>
                  </a:cubicBezTo>
                  <a:cubicBezTo>
                    <a:pt x="28" y="85"/>
                    <a:pt x="28" y="85"/>
                    <a:pt x="28" y="85"/>
                  </a:cubicBezTo>
                  <a:cubicBezTo>
                    <a:pt x="31" y="88"/>
                    <a:pt x="32" y="91"/>
                    <a:pt x="31" y="94"/>
                  </a:cubicBezTo>
                  <a:cubicBezTo>
                    <a:pt x="27" y="131"/>
                    <a:pt x="27" y="131"/>
                    <a:pt x="27" y="131"/>
                  </a:cubicBezTo>
                  <a:cubicBezTo>
                    <a:pt x="26" y="135"/>
                    <a:pt x="31" y="139"/>
                    <a:pt x="35" y="137"/>
                  </a:cubicBezTo>
                  <a:cubicBezTo>
                    <a:pt x="68" y="121"/>
                    <a:pt x="68" y="121"/>
                    <a:pt x="68" y="121"/>
                  </a:cubicBezTo>
                  <a:cubicBezTo>
                    <a:pt x="71" y="120"/>
                    <a:pt x="75" y="120"/>
                    <a:pt x="78" y="121"/>
                  </a:cubicBezTo>
                  <a:cubicBezTo>
                    <a:pt x="111" y="137"/>
                    <a:pt x="111" y="137"/>
                    <a:pt x="111" y="137"/>
                  </a:cubicBezTo>
                  <a:cubicBezTo>
                    <a:pt x="115" y="139"/>
                    <a:pt x="120" y="135"/>
                    <a:pt x="119" y="131"/>
                  </a:cubicBezTo>
                  <a:cubicBezTo>
                    <a:pt x="115" y="94"/>
                    <a:pt x="115" y="94"/>
                    <a:pt x="115" y="94"/>
                  </a:cubicBezTo>
                  <a:cubicBezTo>
                    <a:pt x="114" y="91"/>
                    <a:pt x="115" y="88"/>
                    <a:pt x="118" y="85"/>
                  </a:cubicBezTo>
                  <a:cubicBezTo>
                    <a:pt x="143" y="58"/>
                    <a:pt x="143" y="58"/>
                    <a:pt x="143" y="58"/>
                  </a:cubicBezTo>
                  <a:cubicBezTo>
                    <a:pt x="146" y="55"/>
                    <a:pt x="144" y="49"/>
                    <a:pt x="140" y="49"/>
                  </a:cubicBezTo>
                  <a:cubicBezTo>
                    <a:pt x="104" y="42"/>
                    <a:pt x="104" y="42"/>
                    <a:pt x="104" y="42"/>
                  </a:cubicBezTo>
                  <a:cubicBezTo>
                    <a:pt x="100" y="41"/>
                    <a:pt x="97" y="39"/>
                    <a:pt x="96" y="36"/>
                  </a:cubicBezTo>
                  <a:lnTo>
                    <a:pt x="78" y="4"/>
                  </a:lnTo>
                  <a:close/>
                </a:path>
              </a:pathLst>
            </a:custGeom>
            <a:solidFill>
              <a:srgbClr val="1F4251"/>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b="1" dirty="0" smtClean="0">
                  <a:solidFill>
                    <a:srgbClr val="FFFFFF"/>
                  </a:solidFill>
                </a:rPr>
                <a:t>27%</a:t>
              </a:r>
              <a:endParaRPr lang="en-GB" b="1" dirty="0">
                <a:solidFill>
                  <a:srgbClr val="FFFFFF"/>
                </a:solidFill>
              </a:endParaRPr>
            </a:p>
          </p:txBody>
        </p:sp>
        <p:sp>
          <p:nvSpPr>
            <p:cNvPr id="10" name="Freeform 30"/>
            <p:cNvSpPr>
              <a:spLocks/>
            </p:cNvSpPr>
            <p:nvPr/>
          </p:nvSpPr>
          <p:spPr bwMode="auto">
            <a:xfrm>
              <a:off x="5657534" y="4709651"/>
              <a:ext cx="1025655" cy="966483"/>
            </a:xfrm>
            <a:custGeom>
              <a:avLst/>
              <a:gdLst/>
              <a:ahLst/>
              <a:cxnLst>
                <a:cxn ang="0">
                  <a:pos x="143" y="58"/>
                </a:cxn>
                <a:cxn ang="0">
                  <a:pos x="140" y="49"/>
                </a:cxn>
                <a:cxn ang="0">
                  <a:pos x="104" y="42"/>
                </a:cxn>
                <a:cxn ang="0">
                  <a:pos x="96" y="36"/>
                </a:cxn>
                <a:cxn ang="0">
                  <a:pos x="79" y="4"/>
                </a:cxn>
                <a:cxn ang="0">
                  <a:pos x="68" y="4"/>
                </a:cxn>
                <a:cxn ang="0">
                  <a:pos x="51" y="36"/>
                </a:cxn>
                <a:cxn ang="0">
                  <a:pos x="43" y="42"/>
                </a:cxn>
                <a:cxn ang="0">
                  <a:pos x="7" y="49"/>
                </a:cxn>
                <a:cxn ang="0">
                  <a:pos x="4" y="58"/>
                </a:cxn>
                <a:cxn ang="0">
                  <a:pos x="29" y="85"/>
                </a:cxn>
                <a:cxn ang="0">
                  <a:pos x="32" y="94"/>
                </a:cxn>
                <a:cxn ang="0">
                  <a:pos x="27" y="131"/>
                </a:cxn>
                <a:cxn ang="0">
                  <a:pos x="35" y="137"/>
                </a:cxn>
                <a:cxn ang="0">
                  <a:pos x="69" y="121"/>
                </a:cxn>
                <a:cxn ang="0">
                  <a:pos x="78" y="121"/>
                </a:cxn>
                <a:cxn ang="0">
                  <a:pos x="111" y="137"/>
                </a:cxn>
                <a:cxn ang="0">
                  <a:pos x="120" y="131"/>
                </a:cxn>
                <a:cxn ang="0">
                  <a:pos x="115" y="94"/>
                </a:cxn>
                <a:cxn ang="0">
                  <a:pos x="118" y="85"/>
                </a:cxn>
                <a:cxn ang="0">
                  <a:pos x="143" y="58"/>
                </a:cxn>
              </a:cxnLst>
              <a:rect l="0" t="0" r="r" b="b"/>
              <a:pathLst>
                <a:path w="147" h="139">
                  <a:moveTo>
                    <a:pt x="143" y="58"/>
                  </a:moveTo>
                  <a:cubicBezTo>
                    <a:pt x="147" y="55"/>
                    <a:pt x="145" y="49"/>
                    <a:pt x="140" y="49"/>
                  </a:cubicBezTo>
                  <a:cubicBezTo>
                    <a:pt x="104" y="42"/>
                    <a:pt x="104" y="42"/>
                    <a:pt x="104" y="42"/>
                  </a:cubicBezTo>
                  <a:cubicBezTo>
                    <a:pt x="101" y="41"/>
                    <a:pt x="98" y="39"/>
                    <a:pt x="96" y="36"/>
                  </a:cubicBezTo>
                  <a:cubicBezTo>
                    <a:pt x="79" y="4"/>
                    <a:pt x="79" y="4"/>
                    <a:pt x="79" y="4"/>
                  </a:cubicBezTo>
                  <a:cubicBezTo>
                    <a:pt x="76" y="0"/>
                    <a:pt x="71" y="0"/>
                    <a:pt x="68" y="4"/>
                  </a:cubicBezTo>
                  <a:cubicBezTo>
                    <a:pt x="51" y="36"/>
                    <a:pt x="51" y="36"/>
                    <a:pt x="51" y="36"/>
                  </a:cubicBezTo>
                  <a:cubicBezTo>
                    <a:pt x="49" y="39"/>
                    <a:pt x="46" y="41"/>
                    <a:pt x="43" y="42"/>
                  </a:cubicBezTo>
                  <a:cubicBezTo>
                    <a:pt x="7" y="49"/>
                    <a:pt x="7" y="49"/>
                    <a:pt x="7" y="49"/>
                  </a:cubicBezTo>
                  <a:cubicBezTo>
                    <a:pt x="2" y="49"/>
                    <a:pt x="0" y="55"/>
                    <a:pt x="4" y="58"/>
                  </a:cubicBezTo>
                  <a:cubicBezTo>
                    <a:pt x="29" y="85"/>
                    <a:pt x="29" y="85"/>
                    <a:pt x="29" y="85"/>
                  </a:cubicBezTo>
                  <a:cubicBezTo>
                    <a:pt x="31" y="88"/>
                    <a:pt x="32" y="91"/>
                    <a:pt x="32" y="94"/>
                  </a:cubicBezTo>
                  <a:cubicBezTo>
                    <a:pt x="27" y="131"/>
                    <a:pt x="27" y="131"/>
                    <a:pt x="27" y="131"/>
                  </a:cubicBezTo>
                  <a:cubicBezTo>
                    <a:pt x="26" y="135"/>
                    <a:pt x="31" y="139"/>
                    <a:pt x="35" y="137"/>
                  </a:cubicBezTo>
                  <a:cubicBezTo>
                    <a:pt x="69" y="121"/>
                    <a:pt x="69" y="121"/>
                    <a:pt x="69" y="121"/>
                  </a:cubicBezTo>
                  <a:cubicBezTo>
                    <a:pt x="72" y="120"/>
                    <a:pt x="75" y="120"/>
                    <a:pt x="78" y="121"/>
                  </a:cubicBezTo>
                  <a:cubicBezTo>
                    <a:pt x="111" y="137"/>
                    <a:pt x="111" y="137"/>
                    <a:pt x="111" y="137"/>
                  </a:cubicBezTo>
                  <a:cubicBezTo>
                    <a:pt x="116" y="139"/>
                    <a:pt x="120" y="135"/>
                    <a:pt x="120" y="131"/>
                  </a:cubicBezTo>
                  <a:cubicBezTo>
                    <a:pt x="115" y="94"/>
                    <a:pt x="115" y="94"/>
                    <a:pt x="115" y="94"/>
                  </a:cubicBezTo>
                  <a:cubicBezTo>
                    <a:pt x="115" y="91"/>
                    <a:pt x="116" y="88"/>
                    <a:pt x="118" y="85"/>
                  </a:cubicBezTo>
                  <a:lnTo>
                    <a:pt x="143" y="58"/>
                  </a:lnTo>
                  <a:close/>
                </a:path>
              </a:pathLst>
            </a:custGeom>
            <a:solidFill>
              <a:srgbClr val="1F4251"/>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b="1" dirty="0" smtClean="0">
                  <a:solidFill>
                    <a:srgbClr val="FFFFFF"/>
                  </a:solidFill>
                </a:rPr>
                <a:t>26%</a:t>
              </a:r>
              <a:endParaRPr lang="en-GB" b="1" dirty="0">
                <a:solidFill>
                  <a:srgbClr val="FFFFFF"/>
                </a:solidFill>
              </a:endParaRPr>
            </a:p>
          </p:txBody>
        </p:sp>
        <p:sp>
          <p:nvSpPr>
            <p:cNvPr id="11" name="Freeform 31"/>
            <p:cNvSpPr>
              <a:spLocks/>
            </p:cNvSpPr>
            <p:nvPr/>
          </p:nvSpPr>
          <p:spPr bwMode="auto">
            <a:xfrm>
              <a:off x="3427717" y="2789803"/>
              <a:ext cx="1015791" cy="966483"/>
            </a:xfrm>
            <a:custGeom>
              <a:avLst/>
              <a:gdLst/>
              <a:ahLst/>
              <a:cxnLst>
                <a:cxn ang="0">
                  <a:pos x="140" y="49"/>
                </a:cxn>
                <a:cxn ang="0">
                  <a:pos x="104" y="42"/>
                </a:cxn>
                <a:cxn ang="0">
                  <a:pos x="96" y="36"/>
                </a:cxn>
                <a:cxn ang="0">
                  <a:pos x="79" y="4"/>
                </a:cxn>
                <a:cxn ang="0">
                  <a:pos x="68" y="4"/>
                </a:cxn>
                <a:cxn ang="0">
                  <a:pos x="51" y="36"/>
                </a:cxn>
                <a:cxn ang="0">
                  <a:pos x="43" y="42"/>
                </a:cxn>
                <a:cxn ang="0">
                  <a:pos x="7" y="49"/>
                </a:cxn>
                <a:cxn ang="0">
                  <a:pos x="4" y="58"/>
                </a:cxn>
                <a:cxn ang="0">
                  <a:pos x="29" y="85"/>
                </a:cxn>
                <a:cxn ang="0">
                  <a:pos x="32" y="94"/>
                </a:cxn>
                <a:cxn ang="0">
                  <a:pos x="27" y="131"/>
                </a:cxn>
                <a:cxn ang="0">
                  <a:pos x="35" y="137"/>
                </a:cxn>
                <a:cxn ang="0">
                  <a:pos x="69" y="121"/>
                </a:cxn>
                <a:cxn ang="0">
                  <a:pos x="78" y="121"/>
                </a:cxn>
                <a:cxn ang="0">
                  <a:pos x="111" y="137"/>
                </a:cxn>
                <a:cxn ang="0">
                  <a:pos x="120" y="131"/>
                </a:cxn>
                <a:cxn ang="0">
                  <a:pos x="115" y="94"/>
                </a:cxn>
                <a:cxn ang="0">
                  <a:pos x="118" y="85"/>
                </a:cxn>
                <a:cxn ang="0">
                  <a:pos x="143" y="58"/>
                </a:cxn>
                <a:cxn ang="0">
                  <a:pos x="140" y="49"/>
                </a:cxn>
              </a:cxnLst>
              <a:rect l="0" t="0" r="r" b="b"/>
              <a:pathLst>
                <a:path w="147" h="139">
                  <a:moveTo>
                    <a:pt x="140" y="49"/>
                  </a:moveTo>
                  <a:cubicBezTo>
                    <a:pt x="104" y="42"/>
                    <a:pt x="104" y="42"/>
                    <a:pt x="104" y="42"/>
                  </a:cubicBezTo>
                  <a:cubicBezTo>
                    <a:pt x="101" y="41"/>
                    <a:pt x="98" y="39"/>
                    <a:pt x="96" y="36"/>
                  </a:cubicBezTo>
                  <a:cubicBezTo>
                    <a:pt x="79" y="4"/>
                    <a:pt x="79" y="4"/>
                    <a:pt x="79" y="4"/>
                  </a:cubicBezTo>
                  <a:cubicBezTo>
                    <a:pt x="76" y="0"/>
                    <a:pt x="71" y="0"/>
                    <a:pt x="68" y="4"/>
                  </a:cubicBezTo>
                  <a:cubicBezTo>
                    <a:pt x="51" y="36"/>
                    <a:pt x="51" y="36"/>
                    <a:pt x="51" y="36"/>
                  </a:cubicBezTo>
                  <a:cubicBezTo>
                    <a:pt x="49" y="39"/>
                    <a:pt x="46" y="41"/>
                    <a:pt x="43" y="42"/>
                  </a:cubicBezTo>
                  <a:cubicBezTo>
                    <a:pt x="7" y="49"/>
                    <a:pt x="7" y="49"/>
                    <a:pt x="7" y="49"/>
                  </a:cubicBezTo>
                  <a:cubicBezTo>
                    <a:pt x="2" y="49"/>
                    <a:pt x="0" y="55"/>
                    <a:pt x="4" y="58"/>
                  </a:cubicBezTo>
                  <a:cubicBezTo>
                    <a:pt x="29" y="85"/>
                    <a:pt x="29" y="85"/>
                    <a:pt x="29" y="85"/>
                  </a:cubicBezTo>
                  <a:cubicBezTo>
                    <a:pt x="31" y="88"/>
                    <a:pt x="32" y="91"/>
                    <a:pt x="32" y="94"/>
                  </a:cubicBezTo>
                  <a:cubicBezTo>
                    <a:pt x="27" y="131"/>
                    <a:pt x="27" y="131"/>
                    <a:pt x="27" y="131"/>
                  </a:cubicBezTo>
                  <a:cubicBezTo>
                    <a:pt x="26" y="135"/>
                    <a:pt x="31" y="139"/>
                    <a:pt x="35" y="137"/>
                  </a:cubicBezTo>
                  <a:cubicBezTo>
                    <a:pt x="69" y="121"/>
                    <a:pt x="69" y="121"/>
                    <a:pt x="69" y="121"/>
                  </a:cubicBezTo>
                  <a:cubicBezTo>
                    <a:pt x="72" y="120"/>
                    <a:pt x="75" y="120"/>
                    <a:pt x="78" y="121"/>
                  </a:cubicBezTo>
                  <a:cubicBezTo>
                    <a:pt x="111" y="137"/>
                    <a:pt x="111" y="137"/>
                    <a:pt x="111" y="137"/>
                  </a:cubicBezTo>
                  <a:cubicBezTo>
                    <a:pt x="116" y="139"/>
                    <a:pt x="120" y="135"/>
                    <a:pt x="120" y="131"/>
                  </a:cubicBezTo>
                  <a:cubicBezTo>
                    <a:pt x="115" y="94"/>
                    <a:pt x="115" y="94"/>
                    <a:pt x="115" y="94"/>
                  </a:cubicBezTo>
                  <a:cubicBezTo>
                    <a:pt x="115" y="91"/>
                    <a:pt x="116" y="88"/>
                    <a:pt x="118" y="85"/>
                  </a:cubicBezTo>
                  <a:cubicBezTo>
                    <a:pt x="143" y="58"/>
                    <a:pt x="143" y="58"/>
                    <a:pt x="143" y="58"/>
                  </a:cubicBezTo>
                  <a:cubicBezTo>
                    <a:pt x="147" y="55"/>
                    <a:pt x="145" y="49"/>
                    <a:pt x="140" y="49"/>
                  </a:cubicBezTo>
                  <a:close/>
                </a:path>
              </a:pathLst>
            </a:custGeom>
            <a:solidFill>
              <a:srgbClr val="1F4251"/>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400" b="1" dirty="0" smtClean="0">
                  <a:solidFill>
                    <a:srgbClr val="FFFFFF"/>
                  </a:solidFill>
                </a:rPr>
                <a:t>41%</a:t>
              </a:r>
              <a:endParaRPr lang="en-GB" sz="2400" b="1" dirty="0">
                <a:solidFill>
                  <a:srgbClr val="FFFFFF"/>
                </a:solidFill>
              </a:endParaRPr>
            </a:p>
          </p:txBody>
        </p:sp>
        <p:sp>
          <p:nvSpPr>
            <p:cNvPr id="17" name="Rectangle 16"/>
            <p:cNvSpPr/>
            <p:nvPr/>
          </p:nvSpPr>
          <p:spPr>
            <a:xfrm>
              <a:off x="1828907" y="3744635"/>
              <a:ext cx="2393470" cy="701392"/>
            </a:xfrm>
            <a:prstGeom prst="rect">
              <a:avLst/>
            </a:prstGeom>
          </p:spPr>
          <p:txBody>
            <a:bodyPr wrap="square">
              <a:spAutoFit/>
            </a:bodyPr>
            <a:lstStyle/>
            <a:p>
              <a:pPr algn="r"/>
              <a:r>
                <a:rPr lang="fr-FR" sz="1600" dirty="0">
                  <a:solidFill>
                    <a:srgbClr val="1F497D"/>
                  </a:solidFill>
                </a:rPr>
                <a:t>P</a:t>
              </a:r>
              <a:r>
                <a:rPr lang="fr-FR" sz="1600" dirty="0" smtClean="0">
                  <a:solidFill>
                    <a:srgbClr val="1F497D"/>
                  </a:solidFill>
                </a:rPr>
                <a:t>oliciers </a:t>
              </a:r>
              <a:r>
                <a:rPr lang="fr-FR" sz="1600" dirty="0">
                  <a:solidFill>
                    <a:srgbClr val="1F497D"/>
                  </a:solidFill>
                </a:rPr>
                <a:t>ou </a:t>
              </a:r>
              <a:r>
                <a:rPr lang="fr-FR" sz="1600" dirty="0" smtClean="0">
                  <a:solidFill>
                    <a:srgbClr val="1F497D"/>
                  </a:solidFill>
                </a:rPr>
                <a:t>d'espionnage</a:t>
              </a:r>
              <a:endParaRPr lang="fr-FR" sz="1600" dirty="0">
                <a:solidFill>
                  <a:srgbClr val="1F497D"/>
                </a:solidFill>
              </a:endParaRPr>
            </a:p>
          </p:txBody>
        </p:sp>
        <p:sp>
          <p:nvSpPr>
            <p:cNvPr id="18" name="Rectangle 17"/>
            <p:cNvSpPr/>
            <p:nvPr/>
          </p:nvSpPr>
          <p:spPr>
            <a:xfrm>
              <a:off x="4894730" y="3760598"/>
              <a:ext cx="2212652" cy="701392"/>
            </a:xfrm>
            <a:prstGeom prst="rect">
              <a:avLst/>
            </a:prstGeom>
          </p:spPr>
          <p:txBody>
            <a:bodyPr wrap="square">
              <a:spAutoFit/>
            </a:bodyPr>
            <a:lstStyle/>
            <a:p>
              <a:r>
                <a:rPr lang="fr-FR" sz="1600" dirty="0" smtClean="0">
                  <a:solidFill>
                    <a:srgbClr val="1F497D"/>
                  </a:solidFill>
                </a:rPr>
                <a:t>Pratiques</a:t>
              </a:r>
              <a:r>
                <a:rPr lang="fr-FR" sz="1600" dirty="0">
                  <a:solidFill>
                    <a:srgbClr val="1F497D"/>
                  </a:solidFill>
                </a:rPr>
                <a:t>, arts de vivre et </a:t>
              </a:r>
              <a:r>
                <a:rPr lang="fr-FR" sz="1600" dirty="0" smtClean="0">
                  <a:solidFill>
                    <a:srgbClr val="1F497D"/>
                  </a:solidFill>
                </a:rPr>
                <a:t>loisirs</a:t>
              </a:r>
              <a:endParaRPr lang="fr-FR" sz="1600" dirty="0">
                <a:solidFill>
                  <a:srgbClr val="1F497D"/>
                </a:solidFill>
              </a:endParaRPr>
            </a:p>
          </p:txBody>
        </p:sp>
        <p:sp>
          <p:nvSpPr>
            <p:cNvPr id="19" name="Rectangle 18"/>
            <p:cNvSpPr/>
            <p:nvPr/>
          </p:nvSpPr>
          <p:spPr>
            <a:xfrm>
              <a:off x="2228287" y="5885413"/>
              <a:ext cx="1610340" cy="411161"/>
            </a:xfrm>
            <a:prstGeom prst="rect">
              <a:avLst/>
            </a:prstGeom>
          </p:spPr>
          <p:txBody>
            <a:bodyPr wrap="square">
              <a:spAutoFit/>
            </a:bodyPr>
            <a:lstStyle/>
            <a:p>
              <a:pPr algn="ctr"/>
              <a:r>
                <a:rPr lang="fr-FR" sz="1600" dirty="0" smtClean="0">
                  <a:solidFill>
                    <a:srgbClr val="1F497D"/>
                  </a:solidFill>
                </a:rPr>
                <a:t>Sur l'histoire</a:t>
              </a:r>
              <a:endParaRPr lang="fr-FR" sz="1600" dirty="0">
                <a:solidFill>
                  <a:srgbClr val="1F497D"/>
                </a:solidFill>
              </a:endParaRPr>
            </a:p>
          </p:txBody>
        </p:sp>
        <p:sp>
          <p:nvSpPr>
            <p:cNvPr id="20" name="Rectangle 19"/>
            <p:cNvSpPr/>
            <p:nvPr/>
          </p:nvSpPr>
          <p:spPr>
            <a:xfrm>
              <a:off x="4110992" y="5885412"/>
              <a:ext cx="982338" cy="411161"/>
            </a:xfrm>
            <a:prstGeom prst="rect">
              <a:avLst/>
            </a:prstGeom>
          </p:spPr>
          <p:txBody>
            <a:bodyPr wrap="square" lIns="0" rIns="0">
              <a:spAutoFit/>
            </a:bodyPr>
            <a:lstStyle/>
            <a:p>
              <a:pPr algn="ctr"/>
              <a:r>
                <a:rPr lang="fr-FR" sz="1600" dirty="0" smtClean="0">
                  <a:solidFill>
                    <a:srgbClr val="1F497D"/>
                  </a:solidFill>
                </a:rPr>
                <a:t>Des BD</a:t>
              </a:r>
              <a:endParaRPr lang="fr-FR" sz="1600" dirty="0">
                <a:solidFill>
                  <a:srgbClr val="1F497D"/>
                </a:solidFill>
              </a:endParaRPr>
            </a:p>
          </p:txBody>
        </p:sp>
        <p:sp>
          <p:nvSpPr>
            <p:cNvPr id="21" name="Rectangle 20"/>
            <p:cNvSpPr/>
            <p:nvPr/>
          </p:nvSpPr>
          <p:spPr>
            <a:xfrm>
              <a:off x="5546694" y="5636114"/>
              <a:ext cx="1330935" cy="991622"/>
            </a:xfrm>
            <a:prstGeom prst="rect">
              <a:avLst/>
            </a:prstGeom>
          </p:spPr>
          <p:txBody>
            <a:bodyPr wrap="square">
              <a:spAutoFit/>
            </a:bodyPr>
            <a:lstStyle/>
            <a:p>
              <a:pPr algn="ctr"/>
              <a:r>
                <a:rPr lang="fr-FR" sz="1600" dirty="0" smtClean="0">
                  <a:solidFill>
                    <a:srgbClr val="1F497D"/>
                  </a:solidFill>
                </a:rPr>
                <a:t>Autres </a:t>
              </a:r>
              <a:r>
                <a:rPr lang="fr-FR" sz="1600" dirty="0">
                  <a:solidFill>
                    <a:srgbClr val="1F497D"/>
                  </a:solidFill>
                </a:rPr>
                <a:t>genres de </a:t>
              </a:r>
              <a:r>
                <a:rPr lang="fr-FR" sz="1600" dirty="0" smtClean="0">
                  <a:solidFill>
                    <a:srgbClr val="1F497D"/>
                  </a:solidFill>
                </a:rPr>
                <a:t>romans</a:t>
              </a:r>
              <a:endParaRPr lang="fr-FR" sz="1600" dirty="0">
                <a:solidFill>
                  <a:srgbClr val="1F497D"/>
                </a:solidFill>
              </a:endParaRPr>
            </a:p>
          </p:txBody>
        </p:sp>
      </p:grpSp>
      <p:sp>
        <p:nvSpPr>
          <p:cNvPr id="22" name="Rectangle 27"/>
          <p:cNvSpPr txBox="1">
            <a:spLocks noChangeArrowheads="1"/>
          </p:cNvSpPr>
          <p:nvPr/>
        </p:nvSpPr>
        <p:spPr bwMode="auto">
          <a:xfrm>
            <a:off x="702554" y="157749"/>
            <a:ext cx="8149769"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a:lstStyle>
          <a:p>
            <a:pPr eaLnBrk="1" hangingPunct="1">
              <a:buFontTx/>
              <a:buNone/>
            </a:pPr>
            <a:r>
              <a:rPr lang="fr-FR" altLang="fr-FR" sz="1800" kern="0" dirty="0" smtClean="0">
                <a:solidFill>
                  <a:srgbClr val="1F497D"/>
                </a:solidFill>
              </a:rPr>
              <a:t>Encore de fortes disparités selon le format de lecture, les classiques (libres de droit) arrivent alors en première position des genres de livres lus au format numérique </a:t>
            </a:r>
            <a:r>
              <a:rPr lang="fr-FR" altLang="fr-FR" sz="1800" b="0" kern="0" dirty="0" smtClean="0">
                <a:solidFill>
                  <a:srgbClr val="1F497D"/>
                </a:solidFill>
              </a:rPr>
              <a:t>(vs en 6</a:t>
            </a:r>
            <a:r>
              <a:rPr lang="fr-FR" altLang="fr-FR" sz="1800" b="0" kern="0" baseline="30000" dirty="0" smtClean="0">
                <a:solidFill>
                  <a:srgbClr val="1F497D"/>
                </a:solidFill>
              </a:rPr>
              <a:t>ème</a:t>
            </a:r>
            <a:r>
              <a:rPr lang="fr-FR" altLang="fr-FR" sz="1800" b="0" kern="0" dirty="0" smtClean="0">
                <a:solidFill>
                  <a:srgbClr val="1F497D"/>
                </a:solidFill>
              </a:rPr>
              <a:t> position au format papier).</a:t>
            </a:r>
            <a:endParaRPr lang="en-US" altLang="fr-FR" b="0" kern="0" dirty="0" smtClean="0">
              <a:solidFill>
                <a:srgbClr val="1F497D"/>
              </a:solidFill>
            </a:endParaRPr>
          </a:p>
        </p:txBody>
      </p:sp>
      <p:sp>
        <p:nvSpPr>
          <p:cNvPr id="23" name="Textfeld 7"/>
          <p:cNvSpPr txBox="1">
            <a:spLocks noChangeArrowheads="1"/>
          </p:cNvSpPr>
          <p:nvPr/>
        </p:nvSpPr>
        <p:spPr bwMode="auto">
          <a:xfrm>
            <a:off x="1" y="6140973"/>
            <a:ext cx="9143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Q11. Parmi cette liste, quel(s) genre(s) de livres avez-vous personnellement lus au format papier au cours des 12 derniers mois ?</a:t>
            </a:r>
          </a:p>
          <a:p>
            <a:pPr algn="ctr" eaLnBrk="1" hangingPunct="1">
              <a:spcBef>
                <a:spcPct val="0"/>
              </a:spcBef>
              <a:buFontTx/>
              <a:buNone/>
            </a:pPr>
            <a:r>
              <a:rPr lang="fr-FR" altLang="fr-FR" sz="1000" dirty="0" smtClean="0">
                <a:solidFill>
                  <a:srgbClr val="1F497D"/>
                </a:solidFill>
                <a:ea typeface="ヒラギノ角ゴ Pro W3" pitchFamily="-64" charset="-128"/>
              </a:rPr>
              <a:t>Q4</a:t>
            </a:r>
            <a:r>
              <a:rPr lang="fr-FR" altLang="fr-FR" sz="1000" dirty="0">
                <a:solidFill>
                  <a:srgbClr val="1F497D"/>
                </a:solidFill>
                <a:ea typeface="ヒラギノ角ゴ Pro W3" pitchFamily="-64" charset="-128"/>
              </a:rPr>
              <a:t>. Parmi ces différents </a:t>
            </a:r>
            <a:r>
              <a:rPr lang="fr-FR" altLang="fr-FR" sz="1000" dirty="0" smtClean="0">
                <a:solidFill>
                  <a:srgbClr val="1F497D"/>
                </a:solidFill>
                <a:ea typeface="ヒラギノ角ゴ Pro W3" pitchFamily="-64" charset="-128"/>
              </a:rPr>
              <a:t>genres de </a:t>
            </a:r>
            <a:r>
              <a:rPr lang="fr-FR" altLang="fr-FR" sz="1000" dirty="0">
                <a:solidFill>
                  <a:srgbClr val="1F497D"/>
                </a:solidFill>
                <a:ea typeface="ヒラギノ角ゴ Pro W3" pitchFamily="-64" charset="-128"/>
              </a:rPr>
              <a:t>livres, le(s)quel(s) avez-vous lu(s) au format numérique au moins une fois au cours des 12 derniers mois ?</a:t>
            </a:r>
          </a:p>
          <a:p>
            <a:pPr algn="ctr" eaLnBrk="1" hangingPunct="1">
              <a:spcBef>
                <a:spcPct val="0"/>
              </a:spcBef>
              <a:buFontTx/>
              <a:buNone/>
            </a:pPr>
            <a:endParaRPr lang="fr-FR" altLang="fr-FR" sz="1000" dirty="0">
              <a:solidFill>
                <a:srgbClr val="1F497D"/>
              </a:solidFill>
              <a:ea typeface="ヒラギノ角ゴ Pro W3" pitchFamily="-64" charset="-128"/>
            </a:endParaRPr>
          </a:p>
        </p:txBody>
      </p:sp>
      <p:grpSp>
        <p:nvGrpSpPr>
          <p:cNvPr id="25" name="Group 181"/>
          <p:cNvGrpSpPr>
            <a:grpSpLocks noChangeAspect="1"/>
          </p:cNvGrpSpPr>
          <p:nvPr/>
        </p:nvGrpSpPr>
        <p:grpSpPr>
          <a:xfrm rot="20880753">
            <a:off x="311753" y="1360724"/>
            <a:ext cx="644884" cy="716072"/>
            <a:chOff x="1784350" y="4149725"/>
            <a:chExt cx="977900" cy="1085850"/>
          </a:xfrm>
          <a:solidFill>
            <a:schemeClr val="accent4">
              <a:lumMod val="75000"/>
            </a:schemeClr>
          </a:solidFill>
        </p:grpSpPr>
        <p:sp>
          <p:nvSpPr>
            <p:cNvPr id="26"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7" name="Freeform 49"/>
            <p:cNvSpPr>
              <a:spLocks/>
            </p:cNvSpPr>
            <p:nvPr/>
          </p:nvSpPr>
          <p:spPr bwMode="auto">
            <a:xfrm>
              <a:off x="1828800" y="5018228"/>
              <a:ext cx="895350" cy="217347"/>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8"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9"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0"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1"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33" name="Textfeld 7"/>
          <p:cNvSpPr txBox="1">
            <a:spLocks noChangeArrowheads="1"/>
          </p:cNvSpPr>
          <p:nvPr/>
        </p:nvSpPr>
        <p:spPr bwMode="auto">
          <a:xfrm>
            <a:off x="1" y="1322704"/>
            <a:ext cx="4548188"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2400" b="1" dirty="0" smtClean="0">
                <a:solidFill>
                  <a:srgbClr val="69A9C5"/>
                </a:solidFill>
                <a:ea typeface="ヒラギノ角ゴ Pro W3" pitchFamily="-64" charset="-128"/>
              </a:rPr>
              <a:t>3,8 </a:t>
            </a:r>
            <a:r>
              <a:rPr lang="fr-FR" altLang="fr-FR" sz="1600" b="1" dirty="0" smtClean="0">
                <a:solidFill>
                  <a:srgbClr val="1F497D"/>
                </a:solidFill>
                <a:ea typeface="ヒラギノ角ゴ Pro W3" pitchFamily="-64" charset="-128"/>
              </a:rPr>
              <a:t>genres de livres lus au </a:t>
            </a:r>
            <a:br>
              <a:rPr lang="fr-FR" altLang="fr-FR" sz="1600" b="1" dirty="0" smtClean="0">
                <a:solidFill>
                  <a:srgbClr val="1F497D"/>
                </a:solidFill>
                <a:ea typeface="ヒラギノ角ゴ Pro W3" pitchFamily="-64" charset="-128"/>
              </a:rPr>
            </a:br>
            <a:r>
              <a:rPr lang="fr-FR" altLang="fr-FR" sz="1600" b="1" dirty="0" smtClean="0">
                <a:solidFill>
                  <a:srgbClr val="1F497D"/>
                </a:solidFill>
                <a:ea typeface="ヒラギノ角ゴ Pro W3" pitchFamily="-64" charset="-128"/>
              </a:rPr>
              <a:t>format papier en moyenne</a:t>
            </a:r>
            <a:br>
              <a:rPr lang="fr-FR" altLang="fr-FR" sz="1600" b="1" dirty="0" smtClean="0">
                <a:solidFill>
                  <a:srgbClr val="1F497D"/>
                </a:solidFill>
                <a:ea typeface="ヒラギノ角ゴ Pro W3" pitchFamily="-64" charset="-128"/>
              </a:rPr>
            </a:br>
            <a:endParaRPr lang="fr-FR" sz="1100" dirty="0">
              <a:solidFill>
                <a:srgbClr val="69A9C5"/>
              </a:solidFill>
            </a:endParaRPr>
          </a:p>
        </p:txBody>
      </p:sp>
      <p:grpSp>
        <p:nvGrpSpPr>
          <p:cNvPr id="34" name="Groupe 33"/>
          <p:cNvGrpSpPr/>
          <p:nvPr/>
        </p:nvGrpSpPr>
        <p:grpSpPr>
          <a:xfrm>
            <a:off x="4332959" y="2457430"/>
            <a:ext cx="5056432" cy="3371514"/>
            <a:chOff x="1427018" y="2461320"/>
            <a:chExt cx="6622472" cy="4415715"/>
          </a:xfrm>
        </p:grpSpPr>
        <p:grpSp>
          <p:nvGrpSpPr>
            <p:cNvPr id="35" name="Groupe 34"/>
            <p:cNvGrpSpPr/>
            <p:nvPr/>
          </p:nvGrpSpPr>
          <p:grpSpPr>
            <a:xfrm>
              <a:off x="1907454" y="2461320"/>
              <a:ext cx="5389418" cy="3721993"/>
              <a:chOff x="2892859" y="1995657"/>
              <a:chExt cx="3739098" cy="2582263"/>
            </a:xfrm>
            <a:solidFill>
              <a:srgbClr val="D3B5E9"/>
            </a:solidFill>
          </p:grpSpPr>
          <p:sp>
            <p:nvSpPr>
              <p:cNvPr id="46" name="Freeform 27"/>
              <p:cNvSpPr>
                <a:spLocks/>
              </p:cNvSpPr>
              <p:nvPr/>
            </p:nvSpPr>
            <p:spPr bwMode="auto">
              <a:xfrm>
                <a:off x="2892859" y="1995657"/>
                <a:ext cx="3739098" cy="2262773"/>
              </a:xfrm>
              <a:custGeom>
                <a:avLst/>
                <a:gdLst/>
                <a:ahLst/>
                <a:cxnLst>
                  <a:cxn ang="0">
                    <a:pos x="655" y="112"/>
                  </a:cxn>
                  <a:cxn ang="0">
                    <a:pos x="533" y="30"/>
                  </a:cxn>
                  <a:cxn ang="0">
                    <a:pos x="383" y="0"/>
                  </a:cxn>
                  <a:cxn ang="0">
                    <a:pos x="234" y="30"/>
                  </a:cxn>
                  <a:cxn ang="0">
                    <a:pos x="112" y="112"/>
                  </a:cxn>
                  <a:cxn ang="0">
                    <a:pos x="30" y="234"/>
                  </a:cxn>
                  <a:cxn ang="0">
                    <a:pos x="0" y="384"/>
                  </a:cxn>
                  <a:cxn ang="0">
                    <a:pos x="8" y="464"/>
                  </a:cxn>
                  <a:cxn ang="0">
                    <a:pos x="98" y="464"/>
                  </a:cxn>
                  <a:cxn ang="0">
                    <a:pos x="87" y="384"/>
                  </a:cxn>
                  <a:cxn ang="0">
                    <a:pos x="383" y="87"/>
                  </a:cxn>
                  <a:cxn ang="0">
                    <a:pos x="680" y="384"/>
                  </a:cxn>
                  <a:cxn ang="0">
                    <a:pos x="669" y="464"/>
                  </a:cxn>
                  <a:cxn ang="0">
                    <a:pos x="758" y="464"/>
                  </a:cxn>
                  <a:cxn ang="0">
                    <a:pos x="767" y="384"/>
                  </a:cxn>
                  <a:cxn ang="0">
                    <a:pos x="737" y="234"/>
                  </a:cxn>
                  <a:cxn ang="0">
                    <a:pos x="655" y="112"/>
                  </a:cxn>
                </a:cxnLst>
                <a:rect l="0" t="0" r="r" b="b"/>
                <a:pathLst>
                  <a:path w="767" h="464">
                    <a:moveTo>
                      <a:pt x="655" y="112"/>
                    </a:moveTo>
                    <a:cubicBezTo>
                      <a:pt x="619" y="77"/>
                      <a:pt x="578" y="50"/>
                      <a:pt x="533" y="30"/>
                    </a:cubicBezTo>
                    <a:cubicBezTo>
                      <a:pt x="485" y="10"/>
                      <a:pt x="435" y="0"/>
                      <a:pt x="383" y="0"/>
                    </a:cubicBezTo>
                    <a:cubicBezTo>
                      <a:pt x="332" y="0"/>
                      <a:pt x="281" y="10"/>
                      <a:pt x="234" y="30"/>
                    </a:cubicBezTo>
                    <a:cubicBezTo>
                      <a:pt x="188" y="50"/>
                      <a:pt x="147" y="77"/>
                      <a:pt x="112" y="112"/>
                    </a:cubicBezTo>
                    <a:cubicBezTo>
                      <a:pt x="77" y="148"/>
                      <a:pt x="49" y="189"/>
                      <a:pt x="30" y="234"/>
                    </a:cubicBezTo>
                    <a:cubicBezTo>
                      <a:pt x="10" y="282"/>
                      <a:pt x="0" y="332"/>
                      <a:pt x="0" y="384"/>
                    </a:cubicBezTo>
                    <a:cubicBezTo>
                      <a:pt x="0" y="411"/>
                      <a:pt x="3" y="438"/>
                      <a:pt x="8" y="464"/>
                    </a:cubicBezTo>
                    <a:cubicBezTo>
                      <a:pt x="98" y="464"/>
                      <a:pt x="98" y="464"/>
                      <a:pt x="98" y="464"/>
                    </a:cubicBezTo>
                    <a:cubicBezTo>
                      <a:pt x="90" y="438"/>
                      <a:pt x="87" y="412"/>
                      <a:pt x="87" y="384"/>
                    </a:cubicBezTo>
                    <a:cubicBezTo>
                      <a:pt x="87" y="220"/>
                      <a:pt x="219" y="87"/>
                      <a:pt x="383" y="87"/>
                    </a:cubicBezTo>
                    <a:cubicBezTo>
                      <a:pt x="547" y="87"/>
                      <a:pt x="680" y="220"/>
                      <a:pt x="680" y="384"/>
                    </a:cubicBezTo>
                    <a:cubicBezTo>
                      <a:pt x="680" y="412"/>
                      <a:pt x="676" y="438"/>
                      <a:pt x="669" y="464"/>
                    </a:cubicBezTo>
                    <a:cubicBezTo>
                      <a:pt x="758" y="464"/>
                      <a:pt x="758" y="464"/>
                      <a:pt x="758" y="464"/>
                    </a:cubicBezTo>
                    <a:cubicBezTo>
                      <a:pt x="764" y="438"/>
                      <a:pt x="767" y="411"/>
                      <a:pt x="767" y="384"/>
                    </a:cubicBezTo>
                    <a:cubicBezTo>
                      <a:pt x="767" y="332"/>
                      <a:pt x="757" y="282"/>
                      <a:pt x="737" y="234"/>
                    </a:cubicBezTo>
                    <a:cubicBezTo>
                      <a:pt x="717" y="189"/>
                      <a:pt x="690" y="148"/>
                      <a:pt x="655"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600">
                  <a:solidFill>
                    <a:srgbClr val="1F497D"/>
                  </a:solidFill>
                </a:endParaRPr>
              </a:p>
            </p:txBody>
          </p:sp>
          <p:sp>
            <p:nvSpPr>
              <p:cNvPr id="47" name="Freeform 33"/>
              <p:cNvSpPr>
                <a:spLocks/>
              </p:cNvSpPr>
              <p:nvPr/>
            </p:nvSpPr>
            <p:spPr bwMode="auto">
              <a:xfrm>
                <a:off x="2948048" y="4396404"/>
                <a:ext cx="3628717" cy="181516"/>
              </a:xfrm>
              <a:prstGeom prst="rect">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sz="1600">
                  <a:solidFill>
                    <a:srgbClr val="1F497D"/>
                  </a:solidFill>
                </a:endParaRPr>
              </a:p>
            </p:txBody>
          </p:sp>
        </p:grpSp>
        <p:sp>
          <p:nvSpPr>
            <p:cNvPr id="36" name="Freeform 32"/>
            <p:cNvSpPr>
              <a:spLocks/>
            </p:cNvSpPr>
            <p:nvPr/>
          </p:nvSpPr>
          <p:spPr bwMode="auto">
            <a:xfrm>
              <a:off x="4705298" y="2789803"/>
              <a:ext cx="1015791" cy="966483"/>
            </a:xfrm>
            <a:custGeom>
              <a:avLst/>
              <a:gdLst/>
              <a:ahLst/>
              <a:cxnLst>
                <a:cxn ang="0">
                  <a:pos x="140" y="49"/>
                </a:cxn>
                <a:cxn ang="0">
                  <a:pos x="104" y="42"/>
                </a:cxn>
                <a:cxn ang="0">
                  <a:pos x="96" y="36"/>
                </a:cxn>
                <a:cxn ang="0">
                  <a:pos x="78" y="4"/>
                </a:cxn>
                <a:cxn ang="0">
                  <a:pos x="68" y="4"/>
                </a:cxn>
                <a:cxn ang="0">
                  <a:pos x="50" y="36"/>
                </a:cxn>
                <a:cxn ang="0">
                  <a:pos x="42" y="42"/>
                </a:cxn>
                <a:cxn ang="0">
                  <a:pos x="6" y="49"/>
                </a:cxn>
                <a:cxn ang="0">
                  <a:pos x="3" y="58"/>
                </a:cxn>
                <a:cxn ang="0">
                  <a:pos x="28" y="85"/>
                </a:cxn>
                <a:cxn ang="0">
                  <a:pos x="31" y="94"/>
                </a:cxn>
                <a:cxn ang="0">
                  <a:pos x="26" y="131"/>
                </a:cxn>
                <a:cxn ang="0">
                  <a:pos x="35" y="137"/>
                </a:cxn>
                <a:cxn ang="0">
                  <a:pos x="68" y="121"/>
                </a:cxn>
                <a:cxn ang="0">
                  <a:pos x="78" y="121"/>
                </a:cxn>
                <a:cxn ang="0">
                  <a:pos x="111" y="137"/>
                </a:cxn>
                <a:cxn ang="0">
                  <a:pos x="119" y="131"/>
                </a:cxn>
                <a:cxn ang="0">
                  <a:pos x="115" y="94"/>
                </a:cxn>
                <a:cxn ang="0">
                  <a:pos x="118" y="85"/>
                </a:cxn>
                <a:cxn ang="0">
                  <a:pos x="143" y="58"/>
                </a:cxn>
                <a:cxn ang="0">
                  <a:pos x="140" y="49"/>
                </a:cxn>
              </a:cxnLst>
              <a:rect l="0" t="0" r="r" b="b"/>
              <a:pathLst>
                <a:path w="146" h="139">
                  <a:moveTo>
                    <a:pt x="140" y="49"/>
                  </a:moveTo>
                  <a:cubicBezTo>
                    <a:pt x="104" y="42"/>
                    <a:pt x="104" y="42"/>
                    <a:pt x="104" y="42"/>
                  </a:cubicBezTo>
                  <a:cubicBezTo>
                    <a:pt x="100" y="41"/>
                    <a:pt x="97" y="39"/>
                    <a:pt x="96" y="36"/>
                  </a:cubicBezTo>
                  <a:cubicBezTo>
                    <a:pt x="78" y="4"/>
                    <a:pt x="78" y="4"/>
                    <a:pt x="78" y="4"/>
                  </a:cubicBezTo>
                  <a:cubicBezTo>
                    <a:pt x="76" y="0"/>
                    <a:pt x="70" y="0"/>
                    <a:pt x="68" y="4"/>
                  </a:cubicBezTo>
                  <a:cubicBezTo>
                    <a:pt x="50" y="36"/>
                    <a:pt x="50" y="36"/>
                    <a:pt x="50" y="36"/>
                  </a:cubicBezTo>
                  <a:cubicBezTo>
                    <a:pt x="48" y="39"/>
                    <a:pt x="46" y="41"/>
                    <a:pt x="42" y="42"/>
                  </a:cubicBezTo>
                  <a:cubicBezTo>
                    <a:pt x="6" y="49"/>
                    <a:pt x="6" y="49"/>
                    <a:pt x="6" y="49"/>
                  </a:cubicBezTo>
                  <a:cubicBezTo>
                    <a:pt x="2" y="49"/>
                    <a:pt x="0" y="55"/>
                    <a:pt x="3" y="58"/>
                  </a:cubicBezTo>
                  <a:cubicBezTo>
                    <a:pt x="28" y="85"/>
                    <a:pt x="28" y="85"/>
                    <a:pt x="28" y="85"/>
                  </a:cubicBezTo>
                  <a:cubicBezTo>
                    <a:pt x="30" y="88"/>
                    <a:pt x="32" y="91"/>
                    <a:pt x="31" y="94"/>
                  </a:cubicBezTo>
                  <a:cubicBezTo>
                    <a:pt x="26" y="131"/>
                    <a:pt x="26" y="131"/>
                    <a:pt x="26" y="131"/>
                  </a:cubicBezTo>
                  <a:cubicBezTo>
                    <a:pt x="26" y="135"/>
                    <a:pt x="31" y="139"/>
                    <a:pt x="35" y="137"/>
                  </a:cubicBezTo>
                  <a:cubicBezTo>
                    <a:pt x="68" y="121"/>
                    <a:pt x="68" y="121"/>
                    <a:pt x="68" y="121"/>
                  </a:cubicBezTo>
                  <a:cubicBezTo>
                    <a:pt x="71" y="120"/>
                    <a:pt x="75" y="120"/>
                    <a:pt x="78" y="121"/>
                  </a:cubicBezTo>
                  <a:cubicBezTo>
                    <a:pt x="111" y="137"/>
                    <a:pt x="111" y="137"/>
                    <a:pt x="111" y="137"/>
                  </a:cubicBezTo>
                  <a:cubicBezTo>
                    <a:pt x="115" y="139"/>
                    <a:pt x="120" y="135"/>
                    <a:pt x="119" y="131"/>
                  </a:cubicBezTo>
                  <a:cubicBezTo>
                    <a:pt x="115" y="94"/>
                    <a:pt x="115" y="94"/>
                    <a:pt x="115" y="94"/>
                  </a:cubicBezTo>
                  <a:cubicBezTo>
                    <a:pt x="114" y="91"/>
                    <a:pt x="115" y="88"/>
                    <a:pt x="118" y="85"/>
                  </a:cubicBezTo>
                  <a:cubicBezTo>
                    <a:pt x="143" y="58"/>
                    <a:pt x="143" y="58"/>
                    <a:pt x="143" y="58"/>
                  </a:cubicBezTo>
                  <a:cubicBezTo>
                    <a:pt x="146" y="55"/>
                    <a:pt x="144" y="49"/>
                    <a:pt x="140" y="49"/>
                  </a:cubicBezTo>
                  <a:close/>
                </a:path>
              </a:pathLst>
            </a:custGeom>
            <a:solidFill>
              <a:srgbClr val="4A206A"/>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400" b="1" dirty="0" smtClean="0">
                  <a:solidFill>
                    <a:srgbClr val="FFFFFF"/>
                  </a:solidFill>
                </a:rPr>
                <a:t>21%</a:t>
              </a:r>
              <a:endParaRPr lang="en-GB" sz="2400" b="1" dirty="0">
                <a:solidFill>
                  <a:srgbClr val="FFFFFF"/>
                </a:solidFill>
              </a:endParaRPr>
            </a:p>
          </p:txBody>
        </p:sp>
        <p:sp>
          <p:nvSpPr>
            <p:cNvPr id="37" name="Freeform 28"/>
            <p:cNvSpPr>
              <a:spLocks/>
            </p:cNvSpPr>
            <p:nvPr/>
          </p:nvSpPr>
          <p:spPr bwMode="auto">
            <a:xfrm>
              <a:off x="2517746" y="4709651"/>
              <a:ext cx="1015791" cy="966483"/>
            </a:xfrm>
            <a:custGeom>
              <a:avLst/>
              <a:gdLst/>
              <a:ahLst/>
              <a:cxnLst>
                <a:cxn ang="0">
                  <a:pos x="78" y="4"/>
                </a:cxn>
                <a:cxn ang="0">
                  <a:pos x="67" y="4"/>
                </a:cxn>
                <a:cxn ang="0">
                  <a:pos x="50" y="36"/>
                </a:cxn>
                <a:cxn ang="0">
                  <a:pos x="42" y="42"/>
                </a:cxn>
                <a:cxn ang="0">
                  <a:pos x="6" y="49"/>
                </a:cxn>
                <a:cxn ang="0">
                  <a:pos x="3" y="58"/>
                </a:cxn>
                <a:cxn ang="0">
                  <a:pos x="28" y="85"/>
                </a:cxn>
                <a:cxn ang="0">
                  <a:pos x="31" y="94"/>
                </a:cxn>
                <a:cxn ang="0">
                  <a:pos x="26" y="131"/>
                </a:cxn>
                <a:cxn ang="0">
                  <a:pos x="35" y="137"/>
                </a:cxn>
                <a:cxn ang="0">
                  <a:pos x="68" y="121"/>
                </a:cxn>
                <a:cxn ang="0">
                  <a:pos x="78" y="121"/>
                </a:cxn>
                <a:cxn ang="0">
                  <a:pos x="111" y="137"/>
                </a:cxn>
                <a:cxn ang="0">
                  <a:pos x="119" y="131"/>
                </a:cxn>
                <a:cxn ang="0">
                  <a:pos x="114" y="94"/>
                </a:cxn>
                <a:cxn ang="0">
                  <a:pos x="117" y="85"/>
                </a:cxn>
                <a:cxn ang="0">
                  <a:pos x="143" y="58"/>
                </a:cxn>
                <a:cxn ang="0">
                  <a:pos x="139" y="49"/>
                </a:cxn>
                <a:cxn ang="0">
                  <a:pos x="103" y="42"/>
                </a:cxn>
                <a:cxn ang="0">
                  <a:pos x="95" y="36"/>
                </a:cxn>
                <a:cxn ang="0">
                  <a:pos x="78" y="4"/>
                </a:cxn>
              </a:cxnLst>
              <a:rect l="0" t="0" r="r" b="b"/>
              <a:pathLst>
                <a:path w="146" h="139">
                  <a:moveTo>
                    <a:pt x="78" y="4"/>
                  </a:moveTo>
                  <a:cubicBezTo>
                    <a:pt x="76" y="0"/>
                    <a:pt x="70" y="0"/>
                    <a:pt x="67" y="4"/>
                  </a:cubicBezTo>
                  <a:cubicBezTo>
                    <a:pt x="50" y="36"/>
                    <a:pt x="50" y="36"/>
                    <a:pt x="50" y="36"/>
                  </a:cubicBezTo>
                  <a:cubicBezTo>
                    <a:pt x="48" y="39"/>
                    <a:pt x="45" y="41"/>
                    <a:pt x="42" y="42"/>
                  </a:cubicBezTo>
                  <a:cubicBezTo>
                    <a:pt x="6" y="49"/>
                    <a:pt x="6" y="49"/>
                    <a:pt x="6" y="49"/>
                  </a:cubicBezTo>
                  <a:cubicBezTo>
                    <a:pt x="1" y="49"/>
                    <a:pt x="0" y="55"/>
                    <a:pt x="3" y="58"/>
                  </a:cubicBezTo>
                  <a:cubicBezTo>
                    <a:pt x="28" y="85"/>
                    <a:pt x="28" y="85"/>
                    <a:pt x="28" y="85"/>
                  </a:cubicBezTo>
                  <a:cubicBezTo>
                    <a:pt x="30" y="88"/>
                    <a:pt x="31" y="91"/>
                    <a:pt x="31" y="94"/>
                  </a:cubicBezTo>
                  <a:cubicBezTo>
                    <a:pt x="26" y="131"/>
                    <a:pt x="26" y="131"/>
                    <a:pt x="26" y="131"/>
                  </a:cubicBezTo>
                  <a:cubicBezTo>
                    <a:pt x="26" y="135"/>
                    <a:pt x="30" y="139"/>
                    <a:pt x="35" y="137"/>
                  </a:cubicBezTo>
                  <a:cubicBezTo>
                    <a:pt x="68" y="121"/>
                    <a:pt x="68" y="121"/>
                    <a:pt x="68" y="121"/>
                  </a:cubicBezTo>
                  <a:cubicBezTo>
                    <a:pt x="71" y="120"/>
                    <a:pt x="74" y="120"/>
                    <a:pt x="78" y="121"/>
                  </a:cubicBezTo>
                  <a:cubicBezTo>
                    <a:pt x="111" y="137"/>
                    <a:pt x="111" y="137"/>
                    <a:pt x="111" y="137"/>
                  </a:cubicBezTo>
                  <a:cubicBezTo>
                    <a:pt x="115" y="139"/>
                    <a:pt x="120" y="135"/>
                    <a:pt x="119" y="131"/>
                  </a:cubicBezTo>
                  <a:cubicBezTo>
                    <a:pt x="114" y="94"/>
                    <a:pt x="114" y="94"/>
                    <a:pt x="114" y="94"/>
                  </a:cubicBezTo>
                  <a:cubicBezTo>
                    <a:pt x="114" y="91"/>
                    <a:pt x="115" y="88"/>
                    <a:pt x="117" y="85"/>
                  </a:cubicBezTo>
                  <a:cubicBezTo>
                    <a:pt x="143" y="58"/>
                    <a:pt x="143" y="58"/>
                    <a:pt x="143" y="58"/>
                  </a:cubicBezTo>
                  <a:cubicBezTo>
                    <a:pt x="146" y="55"/>
                    <a:pt x="144" y="49"/>
                    <a:pt x="139" y="49"/>
                  </a:cubicBezTo>
                  <a:cubicBezTo>
                    <a:pt x="103" y="42"/>
                    <a:pt x="103" y="42"/>
                    <a:pt x="103" y="42"/>
                  </a:cubicBezTo>
                  <a:cubicBezTo>
                    <a:pt x="100" y="41"/>
                    <a:pt x="97" y="39"/>
                    <a:pt x="95" y="36"/>
                  </a:cubicBezTo>
                  <a:lnTo>
                    <a:pt x="78" y="4"/>
                  </a:lnTo>
                  <a:close/>
                </a:path>
              </a:pathLst>
            </a:custGeom>
            <a:solidFill>
              <a:srgbClr val="4A206A"/>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400" b="1" dirty="0" smtClean="0">
                  <a:solidFill>
                    <a:srgbClr val="FFFFFF"/>
                  </a:solidFill>
                </a:rPr>
                <a:t>20%</a:t>
              </a:r>
              <a:endParaRPr lang="en-GB" sz="2400" b="1" dirty="0">
                <a:solidFill>
                  <a:srgbClr val="FFFFFF"/>
                </a:solidFill>
              </a:endParaRPr>
            </a:p>
          </p:txBody>
        </p:sp>
        <p:sp>
          <p:nvSpPr>
            <p:cNvPr id="38" name="Freeform 29"/>
            <p:cNvSpPr>
              <a:spLocks/>
            </p:cNvSpPr>
            <p:nvPr/>
          </p:nvSpPr>
          <p:spPr bwMode="auto">
            <a:xfrm>
              <a:off x="4084873" y="4709651"/>
              <a:ext cx="1015791" cy="966483"/>
            </a:xfrm>
            <a:custGeom>
              <a:avLst/>
              <a:gdLst/>
              <a:ahLst/>
              <a:cxnLst>
                <a:cxn ang="0">
                  <a:pos x="78" y="4"/>
                </a:cxn>
                <a:cxn ang="0">
                  <a:pos x="68" y="4"/>
                </a:cxn>
                <a:cxn ang="0">
                  <a:pos x="50" y="36"/>
                </a:cxn>
                <a:cxn ang="0">
                  <a:pos x="42" y="42"/>
                </a:cxn>
                <a:cxn ang="0">
                  <a:pos x="6" y="49"/>
                </a:cxn>
                <a:cxn ang="0">
                  <a:pos x="3" y="58"/>
                </a:cxn>
                <a:cxn ang="0">
                  <a:pos x="28" y="85"/>
                </a:cxn>
                <a:cxn ang="0">
                  <a:pos x="31" y="94"/>
                </a:cxn>
                <a:cxn ang="0">
                  <a:pos x="27" y="131"/>
                </a:cxn>
                <a:cxn ang="0">
                  <a:pos x="35" y="137"/>
                </a:cxn>
                <a:cxn ang="0">
                  <a:pos x="68" y="121"/>
                </a:cxn>
                <a:cxn ang="0">
                  <a:pos x="78" y="121"/>
                </a:cxn>
                <a:cxn ang="0">
                  <a:pos x="111" y="137"/>
                </a:cxn>
                <a:cxn ang="0">
                  <a:pos x="119" y="131"/>
                </a:cxn>
                <a:cxn ang="0">
                  <a:pos x="115" y="94"/>
                </a:cxn>
                <a:cxn ang="0">
                  <a:pos x="118" y="85"/>
                </a:cxn>
                <a:cxn ang="0">
                  <a:pos x="143" y="58"/>
                </a:cxn>
                <a:cxn ang="0">
                  <a:pos x="140" y="49"/>
                </a:cxn>
                <a:cxn ang="0">
                  <a:pos x="104" y="42"/>
                </a:cxn>
                <a:cxn ang="0">
                  <a:pos x="96" y="36"/>
                </a:cxn>
                <a:cxn ang="0">
                  <a:pos x="78" y="4"/>
                </a:cxn>
              </a:cxnLst>
              <a:rect l="0" t="0" r="r" b="b"/>
              <a:pathLst>
                <a:path w="146" h="139">
                  <a:moveTo>
                    <a:pt x="78" y="4"/>
                  </a:moveTo>
                  <a:cubicBezTo>
                    <a:pt x="76" y="0"/>
                    <a:pt x="70" y="0"/>
                    <a:pt x="68" y="4"/>
                  </a:cubicBezTo>
                  <a:cubicBezTo>
                    <a:pt x="50" y="36"/>
                    <a:pt x="50" y="36"/>
                    <a:pt x="50" y="36"/>
                  </a:cubicBezTo>
                  <a:cubicBezTo>
                    <a:pt x="49" y="39"/>
                    <a:pt x="46" y="41"/>
                    <a:pt x="42" y="42"/>
                  </a:cubicBezTo>
                  <a:cubicBezTo>
                    <a:pt x="6" y="49"/>
                    <a:pt x="6" y="49"/>
                    <a:pt x="6" y="49"/>
                  </a:cubicBezTo>
                  <a:cubicBezTo>
                    <a:pt x="2" y="49"/>
                    <a:pt x="0" y="55"/>
                    <a:pt x="3" y="58"/>
                  </a:cubicBezTo>
                  <a:cubicBezTo>
                    <a:pt x="28" y="85"/>
                    <a:pt x="28" y="85"/>
                    <a:pt x="28" y="85"/>
                  </a:cubicBezTo>
                  <a:cubicBezTo>
                    <a:pt x="31" y="88"/>
                    <a:pt x="32" y="91"/>
                    <a:pt x="31" y="94"/>
                  </a:cubicBezTo>
                  <a:cubicBezTo>
                    <a:pt x="27" y="131"/>
                    <a:pt x="27" y="131"/>
                    <a:pt x="27" y="131"/>
                  </a:cubicBezTo>
                  <a:cubicBezTo>
                    <a:pt x="26" y="135"/>
                    <a:pt x="31" y="139"/>
                    <a:pt x="35" y="137"/>
                  </a:cubicBezTo>
                  <a:cubicBezTo>
                    <a:pt x="68" y="121"/>
                    <a:pt x="68" y="121"/>
                    <a:pt x="68" y="121"/>
                  </a:cubicBezTo>
                  <a:cubicBezTo>
                    <a:pt x="71" y="120"/>
                    <a:pt x="75" y="120"/>
                    <a:pt x="78" y="121"/>
                  </a:cubicBezTo>
                  <a:cubicBezTo>
                    <a:pt x="111" y="137"/>
                    <a:pt x="111" y="137"/>
                    <a:pt x="111" y="137"/>
                  </a:cubicBezTo>
                  <a:cubicBezTo>
                    <a:pt x="115" y="139"/>
                    <a:pt x="120" y="135"/>
                    <a:pt x="119" y="131"/>
                  </a:cubicBezTo>
                  <a:cubicBezTo>
                    <a:pt x="115" y="94"/>
                    <a:pt x="115" y="94"/>
                    <a:pt x="115" y="94"/>
                  </a:cubicBezTo>
                  <a:cubicBezTo>
                    <a:pt x="114" y="91"/>
                    <a:pt x="115" y="88"/>
                    <a:pt x="118" y="85"/>
                  </a:cubicBezTo>
                  <a:cubicBezTo>
                    <a:pt x="143" y="58"/>
                    <a:pt x="143" y="58"/>
                    <a:pt x="143" y="58"/>
                  </a:cubicBezTo>
                  <a:cubicBezTo>
                    <a:pt x="146" y="55"/>
                    <a:pt x="144" y="49"/>
                    <a:pt x="140" y="49"/>
                  </a:cubicBezTo>
                  <a:cubicBezTo>
                    <a:pt x="104" y="42"/>
                    <a:pt x="104" y="42"/>
                    <a:pt x="104" y="42"/>
                  </a:cubicBezTo>
                  <a:cubicBezTo>
                    <a:pt x="100" y="41"/>
                    <a:pt x="97" y="39"/>
                    <a:pt x="96" y="36"/>
                  </a:cubicBezTo>
                  <a:lnTo>
                    <a:pt x="78" y="4"/>
                  </a:lnTo>
                  <a:close/>
                </a:path>
              </a:pathLst>
            </a:custGeom>
            <a:solidFill>
              <a:srgbClr val="4A206A"/>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b="1" dirty="0" smtClean="0">
                  <a:solidFill>
                    <a:srgbClr val="FFFFFF"/>
                  </a:solidFill>
                </a:rPr>
                <a:t>18%</a:t>
              </a:r>
              <a:endParaRPr lang="en-GB" b="1" dirty="0">
                <a:solidFill>
                  <a:srgbClr val="FFFFFF"/>
                </a:solidFill>
              </a:endParaRPr>
            </a:p>
          </p:txBody>
        </p:sp>
        <p:sp>
          <p:nvSpPr>
            <p:cNvPr id="39" name="Freeform 30"/>
            <p:cNvSpPr>
              <a:spLocks/>
            </p:cNvSpPr>
            <p:nvPr/>
          </p:nvSpPr>
          <p:spPr bwMode="auto">
            <a:xfrm>
              <a:off x="5657534" y="4709651"/>
              <a:ext cx="1025655" cy="966483"/>
            </a:xfrm>
            <a:custGeom>
              <a:avLst/>
              <a:gdLst/>
              <a:ahLst/>
              <a:cxnLst>
                <a:cxn ang="0">
                  <a:pos x="143" y="58"/>
                </a:cxn>
                <a:cxn ang="0">
                  <a:pos x="140" y="49"/>
                </a:cxn>
                <a:cxn ang="0">
                  <a:pos x="104" y="42"/>
                </a:cxn>
                <a:cxn ang="0">
                  <a:pos x="96" y="36"/>
                </a:cxn>
                <a:cxn ang="0">
                  <a:pos x="79" y="4"/>
                </a:cxn>
                <a:cxn ang="0">
                  <a:pos x="68" y="4"/>
                </a:cxn>
                <a:cxn ang="0">
                  <a:pos x="51" y="36"/>
                </a:cxn>
                <a:cxn ang="0">
                  <a:pos x="43" y="42"/>
                </a:cxn>
                <a:cxn ang="0">
                  <a:pos x="7" y="49"/>
                </a:cxn>
                <a:cxn ang="0">
                  <a:pos x="4" y="58"/>
                </a:cxn>
                <a:cxn ang="0">
                  <a:pos x="29" y="85"/>
                </a:cxn>
                <a:cxn ang="0">
                  <a:pos x="32" y="94"/>
                </a:cxn>
                <a:cxn ang="0">
                  <a:pos x="27" y="131"/>
                </a:cxn>
                <a:cxn ang="0">
                  <a:pos x="35" y="137"/>
                </a:cxn>
                <a:cxn ang="0">
                  <a:pos x="69" y="121"/>
                </a:cxn>
                <a:cxn ang="0">
                  <a:pos x="78" y="121"/>
                </a:cxn>
                <a:cxn ang="0">
                  <a:pos x="111" y="137"/>
                </a:cxn>
                <a:cxn ang="0">
                  <a:pos x="120" y="131"/>
                </a:cxn>
                <a:cxn ang="0">
                  <a:pos x="115" y="94"/>
                </a:cxn>
                <a:cxn ang="0">
                  <a:pos x="118" y="85"/>
                </a:cxn>
                <a:cxn ang="0">
                  <a:pos x="143" y="58"/>
                </a:cxn>
              </a:cxnLst>
              <a:rect l="0" t="0" r="r" b="b"/>
              <a:pathLst>
                <a:path w="147" h="139">
                  <a:moveTo>
                    <a:pt x="143" y="58"/>
                  </a:moveTo>
                  <a:cubicBezTo>
                    <a:pt x="147" y="55"/>
                    <a:pt x="145" y="49"/>
                    <a:pt x="140" y="49"/>
                  </a:cubicBezTo>
                  <a:cubicBezTo>
                    <a:pt x="104" y="42"/>
                    <a:pt x="104" y="42"/>
                    <a:pt x="104" y="42"/>
                  </a:cubicBezTo>
                  <a:cubicBezTo>
                    <a:pt x="101" y="41"/>
                    <a:pt x="98" y="39"/>
                    <a:pt x="96" y="36"/>
                  </a:cubicBezTo>
                  <a:cubicBezTo>
                    <a:pt x="79" y="4"/>
                    <a:pt x="79" y="4"/>
                    <a:pt x="79" y="4"/>
                  </a:cubicBezTo>
                  <a:cubicBezTo>
                    <a:pt x="76" y="0"/>
                    <a:pt x="71" y="0"/>
                    <a:pt x="68" y="4"/>
                  </a:cubicBezTo>
                  <a:cubicBezTo>
                    <a:pt x="51" y="36"/>
                    <a:pt x="51" y="36"/>
                    <a:pt x="51" y="36"/>
                  </a:cubicBezTo>
                  <a:cubicBezTo>
                    <a:pt x="49" y="39"/>
                    <a:pt x="46" y="41"/>
                    <a:pt x="43" y="42"/>
                  </a:cubicBezTo>
                  <a:cubicBezTo>
                    <a:pt x="7" y="49"/>
                    <a:pt x="7" y="49"/>
                    <a:pt x="7" y="49"/>
                  </a:cubicBezTo>
                  <a:cubicBezTo>
                    <a:pt x="2" y="49"/>
                    <a:pt x="0" y="55"/>
                    <a:pt x="4" y="58"/>
                  </a:cubicBezTo>
                  <a:cubicBezTo>
                    <a:pt x="29" y="85"/>
                    <a:pt x="29" y="85"/>
                    <a:pt x="29" y="85"/>
                  </a:cubicBezTo>
                  <a:cubicBezTo>
                    <a:pt x="31" y="88"/>
                    <a:pt x="32" y="91"/>
                    <a:pt x="32" y="94"/>
                  </a:cubicBezTo>
                  <a:cubicBezTo>
                    <a:pt x="27" y="131"/>
                    <a:pt x="27" y="131"/>
                    <a:pt x="27" y="131"/>
                  </a:cubicBezTo>
                  <a:cubicBezTo>
                    <a:pt x="26" y="135"/>
                    <a:pt x="31" y="139"/>
                    <a:pt x="35" y="137"/>
                  </a:cubicBezTo>
                  <a:cubicBezTo>
                    <a:pt x="69" y="121"/>
                    <a:pt x="69" y="121"/>
                    <a:pt x="69" y="121"/>
                  </a:cubicBezTo>
                  <a:cubicBezTo>
                    <a:pt x="72" y="120"/>
                    <a:pt x="75" y="120"/>
                    <a:pt x="78" y="121"/>
                  </a:cubicBezTo>
                  <a:cubicBezTo>
                    <a:pt x="111" y="137"/>
                    <a:pt x="111" y="137"/>
                    <a:pt x="111" y="137"/>
                  </a:cubicBezTo>
                  <a:cubicBezTo>
                    <a:pt x="116" y="139"/>
                    <a:pt x="120" y="135"/>
                    <a:pt x="120" y="131"/>
                  </a:cubicBezTo>
                  <a:cubicBezTo>
                    <a:pt x="115" y="94"/>
                    <a:pt x="115" y="94"/>
                    <a:pt x="115" y="94"/>
                  </a:cubicBezTo>
                  <a:cubicBezTo>
                    <a:pt x="115" y="91"/>
                    <a:pt x="116" y="88"/>
                    <a:pt x="118" y="85"/>
                  </a:cubicBezTo>
                  <a:lnTo>
                    <a:pt x="143" y="58"/>
                  </a:lnTo>
                  <a:close/>
                </a:path>
              </a:pathLst>
            </a:custGeom>
            <a:solidFill>
              <a:srgbClr val="4A206A"/>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b="1" dirty="0" smtClean="0">
                  <a:solidFill>
                    <a:srgbClr val="FFFFFF"/>
                  </a:solidFill>
                </a:rPr>
                <a:t>15%</a:t>
              </a:r>
              <a:endParaRPr lang="en-GB" b="1" dirty="0">
                <a:solidFill>
                  <a:srgbClr val="FFFFFF"/>
                </a:solidFill>
              </a:endParaRPr>
            </a:p>
          </p:txBody>
        </p:sp>
        <p:sp>
          <p:nvSpPr>
            <p:cNvPr id="40" name="Freeform 31"/>
            <p:cNvSpPr>
              <a:spLocks/>
            </p:cNvSpPr>
            <p:nvPr/>
          </p:nvSpPr>
          <p:spPr bwMode="auto">
            <a:xfrm>
              <a:off x="3427717" y="2789803"/>
              <a:ext cx="1015791" cy="966483"/>
            </a:xfrm>
            <a:custGeom>
              <a:avLst/>
              <a:gdLst/>
              <a:ahLst/>
              <a:cxnLst>
                <a:cxn ang="0">
                  <a:pos x="140" y="49"/>
                </a:cxn>
                <a:cxn ang="0">
                  <a:pos x="104" y="42"/>
                </a:cxn>
                <a:cxn ang="0">
                  <a:pos x="96" y="36"/>
                </a:cxn>
                <a:cxn ang="0">
                  <a:pos x="79" y="4"/>
                </a:cxn>
                <a:cxn ang="0">
                  <a:pos x="68" y="4"/>
                </a:cxn>
                <a:cxn ang="0">
                  <a:pos x="51" y="36"/>
                </a:cxn>
                <a:cxn ang="0">
                  <a:pos x="43" y="42"/>
                </a:cxn>
                <a:cxn ang="0">
                  <a:pos x="7" y="49"/>
                </a:cxn>
                <a:cxn ang="0">
                  <a:pos x="4" y="58"/>
                </a:cxn>
                <a:cxn ang="0">
                  <a:pos x="29" y="85"/>
                </a:cxn>
                <a:cxn ang="0">
                  <a:pos x="32" y="94"/>
                </a:cxn>
                <a:cxn ang="0">
                  <a:pos x="27" y="131"/>
                </a:cxn>
                <a:cxn ang="0">
                  <a:pos x="35" y="137"/>
                </a:cxn>
                <a:cxn ang="0">
                  <a:pos x="69" y="121"/>
                </a:cxn>
                <a:cxn ang="0">
                  <a:pos x="78" y="121"/>
                </a:cxn>
                <a:cxn ang="0">
                  <a:pos x="111" y="137"/>
                </a:cxn>
                <a:cxn ang="0">
                  <a:pos x="120" y="131"/>
                </a:cxn>
                <a:cxn ang="0">
                  <a:pos x="115" y="94"/>
                </a:cxn>
                <a:cxn ang="0">
                  <a:pos x="118" y="85"/>
                </a:cxn>
                <a:cxn ang="0">
                  <a:pos x="143" y="58"/>
                </a:cxn>
                <a:cxn ang="0">
                  <a:pos x="140" y="49"/>
                </a:cxn>
              </a:cxnLst>
              <a:rect l="0" t="0" r="r" b="b"/>
              <a:pathLst>
                <a:path w="147" h="139">
                  <a:moveTo>
                    <a:pt x="140" y="49"/>
                  </a:moveTo>
                  <a:cubicBezTo>
                    <a:pt x="104" y="42"/>
                    <a:pt x="104" y="42"/>
                    <a:pt x="104" y="42"/>
                  </a:cubicBezTo>
                  <a:cubicBezTo>
                    <a:pt x="101" y="41"/>
                    <a:pt x="98" y="39"/>
                    <a:pt x="96" y="36"/>
                  </a:cubicBezTo>
                  <a:cubicBezTo>
                    <a:pt x="79" y="4"/>
                    <a:pt x="79" y="4"/>
                    <a:pt x="79" y="4"/>
                  </a:cubicBezTo>
                  <a:cubicBezTo>
                    <a:pt x="76" y="0"/>
                    <a:pt x="71" y="0"/>
                    <a:pt x="68" y="4"/>
                  </a:cubicBezTo>
                  <a:cubicBezTo>
                    <a:pt x="51" y="36"/>
                    <a:pt x="51" y="36"/>
                    <a:pt x="51" y="36"/>
                  </a:cubicBezTo>
                  <a:cubicBezTo>
                    <a:pt x="49" y="39"/>
                    <a:pt x="46" y="41"/>
                    <a:pt x="43" y="42"/>
                  </a:cubicBezTo>
                  <a:cubicBezTo>
                    <a:pt x="7" y="49"/>
                    <a:pt x="7" y="49"/>
                    <a:pt x="7" y="49"/>
                  </a:cubicBezTo>
                  <a:cubicBezTo>
                    <a:pt x="2" y="49"/>
                    <a:pt x="0" y="55"/>
                    <a:pt x="4" y="58"/>
                  </a:cubicBezTo>
                  <a:cubicBezTo>
                    <a:pt x="29" y="85"/>
                    <a:pt x="29" y="85"/>
                    <a:pt x="29" y="85"/>
                  </a:cubicBezTo>
                  <a:cubicBezTo>
                    <a:pt x="31" y="88"/>
                    <a:pt x="32" y="91"/>
                    <a:pt x="32" y="94"/>
                  </a:cubicBezTo>
                  <a:cubicBezTo>
                    <a:pt x="27" y="131"/>
                    <a:pt x="27" y="131"/>
                    <a:pt x="27" y="131"/>
                  </a:cubicBezTo>
                  <a:cubicBezTo>
                    <a:pt x="26" y="135"/>
                    <a:pt x="31" y="139"/>
                    <a:pt x="35" y="137"/>
                  </a:cubicBezTo>
                  <a:cubicBezTo>
                    <a:pt x="69" y="121"/>
                    <a:pt x="69" y="121"/>
                    <a:pt x="69" y="121"/>
                  </a:cubicBezTo>
                  <a:cubicBezTo>
                    <a:pt x="72" y="120"/>
                    <a:pt x="75" y="120"/>
                    <a:pt x="78" y="121"/>
                  </a:cubicBezTo>
                  <a:cubicBezTo>
                    <a:pt x="111" y="137"/>
                    <a:pt x="111" y="137"/>
                    <a:pt x="111" y="137"/>
                  </a:cubicBezTo>
                  <a:cubicBezTo>
                    <a:pt x="116" y="139"/>
                    <a:pt x="120" y="135"/>
                    <a:pt x="120" y="131"/>
                  </a:cubicBezTo>
                  <a:cubicBezTo>
                    <a:pt x="115" y="94"/>
                    <a:pt x="115" y="94"/>
                    <a:pt x="115" y="94"/>
                  </a:cubicBezTo>
                  <a:cubicBezTo>
                    <a:pt x="115" y="91"/>
                    <a:pt x="116" y="88"/>
                    <a:pt x="118" y="85"/>
                  </a:cubicBezTo>
                  <a:cubicBezTo>
                    <a:pt x="143" y="58"/>
                    <a:pt x="143" y="58"/>
                    <a:pt x="143" y="58"/>
                  </a:cubicBezTo>
                  <a:cubicBezTo>
                    <a:pt x="147" y="55"/>
                    <a:pt x="145" y="49"/>
                    <a:pt x="140" y="49"/>
                  </a:cubicBezTo>
                  <a:close/>
                </a:path>
              </a:pathLst>
            </a:custGeom>
            <a:solidFill>
              <a:srgbClr val="4A206A"/>
            </a:solidFill>
            <a:ln w="9525">
              <a:no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r>
                <a:rPr lang="en-GB" sz="2400" b="1" dirty="0" smtClean="0">
                  <a:solidFill>
                    <a:srgbClr val="FFFFFF"/>
                  </a:solidFill>
                </a:rPr>
                <a:t>24%</a:t>
              </a:r>
              <a:endParaRPr lang="en-GB" sz="2400" b="1" dirty="0">
                <a:solidFill>
                  <a:srgbClr val="FFFFFF"/>
                </a:solidFill>
              </a:endParaRPr>
            </a:p>
          </p:txBody>
        </p:sp>
        <p:sp>
          <p:nvSpPr>
            <p:cNvPr id="41" name="Rectangle 40"/>
            <p:cNvSpPr/>
            <p:nvPr/>
          </p:nvSpPr>
          <p:spPr>
            <a:xfrm>
              <a:off x="1427018" y="3744635"/>
              <a:ext cx="2795359" cy="701392"/>
            </a:xfrm>
            <a:prstGeom prst="rect">
              <a:avLst/>
            </a:prstGeom>
          </p:spPr>
          <p:txBody>
            <a:bodyPr wrap="square">
              <a:spAutoFit/>
            </a:bodyPr>
            <a:lstStyle/>
            <a:p>
              <a:pPr algn="r"/>
              <a:r>
                <a:rPr lang="fr-FR" sz="1600" dirty="0">
                  <a:solidFill>
                    <a:srgbClr val="1F497D"/>
                  </a:solidFill>
                </a:rPr>
                <a:t>L</a:t>
              </a:r>
              <a:r>
                <a:rPr lang="fr-FR" sz="1600" dirty="0" smtClean="0">
                  <a:solidFill>
                    <a:srgbClr val="1F497D"/>
                  </a:solidFill>
                </a:rPr>
                <a:t>ittérature </a:t>
              </a:r>
              <a:r>
                <a:rPr lang="fr-FR" sz="1600" dirty="0">
                  <a:solidFill>
                    <a:srgbClr val="1F497D"/>
                  </a:solidFill>
                </a:rPr>
                <a:t>classique française ou étrangère</a:t>
              </a:r>
            </a:p>
          </p:txBody>
        </p:sp>
        <p:sp>
          <p:nvSpPr>
            <p:cNvPr id="42" name="Rectangle 41"/>
            <p:cNvSpPr/>
            <p:nvPr/>
          </p:nvSpPr>
          <p:spPr>
            <a:xfrm>
              <a:off x="4894729" y="3760598"/>
              <a:ext cx="3154761" cy="701392"/>
            </a:xfrm>
            <a:prstGeom prst="rect">
              <a:avLst/>
            </a:prstGeom>
          </p:spPr>
          <p:txBody>
            <a:bodyPr wrap="square">
              <a:spAutoFit/>
            </a:bodyPr>
            <a:lstStyle/>
            <a:p>
              <a:r>
                <a:rPr lang="fr-FR" sz="1600" dirty="0" smtClean="0">
                  <a:solidFill>
                    <a:srgbClr val="1F497D"/>
                  </a:solidFill>
                </a:rPr>
                <a:t>SF, </a:t>
              </a:r>
              <a:r>
                <a:rPr lang="fr-FR" sz="1600" dirty="0">
                  <a:solidFill>
                    <a:srgbClr val="1F497D"/>
                  </a:solidFill>
                </a:rPr>
                <a:t>fantastique, </a:t>
              </a:r>
              <a:r>
                <a:rPr lang="fr-FR" sz="1600" dirty="0" err="1">
                  <a:solidFill>
                    <a:srgbClr val="1F497D"/>
                  </a:solidFill>
                </a:rPr>
                <a:t>heroic-fantasy</a:t>
              </a:r>
              <a:r>
                <a:rPr lang="fr-FR" sz="1600" dirty="0">
                  <a:solidFill>
                    <a:srgbClr val="1F497D"/>
                  </a:solidFill>
                </a:rPr>
                <a:t>, horreur</a:t>
              </a:r>
            </a:p>
          </p:txBody>
        </p:sp>
        <p:sp>
          <p:nvSpPr>
            <p:cNvPr id="43" name="Rectangle 42"/>
            <p:cNvSpPr/>
            <p:nvPr/>
          </p:nvSpPr>
          <p:spPr>
            <a:xfrm>
              <a:off x="2228287" y="5885412"/>
              <a:ext cx="1610340" cy="991623"/>
            </a:xfrm>
            <a:prstGeom prst="rect">
              <a:avLst/>
            </a:prstGeom>
          </p:spPr>
          <p:txBody>
            <a:bodyPr wrap="square" lIns="0" rIns="0">
              <a:spAutoFit/>
            </a:bodyPr>
            <a:lstStyle/>
            <a:p>
              <a:pPr algn="ctr"/>
              <a:r>
                <a:rPr lang="fr-FR" sz="1600" dirty="0">
                  <a:solidFill>
                    <a:srgbClr val="1F497D"/>
                  </a:solidFill>
                </a:rPr>
                <a:t>Policiers </a:t>
              </a:r>
              <a:r>
                <a:rPr lang="fr-FR" sz="1600" dirty="0" smtClean="0">
                  <a:solidFill>
                    <a:srgbClr val="1F497D"/>
                  </a:solidFill>
                </a:rPr>
                <a:t/>
              </a:r>
              <a:br>
                <a:rPr lang="fr-FR" sz="1600" dirty="0" smtClean="0">
                  <a:solidFill>
                    <a:srgbClr val="1F497D"/>
                  </a:solidFill>
                </a:rPr>
              </a:br>
              <a:r>
                <a:rPr lang="fr-FR" sz="1600" dirty="0" smtClean="0">
                  <a:solidFill>
                    <a:srgbClr val="1F497D"/>
                  </a:solidFill>
                </a:rPr>
                <a:t>ou </a:t>
              </a:r>
              <a:r>
                <a:rPr lang="fr-FR" sz="1600" dirty="0">
                  <a:solidFill>
                    <a:srgbClr val="1F497D"/>
                  </a:solidFill>
                </a:rPr>
                <a:t>d'espionnage</a:t>
              </a:r>
            </a:p>
          </p:txBody>
        </p:sp>
        <p:sp>
          <p:nvSpPr>
            <p:cNvPr id="44" name="Rectangle 43"/>
            <p:cNvSpPr/>
            <p:nvPr/>
          </p:nvSpPr>
          <p:spPr>
            <a:xfrm>
              <a:off x="3760396" y="5885412"/>
              <a:ext cx="1773146" cy="991623"/>
            </a:xfrm>
            <a:prstGeom prst="rect">
              <a:avLst/>
            </a:prstGeom>
          </p:spPr>
          <p:txBody>
            <a:bodyPr wrap="square" lIns="0" rIns="0">
              <a:spAutoFit/>
            </a:bodyPr>
            <a:lstStyle/>
            <a:p>
              <a:pPr algn="ctr"/>
              <a:r>
                <a:rPr lang="fr-FR" sz="1600" dirty="0" smtClean="0">
                  <a:solidFill>
                    <a:srgbClr val="1F497D"/>
                  </a:solidFill>
                </a:rPr>
                <a:t>Scientifiques</a:t>
              </a:r>
              <a:r>
                <a:rPr lang="fr-FR" sz="1600" dirty="0">
                  <a:solidFill>
                    <a:srgbClr val="1F497D"/>
                  </a:solidFill>
                </a:rPr>
                <a:t>, techniques ou </a:t>
              </a:r>
              <a:r>
                <a:rPr lang="fr-FR" sz="1600" dirty="0" smtClean="0">
                  <a:solidFill>
                    <a:srgbClr val="1F497D"/>
                  </a:solidFill>
                </a:rPr>
                <a:t>prof.</a:t>
              </a:r>
              <a:endParaRPr lang="fr-FR" sz="1600" dirty="0">
                <a:solidFill>
                  <a:srgbClr val="1F497D"/>
                </a:solidFill>
              </a:endParaRPr>
            </a:p>
          </p:txBody>
        </p:sp>
        <p:sp>
          <p:nvSpPr>
            <p:cNvPr id="45" name="Rectangle 44"/>
            <p:cNvSpPr/>
            <p:nvPr/>
          </p:nvSpPr>
          <p:spPr>
            <a:xfrm>
              <a:off x="5546694" y="5594548"/>
              <a:ext cx="1330935" cy="701392"/>
            </a:xfrm>
            <a:prstGeom prst="rect">
              <a:avLst/>
            </a:prstGeom>
          </p:spPr>
          <p:txBody>
            <a:bodyPr wrap="square">
              <a:spAutoFit/>
            </a:bodyPr>
            <a:lstStyle/>
            <a:p>
              <a:pPr algn="ctr"/>
              <a:r>
                <a:rPr lang="fr-FR" sz="1600" dirty="0" smtClean="0">
                  <a:solidFill>
                    <a:srgbClr val="1F497D"/>
                  </a:solidFill>
                </a:rPr>
                <a:t>Sur l’histoire</a:t>
              </a:r>
              <a:endParaRPr lang="fr-FR" sz="1600" dirty="0">
                <a:solidFill>
                  <a:srgbClr val="1F497D"/>
                </a:solidFill>
              </a:endParaRPr>
            </a:p>
          </p:txBody>
        </p:sp>
      </p:grpSp>
      <p:sp>
        <p:nvSpPr>
          <p:cNvPr id="48" name="Textfeld 7"/>
          <p:cNvSpPr txBox="1">
            <a:spLocks noChangeArrowheads="1"/>
          </p:cNvSpPr>
          <p:nvPr/>
        </p:nvSpPr>
        <p:spPr bwMode="auto">
          <a:xfrm>
            <a:off x="5114235" y="1366246"/>
            <a:ext cx="29302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400" b="1" dirty="0" smtClean="0">
                <a:solidFill>
                  <a:srgbClr val="7030A0"/>
                </a:solidFill>
                <a:ea typeface="ヒラギノ角ゴ Pro W3" pitchFamily="-64" charset="-128"/>
              </a:rPr>
              <a:t>2 </a:t>
            </a:r>
            <a:r>
              <a:rPr lang="fr-FR" altLang="fr-FR" sz="1600" b="1" dirty="0" smtClean="0">
                <a:solidFill>
                  <a:srgbClr val="1F497D"/>
                </a:solidFill>
                <a:ea typeface="ヒラギノ角ゴ Pro W3" pitchFamily="-64" charset="-128"/>
              </a:rPr>
              <a:t>genres </a:t>
            </a:r>
            <a:r>
              <a:rPr lang="fr-FR" altLang="fr-FR" sz="1600" b="1" dirty="0">
                <a:solidFill>
                  <a:srgbClr val="1F497D"/>
                </a:solidFill>
                <a:ea typeface="ヒラギノ角ゴ Pro W3" pitchFamily="-64" charset="-128"/>
              </a:rPr>
              <a:t>de livres </a:t>
            </a:r>
            <a:r>
              <a:rPr lang="fr-FR" altLang="fr-FR" sz="1600" b="1" dirty="0" smtClean="0">
                <a:solidFill>
                  <a:srgbClr val="1F497D"/>
                </a:solidFill>
                <a:ea typeface="ヒラギノ角ゴ Pro W3" pitchFamily="-64" charset="-128"/>
              </a:rPr>
              <a:t>lus au </a:t>
            </a:r>
            <a:br>
              <a:rPr lang="fr-FR" altLang="fr-FR" sz="1600" b="1" dirty="0" smtClean="0">
                <a:solidFill>
                  <a:srgbClr val="1F497D"/>
                </a:solidFill>
                <a:ea typeface="ヒラギノ角ゴ Pro W3" pitchFamily="-64" charset="-128"/>
              </a:rPr>
            </a:br>
            <a:r>
              <a:rPr lang="fr-FR" altLang="fr-FR" sz="1600" b="1" dirty="0" smtClean="0">
                <a:solidFill>
                  <a:srgbClr val="1F497D"/>
                </a:solidFill>
                <a:ea typeface="ヒラギノ角ゴ Pro W3" pitchFamily="-64" charset="-128"/>
              </a:rPr>
              <a:t>format numérique en moyenne</a:t>
            </a:r>
            <a:endParaRPr lang="fr-FR" altLang="fr-FR" sz="2400" b="1" dirty="0" smtClean="0">
              <a:solidFill>
                <a:srgbClr val="7030A0"/>
              </a:solidFill>
              <a:ea typeface="ヒラギノ角ゴ Pro W3" pitchFamily="-64" charset="-128"/>
            </a:endParaRPr>
          </a:p>
        </p:txBody>
      </p:sp>
      <p:grpSp>
        <p:nvGrpSpPr>
          <p:cNvPr id="49" name="Groupe 48"/>
          <p:cNvGrpSpPr/>
          <p:nvPr/>
        </p:nvGrpSpPr>
        <p:grpSpPr>
          <a:xfrm rot="1816545">
            <a:off x="8057577" y="1334106"/>
            <a:ext cx="602801" cy="747448"/>
            <a:chOff x="3475329" y="2590956"/>
            <a:chExt cx="2229935" cy="2801434"/>
          </a:xfrm>
          <a:solidFill>
            <a:srgbClr val="7030A0"/>
          </a:solidFill>
        </p:grpSpPr>
        <p:sp>
          <p:nvSpPr>
            <p:cNvPr id="50"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1"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2"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3"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4"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69" name="Textfeld 7"/>
          <p:cNvSpPr txBox="1">
            <a:spLocks noChangeArrowheads="1"/>
          </p:cNvSpPr>
          <p:nvPr/>
        </p:nvSpPr>
        <p:spPr bwMode="auto">
          <a:xfrm>
            <a:off x="-19913" y="2079355"/>
            <a:ext cx="45935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 Lecteurs LP 687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a:t>
            </a:r>
            <a:endParaRPr lang="fr-FR" altLang="fr-FR" sz="1000" dirty="0">
              <a:solidFill>
                <a:srgbClr val="1F497D"/>
              </a:solidFill>
              <a:ea typeface="ヒラギノ角ゴ Pro W3" pitchFamily="-64" charset="-128"/>
            </a:endParaRPr>
          </a:p>
        </p:txBody>
      </p:sp>
      <p:sp>
        <p:nvSpPr>
          <p:cNvPr id="70" name="Textfeld 7"/>
          <p:cNvSpPr txBox="1">
            <a:spLocks noChangeArrowheads="1"/>
          </p:cNvSpPr>
          <p:nvPr/>
        </p:nvSpPr>
        <p:spPr bwMode="auto">
          <a:xfrm>
            <a:off x="4573588" y="2079355"/>
            <a:ext cx="45935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a:t>
            </a:r>
            <a:r>
              <a:rPr lang="fr-FR" altLang="fr-FR" sz="1000" dirty="0">
                <a:solidFill>
                  <a:srgbClr val="1F497D"/>
                </a:solidFill>
                <a:ea typeface="ヒラギノ角ゴ Pro W3" pitchFamily="-64" charset="-128"/>
              </a:rPr>
              <a:t>: Lecteurs LN 213 </a:t>
            </a:r>
            <a:r>
              <a:rPr lang="fr-FR" altLang="fr-FR" sz="1000" dirty="0" err="1">
                <a:solidFill>
                  <a:srgbClr val="1F497D"/>
                </a:solidFill>
                <a:ea typeface="ヒラギノ角ゴ Pro W3" pitchFamily="-64" charset="-128"/>
              </a:rPr>
              <a:t>int</a:t>
            </a:r>
            <a:r>
              <a:rPr lang="fr-FR" altLang="fr-FR" sz="1000" dirty="0">
                <a:solidFill>
                  <a:srgbClr val="1F497D"/>
                </a:solidFill>
                <a:ea typeface="ヒラギノ角ゴ Pro W3" pitchFamily="-64" charset="-128"/>
              </a:rPr>
              <a:t>. / %</a:t>
            </a:r>
          </a:p>
          <a:p>
            <a:pPr algn="ctr" eaLnBrk="1" hangingPunct="1">
              <a:spcBef>
                <a:spcPct val="0"/>
              </a:spcBef>
              <a:buFontTx/>
              <a:buNone/>
            </a:pPr>
            <a:endParaRPr lang="fr-FR" altLang="fr-FR" sz="1000" dirty="0">
              <a:solidFill>
                <a:srgbClr val="1F497D"/>
              </a:solidFill>
              <a:ea typeface="ヒラギノ角ゴ Pro W3" pitchFamily="-64" charset="-128"/>
            </a:endParaRPr>
          </a:p>
        </p:txBody>
      </p:sp>
    </p:spTree>
    <p:extLst>
      <p:ext uri="{BB962C8B-B14F-4D97-AF65-F5344CB8AC3E}">
        <p14:creationId xmlns:p14="http://schemas.microsoft.com/office/powerpoint/2010/main" val="155504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270716" y="3259153"/>
            <a:ext cx="3380102" cy="1179058"/>
          </a:xfrm>
        </p:spPr>
        <p:txBody>
          <a:bodyPr/>
          <a:lstStyle/>
          <a:p>
            <a:pPr algn="ctr"/>
            <a:r>
              <a:rPr lang="fr-FR" cap="none" dirty="0" smtClean="0">
                <a:effectLst>
                  <a:reflection blurRad="6350" stA="55000" endA="300" endPos="45500" dir="5400000" sy="-100000" algn="bl" rotWithShape="0"/>
                </a:effectLst>
              </a:rPr>
              <a:t>Quelques éléments de contexte</a:t>
            </a:r>
            <a:endParaRPr lang="fr-FR" cap="none" dirty="0">
              <a:effectLst>
                <a:reflection blurRad="6350" stA="55000" endA="300" endPos="45500" dir="5400000" sy="-100000" algn="bl" rotWithShape="0"/>
              </a:effectLst>
            </a:endParaRPr>
          </a:p>
        </p:txBody>
      </p:sp>
      <p:sp>
        <p:nvSpPr>
          <p:cNvPr id="4" name="Espace réservé du numéro de diapositive 3"/>
          <p:cNvSpPr>
            <a:spLocks noGrp="1"/>
          </p:cNvSpPr>
          <p:nvPr>
            <p:ph type="sldNum" sz="quarter" idx="11"/>
          </p:nvPr>
        </p:nvSpPr>
        <p:spPr/>
        <p:txBody>
          <a:bodyPr/>
          <a:lstStyle/>
          <a:p>
            <a:fld id="{37F7A7C2-4DA8-4423-884F-4786ED736EF2}" type="slidenum">
              <a:rPr lang="en-US" smtClean="0"/>
              <a:pPr/>
              <a:t>4</a:t>
            </a:fld>
            <a:endParaRPr lang="en-US"/>
          </a:p>
        </p:txBody>
      </p:sp>
      <p:pic>
        <p:nvPicPr>
          <p:cNvPr id="1026" name="Picture 2" descr="C:\Documents and Settings\tiphaine.legorju.IPSOSGROUP\Bureau\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72" y="658905"/>
            <a:ext cx="5171544" cy="5591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77" name="Rectangle 27"/>
          <p:cNvSpPr>
            <a:spLocks noGrp="1" noChangeArrowheads="1"/>
          </p:cNvSpPr>
          <p:nvPr>
            <p:ph type="title"/>
          </p:nvPr>
        </p:nvSpPr>
        <p:spPr>
          <a:xfrm>
            <a:off x="838200" y="87313"/>
            <a:ext cx="7395449" cy="611187"/>
          </a:xfrm>
        </p:spPr>
        <p:txBody>
          <a:bodyPr/>
          <a:lstStyle/>
          <a:p>
            <a:pPr eaLnBrk="1" hangingPunct="1"/>
            <a:r>
              <a:rPr lang="fr-FR" altLang="fr-FR" sz="1800" dirty="0" smtClean="0"/>
              <a:t>Si le TOP 5 des genres de livres lus </a:t>
            </a:r>
            <a:r>
              <a:rPr lang="fr-FR" altLang="fr-FR" sz="1800" dirty="0"/>
              <a:t>au format </a:t>
            </a:r>
            <a:r>
              <a:rPr lang="fr-FR" altLang="fr-FR" sz="1800" dirty="0" smtClean="0"/>
              <a:t>papier reste sensiblement le même qu’en 2011, les lecteurs déclarent avoir lu cette année plus de romans policiers (+5 pts vs 2011) que de livres pratiques (-12 pts). </a:t>
            </a:r>
          </a:p>
        </p:txBody>
      </p:sp>
      <p:sp>
        <p:nvSpPr>
          <p:cNvPr id="30" name="Espace réservé du numéro de diapositive 4"/>
          <p:cNvSpPr>
            <a:spLocks noGrp="1"/>
          </p:cNvSpPr>
          <p:nvPr>
            <p:ph type="sldNum" sz="quarter" idx="11"/>
          </p:nvPr>
        </p:nvSpPr>
        <p:spPr/>
        <p:txBody>
          <a:bodyPr/>
          <a:lstStyle/>
          <a:p>
            <a:pPr>
              <a:defRPr/>
            </a:pPr>
            <a:fld id="{D6CB63A4-EB63-48D7-9D2E-B5DE66AA34EB}" type="slidenum">
              <a:rPr lang="en-US" smtClean="0">
                <a:solidFill>
                  <a:srgbClr val="1F497D"/>
                </a:solidFill>
              </a:rPr>
              <a:pPr>
                <a:defRPr/>
              </a:pPr>
              <a:t>40</a:t>
            </a:fld>
            <a:endParaRPr lang="en-US">
              <a:solidFill>
                <a:srgbClr val="1F497D"/>
              </a:solidFill>
            </a:endParaRPr>
          </a:p>
        </p:txBody>
      </p:sp>
      <p:sp>
        <p:nvSpPr>
          <p:cNvPr id="23" name="Textfeld 7"/>
          <p:cNvSpPr txBox="1">
            <a:spLocks noChangeArrowheads="1"/>
          </p:cNvSpPr>
          <p:nvPr/>
        </p:nvSpPr>
        <p:spPr bwMode="auto">
          <a:xfrm>
            <a:off x="176817" y="944563"/>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Q11. Parmi cette liste, quel(s) genre(s) de livres avez-vous personnellement lus au format papier au cours des 12 derniers mois ?</a:t>
            </a:r>
          </a:p>
          <a:p>
            <a:pPr eaLnBrk="1" hangingPunct="1">
              <a:spcBef>
                <a:spcPct val="0"/>
              </a:spcBef>
              <a:buFontTx/>
              <a:buNone/>
            </a:pPr>
            <a:r>
              <a:rPr lang="fr-FR" altLang="fr-FR" sz="1000" dirty="0" smtClean="0">
                <a:solidFill>
                  <a:srgbClr val="1F497D"/>
                </a:solidFill>
                <a:ea typeface="ヒラギノ角ゴ Pro W3" pitchFamily="-64" charset="-128"/>
              </a:rPr>
              <a:t>Base : Lecteurs LP 687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
        <p:nvSpPr>
          <p:cNvPr id="38" name="Textfeld 7"/>
          <p:cNvSpPr txBox="1">
            <a:spLocks noChangeArrowheads="1"/>
          </p:cNvSpPr>
          <p:nvPr/>
        </p:nvSpPr>
        <p:spPr bwMode="auto">
          <a:xfrm>
            <a:off x="0" y="1286615"/>
            <a:ext cx="9143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2000" b="1" dirty="0" smtClean="0">
                <a:solidFill>
                  <a:srgbClr val="1F497D"/>
                </a:solidFill>
                <a:ea typeface="ヒラギノ角ゴ Pro W3" pitchFamily="-64" charset="-128"/>
              </a:rPr>
              <a:t>En moyenne : </a:t>
            </a:r>
            <a:r>
              <a:rPr lang="fr-FR" altLang="fr-FR" sz="3000" b="1" dirty="0" smtClean="0">
                <a:solidFill>
                  <a:srgbClr val="69A9C5"/>
                </a:solidFill>
                <a:ea typeface="ヒラギノ角ゴ Pro W3" pitchFamily="-64" charset="-128"/>
              </a:rPr>
              <a:t>3,8 </a:t>
            </a:r>
            <a:r>
              <a:rPr lang="fr-FR" altLang="fr-FR" sz="2000" b="1" dirty="0" smtClean="0">
                <a:solidFill>
                  <a:srgbClr val="1F497D"/>
                </a:solidFill>
                <a:ea typeface="ヒラギノ角ゴ Pro W3" pitchFamily="-64" charset="-128"/>
              </a:rPr>
              <a:t>genres </a:t>
            </a:r>
            <a:r>
              <a:rPr lang="fr-FR" sz="2000" dirty="0" smtClean="0">
                <a:solidFill>
                  <a:srgbClr val="1F497D"/>
                </a:solidFill>
                <a:ea typeface="ヒラギノ角ゴ Pro W3" pitchFamily="-64" charset="-128"/>
              </a:rPr>
              <a:t>vs. 2011 </a:t>
            </a:r>
            <a:r>
              <a:rPr lang="fr-FR" sz="2000" dirty="0" smtClean="0">
                <a:solidFill>
                  <a:srgbClr val="69A9C5"/>
                </a:solidFill>
                <a:ea typeface="ヒラギノ角ゴ Pro W3" pitchFamily="-64" charset="-128"/>
              </a:rPr>
              <a:t>4,3</a:t>
            </a:r>
            <a:endParaRPr lang="fr-FR" sz="1400" dirty="0">
              <a:solidFill>
                <a:srgbClr val="69A9C5"/>
              </a:solidFill>
            </a:endParaRPr>
          </a:p>
        </p:txBody>
      </p:sp>
      <p:graphicFrame>
        <p:nvGraphicFramePr>
          <p:cNvPr id="104" name="Graphique 103"/>
          <p:cNvGraphicFramePr/>
          <p:nvPr>
            <p:extLst>
              <p:ext uri="{D42A27DB-BD31-4B8C-83A1-F6EECF244321}">
                <p14:modId xmlns:p14="http://schemas.microsoft.com/office/powerpoint/2010/main" val="3356545826"/>
              </p:ext>
            </p:extLst>
          </p:nvPr>
        </p:nvGraphicFramePr>
        <p:xfrm>
          <a:off x="1" y="1856949"/>
          <a:ext cx="7564437" cy="4759004"/>
        </p:xfrm>
        <a:graphic>
          <a:graphicData uri="http://schemas.openxmlformats.org/drawingml/2006/chart">
            <c:chart xmlns:c="http://schemas.openxmlformats.org/drawingml/2006/chart" xmlns:r="http://schemas.openxmlformats.org/officeDocument/2006/relationships" r:id="rId2"/>
          </a:graphicData>
        </a:graphic>
      </p:graphicFrame>
      <p:sp>
        <p:nvSpPr>
          <p:cNvPr id="105" name="Ellipse 104"/>
          <p:cNvSpPr/>
          <p:nvPr/>
        </p:nvSpPr>
        <p:spPr bwMode="auto">
          <a:xfrm>
            <a:off x="3839697" y="2015083"/>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a:t>
            </a:r>
          </a:p>
        </p:txBody>
      </p:sp>
      <p:sp>
        <p:nvSpPr>
          <p:cNvPr id="106" name="Ellipse 105"/>
          <p:cNvSpPr/>
          <p:nvPr/>
        </p:nvSpPr>
        <p:spPr bwMode="auto">
          <a:xfrm>
            <a:off x="3839697" y="2265969"/>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2</a:t>
            </a:r>
          </a:p>
        </p:txBody>
      </p:sp>
      <p:sp>
        <p:nvSpPr>
          <p:cNvPr id="107" name="Ellipse 106"/>
          <p:cNvSpPr/>
          <p:nvPr/>
        </p:nvSpPr>
        <p:spPr bwMode="auto">
          <a:xfrm>
            <a:off x="3839697" y="2516855"/>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3</a:t>
            </a:r>
          </a:p>
        </p:txBody>
      </p:sp>
      <p:sp>
        <p:nvSpPr>
          <p:cNvPr id="108" name="Ellipse 107"/>
          <p:cNvSpPr/>
          <p:nvPr/>
        </p:nvSpPr>
        <p:spPr bwMode="auto">
          <a:xfrm>
            <a:off x="3839697" y="2767741"/>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4</a:t>
            </a:r>
          </a:p>
        </p:txBody>
      </p:sp>
      <p:sp>
        <p:nvSpPr>
          <p:cNvPr id="109" name="Ellipse 108"/>
          <p:cNvSpPr/>
          <p:nvPr/>
        </p:nvSpPr>
        <p:spPr bwMode="auto">
          <a:xfrm>
            <a:off x="3839697" y="3771285"/>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8</a:t>
            </a:r>
          </a:p>
        </p:txBody>
      </p:sp>
      <p:sp>
        <p:nvSpPr>
          <p:cNvPr id="110" name="Ellipse 109"/>
          <p:cNvSpPr/>
          <p:nvPr/>
        </p:nvSpPr>
        <p:spPr bwMode="auto">
          <a:xfrm>
            <a:off x="3839697" y="4022171"/>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8</a:t>
            </a:r>
          </a:p>
        </p:txBody>
      </p:sp>
      <p:sp>
        <p:nvSpPr>
          <p:cNvPr id="111" name="Ellipse 110"/>
          <p:cNvSpPr/>
          <p:nvPr/>
        </p:nvSpPr>
        <p:spPr bwMode="auto">
          <a:xfrm>
            <a:off x="3839697" y="4273057"/>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10</a:t>
            </a:r>
          </a:p>
        </p:txBody>
      </p:sp>
      <p:sp>
        <p:nvSpPr>
          <p:cNvPr id="112" name="Ellipse 111"/>
          <p:cNvSpPr/>
          <p:nvPr/>
        </p:nvSpPr>
        <p:spPr bwMode="auto">
          <a:xfrm>
            <a:off x="3839697" y="4523943"/>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11</a:t>
            </a:r>
          </a:p>
        </p:txBody>
      </p:sp>
      <p:sp>
        <p:nvSpPr>
          <p:cNvPr id="113" name="Ellipse 112"/>
          <p:cNvSpPr/>
          <p:nvPr/>
        </p:nvSpPr>
        <p:spPr bwMode="auto">
          <a:xfrm>
            <a:off x="3839697" y="4774829"/>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11</a:t>
            </a:r>
          </a:p>
        </p:txBody>
      </p:sp>
      <p:sp>
        <p:nvSpPr>
          <p:cNvPr id="114" name="Ellipse 113"/>
          <p:cNvSpPr/>
          <p:nvPr/>
        </p:nvSpPr>
        <p:spPr bwMode="auto">
          <a:xfrm>
            <a:off x="3839697" y="5025715"/>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11</a:t>
            </a:r>
          </a:p>
        </p:txBody>
      </p:sp>
      <p:sp>
        <p:nvSpPr>
          <p:cNvPr id="115" name="Ellipse 114"/>
          <p:cNvSpPr/>
          <p:nvPr/>
        </p:nvSpPr>
        <p:spPr bwMode="auto">
          <a:xfrm>
            <a:off x="3839697" y="3018627"/>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5</a:t>
            </a:r>
          </a:p>
        </p:txBody>
      </p:sp>
      <p:sp>
        <p:nvSpPr>
          <p:cNvPr id="116" name="Ellipse 115"/>
          <p:cNvSpPr/>
          <p:nvPr/>
        </p:nvSpPr>
        <p:spPr bwMode="auto">
          <a:xfrm>
            <a:off x="3839697" y="3269513"/>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6</a:t>
            </a:r>
          </a:p>
        </p:txBody>
      </p:sp>
      <p:sp>
        <p:nvSpPr>
          <p:cNvPr id="117" name="Ellipse 116"/>
          <p:cNvSpPr/>
          <p:nvPr/>
        </p:nvSpPr>
        <p:spPr bwMode="auto">
          <a:xfrm>
            <a:off x="3839697" y="3520399"/>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7</a:t>
            </a:r>
          </a:p>
        </p:txBody>
      </p:sp>
      <p:sp>
        <p:nvSpPr>
          <p:cNvPr id="118" name="Ellipse 117"/>
          <p:cNvSpPr/>
          <p:nvPr/>
        </p:nvSpPr>
        <p:spPr bwMode="auto">
          <a:xfrm>
            <a:off x="3839697" y="5276601"/>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14</a:t>
            </a:r>
          </a:p>
        </p:txBody>
      </p:sp>
      <p:sp>
        <p:nvSpPr>
          <p:cNvPr id="119" name="Ellipse 118"/>
          <p:cNvSpPr/>
          <p:nvPr/>
        </p:nvSpPr>
        <p:spPr bwMode="auto">
          <a:xfrm>
            <a:off x="3839697" y="5527487"/>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15</a:t>
            </a:r>
          </a:p>
        </p:txBody>
      </p:sp>
      <p:sp>
        <p:nvSpPr>
          <p:cNvPr id="120" name="Ellipse 119"/>
          <p:cNvSpPr/>
          <p:nvPr/>
        </p:nvSpPr>
        <p:spPr bwMode="auto">
          <a:xfrm>
            <a:off x="3839697" y="5778373"/>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16</a:t>
            </a:r>
          </a:p>
        </p:txBody>
      </p:sp>
      <p:sp>
        <p:nvSpPr>
          <p:cNvPr id="121" name="Ellipse 120"/>
          <p:cNvSpPr/>
          <p:nvPr/>
        </p:nvSpPr>
        <p:spPr bwMode="auto">
          <a:xfrm>
            <a:off x="3839697" y="6029266"/>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17</a:t>
            </a:r>
          </a:p>
        </p:txBody>
      </p:sp>
      <p:sp>
        <p:nvSpPr>
          <p:cNvPr id="32" name="Rectangle à coins arrondis 31"/>
          <p:cNvSpPr/>
          <p:nvPr/>
        </p:nvSpPr>
        <p:spPr>
          <a:xfrm>
            <a:off x="7326262" y="1334208"/>
            <a:ext cx="1174927" cy="612934"/>
          </a:xfrm>
          <a:prstGeom prst="roundRect">
            <a:avLst/>
          </a:prstGeom>
          <a:noFill/>
          <a:ln>
            <a:noFill/>
          </a:ln>
        </p:spPr>
        <p:txBody>
          <a:bodyPr wrap="square" tIns="0" bIns="0">
            <a:spAutoFit/>
          </a:bodyPr>
          <a:lstStyle/>
          <a:p>
            <a:pPr algn="ctr"/>
            <a:r>
              <a:rPr lang="fr-FR" altLang="fr-FR" sz="1400" b="1" dirty="0" smtClean="0">
                <a:solidFill>
                  <a:schemeClr val="bg1">
                    <a:lumMod val="50000"/>
                  </a:schemeClr>
                </a:solidFill>
                <a:ea typeface="ヒラギノ角ゴ Pro W3" pitchFamily="-64" charset="-128"/>
              </a:rPr>
              <a:t>Vs. 2011</a:t>
            </a:r>
          </a:p>
          <a:p>
            <a:pPr algn="ctr"/>
            <a:r>
              <a:rPr lang="fr-FR" altLang="fr-FR" sz="1600" b="1" dirty="0" smtClean="0">
                <a:solidFill>
                  <a:schemeClr val="bg1">
                    <a:lumMod val="50000"/>
                  </a:schemeClr>
                </a:solidFill>
                <a:latin typeface="Calibri"/>
                <a:ea typeface="ヒラギノ角ゴ Pro W3" pitchFamily="-64" charset="-128"/>
                <a:cs typeface="Calibri"/>
              </a:rPr>
              <a:t>↓</a:t>
            </a:r>
            <a:endParaRPr lang="fr-FR" altLang="fr-FR" sz="1000" dirty="0" smtClean="0">
              <a:solidFill>
                <a:schemeClr val="bg1">
                  <a:lumMod val="50000"/>
                </a:schemeClr>
              </a:solidFill>
              <a:latin typeface="Calibri"/>
              <a:ea typeface="ヒラギノ角ゴ Pro W3" pitchFamily="-64" charset="-128"/>
              <a:cs typeface="Calibri"/>
            </a:endParaRPr>
          </a:p>
          <a:p>
            <a:pPr algn="ctr"/>
            <a:r>
              <a:rPr lang="fr-FR" sz="1000" dirty="0" smtClean="0">
                <a:solidFill>
                  <a:schemeClr val="bg1">
                    <a:lumMod val="50000"/>
                  </a:schemeClr>
                </a:solidFill>
                <a:latin typeface="Calibri"/>
                <a:ea typeface="ヒラギノ角ゴ Pro W3" pitchFamily="-64" charset="-128"/>
                <a:cs typeface="Calibri"/>
              </a:rPr>
              <a:t>Base : 2 229</a:t>
            </a:r>
            <a:endParaRPr lang="fr-FR" sz="1000" dirty="0">
              <a:solidFill>
                <a:schemeClr val="bg1">
                  <a:lumMod val="50000"/>
                </a:schemeClr>
              </a:solidFill>
            </a:endParaRPr>
          </a:p>
        </p:txBody>
      </p:sp>
      <p:graphicFrame>
        <p:nvGraphicFramePr>
          <p:cNvPr id="33" name="Tableau 32"/>
          <p:cNvGraphicFramePr>
            <a:graphicFrameLocks noGrp="1"/>
          </p:cNvGraphicFramePr>
          <p:nvPr>
            <p:extLst>
              <p:ext uri="{D42A27DB-BD31-4B8C-83A1-F6EECF244321}">
                <p14:modId xmlns:p14="http://schemas.microsoft.com/office/powerpoint/2010/main" val="1098610339"/>
              </p:ext>
            </p:extLst>
          </p:nvPr>
        </p:nvGraphicFramePr>
        <p:xfrm>
          <a:off x="7342506" y="1979099"/>
          <a:ext cx="685252" cy="4502376"/>
        </p:xfrm>
        <a:graphic>
          <a:graphicData uri="http://schemas.openxmlformats.org/drawingml/2006/table">
            <a:tbl>
              <a:tblPr>
                <a:tableStyleId>{5C22544A-7EE6-4342-B048-85BDC9FD1C3A}</a:tableStyleId>
              </a:tblPr>
              <a:tblGrid>
                <a:gridCol w="342626"/>
                <a:gridCol w="342626"/>
              </a:tblGrid>
              <a:tr h="250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dirty="0" smtClean="0">
                          <a:solidFill>
                            <a:srgbClr val="00B050"/>
                          </a:solidFill>
                          <a:sym typeface="Wingdings"/>
                        </a:rPr>
                        <a:t></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00B050"/>
                          </a:solidFill>
                          <a:effectLst/>
                          <a:latin typeface="+mn-lt"/>
                        </a:rPr>
                        <a:t>5</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-12</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-1</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-4</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-5</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bg1">
                              <a:lumMod val="50000"/>
                            </a:schemeClr>
                          </a:solidFill>
                          <a:effectLst/>
                          <a:latin typeface="+mn-lt"/>
                        </a:rPr>
                        <a:t>0</a:t>
                      </a:r>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-1</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-5</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-4</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-14</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-2</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-6</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bg1">
                              <a:lumMod val="50000"/>
                            </a:schemeClr>
                          </a:solidFill>
                          <a:effectLst/>
                          <a:latin typeface="+mn-lt"/>
                        </a:rPr>
                        <a:t>0</a:t>
                      </a:r>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-9</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1400" b="0" i="0" u="none" strike="noStrike" dirty="0" smtClean="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00B050"/>
                          </a:solidFill>
                          <a:effectLst/>
                          <a:latin typeface="+mn-lt"/>
                        </a:rPr>
                        <a:t>+2</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-2</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bg1">
                              <a:lumMod val="50000"/>
                            </a:schemeClr>
                          </a:solidFill>
                          <a:effectLst/>
                          <a:latin typeface="+mn-lt"/>
                        </a:rPr>
                        <a:t>0</a:t>
                      </a:r>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132">
                <a:tc>
                  <a:txBody>
                    <a:bodyPr/>
                    <a:lstStyle/>
                    <a:p>
                      <a:pPr algn="ctr" fontAlgn="ct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rgbClr val="C00000"/>
                          </a:solidFill>
                          <a:effectLst/>
                          <a:latin typeface="+mn-lt"/>
                        </a:rPr>
                        <a:t>-2</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6" name="Ellipse 35"/>
          <p:cNvSpPr/>
          <p:nvPr/>
        </p:nvSpPr>
        <p:spPr bwMode="auto">
          <a:xfrm>
            <a:off x="8115482" y="2015083"/>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2</a:t>
            </a:r>
          </a:p>
        </p:txBody>
      </p:sp>
      <p:sp>
        <p:nvSpPr>
          <p:cNvPr id="37" name="Ellipse 36"/>
          <p:cNvSpPr/>
          <p:nvPr/>
        </p:nvSpPr>
        <p:spPr bwMode="auto">
          <a:xfrm>
            <a:off x="8115482" y="2265969"/>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1</a:t>
            </a:r>
          </a:p>
        </p:txBody>
      </p:sp>
      <p:sp>
        <p:nvSpPr>
          <p:cNvPr id="39" name="Ellipse 38"/>
          <p:cNvSpPr/>
          <p:nvPr/>
        </p:nvSpPr>
        <p:spPr bwMode="auto">
          <a:xfrm>
            <a:off x="8115482" y="2516855"/>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3</a:t>
            </a:r>
          </a:p>
        </p:txBody>
      </p:sp>
      <p:sp>
        <p:nvSpPr>
          <p:cNvPr id="40" name="Ellipse 39"/>
          <p:cNvSpPr/>
          <p:nvPr/>
        </p:nvSpPr>
        <p:spPr bwMode="auto">
          <a:xfrm>
            <a:off x="8115482" y="2767741"/>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5</a:t>
            </a:r>
          </a:p>
        </p:txBody>
      </p:sp>
      <p:sp>
        <p:nvSpPr>
          <p:cNvPr id="41" name="Ellipse 40"/>
          <p:cNvSpPr/>
          <p:nvPr/>
        </p:nvSpPr>
        <p:spPr bwMode="auto">
          <a:xfrm>
            <a:off x="8115482" y="3771285"/>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7</a:t>
            </a:r>
          </a:p>
        </p:txBody>
      </p:sp>
      <p:sp>
        <p:nvSpPr>
          <p:cNvPr id="42" name="Ellipse 41"/>
          <p:cNvSpPr/>
          <p:nvPr/>
        </p:nvSpPr>
        <p:spPr bwMode="auto">
          <a:xfrm>
            <a:off x="8115482" y="4022171"/>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8</a:t>
            </a:r>
          </a:p>
        </p:txBody>
      </p:sp>
      <p:sp>
        <p:nvSpPr>
          <p:cNvPr id="43" name="Ellipse 42"/>
          <p:cNvSpPr/>
          <p:nvPr/>
        </p:nvSpPr>
        <p:spPr bwMode="auto">
          <a:xfrm>
            <a:off x="8115482" y="4273057"/>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4</a:t>
            </a:r>
          </a:p>
        </p:txBody>
      </p:sp>
      <p:sp>
        <p:nvSpPr>
          <p:cNvPr id="44" name="Ellipse 43"/>
          <p:cNvSpPr/>
          <p:nvPr/>
        </p:nvSpPr>
        <p:spPr bwMode="auto">
          <a:xfrm>
            <a:off x="8115482" y="4523943"/>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13</a:t>
            </a:r>
          </a:p>
        </p:txBody>
      </p:sp>
      <p:sp>
        <p:nvSpPr>
          <p:cNvPr id="45" name="Ellipse 44"/>
          <p:cNvSpPr/>
          <p:nvPr/>
        </p:nvSpPr>
        <p:spPr bwMode="auto">
          <a:xfrm>
            <a:off x="8115482" y="4774829"/>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9</a:t>
            </a:r>
          </a:p>
        </p:txBody>
      </p:sp>
      <p:sp>
        <p:nvSpPr>
          <p:cNvPr id="46" name="Ellipse 45"/>
          <p:cNvSpPr/>
          <p:nvPr/>
        </p:nvSpPr>
        <p:spPr bwMode="auto">
          <a:xfrm>
            <a:off x="8115482" y="5025715"/>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14</a:t>
            </a:r>
          </a:p>
        </p:txBody>
      </p:sp>
      <p:sp>
        <p:nvSpPr>
          <p:cNvPr id="47" name="Ellipse 46"/>
          <p:cNvSpPr/>
          <p:nvPr/>
        </p:nvSpPr>
        <p:spPr bwMode="auto">
          <a:xfrm>
            <a:off x="8115482" y="3018627"/>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5</a:t>
            </a:r>
          </a:p>
        </p:txBody>
      </p:sp>
      <p:sp>
        <p:nvSpPr>
          <p:cNvPr id="48" name="Ellipse 47"/>
          <p:cNvSpPr/>
          <p:nvPr/>
        </p:nvSpPr>
        <p:spPr bwMode="auto">
          <a:xfrm>
            <a:off x="8115482" y="3269513"/>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9</a:t>
            </a:r>
          </a:p>
        </p:txBody>
      </p:sp>
      <p:sp>
        <p:nvSpPr>
          <p:cNvPr id="49" name="Ellipse 48"/>
          <p:cNvSpPr/>
          <p:nvPr/>
        </p:nvSpPr>
        <p:spPr bwMode="auto">
          <a:xfrm>
            <a:off x="8115482" y="3520399"/>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9</a:t>
            </a:r>
          </a:p>
        </p:txBody>
      </p:sp>
      <p:sp>
        <p:nvSpPr>
          <p:cNvPr id="50" name="Ellipse 49"/>
          <p:cNvSpPr/>
          <p:nvPr/>
        </p:nvSpPr>
        <p:spPr bwMode="auto">
          <a:xfrm>
            <a:off x="8115482" y="5276601"/>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12</a:t>
            </a:r>
          </a:p>
        </p:txBody>
      </p:sp>
      <p:sp>
        <p:nvSpPr>
          <p:cNvPr id="51" name="Ellipse 50"/>
          <p:cNvSpPr/>
          <p:nvPr/>
        </p:nvSpPr>
        <p:spPr bwMode="auto">
          <a:xfrm>
            <a:off x="8115482" y="5527487"/>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16</a:t>
            </a:r>
          </a:p>
        </p:txBody>
      </p:sp>
      <p:sp>
        <p:nvSpPr>
          <p:cNvPr id="52" name="Ellipse 51"/>
          <p:cNvSpPr/>
          <p:nvPr/>
        </p:nvSpPr>
        <p:spPr bwMode="auto">
          <a:xfrm>
            <a:off x="8115482" y="5778373"/>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15</a:t>
            </a:r>
          </a:p>
        </p:txBody>
      </p:sp>
      <p:sp>
        <p:nvSpPr>
          <p:cNvPr id="53" name="Ellipse 52"/>
          <p:cNvSpPr/>
          <p:nvPr/>
        </p:nvSpPr>
        <p:spPr bwMode="auto">
          <a:xfrm>
            <a:off x="8115482" y="6029266"/>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17</a:t>
            </a:r>
          </a:p>
        </p:txBody>
      </p:sp>
      <p:sp>
        <p:nvSpPr>
          <p:cNvPr id="54" name="Ellipse 53"/>
          <p:cNvSpPr/>
          <p:nvPr/>
        </p:nvSpPr>
        <p:spPr bwMode="auto">
          <a:xfrm>
            <a:off x="3839697" y="6278488"/>
            <a:ext cx="236335" cy="170080"/>
          </a:xfrm>
          <a:prstGeom prst="ellipse">
            <a:avLst/>
          </a:prstGeom>
          <a:solidFill>
            <a:srgbClr val="C2DC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326982"/>
                </a:solidFill>
              </a:rPr>
              <a:t>18</a:t>
            </a:r>
          </a:p>
        </p:txBody>
      </p:sp>
      <p:sp>
        <p:nvSpPr>
          <p:cNvPr id="55" name="Ellipse 54"/>
          <p:cNvSpPr/>
          <p:nvPr/>
        </p:nvSpPr>
        <p:spPr bwMode="auto">
          <a:xfrm>
            <a:off x="8115482" y="6278488"/>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18</a:t>
            </a:r>
          </a:p>
        </p:txBody>
      </p:sp>
      <p:sp>
        <p:nvSpPr>
          <p:cNvPr id="2" name="Rectangle à coins arrondis 1"/>
          <p:cNvSpPr/>
          <p:nvPr/>
        </p:nvSpPr>
        <p:spPr bwMode="auto">
          <a:xfrm>
            <a:off x="176817" y="2018129"/>
            <a:ext cx="8515627" cy="1210919"/>
          </a:xfrm>
          <a:prstGeom prst="roundRect">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61" name="Rectangle à coins arrondis 60"/>
          <p:cNvSpPr/>
          <p:nvPr/>
        </p:nvSpPr>
        <p:spPr bwMode="auto">
          <a:xfrm>
            <a:off x="181300" y="4254815"/>
            <a:ext cx="8515627" cy="201770"/>
          </a:xfrm>
          <a:prstGeom prst="roundRect">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nvGrpSpPr>
          <p:cNvPr id="56" name="Group 181"/>
          <p:cNvGrpSpPr>
            <a:grpSpLocks noChangeAspect="1"/>
          </p:cNvGrpSpPr>
          <p:nvPr/>
        </p:nvGrpSpPr>
        <p:grpSpPr>
          <a:xfrm>
            <a:off x="8387022" y="134542"/>
            <a:ext cx="648422" cy="720000"/>
            <a:chOff x="1784350" y="4149725"/>
            <a:chExt cx="977900" cy="1085850"/>
          </a:xfrm>
          <a:solidFill>
            <a:schemeClr val="accent4">
              <a:lumMod val="75000"/>
            </a:schemeClr>
          </a:solidFill>
        </p:grpSpPr>
        <p:sp>
          <p:nvSpPr>
            <p:cNvPr id="57"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8"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9"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0"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2"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3"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Tree>
    <p:extLst>
      <p:ext uri="{BB962C8B-B14F-4D97-AF65-F5344CB8AC3E}">
        <p14:creationId xmlns:p14="http://schemas.microsoft.com/office/powerpoint/2010/main" val="4040046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feld 7"/>
          <p:cNvSpPr txBox="1">
            <a:spLocks noChangeArrowheads="1"/>
          </p:cNvSpPr>
          <p:nvPr/>
        </p:nvSpPr>
        <p:spPr bwMode="auto">
          <a:xfrm>
            <a:off x="1" y="1441450"/>
            <a:ext cx="9143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000" b="1" dirty="0" smtClean="0">
                <a:solidFill>
                  <a:srgbClr val="1F497D"/>
                </a:solidFill>
                <a:ea typeface="ヒラギノ角ゴ Pro W3" pitchFamily="-64" charset="-128"/>
              </a:rPr>
              <a:t>En moyenne</a:t>
            </a:r>
            <a:r>
              <a:rPr lang="fr-FR" altLang="fr-FR" sz="2000" dirty="0">
                <a:solidFill>
                  <a:srgbClr val="1F497D"/>
                </a:solidFill>
                <a:ea typeface="ヒラギノ角ゴ Pro W3" pitchFamily="-64" charset="-128"/>
              </a:rPr>
              <a:t> </a:t>
            </a:r>
            <a:r>
              <a:rPr lang="fr-FR" altLang="fr-FR" sz="2000" dirty="0" smtClean="0">
                <a:solidFill>
                  <a:srgbClr val="1F497D"/>
                </a:solidFill>
                <a:ea typeface="ヒラギノ角ゴ Pro W3" pitchFamily="-64" charset="-128"/>
              </a:rPr>
              <a:t>: </a:t>
            </a:r>
            <a:r>
              <a:rPr lang="fr-FR" altLang="fr-FR" sz="3000" b="1" dirty="0" smtClean="0">
                <a:solidFill>
                  <a:srgbClr val="7030A0"/>
                </a:solidFill>
                <a:ea typeface="ヒラギノ角ゴ Pro W3" pitchFamily="-64" charset="-128"/>
              </a:rPr>
              <a:t>2 </a:t>
            </a:r>
            <a:r>
              <a:rPr lang="fr-FR" altLang="fr-FR" sz="2000" b="1" dirty="0" smtClean="0">
                <a:ea typeface="ヒラギノ角ゴ Pro W3" pitchFamily="-64" charset="-128"/>
              </a:rPr>
              <a:t>genres de livres lus</a:t>
            </a:r>
          </a:p>
        </p:txBody>
      </p:sp>
      <p:sp>
        <p:nvSpPr>
          <p:cNvPr id="95261" name="Rectangle 27"/>
          <p:cNvSpPr>
            <a:spLocks noGrp="1" noChangeArrowheads="1"/>
          </p:cNvSpPr>
          <p:nvPr>
            <p:ph type="title"/>
          </p:nvPr>
        </p:nvSpPr>
        <p:spPr>
          <a:xfrm>
            <a:off x="707571" y="157282"/>
            <a:ext cx="7447165" cy="611187"/>
          </a:xfrm>
        </p:spPr>
        <p:txBody>
          <a:bodyPr/>
          <a:lstStyle/>
          <a:p>
            <a:pPr eaLnBrk="1" hangingPunct="1"/>
            <a:r>
              <a:rPr lang="fr-FR" altLang="fr-FR" sz="1800" dirty="0" smtClean="0"/>
              <a:t>Au format numérique, les lectures apparaissent comme moins utilitaires et plus divertissantes qu’en 2011: </a:t>
            </a:r>
            <a:r>
              <a:rPr lang="fr-FR" altLang="fr-FR" sz="1800" b="0" dirty="0" smtClean="0"/>
              <a:t>forte progression des romans qui devancent désormais les livres scientifiques et les livres pratiques.  </a:t>
            </a:r>
          </a:p>
        </p:txBody>
      </p:sp>
      <p:sp>
        <p:nvSpPr>
          <p:cNvPr id="9523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41</a:t>
            </a:fld>
            <a:endParaRPr lang="en-US" altLang="fr-FR" smtClean="0">
              <a:solidFill>
                <a:srgbClr val="1F497D"/>
              </a:solidFill>
            </a:endParaRPr>
          </a:p>
        </p:txBody>
      </p:sp>
      <p:sp>
        <p:nvSpPr>
          <p:cNvPr id="95263" name="Textfeld 7"/>
          <p:cNvSpPr txBox="1">
            <a:spLocks noChangeArrowheads="1"/>
          </p:cNvSpPr>
          <p:nvPr/>
        </p:nvSpPr>
        <p:spPr bwMode="auto">
          <a:xfrm>
            <a:off x="176818" y="944563"/>
            <a:ext cx="66033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Q4. Parmi ces différents genres de livres, le(s)quel(s) avez-vous lu(s) au format numérique au moins une fois au cours des </a:t>
            </a:r>
            <a:br>
              <a:rPr lang="fr-FR" altLang="fr-FR" sz="1000" dirty="0" smtClean="0">
                <a:solidFill>
                  <a:srgbClr val="1F497D"/>
                </a:solidFill>
                <a:ea typeface="ヒラギノ角ゴ Pro W3" pitchFamily="-64" charset="-128"/>
              </a:rPr>
            </a:br>
            <a:r>
              <a:rPr lang="fr-FR" altLang="fr-FR" sz="1000" dirty="0" smtClean="0">
                <a:solidFill>
                  <a:srgbClr val="1F497D"/>
                </a:solidFill>
                <a:ea typeface="ヒラギノ角ゴ Pro W3" pitchFamily="-64" charset="-128"/>
              </a:rPr>
              <a:t>12 derniers mois ?</a:t>
            </a:r>
          </a:p>
          <a:p>
            <a:pP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graphicFrame>
        <p:nvGraphicFramePr>
          <p:cNvPr id="4" name="Graphique 3"/>
          <p:cNvGraphicFramePr/>
          <p:nvPr>
            <p:extLst>
              <p:ext uri="{D42A27DB-BD31-4B8C-83A1-F6EECF244321}">
                <p14:modId xmlns:p14="http://schemas.microsoft.com/office/powerpoint/2010/main" val="3808421797"/>
              </p:ext>
            </p:extLst>
          </p:nvPr>
        </p:nvGraphicFramePr>
        <p:xfrm>
          <a:off x="176818" y="1856948"/>
          <a:ext cx="7206116" cy="4803496"/>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à coins arrondis 39"/>
          <p:cNvSpPr/>
          <p:nvPr/>
        </p:nvSpPr>
        <p:spPr>
          <a:xfrm>
            <a:off x="7574844" y="1279835"/>
            <a:ext cx="1174927" cy="566964"/>
          </a:xfrm>
          <a:prstGeom prst="roundRect">
            <a:avLst/>
          </a:prstGeom>
          <a:noFill/>
          <a:ln>
            <a:noFill/>
          </a:ln>
        </p:spPr>
        <p:txBody>
          <a:bodyPr wrap="square" tIns="0" bIns="0">
            <a:spAutoFit/>
          </a:bodyPr>
          <a:lstStyle/>
          <a:p>
            <a:pPr algn="ctr"/>
            <a:r>
              <a:rPr lang="fr-FR" altLang="fr-FR" sz="1400" b="1" dirty="0">
                <a:solidFill>
                  <a:schemeClr val="bg1">
                    <a:lumMod val="50000"/>
                  </a:schemeClr>
                </a:solidFill>
                <a:ea typeface="ヒラギノ角ゴ Pro W3" pitchFamily="-64" charset="-128"/>
              </a:rPr>
              <a:t>v</a:t>
            </a:r>
            <a:r>
              <a:rPr lang="fr-FR" altLang="fr-FR" sz="1400" b="1" dirty="0" smtClean="0">
                <a:solidFill>
                  <a:schemeClr val="bg1">
                    <a:lumMod val="50000"/>
                  </a:schemeClr>
                </a:solidFill>
                <a:ea typeface="ヒラギノ角ゴ Pro W3" pitchFamily="-64" charset="-128"/>
              </a:rPr>
              <a:t>s. 2011</a:t>
            </a:r>
            <a:r>
              <a:rPr lang="fr-FR" altLang="fr-FR" sz="1600" b="1" dirty="0" smtClean="0">
                <a:solidFill>
                  <a:schemeClr val="bg1">
                    <a:lumMod val="50000"/>
                  </a:schemeClr>
                </a:solidFill>
                <a:ea typeface="ヒラギノ角ゴ Pro W3" pitchFamily="-64" charset="-128"/>
              </a:rPr>
              <a:t/>
            </a:r>
            <a:br>
              <a:rPr lang="fr-FR" altLang="fr-FR" sz="1600" b="1" dirty="0" smtClean="0">
                <a:solidFill>
                  <a:schemeClr val="bg1">
                    <a:lumMod val="50000"/>
                  </a:schemeClr>
                </a:solidFill>
                <a:ea typeface="ヒラギノ角ゴ Pro W3" pitchFamily="-64" charset="-128"/>
              </a:rPr>
            </a:br>
            <a:endParaRPr lang="fr-FR" altLang="fr-FR" sz="1200" b="1" dirty="0" smtClean="0">
              <a:solidFill>
                <a:schemeClr val="bg1">
                  <a:lumMod val="50000"/>
                </a:schemeClr>
              </a:solidFill>
              <a:ea typeface="ヒラギノ角ゴ Pro W3" pitchFamily="-64" charset="-128"/>
            </a:endParaRPr>
          </a:p>
          <a:p>
            <a:pPr algn="ctr"/>
            <a:r>
              <a:rPr lang="fr-FR" sz="1100" b="1" dirty="0" smtClean="0">
                <a:solidFill>
                  <a:schemeClr val="bg1">
                    <a:lumMod val="50000"/>
                  </a:schemeClr>
                </a:solidFill>
                <a:ea typeface="ヒラギノ角ゴ Pro W3" pitchFamily="-64" charset="-128"/>
              </a:rPr>
              <a:t>B : 238 </a:t>
            </a:r>
            <a:r>
              <a:rPr lang="fr-FR" sz="1100" b="1" dirty="0" err="1" smtClean="0">
                <a:solidFill>
                  <a:schemeClr val="bg1">
                    <a:lumMod val="50000"/>
                  </a:schemeClr>
                </a:solidFill>
                <a:ea typeface="ヒラギノ角ゴ Pro W3" pitchFamily="-64" charset="-128"/>
              </a:rPr>
              <a:t>int</a:t>
            </a:r>
            <a:r>
              <a:rPr lang="fr-FR" sz="1100" b="1" dirty="0" smtClean="0">
                <a:solidFill>
                  <a:schemeClr val="bg1">
                    <a:lumMod val="50000"/>
                  </a:schemeClr>
                </a:solidFill>
                <a:ea typeface="ヒラギノ角ゴ Pro W3" pitchFamily="-64" charset="-128"/>
              </a:rPr>
              <a:t>.</a:t>
            </a:r>
            <a:endParaRPr lang="fr-FR" sz="1100" b="1" dirty="0">
              <a:solidFill>
                <a:schemeClr val="bg1">
                  <a:lumMod val="50000"/>
                </a:schemeClr>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4211911462"/>
              </p:ext>
            </p:extLst>
          </p:nvPr>
        </p:nvGraphicFramePr>
        <p:xfrm>
          <a:off x="7557725" y="1976209"/>
          <a:ext cx="994011" cy="4560570"/>
        </p:xfrm>
        <a:graphic>
          <a:graphicData uri="http://schemas.openxmlformats.org/drawingml/2006/table">
            <a:tbl>
              <a:tblPr>
                <a:tableStyleId>{5C22544A-7EE6-4342-B048-85BDC9FD1C3A}</a:tableStyleId>
              </a:tblPr>
              <a:tblGrid>
                <a:gridCol w="331337"/>
                <a:gridCol w="331337"/>
                <a:gridCol w="331337"/>
              </a:tblGrid>
              <a:tr h="250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00B050"/>
                          </a:solidFill>
                          <a:sym typeface="Wingdings"/>
                        </a:rPr>
                        <a:t></a:t>
                      </a:r>
                      <a:endParaRPr lang="fr-FR" sz="1400" dirty="0" smtClean="0">
                        <a:solidFill>
                          <a:srgbClr val="1F497D"/>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+9 </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smtClean="0">
                          <a:solidFill>
                            <a:srgbClr val="00B050"/>
                          </a:solidFill>
                          <a:sym typeface="Wingdings"/>
                        </a:rPr>
                        <a:t></a:t>
                      </a:r>
                      <a:endParaRPr lang="fr-FR" sz="1400" dirty="0" smtClean="0">
                        <a:solidFill>
                          <a:srgbClr val="1F497D"/>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+11</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00B050"/>
                          </a:solidFill>
                          <a:sym typeface="Wingdings"/>
                        </a:rPr>
                        <a:t></a:t>
                      </a:r>
                      <a:endParaRPr lang="fr-FR" sz="1400" dirty="0" smtClean="0">
                        <a:solidFill>
                          <a:srgbClr val="1F497D"/>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+11</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a:solidFill>
                            <a:srgbClr val="C00000"/>
                          </a:solidFill>
                          <a:effectLst/>
                          <a:latin typeface="+mn-lt"/>
                        </a:rPr>
                        <a:t>-6</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a:solidFill>
                            <a:srgbClr val="C00000"/>
                          </a:solidFill>
                          <a:effectLst/>
                          <a:latin typeface="+mn-lt"/>
                        </a:rPr>
                        <a:t>-1</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a:solidFill>
                            <a:srgbClr val="C00000"/>
                          </a:solidFill>
                          <a:effectLst/>
                          <a:latin typeface="+mn-lt"/>
                        </a:rPr>
                        <a:t>-9</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00B050"/>
                          </a:solidFill>
                          <a:sym typeface="Wingdings"/>
                        </a:rPr>
                        <a:t></a:t>
                      </a:r>
                      <a:endParaRPr lang="fr-FR" sz="1400" dirty="0" smtClean="0">
                        <a:solidFill>
                          <a:srgbClr val="1F497D"/>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+5</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+1</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+2</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a:solidFill>
                            <a:schemeClr val="bg1">
                              <a:lumMod val="50000"/>
                            </a:schemeClr>
                          </a:solidFill>
                          <a:effectLst/>
                          <a:latin typeface="+mn-lt"/>
                        </a:rPr>
                        <a:t>0</a:t>
                      </a:r>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a:solidFill>
                            <a:srgbClr val="C00000"/>
                          </a:solidFill>
                          <a:effectLst/>
                          <a:latin typeface="+mn-lt"/>
                        </a:rPr>
                        <a:t>-5</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a:solidFill>
                            <a:srgbClr val="C00000"/>
                          </a:solidFill>
                          <a:effectLst/>
                          <a:latin typeface="+mn-lt"/>
                        </a:rPr>
                        <a:t>-2</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+1</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+1</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+3</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a:solidFill>
                            <a:schemeClr val="bg1">
                              <a:lumMod val="50000"/>
                            </a:schemeClr>
                          </a:solidFill>
                          <a:effectLst/>
                          <a:latin typeface="+mn-lt"/>
                        </a:rPr>
                        <a:t>0</a:t>
                      </a:r>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a:solidFill>
                            <a:srgbClr val="C00000"/>
                          </a:solidFill>
                          <a:effectLst/>
                          <a:latin typeface="+mn-lt"/>
                        </a:rPr>
                        <a:t>-2</a:t>
                      </a:r>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0828">
                <a:tc>
                  <a:txBody>
                    <a:bodyPr/>
                    <a:lstStyle/>
                    <a:p>
                      <a:pPr algn="ctr" fontAlgn="b"/>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u="none" strike="noStrike" dirty="0" smtClean="0">
                          <a:solidFill>
                            <a:srgbClr val="00B050"/>
                          </a:solidFill>
                          <a:effectLst/>
                          <a:latin typeface="+mn-lt"/>
                        </a:rPr>
                        <a:t>+1</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fr-FR" sz="16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6" name="Espace réservé du numéro de diapositive 4"/>
          <p:cNvSpPr txBox="1">
            <a:spLocks/>
          </p:cNvSpPr>
          <p:nvPr/>
        </p:nvSpPr>
        <p:spPr bwMode="auto">
          <a:xfrm>
            <a:off x="8745538" y="6565900"/>
            <a:ext cx="257175" cy="1825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r" rtl="0" eaLnBrk="0" fontAlgn="base" hangingPunct="0">
              <a:lnSpc>
                <a:spcPct val="100000"/>
              </a:lnSpc>
              <a:spcBef>
                <a:spcPct val="50000"/>
              </a:spcBef>
              <a:spcAft>
                <a:spcPct val="0"/>
              </a:spcAft>
              <a:buFontTx/>
              <a:buChar char="§"/>
              <a:defRPr sz="1200" b="1" kern="1200">
                <a:solidFill>
                  <a:schemeClr val="tx1"/>
                </a:solidFill>
                <a:latin typeface="Calibri" pitchFamily="34" charset="0"/>
                <a:ea typeface="+mn-ea"/>
                <a:cs typeface="+mn-cs"/>
              </a:defRPr>
            </a:lvl1pPr>
            <a:lvl2pPr marL="742950" indent="-285750" algn="l" rtl="0" eaLnBrk="0" fontAlgn="base" hangingPunct="0">
              <a:lnSpc>
                <a:spcPct val="90000"/>
              </a:lnSpc>
              <a:spcBef>
                <a:spcPct val="50000"/>
              </a:spcBef>
              <a:spcAft>
                <a:spcPct val="0"/>
              </a:spcAft>
              <a:buFont typeface="Wingdings" pitchFamily="2" charset="2"/>
              <a:buChar char="ð"/>
              <a:defRPr sz="16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50000"/>
              </a:spcBef>
              <a:spcAft>
                <a:spcPct val="0"/>
              </a:spcAft>
              <a:buFont typeface="Calibri" pitchFamily="34" charset="0"/>
              <a:buChar char="̶"/>
              <a:defRPr sz="14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50000"/>
              </a:spcBef>
              <a:spcAft>
                <a:spcPct val="0"/>
              </a:spcAft>
              <a:buFont typeface="Wingdings" pitchFamily="2" charset="2"/>
              <a:buChar char="§"/>
              <a:defRPr sz="1200" kern="1200">
                <a:solidFill>
                  <a:schemeClr val="tx1"/>
                </a:solidFill>
                <a:latin typeface="Calibri" pitchFamily="34" charset="0"/>
                <a:ea typeface="+mn-ea"/>
                <a:cs typeface="+mn-cs"/>
              </a:defRPr>
            </a:lvl4pPr>
            <a:lvl5pPr marL="2057400" indent="-228600" algn="l" rtl="0" eaLnBrk="0" fontAlgn="base"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5pPr>
            <a:lvl6pPr marL="25146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41</a:t>
            </a:fld>
            <a:endParaRPr lang="en-US" altLang="fr-FR" smtClean="0">
              <a:solidFill>
                <a:srgbClr val="1F497D"/>
              </a:solidFill>
            </a:endParaRPr>
          </a:p>
        </p:txBody>
      </p:sp>
      <p:sp>
        <p:nvSpPr>
          <p:cNvPr id="57" name="Ellipse 56"/>
          <p:cNvSpPr/>
          <p:nvPr/>
        </p:nvSpPr>
        <p:spPr bwMode="auto">
          <a:xfrm>
            <a:off x="3877055" y="2035452"/>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a:t>
            </a:r>
          </a:p>
        </p:txBody>
      </p:sp>
      <p:sp>
        <p:nvSpPr>
          <p:cNvPr id="58" name="Ellipse 57"/>
          <p:cNvSpPr/>
          <p:nvPr/>
        </p:nvSpPr>
        <p:spPr bwMode="auto">
          <a:xfrm>
            <a:off x="3877055" y="2286745"/>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59" name="Ellipse 58"/>
          <p:cNvSpPr/>
          <p:nvPr/>
        </p:nvSpPr>
        <p:spPr bwMode="auto">
          <a:xfrm>
            <a:off x="3877055" y="2538037"/>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3</a:t>
            </a:r>
          </a:p>
        </p:txBody>
      </p:sp>
      <p:sp>
        <p:nvSpPr>
          <p:cNvPr id="60" name="Ellipse 59"/>
          <p:cNvSpPr/>
          <p:nvPr/>
        </p:nvSpPr>
        <p:spPr bwMode="auto">
          <a:xfrm>
            <a:off x="3877055" y="2789329"/>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4</a:t>
            </a:r>
          </a:p>
        </p:txBody>
      </p:sp>
      <p:sp>
        <p:nvSpPr>
          <p:cNvPr id="61" name="Ellipse 60"/>
          <p:cNvSpPr/>
          <p:nvPr/>
        </p:nvSpPr>
        <p:spPr bwMode="auto">
          <a:xfrm>
            <a:off x="3877055" y="3040622"/>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5</a:t>
            </a:r>
          </a:p>
        </p:txBody>
      </p:sp>
      <p:sp>
        <p:nvSpPr>
          <p:cNvPr id="62" name="Ellipse 61"/>
          <p:cNvSpPr/>
          <p:nvPr/>
        </p:nvSpPr>
        <p:spPr bwMode="auto">
          <a:xfrm>
            <a:off x="3877055" y="3291915"/>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6</a:t>
            </a:r>
          </a:p>
        </p:txBody>
      </p:sp>
      <p:sp>
        <p:nvSpPr>
          <p:cNvPr id="63" name="Ellipse 62"/>
          <p:cNvSpPr/>
          <p:nvPr/>
        </p:nvSpPr>
        <p:spPr bwMode="auto">
          <a:xfrm>
            <a:off x="3877055" y="3543207"/>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6</a:t>
            </a:r>
          </a:p>
        </p:txBody>
      </p:sp>
      <p:sp>
        <p:nvSpPr>
          <p:cNvPr id="64" name="Ellipse 63"/>
          <p:cNvSpPr/>
          <p:nvPr/>
        </p:nvSpPr>
        <p:spPr bwMode="auto">
          <a:xfrm>
            <a:off x="3877055" y="3794500"/>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8</a:t>
            </a:r>
          </a:p>
        </p:txBody>
      </p:sp>
      <p:sp>
        <p:nvSpPr>
          <p:cNvPr id="65" name="Ellipse 64"/>
          <p:cNvSpPr/>
          <p:nvPr/>
        </p:nvSpPr>
        <p:spPr bwMode="auto">
          <a:xfrm>
            <a:off x="3877055" y="4045793"/>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66" name="Ellipse 65"/>
          <p:cNvSpPr/>
          <p:nvPr/>
        </p:nvSpPr>
        <p:spPr bwMode="auto">
          <a:xfrm>
            <a:off x="3877055" y="4297086"/>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10</a:t>
            </a:r>
          </a:p>
        </p:txBody>
      </p:sp>
      <p:sp>
        <p:nvSpPr>
          <p:cNvPr id="67" name="Ellipse 66"/>
          <p:cNvSpPr/>
          <p:nvPr/>
        </p:nvSpPr>
        <p:spPr bwMode="auto">
          <a:xfrm>
            <a:off x="3877055" y="4548379"/>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10</a:t>
            </a:r>
          </a:p>
        </p:txBody>
      </p:sp>
      <p:sp>
        <p:nvSpPr>
          <p:cNvPr id="68" name="Ellipse 67"/>
          <p:cNvSpPr/>
          <p:nvPr/>
        </p:nvSpPr>
        <p:spPr bwMode="auto">
          <a:xfrm>
            <a:off x="3877055" y="4799671"/>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12</a:t>
            </a:r>
          </a:p>
        </p:txBody>
      </p:sp>
      <p:sp>
        <p:nvSpPr>
          <p:cNvPr id="69" name="Ellipse 68"/>
          <p:cNvSpPr/>
          <p:nvPr/>
        </p:nvSpPr>
        <p:spPr bwMode="auto">
          <a:xfrm>
            <a:off x="3877055" y="5050964"/>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13</a:t>
            </a:r>
          </a:p>
        </p:txBody>
      </p:sp>
      <p:sp>
        <p:nvSpPr>
          <p:cNvPr id="70" name="Ellipse 69"/>
          <p:cNvSpPr/>
          <p:nvPr/>
        </p:nvSpPr>
        <p:spPr bwMode="auto">
          <a:xfrm>
            <a:off x="3877055" y="5302257"/>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13</a:t>
            </a:r>
          </a:p>
        </p:txBody>
      </p:sp>
      <p:sp>
        <p:nvSpPr>
          <p:cNvPr id="71" name="Ellipse 70"/>
          <p:cNvSpPr/>
          <p:nvPr/>
        </p:nvSpPr>
        <p:spPr bwMode="auto">
          <a:xfrm>
            <a:off x="3877055" y="5553550"/>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15</a:t>
            </a:r>
          </a:p>
        </p:txBody>
      </p:sp>
      <p:sp>
        <p:nvSpPr>
          <p:cNvPr id="72" name="Ellipse 71"/>
          <p:cNvSpPr/>
          <p:nvPr/>
        </p:nvSpPr>
        <p:spPr bwMode="auto">
          <a:xfrm>
            <a:off x="3877055" y="5804843"/>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16</a:t>
            </a:r>
          </a:p>
        </p:txBody>
      </p:sp>
      <p:sp>
        <p:nvSpPr>
          <p:cNvPr id="73" name="Ellipse 72"/>
          <p:cNvSpPr/>
          <p:nvPr/>
        </p:nvSpPr>
        <p:spPr bwMode="auto">
          <a:xfrm>
            <a:off x="3877055" y="6056132"/>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16</a:t>
            </a:r>
          </a:p>
        </p:txBody>
      </p:sp>
      <p:sp>
        <p:nvSpPr>
          <p:cNvPr id="74" name="Ellipse 73"/>
          <p:cNvSpPr/>
          <p:nvPr/>
        </p:nvSpPr>
        <p:spPr bwMode="auto">
          <a:xfrm>
            <a:off x="8285366" y="2035452"/>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rgbClr val="FFFFFF">
                    <a:lumMod val="95000"/>
                  </a:srgbClr>
                </a:solidFill>
              </a:rPr>
              <a:t>4</a:t>
            </a:r>
          </a:p>
        </p:txBody>
      </p:sp>
      <p:sp>
        <p:nvSpPr>
          <p:cNvPr id="75" name="Ellipse 74"/>
          <p:cNvSpPr/>
          <p:nvPr/>
        </p:nvSpPr>
        <p:spPr bwMode="auto">
          <a:xfrm>
            <a:off x="8285365" y="2288425"/>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7</a:t>
            </a:r>
          </a:p>
        </p:txBody>
      </p:sp>
      <p:sp>
        <p:nvSpPr>
          <p:cNvPr id="76" name="Ellipse 75"/>
          <p:cNvSpPr/>
          <p:nvPr/>
        </p:nvSpPr>
        <p:spPr bwMode="auto">
          <a:xfrm>
            <a:off x="8285365" y="2541398"/>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8</a:t>
            </a:r>
          </a:p>
        </p:txBody>
      </p:sp>
      <p:sp>
        <p:nvSpPr>
          <p:cNvPr id="77" name="Ellipse 76"/>
          <p:cNvSpPr/>
          <p:nvPr/>
        </p:nvSpPr>
        <p:spPr bwMode="auto">
          <a:xfrm>
            <a:off x="8285365" y="2794371"/>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rgbClr val="FFFFFF">
                    <a:lumMod val="95000"/>
                  </a:srgbClr>
                </a:solidFill>
              </a:rPr>
              <a:t>1</a:t>
            </a:r>
          </a:p>
        </p:txBody>
      </p:sp>
      <p:sp>
        <p:nvSpPr>
          <p:cNvPr id="78" name="Ellipse 77"/>
          <p:cNvSpPr/>
          <p:nvPr/>
        </p:nvSpPr>
        <p:spPr bwMode="auto">
          <a:xfrm>
            <a:off x="8285365" y="3047344"/>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rgbClr val="FFFFFF">
                    <a:lumMod val="95000"/>
                  </a:srgbClr>
                </a:solidFill>
              </a:rPr>
              <a:t>3</a:t>
            </a:r>
          </a:p>
        </p:txBody>
      </p:sp>
      <p:sp>
        <p:nvSpPr>
          <p:cNvPr id="79" name="Ellipse 78"/>
          <p:cNvSpPr/>
          <p:nvPr/>
        </p:nvSpPr>
        <p:spPr bwMode="auto">
          <a:xfrm>
            <a:off x="8285365" y="3300317"/>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rgbClr val="FFFFFF">
                    <a:lumMod val="95000"/>
                  </a:srgbClr>
                </a:solidFill>
              </a:rPr>
              <a:t>2</a:t>
            </a:r>
          </a:p>
        </p:txBody>
      </p:sp>
      <p:sp>
        <p:nvSpPr>
          <p:cNvPr id="80" name="Ellipse 79"/>
          <p:cNvSpPr/>
          <p:nvPr/>
        </p:nvSpPr>
        <p:spPr bwMode="auto">
          <a:xfrm>
            <a:off x="8285365" y="3553290"/>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11</a:t>
            </a:r>
          </a:p>
        </p:txBody>
      </p:sp>
      <p:sp>
        <p:nvSpPr>
          <p:cNvPr id="81" name="Ellipse 80"/>
          <p:cNvSpPr/>
          <p:nvPr/>
        </p:nvSpPr>
        <p:spPr bwMode="auto">
          <a:xfrm>
            <a:off x="8285365" y="3806263"/>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6</a:t>
            </a:r>
          </a:p>
        </p:txBody>
      </p:sp>
      <p:sp>
        <p:nvSpPr>
          <p:cNvPr id="82" name="Ellipse 81"/>
          <p:cNvSpPr/>
          <p:nvPr/>
        </p:nvSpPr>
        <p:spPr bwMode="auto">
          <a:xfrm>
            <a:off x="8285365" y="4059236"/>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11</a:t>
            </a:r>
          </a:p>
        </p:txBody>
      </p:sp>
      <p:sp>
        <p:nvSpPr>
          <p:cNvPr id="83" name="Ellipse 82"/>
          <p:cNvSpPr/>
          <p:nvPr/>
        </p:nvSpPr>
        <p:spPr bwMode="auto">
          <a:xfrm>
            <a:off x="8285365" y="4312209"/>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8</a:t>
            </a:r>
          </a:p>
        </p:txBody>
      </p:sp>
      <p:sp>
        <p:nvSpPr>
          <p:cNvPr id="84" name="Ellipse 83"/>
          <p:cNvSpPr/>
          <p:nvPr/>
        </p:nvSpPr>
        <p:spPr bwMode="auto">
          <a:xfrm>
            <a:off x="8285365" y="4565182"/>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rgbClr val="FFFFFF">
                    <a:lumMod val="95000"/>
                  </a:srgbClr>
                </a:solidFill>
              </a:rPr>
              <a:t>5</a:t>
            </a:r>
          </a:p>
        </p:txBody>
      </p:sp>
      <p:sp>
        <p:nvSpPr>
          <p:cNvPr id="85" name="Ellipse 84"/>
          <p:cNvSpPr/>
          <p:nvPr/>
        </p:nvSpPr>
        <p:spPr bwMode="auto">
          <a:xfrm>
            <a:off x="8285365" y="4818155"/>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8</a:t>
            </a:r>
          </a:p>
        </p:txBody>
      </p:sp>
      <p:sp>
        <p:nvSpPr>
          <p:cNvPr id="86" name="Ellipse 85"/>
          <p:cNvSpPr/>
          <p:nvPr/>
        </p:nvSpPr>
        <p:spPr bwMode="auto">
          <a:xfrm>
            <a:off x="8285365" y="5071128"/>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13</a:t>
            </a:r>
          </a:p>
        </p:txBody>
      </p:sp>
      <p:sp>
        <p:nvSpPr>
          <p:cNvPr id="87" name="Ellipse 86"/>
          <p:cNvSpPr/>
          <p:nvPr/>
        </p:nvSpPr>
        <p:spPr bwMode="auto">
          <a:xfrm>
            <a:off x="8285365" y="5324101"/>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13</a:t>
            </a:r>
          </a:p>
        </p:txBody>
      </p:sp>
      <p:sp>
        <p:nvSpPr>
          <p:cNvPr id="88" name="Ellipse 87"/>
          <p:cNvSpPr/>
          <p:nvPr/>
        </p:nvSpPr>
        <p:spPr bwMode="auto">
          <a:xfrm>
            <a:off x="8285365" y="5577074"/>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17</a:t>
            </a:r>
          </a:p>
        </p:txBody>
      </p:sp>
      <p:sp>
        <p:nvSpPr>
          <p:cNvPr id="89" name="Ellipse 88"/>
          <p:cNvSpPr/>
          <p:nvPr/>
        </p:nvSpPr>
        <p:spPr bwMode="auto">
          <a:xfrm>
            <a:off x="8285365" y="5830047"/>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16</a:t>
            </a:r>
          </a:p>
        </p:txBody>
      </p:sp>
      <p:sp>
        <p:nvSpPr>
          <p:cNvPr id="90" name="Ellipse 89"/>
          <p:cNvSpPr/>
          <p:nvPr/>
        </p:nvSpPr>
        <p:spPr bwMode="auto">
          <a:xfrm>
            <a:off x="8285365" y="6083026"/>
            <a:ext cx="236335" cy="170080"/>
          </a:xfrm>
          <a:prstGeom prst="ellipse">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dirty="0" smtClean="0">
                <a:solidFill>
                  <a:schemeClr val="bg1">
                    <a:lumMod val="50000"/>
                  </a:schemeClr>
                </a:solidFill>
              </a:rPr>
              <a:t>13</a:t>
            </a:r>
          </a:p>
        </p:txBody>
      </p:sp>
      <p:sp>
        <p:nvSpPr>
          <p:cNvPr id="91" name="Rectangle à coins arrondis 90"/>
          <p:cNvSpPr/>
          <p:nvPr/>
        </p:nvSpPr>
        <p:spPr bwMode="auto">
          <a:xfrm>
            <a:off x="176817" y="2004682"/>
            <a:ext cx="8515627" cy="1210919"/>
          </a:xfrm>
          <a:prstGeom prst="roundRect">
            <a:avLst/>
          </a:prstGeom>
          <a:noFill/>
          <a:ln w="9525" cap="flat" cmpd="sng" algn="ctr">
            <a:solidFill>
              <a:srgbClr val="481E68"/>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92" name="Rectangle à coins arrondis 91"/>
          <p:cNvSpPr/>
          <p:nvPr/>
        </p:nvSpPr>
        <p:spPr bwMode="auto">
          <a:xfrm>
            <a:off x="181300" y="3273184"/>
            <a:ext cx="8515627" cy="227824"/>
          </a:xfrm>
          <a:prstGeom prst="roundRect">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93" name="Rectangle à coins arrondis 92"/>
          <p:cNvSpPr/>
          <p:nvPr/>
        </p:nvSpPr>
        <p:spPr bwMode="auto">
          <a:xfrm>
            <a:off x="181300" y="4513337"/>
            <a:ext cx="8515627" cy="227824"/>
          </a:xfrm>
          <a:prstGeom prst="roundRect">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nvGrpSpPr>
          <p:cNvPr id="53" name="Groupe 52"/>
          <p:cNvGrpSpPr/>
          <p:nvPr/>
        </p:nvGrpSpPr>
        <p:grpSpPr>
          <a:xfrm>
            <a:off x="8584947" y="47634"/>
            <a:ext cx="561495" cy="705398"/>
            <a:chOff x="3475329" y="2590956"/>
            <a:chExt cx="2229935" cy="2801434"/>
          </a:xfrm>
          <a:solidFill>
            <a:srgbClr val="7030A0"/>
          </a:solidFill>
        </p:grpSpPr>
        <p:sp>
          <p:nvSpPr>
            <p:cNvPr id="54"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5"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4"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5"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6"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Tree>
    <p:extLst>
      <p:ext uri="{BB962C8B-B14F-4D97-AF65-F5344CB8AC3E}">
        <p14:creationId xmlns:p14="http://schemas.microsoft.com/office/powerpoint/2010/main" val="1502113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01" name="Rectangle 27"/>
          <p:cNvSpPr>
            <a:spLocks noGrp="1" noChangeArrowheads="1"/>
          </p:cNvSpPr>
          <p:nvPr>
            <p:ph type="title"/>
          </p:nvPr>
        </p:nvSpPr>
        <p:spPr>
          <a:xfrm>
            <a:off x="838201" y="87313"/>
            <a:ext cx="7854244" cy="611187"/>
          </a:xfrm>
        </p:spPr>
        <p:txBody>
          <a:bodyPr/>
          <a:lstStyle/>
          <a:p>
            <a:pPr eaLnBrk="1" hangingPunct="1"/>
            <a:r>
              <a:rPr lang="fr-FR" altLang="fr-FR" sz="1800" dirty="0" smtClean="0"/>
              <a:t>Si les romans policiers restent le genre préféré par tous, les gouts diffèrent fortement entre les lecteurs de livres numériques ou non.</a:t>
            </a:r>
          </a:p>
        </p:txBody>
      </p:sp>
      <p:sp>
        <p:nvSpPr>
          <p:cNvPr id="542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4327295-FBF3-4C9F-934D-2DE36ACFBEC7}" type="slidenum">
              <a:rPr lang="en-US" altLang="fr-FR" smtClean="0">
                <a:solidFill>
                  <a:srgbClr val="1F497D"/>
                </a:solidFill>
              </a:rPr>
              <a:pPr eaLnBrk="1" hangingPunct="1">
                <a:spcBef>
                  <a:spcPct val="0"/>
                </a:spcBef>
                <a:buFontTx/>
                <a:buNone/>
              </a:pPr>
              <a:t>42</a:t>
            </a:fld>
            <a:endParaRPr lang="en-US" altLang="fr-FR" smtClean="0">
              <a:solidFill>
                <a:srgbClr val="1F497D"/>
              </a:solidFill>
            </a:endParaRPr>
          </a:p>
        </p:txBody>
      </p:sp>
      <p:sp>
        <p:nvSpPr>
          <p:cNvPr id="8" name="Textfeld 7"/>
          <p:cNvSpPr txBox="1">
            <a:spLocks noChangeArrowheads="1"/>
          </p:cNvSpPr>
          <p:nvPr/>
        </p:nvSpPr>
        <p:spPr bwMode="auto">
          <a:xfrm>
            <a:off x="176817" y="944563"/>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Q17. D’une manière générale, quels sont vos genres de livres préférés, que ce soit au format papier ou au format numérique ?</a:t>
            </a:r>
          </a:p>
          <a:p>
            <a:pPr eaLnBrk="1" hangingPunct="1">
              <a:spcBef>
                <a:spcPct val="0"/>
              </a:spcBef>
              <a:buFontTx/>
              <a:buNone/>
            </a:pPr>
            <a:r>
              <a:rPr lang="fr-FR" altLang="fr-FR" sz="1000" dirty="0" smtClean="0">
                <a:solidFill>
                  <a:srgbClr val="1F497D"/>
                </a:solidFill>
                <a:ea typeface="ヒラギノ角ゴ Pro W3" pitchFamily="-64" charset="-128"/>
              </a:rPr>
              <a:t>Base : Lecteurs LN et/ou LP 699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graphicFrame>
        <p:nvGraphicFramePr>
          <p:cNvPr id="9" name="Graphique 8"/>
          <p:cNvGraphicFramePr/>
          <p:nvPr>
            <p:extLst>
              <p:ext uri="{D42A27DB-BD31-4B8C-83A1-F6EECF244321}">
                <p14:modId xmlns:p14="http://schemas.microsoft.com/office/powerpoint/2010/main" val="2202690114"/>
              </p:ext>
            </p:extLst>
          </p:nvPr>
        </p:nvGraphicFramePr>
        <p:xfrm>
          <a:off x="-24886" y="1707776"/>
          <a:ext cx="6133088" cy="495266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à coins arrondis 9"/>
          <p:cNvSpPr/>
          <p:nvPr/>
        </p:nvSpPr>
        <p:spPr>
          <a:xfrm>
            <a:off x="5586440" y="1334208"/>
            <a:ext cx="1174927" cy="340519"/>
          </a:xfrm>
          <a:prstGeom prst="roundRect">
            <a:avLst/>
          </a:prstGeom>
          <a:noFill/>
          <a:ln>
            <a:noFill/>
          </a:ln>
        </p:spPr>
        <p:txBody>
          <a:bodyPr wrap="square" tIns="0" bIns="0">
            <a:spAutoFit/>
          </a:bodyPr>
          <a:lstStyle/>
          <a:p>
            <a:pPr algn="ctr">
              <a:lnSpc>
                <a:spcPts val="1200"/>
              </a:lnSpc>
            </a:pPr>
            <a:r>
              <a:rPr lang="fr-FR" altLang="fr-FR" sz="1600" b="1" dirty="0" smtClean="0">
                <a:solidFill>
                  <a:srgbClr val="008E94"/>
                </a:solidFill>
                <a:ea typeface="ヒラギノ角ゴ Pro W3" pitchFamily="-64" charset="-128"/>
              </a:rPr>
              <a:t>Au total</a:t>
            </a:r>
          </a:p>
          <a:p>
            <a:pPr algn="ctr">
              <a:lnSpc>
                <a:spcPts val="1200"/>
              </a:lnSpc>
            </a:pPr>
            <a:r>
              <a:rPr lang="fr-FR" altLang="fr-FR" sz="1600" b="1" dirty="0" smtClean="0">
                <a:solidFill>
                  <a:srgbClr val="008E94"/>
                </a:solidFill>
                <a:latin typeface="Calibri"/>
                <a:ea typeface="ヒラギノ角ゴ Pro W3" pitchFamily="-64" charset="-128"/>
                <a:cs typeface="Calibri"/>
              </a:rPr>
              <a:t>↓</a:t>
            </a:r>
            <a:endParaRPr lang="fr-FR" sz="1100" b="1" dirty="0">
              <a:solidFill>
                <a:srgbClr val="008E94"/>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232551496"/>
              </p:ext>
            </p:extLst>
          </p:nvPr>
        </p:nvGraphicFramePr>
        <p:xfrm>
          <a:off x="5789857" y="1824563"/>
          <a:ext cx="497006" cy="4716000"/>
        </p:xfrm>
        <a:graphic>
          <a:graphicData uri="http://schemas.openxmlformats.org/drawingml/2006/table">
            <a:tbl>
              <a:tblPr>
                <a:tableStyleId>{5C22544A-7EE6-4342-B048-85BDC9FD1C3A}</a:tableStyleId>
              </a:tblPr>
              <a:tblGrid>
                <a:gridCol w="497006"/>
              </a:tblGrid>
              <a:tr h="262000">
                <a:tc>
                  <a:txBody>
                    <a:bodyPr/>
                    <a:lstStyle/>
                    <a:p>
                      <a:pPr algn="ctr" fontAlgn="ctr"/>
                      <a:r>
                        <a:rPr lang="fr-FR" sz="1600" b="1" i="0" u="none" strike="noStrike" dirty="0" smtClean="0">
                          <a:solidFill>
                            <a:srgbClr val="008E94"/>
                          </a:solidFill>
                          <a:effectLst/>
                          <a:latin typeface="+mn-lt"/>
                        </a:rPr>
                        <a:t>33%</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26%</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23%</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20%</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18%</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17%</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16%</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12%</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11%</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11%</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11%</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10%</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9%</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9%</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6%</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6%</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5%</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008E94"/>
                          </a:solidFill>
                          <a:effectLst/>
                          <a:latin typeface="+mn-lt"/>
                        </a:rPr>
                        <a:t>4%</a:t>
                      </a:r>
                      <a:endParaRPr lang="fr-FR" sz="1600" b="1" i="0" u="none" strike="noStrike" dirty="0">
                        <a:solidFill>
                          <a:srgbClr val="008E94"/>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 name="Groupe 1"/>
          <p:cNvGrpSpPr/>
          <p:nvPr/>
        </p:nvGrpSpPr>
        <p:grpSpPr>
          <a:xfrm>
            <a:off x="6267011" y="1892238"/>
            <a:ext cx="236335" cy="4616140"/>
            <a:chOff x="6240117" y="1892238"/>
            <a:chExt cx="236335" cy="4616140"/>
          </a:xfrm>
        </p:grpSpPr>
        <p:sp>
          <p:nvSpPr>
            <p:cNvPr id="12" name="Ellipse 11"/>
            <p:cNvSpPr/>
            <p:nvPr/>
          </p:nvSpPr>
          <p:spPr bwMode="auto">
            <a:xfrm>
              <a:off x="6240117" y="1892238"/>
              <a:ext cx="236335" cy="170080"/>
            </a:xfrm>
            <a:prstGeom prst="ellipse">
              <a:avLst/>
            </a:prstGeom>
            <a:solidFill>
              <a:srgbClr val="008E94"/>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bg1"/>
                  </a:solidFill>
                  <a:effectLst/>
                  <a:latin typeface="Calibri" pitchFamily="34" charset="0"/>
                </a:rPr>
                <a:t>1</a:t>
              </a:r>
            </a:p>
          </p:txBody>
        </p:sp>
        <p:sp>
          <p:nvSpPr>
            <p:cNvPr id="23" name="Ellipse 22"/>
            <p:cNvSpPr/>
            <p:nvPr/>
          </p:nvSpPr>
          <p:spPr bwMode="auto">
            <a:xfrm>
              <a:off x="6240117" y="2153771"/>
              <a:ext cx="236335" cy="170080"/>
            </a:xfrm>
            <a:prstGeom prst="ellipse">
              <a:avLst/>
            </a:prstGeom>
            <a:solidFill>
              <a:srgbClr val="008E94"/>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bg1"/>
                  </a:solidFill>
                  <a:effectLst/>
                  <a:latin typeface="Calibri" pitchFamily="34" charset="0"/>
                </a:rPr>
                <a:t>2</a:t>
              </a:r>
            </a:p>
          </p:txBody>
        </p:sp>
        <p:sp>
          <p:nvSpPr>
            <p:cNvPr id="24" name="Ellipse 23"/>
            <p:cNvSpPr/>
            <p:nvPr/>
          </p:nvSpPr>
          <p:spPr bwMode="auto">
            <a:xfrm>
              <a:off x="6240117" y="2415304"/>
              <a:ext cx="236335" cy="170080"/>
            </a:xfrm>
            <a:prstGeom prst="ellipse">
              <a:avLst/>
            </a:prstGeom>
            <a:solidFill>
              <a:srgbClr val="008E94"/>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bg1"/>
                  </a:solidFill>
                  <a:effectLst/>
                  <a:latin typeface="Calibri" pitchFamily="34" charset="0"/>
                </a:rPr>
                <a:t>3</a:t>
              </a:r>
            </a:p>
          </p:txBody>
        </p:sp>
        <p:sp>
          <p:nvSpPr>
            <p:cNvPr id="25" name="Ellipse 24"/>
            <p:cNvSpPr/>
            <p:nvPr/>
          </p:nvSpPr>
          <p:spPr bwMode="auto">
            <a:xfrm>
              <a:off x="6240117" y="2676837"/>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4</a:t>
              </a:r>
            </a:p>
          </p:txBody>
        </p:sp>
        <p:sp>
          <p:nvSpPr>
            <p:cNvPr id="26" name="Ellipse 25"/>
            <p:cNvSpPr/>
            <p:nvPr/>
          </p:nvSpPr>
          <p:spPr bwMode="auto">
            <a:xfrm>
              <a:off x="6240117" y="2938370"/>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5</a:t>
              </a:r>
            </a:p>
          </p:txBody>
        </p:sp>
        <p:sp>
          <p:nvSpPr>
            <p:cNvPr id="27" name="Ellipse 26"/>
            <p:cNvSpPr/>
            <p:nvPr/>
          </p:nvSpPr>
          <p:spPr bwMode="auto">
            <a:xfrm>
              <a:off x="6240117" y="3984502"/>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9</a:t>
              </a:r>
            </a:p>
          </p:txBody>
        </p:sp>
        <p:sp>
          <p:nvSpPr>
            <p:cNvPr id="28" name="Ellipse 27"/>
            <p:cNvSpPr/>
            <p:nvPr/>
          </p:nvSpPr>
          <p:spPr bwMode="auto">
            <a:xfrm>
              <a:off x="6240117" y="4246035"/>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9</a:t>
              </a:r>
            </a:p>
          </p:txBody>
        </p:sp>
        <p:sp>
          <p:nvSpPr>
            <p:cNvPr id="29" name="Ellipse 28"/>
            <p:cNvSpPr/>
            <p:nvPr/>
          </p:nvSpPr>
          <p:spPr bwMode="auto">
            <a:xfrm>
              <a:off x="6240117" y="4507568"/>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9</a:t>
              </a:r>
            </a:p>
          </p:txBody>
        </p:sp>
        <p:sp>
          <p:nvSpPr>
            <p:cNvPr id="30" name="Ellipse 29"/>
            <p:cNvSpPr/>
            <p:nvPr/>
          </p:nvSpPr>
          <p:spPr bwMode="auto">
            <a:xfrm>
              <a:off x="6240117" y="4769101"/>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12</a:t>
              </a:r>
            </a:p>
          </p:txBody>
        </p:sp>
        <p:sp>
          <p:nvSpPr>
            <p:cNvPr id="31" name="Ellipse 30"/>
            <p:cNvSpPr/>
            <p:nvPr/>
          </p:nvSpPr>
          <p:spPr bwMode="auto">
            <a:xfrm>
              <a:off x="6240117" y="5030634"/>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13</a:t>
              </a:r>
            </a:p>
          </p:txBody>
        </p:sp>
        <p:sp>
          <p:nvSpPr>
            <p:cNvPr id="32" name="Ellipse 31"/>
            <p:cNvSpPr/>
            <p:nvPr/>
          </p:nvSpPr>
          <p:spPr bwMode="auto">
            <a:xfrm>
              <a:off x="6240117" y="5292167"/>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13</a:t>
              </a:r>
            </a:p>
          </p:txBody>
        </p:sp>
        <p:sp>
          <p:nvSpPr>
            <p:cNvPr id="33" name="Ellipse 32"/>
            <p:cNvSpPr/>
            <p:nvPr/>
          </p:nvSpPr>
          <p:spPr bwMode="auto">
            <a:xfrm>
              <a:off x="6240117" y="3199903"/>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6</a:t>
              </a:r>
            </a:p>
          </p:txBody>
        </p:sp>
        <p:sp>
          <p:nvSpPr>
            <p:cNvPr id="34" name="Ellipse 33"/>
            <p:cNvSpPr/>
            <p:nvPr/>
          </p:nvSpPr>
          <p:spPr bwMode="auto">
            <a:xfrm>
              <a:off x="6240117" y="3461436"/>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7</a:t>
              </a:r>
            </a:p>
          </p:txBody>
        </p:sp>
        <p:sp>
          <p:nvSpPr>
            <p:cNvPr id="35" name="Ellipse 34"/>
            <p:cNvSpPr/>
            <p:nvPr/>
          </p:nvSpPr>
          <p:spPr bwMode="auto">
            <a:xfrm>
              <a:off x="6240117" y="3722969"/>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8</a:t>
              </a:r>
            </a:p>
          </p:txBody>
        </p:sp>
        <p:sp>
          <p:nvSpPr>
            <p:cNvPr id="36" name="Ellipse 35"/>
            <p:cNvSpPr/>
            <p:nvPr/>
          </p:nvSpPr>
          <p:spPr bwMode="auto">
            <a:xfrm>
              <a:off x="6240117" y="5553700"/>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15</a:t>
              </a:r>
            </a:p>
          </p:txBody>
        </p:sp>
        <p:sp>
          <p:nvSpPr>
            <p:cNvPr id="37" name="Ellipse 36"/>
            <p:cNvSpPr/>
            <p:nvPr/>
          </p:nvSpPr>
          <p:spPr bwMode="auto">
            <a:xfrm>
              <a:off x="6240117" y="5815233"/>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15</a:t>
              </a:r>
            </a:p>
          </p:txBody>
        </p:sp>
        <p:sp>
          <p:nvSpPr>
            <p:cNvPr id="38" name="Ellipse 37"/>
            <p:cNvSpPr/>
            <p:nvPr/>
          </p:nvSpPr>
          <p:spPr bwMode="auto">
            <a:xfrm>
              <a:off x="6240117" y="6076766"/>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17</a:t>
              </a:r>
            </a:p>
          </p:txBody>
        </p:sp>
        <p:sp>
          <p:nvSpPr>
            <p:cNvPr id="39" name="Ellipse 38"/>
            <p:cNvSpPr/>
            <p:nvPr/>
          </p:nvSpPr>
          <p:spPr bwMode="auto">
            <a:xfrm>
              <a:off x="6240117" y="6338298"/>
              <a:ext cx="236335" cy="170080"/>
            </a:xfrm>
            <a:prstGeom prst="ellipse">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accent1"/>
                  </a:solidFill>
                  <a:effectLst/>
                  <a:latin typeface="Calibri" pitchFamily="34" charset="0"/>
                </a:rPr>
                <a:t>18</a:t>
              </a:r>
            </a:p>
          </p:txBody>
        </p:sp>
      </p:grpSp>
      <p:grpSp>
        <p:nvGrpSpPr>
          <p:cNvPr id="40" name="Group 181"/>
          <p:cNvGrpSpPr>
            <a:grpSpLocks noChangeAspect="1"/>
          </p:cNvGrpSpPr>
          <p:nvPr/>
        </p:nvGrpSpPr>
        <p:grpSpPr>
          <a:xfrm>
            <a:off x="6887935" y="594680"/>
            <a:ext cx="648422" cy="720000"/>
            <a:chOff x="1784350" y="4149725"/>
            <a:chExt cx="977900" cy="1085850"/>
          </a:xfrm>
          <a:solidFill>
            <a:schemeClr val="accent4">
              <a:lumMod val="75000"/>
            </a:schemeClr>
          </a:solidFill>
        </p:grpSpPr>
        <p:sp>
          <p:nvSpPr>
            <p:cNvPr id="41"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C2DCE8"/>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7" name="Groupe 46"/>
          <p:cNvGrpSpPr/>
          <p:nvPr/>
        </p:nvGrpSpPr>
        <p:grpSpPr>
          <a:xfrm>
            <a:off x="7956418" y="594680"/>
            <a:ext cx="561495" cy="705398"/>
            <a:chOff x="3475329" y="2590956"/>
            <a:chExt cx="2229935" cy="2801434"/>
          </a:xfrm>
          <a:solidFill>
            <a:srgbClr val="7030A0"/>
          </a:solidFill>
        </p:grpSpPr>
        <p:sp>
          <p:nvSpPr>
            <p:cNvPr id="48"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3" name="Rectangle à coins arrondis 52"/>
          <p:cNvSpPr/>
          <p:nvPr/>
        </p:nvSpPr>
        <p:spPr>
          <a:xfrm>
            <a:off x="6623103" y="1334208"/>
            <a:ext cx="1174927" cy="510778"/>
          </a:xfrm>
          <a:prstGeom prst="roundRect">
            <a:avLst/>
          </a:prstGeom>
          <a:noFill/>
          <a:ln>
            <a:noFill/>
          </a:ln>
        </p:spPr>
        <p:txBody>
          <a:bodyPr wrap="square" lIns="0" tIns="0" rIns="0" bIns="0">
            <a:spAutoFit/>
          </a:bodyPr>
          <a:lstStyle/>
          <a:p>
            <a:pPr algn="ctr">
              <a:lnSpc>
                <a:spcPts val="1200"/>
              </a:lnSpc>
            </a:pPr>
            <a:r>
              <a:rPr lang="fr-FR" altLang="fr-FR" sz="1400" b="1" dirty="0" smtClean="0">
                <a:solidFill>
                  <a:srgbClr val="326982"/>
                </a:solidFill>
                <a:ea typeface="ヒラギノ角ゴ Pro W3" pitchFamily="-64" charset="-128"/>
              </a:rPr>
              <a:t>LP et pas LN</a:t>
            </a:r>
          </a:p>
          <a:p>
            <a:pPr algn="ctr">
              <a:lnSpc>
                <a:spcPts val="1200"/>
              </a:lnSpc>
            </a:pPr>
            <a:r>
              <a:rPr lang="fr-FR" altLang="fr-FR" sz="1600" b="1" dirty="0" smtClean="0">
                <a:solidFill>
                  <a:srgbClr val="326982"/>
                </a:solidFill>
                <a:latin typeface="Calibri"/>
                <a:ea typeface="ヒラギノ角ゴ Pro W3" pitchFamily="-64" charset="-128"/>
                <a:cs typeface="Calibri"/>
              </a:rPr>
              <a:t>↓</a:t>
            </a:r>
          </a:p>
          <a:p>
            <a:pPr algn="ctr">
              <a:lnSpc>
                <a:spcPts val="1200"/>
              </a:lnSpc>
            </a:pPr>
            <a:r>
              <a:rPr lang="fr-FR" sz="1000" dirty="0" smtClean="0">
                <a:solidFill>
                  <a:srgbClr val="326982"/>
                </a:solidFill>
                <a:latin typeface="Calibri"/>
                <a:ea typeface="ヒラギノ角ゴ Pro W3" pitchFamily="-64" charset="-128"/>
              </a:rPr>
              <a:t>Base : 566</a:t>
            </a:r>
            <a:endParaRPr lang="fr-FR" sz="1000" dirty="0">
              <a:solidFill>
                <a:srgbClr val="326982"/>
              </a:solidFill>
            </a:endParaRPr>
          </a:p>
        </p:txBody>
      </p:sp>
      <p:sp>
        <p:nvSpPr>
          <p:cNvPr id="54" name="Rectangle à coins arrondis 53"/>
          <p:cNvSpPr/>
          <p:nvPr/>
        </p:nvSpPr>
        <p:spPr>
          <a:xfrm>
            <a:off x="7669563" y="1334208"/>
            <a:ext cx="1174927" cy="510778"/>
          </a:xfrm>
          <a:prstGeom prst="roundRect">
            <a:avLst/>
          </a:prstGeom>
          <a:noFill/>
          <a:ln>
            <a:noFill/>
          </a:ln>
        </p:spPr>
        <p:txBody>
          <a:bodyPr wrap="square" tIns="0" bIns="0">
            <a:spAutoFit/>
          </a:bodyPr>
          <a:lstStyle/>
          <a:p>
            <a:pPr algn="ctr">
              <a:lnSpc>
                <a:spcPts val="1200"/>
              </a:lnSpc>
            </a:pPr>
            <a:r>
              <a:rPr lang="fr-FR" altLang="fr-FR" sz="1400" b="1" dirty="0" smtClean="0">
                <a:solidFill>
                  <a:srgbClr val="7030A0"/>
                </a:solidFill>
                <a:ea typeface="ヒラギノ角ゴ Pro W3" pitchFamily="-64" charset="-128"/>
              </a:rPr>
              <a:t>LN</a:t>
            </a:r>
            <a:endParaRPr lang="fr-FR" altLang="fr-FR" sz="1600" b="1" dirty="0" smtClean="0">
              <a:solidFill>
                <a:srgbClr val="7030A0"/>
              </a:solidFill>
              <a:ea typeface="ヒラギノ角ゴ Pro W3" pitchFamily="-64" charset="-128"/>
            </a:endParaRPr>
          </a:p>
          <a:p>
            <a:pPr algn="ctr">
              <a:lnSpc>
                <a:spcPts val="1200"/>
              </a:lnSpc>
            </a:pPr>
            <a:r>
              <a:rPr lang="fr-FR" altLang="fr-FR" sz="1600" b="1" dirty="0" smtClean="0">
                <a:solidFill>
                  <a:srgbClr val="7030A0"/>
                </a:solidFill>
                <a:latin typeface="Calibri"/>
                <a:ea typeface="ヒラギノ角ゴ Pro W3" pitchFamily="-64" charset="-128"/>
                <a:cs typeface="Calibri"/>
              </a:rPr>
              <a:t>↓</a:t>
            </a:r>
          </a:p>
          <a:p>
            <a:pPr algn="ctr">
              <a:lnSpc>
                <a:spcPts val="1200"/>
              </a:lnSpc>
            </a:pPr>
            <a:r>
              <a:rPr lang="fr-FR" sz="1000" dirty="0" smtClean="0">
                <a:solidFill>
                  <a:srgbClr val="7030A0"/>
                </a:solidFill>
                <a:latin typeface="Calibri"/>
                <a:ea typeface="ヒラギノ角ゴ Pro W3" pitchFamily="-64" charset="-128"/>
              </a:rPr>
              <a:t>Base : 133</a:t>
            </a:r>
            <a:endParaRPr lang="fr-FR" sz="1000" dirty="0">
              <a:solidFill>
                <a:srgbClr val="7030A0"/>
              </a:solidFill>
            </a:endParaRPr>
          </a:p>
        </p:txBody>
      </p:sp>
      <p:graphicFrame>
        <p:nvGraphicFramePr>
          <p:cNvPr id="56" name="Tableau 55"/>
          <p:cNvGraphicFramePr>
            <a:graphicFrameLocks noGrp="1"/>
          </p:cNvGraphicFramePr>
          <p:nvPr>
            <p:extLst>
              <p:ext uri="{D42A27DB-BD31-4B8C-83A1-F6EECF244321}">
                <p14:modId xmlns:p14="http://schemas.microsoft.com/office/powerpoint/2010/main" val="2645461705"/>
              </p:ext>
            </p:extLst>
          </p:nvPr>
        </p:nvGraphicFramePr>
        <p:xfrm>
          <a:off x="6814719" y="1824563"/>
          <a:ext cx="497006" cy="4716000"/>
        </p:xfrm>
        <a:graphic>
          <a:graphicData uri="http://schemas.openxmlformats.org/drawingml/2006/table">
            <a:tbl>
              <a:tblPr>
                <a:tableStyleId>{5C22544A-7EE6-4342-B048-85BDC9FD1C3A}</a:tableStyleId>
              </a:tblPr>
              <a:tblGrid>
                <a:gridCol w="497006"/>
              </a:tblGrid>
              <a:tr h="262000">
                <a:tc>
                  <a:txBody>
                    <a:bodyPr/>
                    <a:lstStyle/>
                    <a:p>
                      <a:pPr algn="ctr" fontAlgn="ctr"/>
                      <a:r>
                        <a:rPr lang="fr-FR" sz="1600" b="1" i="0" u="none" strike="noStrike" dirty="0" smtClean="0">
                          <a:solidFill>
                            <a:srgbClr val="326982"/>
                          </a:solidFill>
                          <a:effectLst/>
                          <a:latin typeface="+mn-lt"/>
                        </a:rPr>
                        <a:t>34%</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27%</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24%</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6350" cap="flat" cmpd="sng" algn="ctr">
                      <a:solidFill>
                        <a:srgbClr val="326982"/>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22%</a:t>
                      </a:r>
                      <a:endParaRPr lang="fr-FR" sz="1600" b="1" i="0" u="none" strike="noStrike" dirty="0">
                        <a:solidFill>
                          <a:srgbClr val="326982"/>
                        </a:solidFill>
                        <a:effectLst/>
                        <a:latin typeface="+mn-lt"/>
                      </a:endParaRPr>
                    </a:p>
                  </a:txBody>
                  <a:tcPr marL="9525" marR="9525" marT="9525" marB="0" anchor="ctr">
                    <a:lnL w="6350" cap="flat" cmpd="sng" algn="ctr">
                      <a:solidFill>
                        <a:srgbClr val="326982"/>
                      </a:solidFill>
                      <a:prstDash val="solid"/>
                      <a:round/>
                      <a:headEnd type="none" w="med" len="med"/>
                      <a:tailEnd type="none" w="med" len="med"/>
                    </a:lnL>
                    <a:lnR w="6350" cap="flat" cmpd="sng" algn="ctr">
                      <a:solidFill>
                        <a:srgbClr val="326982"/>
                      </a:solidFill>
                      <a:prstDash val="solid"/>
                      <a:round/>
                      <a:headEnd type="none" w="med" len="med"/>
                      <a:tailEnd type="none" w="med" len="med"/>
                    </a:lnR>
                    <a:lnT w="6350" cap="flat" cmpd="sng" algn="ctr">
                      <a:solidFill>
                        <a:srgbClr val="326982"/>
                      </a:solidFill>
                      <a:prstDash val="solid"/>
                      <a:round/>
                      <a:headEnd type="none" w="med" len="med"/>
                      <a:tailEnd type="none" w="med" len="med"/>
                    </a:lnT>
                    <a:lnB w="6350" cap="flat" cmpd="sng" algn="ctr">
                      <a:solidFill>
                        <a:srgbClr val="326982"/>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16%</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6350" cap="flat" cmpd="sng" algn="ctr">
                      <a:solidFill>
                        <a:srgbClr val="32698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14%</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16%</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10%</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10%</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10%</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11%</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10%</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10%</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9%</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6%</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4%</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5%</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326982"/>
                          </a:solidFill>
                          <a:effectLst/>
                          <a:latin typeface="+mn-lt"/>
                        </a:rPr>
                        <a:t>4%</a:t>
                      </a:r>
                      <a:endParaRPr lang="fr-FR" sz="1600" b="1" i="0" u="none" strike="noStrike" dirty="0">
                        <a:solidFill>
                          <a:srgbClr val="32698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57" name="Groupe 56"/>
          <p:cNvGrpSpPr/>
          <p:nvPr/>
        </p:nvGrpSpPr>
        <p:grpSpPr>
          <a:xfrm>
            <a:off x="7291873" y="1892238"/>
            <a:ext cx="236335" cy="4616140"/>
            <a:chOff x="6240117" y="1892238"/>
            <a:chExt cx="236335" cy="4616140"/>
          </a:xfrm>
          <a:solidFill>
            <a:srgbClr val="326982"/>
          </a:solidFill>
        </p:grpSpPr>
        <p:sp>
          <p:nvSpPr>
            <p:cNvPr id="58" name="Ellipse 57"/>
            <p:cNvSpPr/>
            <p:nvPr/>
          </p:nvSpPr>
          <p:spPr bwMode="auto">
            <a:xfrm>
              <a:off x="6240117" y="1892238"/>
              <a:ext cx="236335" cy="170080"/>
            </a:xfrm>
            <a:prstGeom prst="ellipse">
              <a:avLst/>
            </a:prstGeom>
            <a:grp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bg1"/>
                  </a:solidFill>
                  <a:effectLst/>
                  <a:latin typeface="Calibri" pitchFamily="34" charset="0"/>
                </a:rPr>
                <a:t>1</a:t>
              </a:r>
            </a:p>
          </p:txBody>
        </p:sp>
        <p:sp>
          <p:nvSpPr>
            <p:cNvPr id="59" name="Ellipse 58"/>
            <p:cNvSpPr/>
            <p:nvPr/>
          </p:nvSpPr>
          <p:spPr bwMode="auto">
            <a:xfrm>
              <a:off x="6240117" y="2153771"/>
              <a:ext cx="236335" cy="170080"/>
            </a:xfrm>
            <a:prstGeom prst="ellipse">
              <a:avLst/>
            </a:prstGeom>
            <a:grp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bg1"/>
                  </a:solidFill>
                  <a:effectLst/>
                  <a:latin typeface="Calibri" pitchFamily="34" charset="0"/>
                </a:rPr>
                <a:t>2</a:t>
              </a:r>
            </a:p>
          </p:txBody>
        </p:sp>
        <p:sp>
          <p:nvSpPr>
            <p:cNvPr id="60" name="Ellipse 59"/>
            <p:cNvSpPr/>
            <p:nvPr/>
          </p:nvSpPr>
          <p:spPr bwMode="auto">
            <a:xfrm>
              <a:off x="6240117" y="2415304"/>
              <a:ext cx="236335" cy="170080"/>
            </a:xfrm>
            <a:prstGeom prst="ellipse">
              <a:avLst/>
            </a:prstGeom>
            <a:grp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400" spc="-150" dirty="0">
                  <a:solidFill>
                    <a:schemeClr val="bg1"/>
                  </a:solidFill>
                </a:rPr>
                <a:t>3</a:t>
              </a:r>
              <a:endParaRPr kumimoji="0" lang="fr-FR" sz="1400" b="0" i="0" u="none" strike="noStrike" cap="none" spc="-150" normalizeH="0" baseline="0" dirty="0" smtClean="0">
                <a:ln>
                  <a:noFill/>
                </a:ln>
                <a:solidFill>
                  <a:schemeClr val="bg1"/>
                </a:solidFill>
                <a:effectLst/>
                <a:latin typeface="Calibri" pitchFamily="34" charset="0"/>
              </a:endParaRPr>
            </a:p>
          </p:txBody>
        </p:sp>
        <p:sp>
          <p:nvSpPr>
            <p:cNvPr id="61" name="Ellipse 60"/>
            <p:cNvSpPr/>
            <p:nvPr/>
          </p:nvSpPr>
          <p:spPr bwMode="auto">
            <a:xfrm>
              <a:off x="6240117" y="2676837"/>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4</a:t>
              </a:r>
            </a:p>
          </p:txBody>
        </p:sp>
        <p:sp>
          <p:nvSpPr>
            <p:cNvPr id="62" name="Ellipse 61"/>
            <p:cNvSpPr/>
            <p:nvPr/>
          </p:nvSpPr>
          <p:spPr bwMode="auto">
            <a:xfrm>
              <a:off x="6240117" y="2938370"/>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5</a:t>
              </a:r>
            </a:p>
          </p:txBody>
        </p:sp>
        <p:sp>
          <p:nvSpPr>
            <p:cNvPr id="63" name="Ellipse 62"/>
            <p:cNvSpPr/>
            <p:nvPr/>
          </p:nvSpPr>
          <p:spPr bwMode="auto">
            <a:xfrm>
              <a:off x="6240117" y="3984502"/>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9</a:t>
              </a:r>
            </a:p>
          </p:txBody>
        </p:sp>
        <p:sp>
          <p:nvSpPr>
            <p:cNvPr id="64" name="Ellipse 63"/>
            <p:cNvSpPr/>
            <p:nvPr/>
          </p:nvSpPr>
          <p:spPr bwMode="auto">
            <a:xfrm>
              <a:off x="6240117" y="4246035"/>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9</a:t>
              </a:r>
            </a:p>
          </p:txBody>
        </p:sp>
        <p:sp>
          <p:nvSpPr>
            <p:cNvPr id="65" name="Ellipse 64"/>
            <p:cNvSpPr/>
            <p:nvPr/>
          </p:nvSpPr>
          <p:spPr bwMode="auto">
            <a:xfrm>
              <a:off x="6240117" y="4507568"/>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8</a:t>
              </a:r>
            </a:p>
          </p:txBody>
        </p:sp>
        <p:sp>
          <p:nvSpPr>
            <p:cNvPr id="66" name="Ellipse 65"/>
            <p:cNvSpPr/>
            <p:nvPr/>
          </p:nvSpPr>
          <p:spPr bwMode="auto">
            <a:xfrm>
              <a:off x="6240117" y="4769101"/>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9</a:t>
              </a:r>
            </a:p>
          </p:txBody>
        </p:sp>
        <p:sp>
          <p:nvSpPr>
            <p:cNvPr id="67" name="Ellipse 66"/>
            <p:cNvSpPr/>
            <p:nvPr/>
          </p:nvSpPr>
          <p:spPr bwMode="auto">
            <a:xfrm>
              <a:off x="6240117" y="5030634"/>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9</a:t>
              </a:r>
            </a:p>
          </p:txBody>
        </p:sp>
        <p:sp>
          <p:nvSpPr>
            <p:cNvPr id="68" name="Ellipse 67"/>
            <p:cNvSpPr/>
            <p:nvPr/>
          </p:nvSpPr>
          <p:spPr bwMode="auto">
            <a:xfrm>
              <a:off x="6240117" y="5292167"/>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14</a:t>
              </a:r>
            </a:p>
          </p:txBody>
        </p:sp>
        <p:sp>
          <p:nvSpPr>
            <p:cNvPr id="69" name="Ellipse 68"/>
            <p:cNvSpPr/>
            <p:nvPr/>
          </p:nvSpPr>
          <p:spPr bwMode="auto">
            <a:xfrm>
              <a:off x="6240117" y="3199903"/>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7</a:t>
              </a:r>
            </a:p>
          </p:txBody>
        </p:sp>
        <p:sp>
          <p:nvSpPr>
            <p:cNvPr id="70" name="Ellipse 69"/>
            <p:cNvSpPr/>
            <p:nvPr/>
          </p:nvSpPr>
          <p:spPr bwMode="auto">
            <a:xfrm>
              <a:off x="6240117" y="3461436"/>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5</a:t>
              </a:r>
            </a:p>
          </p:txBody>
        </p:sp>
        <p:sp>
          <p:nvSpPr>
            <p:cNvPr id="71" name="Ellipse 70"/>
            <p:cNvSpPr/>
            <p:nvPr/>
          </p:nvSpPr>
          <p:spPr bwMode="auto">
            <a:xfrm>
              <a:off x="6240117" y="3722969"/>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400" spc="-150" dirty="0">
                  <a:solidFill>
                    <a:srgbClr val="326982"/>
                  </a:solidFill>
                </a:rPr>
                <a:t>9</a:t>
              </a:r>
              <a:endParaRPr kumimoji="0" lang="fr-FR" sz="1400" b="0" i="0" u="none" strike="noStrike" cap="none" spc="-150" normalizeH="0" baseline="0" dirty="0" smtClean="0">
                <a:ln>
                  <a:noFill/>
                </a:ln>
                <a:solidFill>
                  <a:srgbClr val="326982"/>
                </a:solidFill>
                <a:effectLst/>
              </a:endParaRPr>
            </a:p>
          </p:txBody>
        </p:sp>
        <p:sp>
          <p:nvSpPr>
            <p:cNvPr id="72" name="Ellipse 71"/>
            <p:cNvSpPr/>
            <p:nvPr/>
          </p:nvSpPr>
          <p:spPr bwMode="auto">
            <a:xfrm>
              <a:off x="6240117" y="5553700"/>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15</a:t>
              </a:r>
            </a:p>
          </p:txBody>
        </p:sp>
        <p:sp>
          <p:nvSpPr>
            <p:cNvPr id="73" name="Ellipse 72"/>
            <p:cNvSpPr/>
            <p:nvPr/>
          </p:nvSpPr>
          <p:spPr bwMode="auto">
            <a:xfrm>
              <a:off x="6240117" y="5815233"/>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17</a:t>
              </a:r>
            </a:p>
          </p:txBody>
        </p:sp>
        <p:sp>
          <p:nvSpPr>
            <p:cNvPr id="74" name="Ellipse 73"/>
            <p:cNvSpPr/>
            <p:nvPr/>
          </p:nvSpPr>
          <p:spPr bwMode="auto">
            <a:xfrm>
              <a:off x="6240117" y="6076766"/>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16</a:t>
              </a:r>
            </a:p>
          </p:txBody>
        </p:sp>
        <p:sp>
          <p:nvSpPr>
            <p:cNvPr id="75" name="Ellipse 74"/>
            <p:cNvSpPr/>
            <p:nvPr/>
          </p:nvSpPr>
          <p:spPr bwMode="auto">
            <a:xfrm>
              <a:off x="6240117" y="6338298"/>
              <a:ext cx="236335" cy="170080"/>
            </a:xfrm>
            <a:prstGeom prst="ellipse">
              <a:avLst/>
            </a:prstGeom>
            <a:solidFill>
              <a:schemeClr val="bg1"/>
            </a:solidFill>
            <a:ln w="9525" cap="flat" cmpd="sng" algn="ctr">
              <a:solidFill>
                <a:srgbClr val="32698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326982"/>
                  </a:solidFill>
                  <a:effectLst/>
                  <a:latin typeface="Calibri" pitchFamily="34" charset="0"/>
                </a:rPr>
                <a:t>17</a:t>
              </a:r>
            </a:p>
          </p:txBody>
        </p:sp>
      </p:grpSp>
      <p:graphicFrame>
        <p:nvGraphicFramePr>
          <p:cNvPr id="76" name="Tableau 75"/>
          <p:cNvGraphicFramePr>
            <a:graphicFrameLocks noGrp="1"/>
          </p:cNvGraphicFramePr>
          <p:nvPr>
            <p:extLst>
              <p:ext uri="{D42A27DB-BD31-4B8C-83A1-F6EECF244321}">
                <p14:modId xmlns:p14="http://schemas.microsoft.com/office/powerpoint/2010/main" val="2342081257"/>
              </p:ext>
            </p:extLst>
          </p:nvPr>
        </p:nvGraphicFramePr>
        <p:xfrm>
          <a:off x="7828196" y="1824563"/>
          <a:ext cx="497006" cy="4716000"/>
        </p:xfrm>
        <a:graphic>
          <a:graphicData uri="http://schemas.openxmlformats.org/drawingml/2006/table">
            <a:tbl>
              <a:tblPr>
                <a:tableStyleId>{5C22544A-7EE6-4342-B048-85BDC9FD1C3A}</a:tableStyleId>
              </a:tblPr>
              <a:tblGrid>
                <a:gridCol w="497006"/>
              </a:tblGrid>
              <a:tr h="262000">
                <a:tc>
                  <a:txBody>
                    <a:bodyPr/>
                    <a:lstStyle/>
                    <a:p>
                      <a:pPr algn="ctr" fontAlgn="ctr"/>
                      <a:r>
                        <a:rPr lang="fr-FR" sz="1600" b="1" i="0" u="none" strike="noStrike" dirty="0" smtClean="0">
                          <a:solidFill>
                            <a:srgbClr val="7030A0"/>
                          </a:solidFill>
                          <a:effectLst/>
                          <a:latin typeface="+mn-lt"/>
                        </a:rPr>
                        <a:t>30%</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20%</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20%</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13%</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26%</a:t>
                      </a:r>
                      <a:endParaRPr lang="fr-FR" sz="1600" b="1"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26%</a:t>
                      </a:r>
                      <a:endParaRPr lang="fr-FR" sz="1600" b="1"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18%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22%</a:t>
                      </a:r>
                      <a:endParaRPr lang="fr-FR" sz="1600" b="1"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15%</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38100" cap="flat" cmpd="sng" algn="ctr">
                      <a:solidFill>
                        <a:srgbClr val="481E6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14%</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11%</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6%</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6%</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13%</a:t>
                      </a:r>
                      <a:endParaRPr lang="fr-FR" sz="1600" b="1"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6%</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38100" cap="flat" cmpd="sng" algn="ctr">
                      <a:solidFill>
                        <a:srgbClr val="481E6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62000">
                <a:tc>
                  <a:txBody>
                    <a:bodyPr/>
                    <a:lstStyle/>
                    <a:p>
                      <a:pPr algn="ctr" fontAlgn="ctr"/>
                      <a:r>
                        <a:rPr lang="fr-FR" sz="1600" b="1" i="0" u="none" strike="noStrike" dirty="0" smtClean="0">
                          <a:solidFill>
                            <a:srgbClr val="7030A0"/>
                          </a:solidFill>
                          <a:effectLst/>
                          <a:latin typeface="+mn-lt"/>
                        </a:rPr>
                        <a:t>3%</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77" name="Groupe 76"/>
          <p:cNvGrpSpPr/>
          <p:nvPr/>
        </p:nvGrpSpPr>
        <p:grpSpPr>
          <a:xfrm>
            <a:off x="8305350" y="1892238"/>
            <a:ext cx="236335" cy="4616140"/>
            <a:chOff x="6240117" y="1892238"/>
            <a:chExt cx="236335" cy="4616140"/>
          </a:xfrm>
          <a:solidFill>
            <a:srgbClr val="7030A0"/>
          </a:solidFill>
        </p:grpSpPr>
        <p:sp>
          <p:nvSpPr>
            <p:cNvPr id="78" name="Ellipse 77"/>
            <p:cNvSpPr/>
            <p:nvPr/>
          </p:nvSpPr>
          <p:spPr bwMode="auto">
            <a:xfrm>
              <a:off x="6240117" y="1892238"/>
              <a:ext cx="236335" cy="170080"/>
            </a:xfrm>
            <a:prstGeom prst="ellipse">
              <a:avLst/>
            </a:prstGeom>
            <a:grp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bg1"/>
                  </a:solidFill>
                  <a:effectLst/>
                  <a:latin typeface="Calibri" pitchFamily="34" charset="0"/>
                </a:rPr>
                <a:t>1</a:t>
              </a:r>
            </a:p>
          </p:txBody>
        </p:sp>
        <p:sp>
          <p:nvSpPr>
            <p:cNvPr id="79" name="Ellipse 78"/>
            <p:cNvSpPr/>
            <p:nvPr/>
          </p:nvSpPr>
          <p:spPr bwMode="auto">
            <a:xfrm>
              <a:off x="6240117" y="2153771"/>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5</a:t>
              </a:r>
            </a:p>
          </p:txBody>
        </p:sp>
        <p:sp>
          <p:nvSpPr>
            <p:cNvPr id="80" name="Ellipse 79"/>
            <p:cNvSpPr/>
            <p:nvPr/>
          </p:nvSpPr>
          <p:spPr bwMode="auto">
            <a:xfrm>
              <a:off x="6240117" y="2415304"/>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5</a:t>
              </a:r>
            </a:p>
          </p:txBody>
        </p:sp>
        <p:sp>
          <p:nvSpPr>
            <p:cNvPr id="81" name="Ellipse 80"/>
            <p:cNvSpPr/>
            <p:nvPr/>
          </p:nvSpPr>
          <p:spPr bwMode="auto">
            <a:xfrm>
              <a:off x="6240117" y="2676837"/>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10</a:t>
              </a:r>
            </a:p>
          </p:txBody>
        </p:sp>
        <p:sp>
          <p:nvSpPr>
            <p:cNvPr id="82" name="Ellipse 81"/>
            <p:cNvSpPr/>
            <p:nvPr/>
          </p:nvSpPr>
          <p:spPr bwMode="auto">
            <a:xfrm>
              <a:off x="6240117" y="2938370"/>
              <a:ext cx="236335" cy="170080"/>
            </a:xfrm>
            <a:prstGeom prst="ellipse">
              <a:avLst/>
            </a:prstGeom>
            <a:grp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bg1"/>
                  </a:solidFill>
                  <a:effectLst/>
                  <a:latin typeface="Calibri" pitchFamily="34" charset="0"/>
                </a:rPr>
                <a:t>2</a:t>
              </a:r>
            </a:p>
          </p:txBody>
        </p:sp>
        <p:sp>
          <p:nvSpPr>
            <p:cNvPr id="83" name="Ellipse 82"/>
            <p:cNvSpPr/>
            <p:nvPr/>
          </p:nvSpPr>
          <p:spPr bwMode="auto">
            <a:xfrm>
              <a:off x="6240117" y="3984502"/>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8</a:t>
              </a:r>
            </a:p>
          </p:txBody>
        </p:sp>
        <p:sp>
          <p:nvSpPr>
            <p:cNvPr id="84" name="Ellipse 83"/>
            <p:cNvSpPr/>
            <p:nvPr/>
          </p:nvSpPr>
          <p:spPr bwMode="auto">
            <a:xfrm>
              <a:off x="6240117" y="4246035"/>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9</a:t>
              </a:r>
            </a:p>
          </p:txBody>
        </p:sp>
        <p:sp>
          <p:nvSpPr>
            <p:cNvPr id="85" name="Ellipse 84"/>
            <p:cNvSpPr/>
            <p:nvPr/>
          </p:nvSpPr>
          <p:spPr bwMode="auto">
            <a:xfrm>
              <a:off x="6240117" y="4507568"/>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13</a:t>
              </a:r>
            </a:p>
          </p:txBody>
        </p:sp>
        <p:sp>
          <p:nvSpPr>
            <p:cNvPr id="86" name="Ellipse 85"/>
            <p:cNvSpPr/>
            <p:nvPr/>
          </p:nvSpPr>
          <p:spPr bwMode="auto">
            <a:xfrm>
              <a:off x="6240117" y="4769101"/>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12</a:t>
              </a:r>
            </a:p>
          </p:txBody>
        </p:sp>
        <p:sp>
          <p:nvSpPr>
            <p:cNvPr id="87" name="Ellipse 86"/>
            <p:cNvSpPr/>
            <p:nvPr/>
          </p:nvSpPr>
          <p:spPr bwMode="auto">
            <a:xfrm>
              <a:off x="6240117" y="5030634"/>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15</a:t>
              </a:r>
            </a:p>
          </p:txBody>
        </p:sp>
        <p:sp>
          <p:nvSpPr>
            <p:cNvPr id="88" name="Ellipse 87"/>
            <p:cNvSpPr/>
            <p:nvPr/>
          </p:nvSpPr>
          <p:spPr bwMode="auto">
            <a:xfrm>
              <a:off x="6240117" y="5292167"/>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13</a:t>
              </a:r>
            </a:p>
          </p:txBody>
        </p:sp>
        <p:sp>
          <p:nvSpPr>
            <p:cNvPr id="89" name="Ellipse 88"/>
            <p:cNvSpPr/>
            <p:nvPr/>
          </p:nvSpPr>
          <p:spPr bwMode="auto">
            <a:xfrm>
              <a:off x="6240117" y="3199903"/>
              <a:ext cx="236335" cy="170080"/>
            </a:xfrm>
            <a:prstGeom prst="ellipse">
              <a:avLst/>
            </a:prstGeom>
            <a:grp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chemeClr val="bg1"/>
                  </a:solidFill>
                  <a:effectLst/>
                  <a:latin typeface="Calibri" pitchFamily="34" charset="0"/>
                </a:rPr>
                <a:t>2</a:t>
              </a:r>
            </a:p>
          </p:txBody>
        </p:sp>
        <p:sp>
          <p:nvSpPr>
            <p:cNvPr id="90" name="Ellipse 89"/>
            <p:cNvSpPr/>
            <p:nvPr/>
          </p:nvSpPr>
          <p:spPr bwMode="auto">
            <a:xfrm>
              <a:off x="6240117" y="3461436"/>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7</a:t>
              </a:r>
            </a:p>
          </p:txBody>
        </p:sp>
        <p:sp>
          <p:nvSpPr>
            <p:cNvPr id="91" name="Ellipse 90"/>
            <p:cNvSpPr/>
            <p:nvPr/>
          </p:nvSpPr>
          <p:spPr bwMode="auto">
            <a:xfrm>
              <a:off x="6240117" y="3722969"/>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400" spc="-150" dirty="0">
                  <a:solidFill>
                    <a:srgbClr val="481E68"/>
                  </a:solidFill>
                </a:rPr>
                <a:t>4</a:t>
              </a:r>
              <a:endParaRPr kumimoji="0" lang="fr-FR" sz="1400" b="0" i="0" u="none" strike="noStrike" cap="none" spc="-150" normalizeH="0" baseline="0" dirty="0" smtClean="0">
                <a:ln>
                  <a:noFill/>
                </a:ln>
                <a:solidFill>
                  <a:srgbClr val="481E68"/>
                </a:solidFill>
                <a:effectLst/>
              </a:endParaRPr>
            </a:p>
          </p:txBody>
        </p:sp>
        <p:sp>
          <p:nvSpPr>
            <p:cNvPr id="92" name="Ellipse 91"/>
            <p:cNvSpPr/>
            <p:nvPr/>
          </p:nvSpPr>
          <p:spPr bwMode="auto">
            <a:xfrm>
              <a:off x="6240117" y="5553700"/>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15</a:t>
              </a:r>
            </a:p>
          </p:txBody>
        </p:sp>
        <p:sp>
          <p:nvSpPr>
            <p:cNvPr id="93" name="Ellipse 92"/>
            <p:cNvSpPr/>
            <p:nvPr/>
          </p:nvSpPr>
          <p:spPr bwMode="auto">
            <a:xfrm>
              <a:off x="6240117" y="5815233"/>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10</a:t>
              </a:r>
            </a:p>
          </p:txBody>
        </p:sp>
        <p:sp>
          <p:nvSpPr>
            <p:cNvPr id="94" name="Ellipse 93"/>
            <p:cNvSpPr/>
            <p:nvPr/>
          </p:nvSpPr>
          <p:spPr bwMode="auto">
            <a:xfrm>
              <a:off x="6240117" y="6076766"/>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15</a:t>
              </a:r>
            </a:p>
          </p:txBody>
        </p:sp>
        <p:sp>
          <p:nvSpPr>
            <p:cNvPr id="95" name="Ellipse 94"/>
            <p:cNvSpPr/>
            <p:nvPr/>
          </p:nvSpPr>
          <p:spPr bwMode="auto">
            <a:xfrm>
              <a:off x="6240117" y="6338298"/>
              <a:ext cx="236335" cy="170080"/>
            </a:xfrm>
            <a:prstGeom prst="ellipse">
              <a:avLst/>
            </a:prstGeom>
            <a:solidFill>
              <a:schemeClr val="bg1"/>
            </a:solidFill>
            <a:ln w="9525" cap="flat" cmpd="sng" algn="ctr">
              <a:solidFill>
                <a:srgbClr val="481E68"/>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400" b="0" i="0" u="none" strike="noStrike" cap="none" spc="-150" normalizeH="0" baseline="0" dirty="0" smtClean="0">
                  <a:ln>
                    <a:noFill/>
                  </a:ln>
                  <a:solidFill>
                    <a:srgbClr val="481E68"/>
                  </a:solidFill>
                  <a:effectLst/>
                  <a:latin typeface="Calibri" pitchFamily="34" charset="0"/>
                </a:rPr>
                <a:t>16</a:t>
              </a:r>
            </a:p>
          </p:txBody>
        </p:sp>
      </p:grpSp>
      <p:sp>
        <p:nvSpPr>
          <p:cNvPr id="96" name="Textfeld 7"/>
          <p:cNvSpPr txBox="1">
            <a:spLocks noChangeArrowheads="1"/>
          </p:cNvSpPr>
          <p:nvPr/>
        </p:nvSpPr>
        <p:spPr bwMode="auto">
          <a:xfrm rot="19885253">
            <a:off x="3047208" y="1444403"/>
            <a:ext cx="100035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100" dirty="0" smtClean="0">
                <a:solidFill>
                  <a:srgbClr val="003F42"/>
                </a:solidFill>
                <a:ea typeface="ヒラギノ角ゴ Pro W3" pitchFamily="-64" charset="-128"/>
              </a:rPr>
              <a:t>En premier</a:t>
            </a:r>
            <a:endParaRPr lang="fr-FR" altLang="fr-FR" sz="1100" dirty="0">
              <a:solidFill>
                <a:srgbClr val="003F42"/>
              </a:solidFill>
              <a:ea typeface="ヒラギノ角ゴ Pro W3" pitchFamily="-64" charset="-128"/>
            </a:endParaRPr>
          </a:p>
        </p:txBody>
      </p:sp>
      <p:sp>
        <p:nvSpPr>
          <p:cNvPr id="97" name="Textfeld 7"/>
          <p:cNvSpPr txBox="1">
            <a:spLocks noChangeArrowheads="1"/>
          </p:cNvSpPr>
          <p:nvPr/>
        </p:nvSpPr>
        <p:spPr bwMode="auto">
          <a:xfrm rot="19885253">
            <a:off x="3934452" y="1444403"/>
            <a:ext cx="100035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100" dirty="0" smtClean="0">
                <a:solidFill>
                  <a:srgbClr val="008E94"/>
                </a:solidFill>
                <a:ea typeface="ヒラギノ角ゴ Pro W3" pitchFamily="-64" charset="-128"/>
              </a:rPr>
              <a:t>En deuxième</a:t>
            </a:r>
            <a:endParaRPr lang="fr-FR" altLang="fr-FR" sz="1100" dirty="0">
              <a:solidFill>
                <a:srgbClr val="008E94"/>
              </a:solidFill>
              <a:ea typeface="ヒラギノ角ゴ Pro W3" pitchFamily="-64" charset="-128"/>
            </a:endParaRPr>
          </a:p>
        </p:txBody>
      </p:sp>
      <p:sp>
        <p:nvSpPr>
          <p:cNvPr id="98" name="Textfeld 7"/>
          <p:cNvSpPr txBox="1">
            <a:spLocks noChangeArrowheads="1"/>
          </p:cNvSpPr>
          <p:nvPr/>
        </p:nvSpPr>
        <p:spPr bwMode="auto">
          <a:xfrm rot="19885253">
            <a:off x="4857663" y="1444403"/>
            <a:ext cx="100035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100" dirty="0" smtClean="0">
                <a:solidFill>
                  <a:srgbClr val="3BF6FF"/>
                </a:solidFill>
                <a:ea typeface="ヒラギノ角ゴ Pro W3" pitchFamily="-64" charset="-128"/>
              </a:rPr>
              <a:t>En troisième</a:t>
            </a:r>
            <a:endParaRPr lang="fr-FR" altLang="fr-FR" sz="1100" dirty="0">
              <a:solidFill>
                <a:srgbClr val="3BF6FF"/>
              </a:solidFill>
              <a:ea typeface="ヒラギノ角ゴ Pro W3" pitchFamily="-64" charset="-128"/>
            </a:endParaRPr>
          </a:p>
        </p:txBody>
      </p:sp>
      <p:sp>
        <p:nvSpPr>
          <p:cNvPr id="99" name="Rectangle à coins arrondis 98"/>
          <p:cNvSpPr/>
          <p:nvPr/>
        </p:nvSpPr>
        <p:spPr bwMode="auto">
          <a:xfrm>
            <a:off x="2859314" y="1844824"/>
            <a:ext cx="3763789" cy="767454"/>
          </a:xfrm>
          <a:prstGeom prst="roundRect">
            <a:avLst/>
          </a:prstGeom>
          <a:noFill/>
          <a:ln w="9525" cap="flat" cmpd="sng" algn="ctr">
            <a:solidFill>
              <a:schemeClr val="accent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350216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descr="K:\Ipsos Media-Lieux Communs\Banque d'Images\Illustrations - Photos\Tablette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362"/>
          <a:stretch/>
        </p:blipFill>
        <p:spPr bwMode="auto">
          <a:xfrm>
            <a:off x="850901" y="0"/>
            <a:ext cx="829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0"/>
          </p:nvPr>
        </p:nvSpPr>
        <p:spPr/>
        <p:txBody>
          <a:bodyPr/>
          <a:lstStyle/>
          <a:p>
            <a:pPr>
              <a:defRPr/>
            </a:pPr>
            <a:r>
              <a:rPr lang="en-US" smtClean="0"/>
              <a:t>Ipsos Template 2012</a:t>
            </a:r>
            <a:endParaRPr lang="en-US"/>
          </a:p>
        </p:txBody>
      </p:sp>
      <p:sp>
        <p:nvSpPr>
          <p:cNvPr id="7" name="Freeform 3"/>
          <p:cNvSpPr>
            <a:spLocks noChangeAspect="1"/>
          </p:cNvSpPr>
          <p:nvPr/>
        </p:nvSpPr>
        <p:spPr bwMode="auto">
          <a:xfrm>
            <a:off x="0" y="0"/>
            <a:ext cx="6223000" cy="6858000"/>
          </a:xfrm>
          <a:custGeom>
            <a:avLst/>
            <a:gdLst>
              <a:gd name="T0" fmla="*/ 3954033 w 1961"/>
              <a:gd name="T1" fmla="*/ 3465494 h 2159"/>
              <a:gd name="T2" fmla="*/ 6223000 w 1961"/>
              <a:gd name="T3" fmla="*/ 0 h 2159"/>
              <a:gd name="T4" fmla="*/ 0 w 1961"/>
              <a:gd name="T5" fmla="*/ 0 h 2159"/>
              <a:gd name="T6" fmla="*/ 0 w 1961"/>
              <a:gd name="T7" fmla="*/ 6851650 h 2159"/>
              <a:gd name="T8" fmla="*/ 6061158 w 1961"/>
              <a:gd name="T9" fmla="*/ 6851650 h 2159"/>
              <a:gd name="T10" fmla="*/ 3954033 w 1961"/>
              <a:gd name="T11" fmla="*/ 3465494 h 2159"/>
              <a:gd name="T12" fmla="*/ 0 60000 65536"/>
              <a:gd name="T13" fmla="*/ 0 60000 65536"/>
              <a:gd name="T14" fmla="*/ 0 60000 65536"/>
              <a:gd name="T15" fmla="*/ 0 60000 65536"/>
              <a:gd name="T16" fmla="*/ 0 60000 65536"/>
              <a:gd name="T17" fmla="*/ 0 60000 65536"/>
              <a:gd name="T18" fmla="*/ 0 w 1961"/>
              <a:gd name="T19" fmla="*/ 0 h 2159"/>
              <a:gd name="T20" fmla="*/ 1961 w 1961"/>
              <a:gd name="T21" fmla="*/ 2159 h 2159"/>
            </a:gdLst>
            <a:ahLst/>
            <a:cxnLst>
              <a:cxn ang="T12">
                <a:pos x="T0" y="T1"/>
              </a:cxn>
              <a:cxn ang="T13">
                <a:pos x="T2" y="T3"/>
              </a:cxn>
              <a:cxn ang="T14">
                <a:pos x="T4" y="T5"/>
              </a:cxn>
              <a:cxn ang="T15">
                <a:pos x="T6" y="T7"/>
              </a:cxn>
              <a:cxn ang="T16">
                <a:pos x="T8" y="T9"/>
              </a:cxn>
              <a:cxn ang="T17">
                <a:pos x="T10" y="T11"/>
              </a:cxn>
            </a:cxnLst>
            <a:rect l="T18" t="T19" r="T20" b="T21"/>
            <a:pathLst>
              <a:path w="1961" h="2159">
                <a:moveTo>
                  <a:pt x="1246" y="1092"/>
                </a:moveTo>
                <a:cubicBezTo>
                  <a:pt x="1246" y="603"/>
                  <a:pt x="1540" y="184"/>
                  <a:pt x="1961" y="0"/>
                </a:cubicBezTo>
                <a:cubicBezTo>
                  <a:pt x="0" y="0"/>
                  <a:pt x="0" y="0"/>
                  <a:pt x="0" y="0"/>
                </a:cubicBezTo>
                <a:cubicBezTo>
                  <a:pt x="0" y="2159"/>
                  <a:pt x="0" y="2159"/>
                  <a:pt x="0" y="2159"/>
                </a:cubicBezTo>
                <a:cubicBezTo>
                  <a:pt x="1910" y="2159"/>
                  <a:pt x="1910" y="2159"/>
                  <a:pt x="1910" y="2159"/>
                </a:cubicBezTo>
                <a:cubicBezTo>
                  <a:pt x="1516" y="1965"/>
                  <a:pt x="1246" y="1560"/>
                  <a:pt x="1246" y="1092"/>
                </a:cubicBezTo>
                <a:close/>
              </a:path>
            </a:pathLst>
          </a:custGeom>
          <a:solidFill>
            <a:srgbClr val="BCBEC0"/>
          </a:solidFill>
          <a:ln>
            <a:noFill/>
          </a:ln>
          <a:extLst/>
        </p:spPr>
        <p:txBody>
          <a:bodyPr/>
          <a:lstStyle/>
          <a:p>
            <a:endParaRPr lang="fr-FR"/>
          </a:p>
        </p:txBody>
      </p:sp>
      <p:grpSp>
        <p:nvGrpSpPr>
          <p:cNvPr id="8" name="Group 21"/>
          <p:cNvGrpSpPr>
            <a:grpSpLocks noChangeAspect="1"/>
          </p:cNvGrpSpPr>
          <p:nvPr/>
        </p:nvGrpSpPr>
        <p:grpSpPr bwMode="auto">
          <a:xfrm>
            <a:off x="150813" y="150813"/>
            <a:ext cx="522287" cy="468312"/>
            <a:chOff x="1352" y="681"/>
            <a:chExt cx="3519" cy="3153"/>
          </a:xfrm>
        </p:grpSpPr>
        <p:sp>
          <p:nvSpPr>
            <p:cNvPr id="9"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24" name="ZoneTexte 23"/>
          <p:cNvSpPr txBox="1"/>
          <p:nvPr/>
        </p:nvSpPr>
        <p:spPr>
          <a:xfrm>
            <a:off x="779206" y="150813"/>
            <a:ext cx="3531537" cy="1920526"/>
          </a:xfrm>
          <a:prstGeom prst="rect">
            <a:avLst/>
          </a:prstGeom>
          <a:noFill/>
        </p:spPr>
        <p:txBody>
          <a:bodyPr wrap="square" rtlCol="0">
            <a:spAutoFit/>
          </a:bodyPr>
          <a:lstStyle/>
          <a:p>
            <a:r>
              <a:rPr lang="fr-FR" sz="4400" b="1" spc="-150" dirty="0" smtClean="0">
                <a:solidFill>
                  <a:schemeClr val="bg1"/>
                </a:solidFill>
                <a:latin typeface="+mn-lt"/>
              </a:rPr>
              <a:t>Le livre numérique, </a:t>
            </a:r>
          </a:p>
          <a:p>
            <a:r>
              <a:rPr lang="fr-FR" sz="4400" b="1" spc="-150" dirty="0">
                <a:solidFill>
                  <a:schemeClr val="bg1"/>
                </a:solidFill>
                <a:latin typeface="+mn-lt"/>
              </a:rPr>
              <a:t>q</a:t>
            </a:r>
            <a:r>
              <a:rPr lang="fr-FR" sz="4400" b="1" spc="-150" dirty="0" smtClean="0">
                <a:solidFill>
                  <a:schemeClr val="bg1"/>
                </a:solidFill>
                <a:latin typeface="+mn-lt"/>
              </a:rPr>
              <a:t>uel bilan ?</a:t>
            </a:r>
            <a:endParaRPr lang="fr-FR" sz="4400" b="1" spc="-150" dirty="0">
              <a:solidFill>
                <a:schemeClr val="bg1"/>
              </a:solidFill>
              <a:latin typeface="+mn-lt"/>
            </a:endParaRPr>
          </a:p>
        </p:txBody>
      </p:sp>
      <p:pic>
        <p:nvPicPr>
          <p:cNvPr id="25" name="Picture 32" descr="Media CT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
          <p:cNvSpPr txBox="1">
            <a:spLocks noChangeArrowheads="1"/>
          </p:cNvSpPr>
          <p:nvPr/>
        </p:nvSpPr>
        <p:spPr bwMode="auto">
          <a:xfrm>
            <a:off x="355168" y="2296203"/>
            <a:ext cx="78547"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lnSpc>
                <a:spcPct val="100000"/>
              </a:lnSpc>
              <a:spcBef>
                <a:spcPct val="50000"/>
              </a:spcBef>
              <a:spcAft>
                <a:spcPct val="0"/>
              </a:spcAft>
              <a:buFontTx/>
              <a:buChar char="§"/>
              <a:defRPr sz="1200" kern="1200">
                <a:solidFill>
                  <a:schemeClr val="tx1"/>
                </a:solidFill>
                <a:latin typeface="Calibri" pitchFamily="34" charset="0"/>
                <a:ea typeface="+mn-ea"/>
                <a:cs typeface="+mn-cs"/>
              </a:defRPr>
            </a:lvl1pPr>
            <a:lvl2pPr marL="742950" indent="-285750" algn="l" rtl="0" eaLnBrk="0" fontAlgn="base" hangingPunct="0">
              <a:lnSpc>
                <a:spcPct val="90000"/>
              </a:lnSpc>
              <a:spcBef>
                <a:spcPct val="50000"/>
              </a:spcBef>
              <a:spcAft>
                <a:spcPct val="0"/>
              </a:spcAft>
              <a:buFont typeface="Wingdings" pitchFamily="2" charset="2"/>
              <a:buChar char="ð"/>
              <a:defRPr sz="16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50000"/>
              </a:spcBef>
              <a:spcAft>
                <a:spcPct val="0"/>
              </a:spcAft>
              <a:buFont typeface="Calibri" pitchFamily="34" charset="0"/>
              <a:buChar char="̶"/>
              <a:defRPr sz="14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50000"/>
              </a:spcBef>
              <a:spcAft>
                <a:spcPct val="0"/>
              </a:spcAft>
              <a:buFont typeface="Wingdings" pitchFamily="2" charset="2"/>
              <a:buChar char="§"/>
              <a:defRPr sz="1200" kern="1200">
                <a:solidFill>
                  <a:schemeClr val="tx1"/>
                </a:solidFill>
                <a:latin typeface="Calibri" pitchFamily="34" charset="0"/>
                <a:ea typeface="+mn-ea"/>
                <a:cs typeface="+mn-cs"/>
              </a:defRPr>
            </a:lvl4pPr>
            <a:lvl5pPr marL="2057400" indent="-228600" algn="l" rtl="0" eaLnBrk="0" fontAlgn="base"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5pPr>
            <a:lvl6pPr marL="25146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9pPr>
          </a:lstStyle>
          <a:p>
            <a:pPr eaLnBrk="1" hangingPunct="1">
              <a:spcBef>
                <a:spcPct val="0"/>
              </a:spcBef>
              <a:buFontTx/>
              <a:buNone/>
            </a:pPr>
            <a:fld id="{E16BA3D2-57DB-46C3-933D-578F0802164C}" type="slidenum">
              <a:rPr lang="en-US" altLang="fr-FR" smtClean="0">
                <a:solidFill>
                  <a:srgbClr val="FFFFFF"/>
                </a:solidFill>
              </a:rPr>
              <a:pPr eaLnBrk="1" hangingPunct="1">
                <a:spcBef>
                  <a:spcPct val="0"/>
                </a:spcBef>
                <a:buFontTx/>
                <a:buNone/>
              </a:pPr>
              <a:t>43</a:t>
            </a:fld>
            <a:endParaRPr lang="en-US" altLang="fr-FR" dirty="0" smtClean="0">
              <a:solidFill>
                <a:srgbClr val="FFFFFF"/>
              </a:solidFill>
            </a:endParaRPr>
          </a:p>
        </p:txBody>
      </p:sp>
    </p:spTree>
    <p:extLst>
      <p:ext uri="{BB962C8B-B14F-4D97-AF65-F5344CB8AC3E}">
        <p14:creationId xmlns:p14="http://schemas.microsoft.com/office/powerpoint/2010/main" val="1711292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174813" y="2904565"/>
            <a:ext cx="3350858" cy="1407420"/>
          </a:xfrm>
          <a:prstGeom prst="rect">
            <a:avLst/>
          </a:prstGeom>
          <a:solidFill>
            <a:srgbClr val="7030A0"/>
          </a:solidFill>
          <a:ln w="9525" cap="flat" cmpd="sng" algn="ctr">
            <a:solidFill>
              <a:srgbClr val="481E68"/>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51" name="Rectangle 50"/>
          <p:cNvSpPr/>
          <p:nvPr/>
        </p:nvSpPr>
        <p:spPr bwMode="auto">
          <a:xfrm>
            <a:off x="4810139" y="2904565"/>
            <a:ext cx="3350858" cy="981635"/>
          </a:xfrm>
          <a:prstGeom prst="rect">
            <a:avLst/>
          </a:prstGeom>
          <a:solidFill>
            <a:srgbClr val="7030A0"/>
          </a:solidFill>
          <a:ln w="9525" cap="flat" cmpd="sng" algn="ctr">
            <a:solidFill>
              <a:srgbClr val="481E68"/>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5" name="Espace réservé du numéro de diapositive 4"/>
          <p:cNvSpPr>
            <a:spLocks noGrp="1"/>
          </p:cNvSpPr>
          <p:nvPr>
            <p:ph type="sldNum" sz="quarter" idx="11"/>
          </p:nvPr>
        </p:nvSpPr>
        <p:spPr/>
        <p:txBody>
          <a:bodyPr/>
          <a:lstStyle/>
          <a:p>
            <a:pPr>
              <a:defRPr/>
            </a:pPr>
            <a:fld id="{59B8FEBF-FA3A-4888-BCEC-188E70141E85}" type="slidenum">
              <a:rPr lang="en-US" smtClean="0">
                <a:solidFill>
                  <a:srgbClr val="1F497D"/>
                </a:solidFill>
              </a:rPr>
              <a:pPr>
                <a:defRPr/>
              </a:pPr>
              <a:t>44</a:t>
            </a:fld>
            <a:endParaRPr lang="en-US">
              <a:solidFill>
                <a:srgbClr val="1F497D"/>
              </a:solidFill>
            </a:endParaRPr>
          </a:p>
        </p:txBody>
      </p:sp>
      <p:sp>
        <p:nvSpPr>
          <p:cNvPr id="6" name="Textfeld 7"/>
          <p:cNvSpPr txBox="1">
            <a:spLocks noChangeArrowheads="1"/>
          </p:cNvSpPr>
          <p:nvPr/>
        </p:nvSpPr>
        <p:spPr bwMode="auto">
          <a:xfrm>
            <a:off x="2343150" y="6536631"/>
            <a:ext cx="4551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Q8. Quels sont selon vous les principaux avantages des livres numériques ?</a:t>
            </a:r>
          </a:p>
          <a:p>
            <a:pPr eaLnBrk="1" hangingPunct="1">
              <a:spcBef>
                <a:spcPct val="0"/>
              </a:spcBef>
              <a:buNone/>
            </a:pPr>
            <a:r>
              <a:rPr lang="fr-FR" altLang="fr-FR" sz="1000" dirty="0">
                <a:solidFill>
                  <a:srgbClr val="1F497D"/>
                </a:solidFill>
                <a:ea typeface="ヒラギノ角ゴ Pro W3" pitchFamily="-64" charset="-128"/>
              </a:rPr>
              <a:t>Q9. Et quels sont selon vous leurs principaux inconvénients </a:t>
            </a:r>
            <a:r>
              <a:rPr lang="fr-FR" altLang="fr-FR" sz="1000" dirty="0" smtClean="0">
                <a:solidFill>
                  <a:srgbClr val="1F497D"/>
                </a:solidFill>
                <a:ea typeface="ヒラギノ角ゴ Pro W3" pitchFamily="-64" charset="-128"/>
              </a:rPr>
              <a:t>? </a:t>
            </a:r>
          </a:p>
        </p:txBody>
      </p:sp>
      <p:sp>
        <p:nvSpPr>
          <p:cNvPr id="9" name="Rectangle 8"/>
          <p:cNvSpPr/>
          <p:nvPr/>
        </p:nvSpPr>
        <p:spPr bwMode="auto">
          <a:xfrm>
            <a:off x="4570412" y="2138082"/>
            <a:ext cx="4573588" cy="1976718"/>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2020637085"/>
              </p:ext>
            </p:extLst>
          </p:nvPr>
        </p:nvGraphicFramePr>
        <p:xfrm>
          <a:off x="239442" y="2859827"/>
          <a:ext cx="3808122" cy="3535869"/>
        </p:xfrm>
        <a:graphic>
          <a:graphicData uri="http://schemas.openxmlformats.org/drawingml/2006/table">
            <a:tbl>
              <a:tblPr>
                <a:tableStyleId>{5C22544A-7EE6-4342-B048-85BDC9FD1C3A}</a:tableStyleId>
              </a:tblPr>
              <a:tblGrid>
                <a:gridCol w="2624622"/>
                <a:gridCol w="591750"/>
                <a:gridCol w="591750"/>
              </a:tblGrid>
              <a:tr h="506444">
                <a:tc>
                  <a:txBody>
                    <a:bodyPr/>
                    <a:lstStyle/>
                    <a:p>
                      <a:pPr marL="174625" indent="-174625" algn="l" fontAlgn="ctr">
                        <a:buFont typeface="Arial" panose="020B0604020202020204" pitchFamily="34" charset="0"/>
                        <a:buChar char="•"/>
                      </a:pPr>
                      <a:r>
                        <a:rPr lang="fr-FR" sz="1600" b="1" i="0" u="none" strike="noStrike" dirty="0">
                          <a:solidFill>
                            <a:schemeClr val="bg1"/>
                          </a:solidFill>
                          <a:effectLst/>
                          <a:latin typeface="+mn-lt"/>
                        </a:rPr>
                        <a:t>Le transport facile de plusieurs livres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b="1" i="0" u="none" strike="noStrike" dirty="0" smtClean="0">
                          <a:solidFill>
                            <a:schemeClr val="bg1"/>
                          </a:solidFill>
                          <a:effectLst/>
                          <a:latin typeface="+mn-lt"/>
                        </a:rPr>
                        <a:t>57%</a:t>
                      </a:r>
                      <a:endParaRPr lang="fr-FR" sz="1800" b="1" i="0" u="none" strike="noStrike" dirty="0">
                        <a:solidFill>
                          <a:schemeClr val="bg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rgbClr val="00B050"/>
                          </a:solidFill>
                          <a:effectLst/>
                          <a:latin typeface="Calibri"/>
                        </a:rPr>
                        <a:t>+14 </a:t>
                      </a:r>
                      <a:endParaRPr lang="fr-FR" sz="1400" b="0" i="0" u="none" strike="noStrike" dirty="0">
                        <a:solidFill>
                          <a:srgbClr val="00B050"/>
                        </a:solidFill>
                        <a:effectLst/>
                        <a:latin typeface="Calibri"/>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289119">
                <a:tc>
                  <a:txBody>
                    <a:bodyPr/>
                    <a:lstStyle/>
                    <a:p>
                      <a:pPr marL="174625" indent="-174625" algn="l" fontAlgn="ctr">
                        <a:buFont typeface="Arial" panose="020B0604020202020204" pitchFamily="34" charset="0"/>
                        <a:buChar char="•"/>
                      </a:pPr>
                      <a:r>
                        <a:rPr lang="fr-FR" sz="1600" b="1" i="0" u="none" strike="noStrike" dirty="0">
                          <a:solidFill>
                            <a:schemeClr val="bg1"/>
                          </a:solidFill>
                          <a:effectLst/>
                          <a:latin typeface="+mn-lt"/>
                        </a:rPr>
                        <a:t>L'accès à une infinité de livres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b="1" i="0" u="none" strike="noStrike" dirty="0" smtClean="0">
                          <a:solidFill>
                            <a:schemeClr val="bg1"/>
                          </a:solidFill>
                          <a:effectLst/>
                          <a:latin typeface="+mn-lt"/>
                        </a:rPr>
                        <a:t>42%</a:t>
                      </a:r>
                      <a:endParaRPr lang="fr-FR" sz="1800" b="1" i="0" u="none" strike="noStrike" dirty="0">
                        <a:solidFill>
                          <a:schemeClr val="bg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rgbClr val="00B050"/>
                          </a:solidFill>
                          <a:effectLst/>
                          <a:latin typeface="Calibri"/>
                        </a:rPr>
                        <a:t>+14</a:t>
                      </a:r>
                      <a:endParaRPr lang="fr-FR" sz="1400" b="0" i="0" u="none" strike="noStrike" dirty="0">
                        <a:solidFill>
                          <a:srgbClr val="00B050"/>
                        </a:solidFill>
                        <a:effectLst/>
                        <a:latin typeface="Calibri"/>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06444">
                <a:tc>
                  <a:txBody>
                    <a:bodyPr/>
                    <a:lstStyle/>
                    <a:p>
                      <a:pPr marL="174625" indent="-174625" algn="l" fontAlgn="ctr">
                        <a:buFont typeface="Arial" panose="020B0604020202020204" pitchFamily="34" charset="0"/>
                        <a:buChar char="•"/>
                      </a:pPr>
                      <a:r>
                        <a:rPr lang="fr-FR" sz="1600" b="1" i="0" u="none" strike="noStrike" dirty="0">
                          <a:solidFill>
                            <a:schemeClr val="bg1"/>
                          </a:solidFill>
                          <a:effectLst/>
                          <a:latin typeface="+mn-lt"/>
                        </a:rPr>
                        <a:t>La capacité importante de stockage</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b="1" i="0" u="none" strike="noStrike" dirty="0" smtClean="0">
                          <a:solidFill>
                            <a:schemeClr val="bg1"/>
                          </a:solidFill>
                          <a:effectLst/>
                          <a:latin typeface="+mn-lt"/>
                        </a:rPr>
                        <a:t>42%</a:t>
                      </a:r>
                      <a:endParaRPr lang="fr-FR" sz="1800" b="1" i="0" u="none" strike="noStrike" dirty="0">
                        <a:solidFill>
                          <a:schemeClr val="bg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rgbClr val="00B050"/>
                          </a:solidFill>
                          <a:effectLst/>
                          <a:latin typeface="Calibri"/>
                        </a:rPr>
                        <a:t>+14</a:t>
                      </a:r>
                      <a:endParaRPr lang="fr-FR" sz="1400" b="0" i="0" u="none" strike="noStrike" dirty="0">
                        <a:solidFill>
                          <a:srgbClr val="00B050"/>
                        </a:solidFill>
                        <a:effectLst/>
                        <a:latin typeface="Calibri"/>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06444">
                <a:tc>
                  <a:txBody>
                    <a:bodyPr/>
                    <a:lstStyle/>
                    <a:p>
                      <a:pPr marL="174625" indent="-174625" algn="l" fontAlgn="ctr">
                        <a:buFont typeface="Arial" panose="020B0604020202020204" pitchFamily="34" charset="0"/>
                        <a:buChar char="•"/>
                      </a:pPr>
                      <a:r>
                        <a:rPr lang="fr-FR" sz="1600" b="0" i="1" u="none" strike="noStrike" dirty="0">
                          <a:solidFill>
                            <a:schemeClr val="tx1"/>
                          </a:solidFill>
                          <a:effectLst/>
                          <a:latin typeface="+mn-lt"/>
                        </a:rPr>
                        <a:t>Un accès facile et instantané aux livres que l'on recherche</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b="0" i="1" u="none" strike="noStrike" dirty="0" smtClean="0">
                          <a:solidFill>
                            <a:schemeClr val="tx1"/>
                          </a:solidFill>
                          <a:effectLst/>
                          <a:latin typeface="+mn-lt"/>
                        </a:rPr>
                        <a:t>29%</a:t>
                      </a:r>
                      <a:endParaRPr lang="fr-FR" sz="1800" b="0" i="1"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7</a:t>
                      </a:r>
                      <a:endParaRPr lang="fr-FR" sz="1400" b="0" i="0" u="none" strike="noStrike" dirty="0">
                        <a:solidFill>
                          <a:srgbClr val="C00000"/>
                        </a:solidFill>
                        <a:effectLst/>
                        <a:latin typeface="Calibri"/>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06444">
                <a:tc>
                  <a:txBody>
                    <a:bodyPr/>
                    <a:lstStyle/>
                    <a:p>
                      <a:pPr marL="174625" indent="-174625" algn="l" fontAlgn="ctr">
                        <a:buFont typeface="Arial" panose="020B0604020202020204" pitchFamily="34" charset="0"/>
                        <a:buChar char="•"/>
                      </a:pPr>
                      <a:r>
                        <a:rPr lang="fr-FR" sz="1400" b="0" i="0" u="none" strike="noStrike" dirty="0">
                          <a:solidFill>
                            <a:schemeClr val="tx1"/>
                          </a:solidFill>
                          <a:effectLst/>
                          <a:latin typeface="+mn-lt"/>
                        </a:rPr>
                        <a:t>Des livres moins chers qu'en format papier</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tx1"/>
                          </a:solidFill>
                          <a:effectLst/>
                          <a:latin typeface="+mn-lt"/>
                        </a:rPr>
                        <a:t>22%</a:t>
                      </a:r>
                      <a:endParaRPr lang="fr-FR" sz="14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2</a:t>
                      </a:r>
                      <a:endParaRPr lang="fr-FR" sz="1400" b="0" i="0" u="none" strike="noStrike" dirty="0">
                        <a:solidFill>
                          <a:srgbClr val="C00000"/>
                        </a:solidFill>
                        <a:effectLst/>
                        <a:latin typeface="Calibri"/>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06444">
                <a:tc>
                  <a:txBody>
                    <a:bodyPr/>
                    <a:lstStyle/>
                    <a:p>
                      <a:pPr marL="174625" indent="-174625" algn="l" fontAlgn="ctr">
                        <a:buFont typeface="Arial" panose="020B0604020202020204" pitchFamily="34" charset="0"/>
                        <a:buChar char="•"/>
                      </a:pPr>
                      <a:r>
                        <a:rPr lang="fr-FR" sz="1400" b="0" i="0" u="none" strike="noStrike" dirty="0">
                          <a:solidFill>
                            <a:schemeClr val="tx1"/>
                          </a:solidFill>
                          <a:effectLst/>
                          <a:latin typeface="+mn-lt"/>
                        </a:rPr>
                        <a:t>L'accès à des titres épuisés en format papier</a:t>
                      </a:r>
                    </a:p>
                  </a:txBody>
                  <a:tcPr marL="9525" marR="9525" marT="9525"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tx1"/>
                          </a:solidFill>
                          <a:effectLst/>
                          <a:latin typeface="+mn-lt"/>
                        </a:rPr>
                        <a:t>15%</a:t>
                      </a:r>
                      <a:endParaRPr lang="fr-FR" sz="1400" b="0" i="0" u="none" strike="noStrike" dirty="0">
                        <a:solidFill>
                          <a:schemeClr val="tx1"/>
                        </a:solidFill>
                        <a:effectLst/>
                        <a:latin typeface="+mn-lt"/>
                      </a:endParaRPr>
                    </a:p>
                  </a:txBody>
                  <a:tcPr marL="9525" marR="9525" marT="9525"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6</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06444">
                <a:tc>
                  <a:txBody>
                    <a:bodyPr/>
                    <a:lstStyle/>
                    <a:p>
                      <a:pPr marL="174625" indent="-174625" algn="l" fontAlgn="ctr">
                        <a:buFont typeface="Arial" panose="020B0604020202020204" pitchFamily="34" charset="0"/>
                        <a:buChar char="•"/>
                      </a:pPr>
                      <a:r>
                        <a:rPr lang="fr-FR" sz="1400" b="0" i="0" u="none" strike="noStrike" dirty="0">
                          <a:solidFill>
                            <a:schemeClr val="tx1"/>
                          </a:solidFill>
                          <a:effectLst/>
                          <a:latin typeface="+mn-lt"/>
                        </a:rPr>
                        <a:t>L'affichage de différentes tailles ou </a:t>
                      </a:r>
                      <a:r>
                        <a:rPr lang="fr-FR" sz="1400" b="0" i="0" u="none" strike="noStrike" dirty="0" smtClean="0">
                          <a:solidFill>
                            <a:schemeClr val="tx1"/>
                          </a:solidFill>
                          <a:effectLst/>
                          <a:latin typeface="+mn-lt"/>
                        </a:rPr>
                        <a:t>formats</a:t>
                      </a:r>
                      <a:endParaRPr lang="fr-FR" sz="14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400" b="0" i="0" u="none" strike="noStrike" dirty="0" smtClean="0">
                          <a:solidFill>
                            <a:schemeClr val="tx1"/>
                          </a:solidFill>
                          <a:effectLst/>
                          <a:latin typeface="+mn-lt"/>
                        </a:rPr>
                        <a:t>13%</a:t>
                      </a:r>
                      <a:endParaRPr lang="fr-FR" sz="14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1</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830709583"/>
              </p:ext>
            </p:extLst>
          </p:nvPr>
        </p:nvGraphicFramePr>
        <p:xfrm>
          <a:off x="4872397" y="2859827"/>
          <a:ext cx="3808122" cy="3527185"/>
        </p:xfrm>
        <a:graphic>
          <a:graphicData uri="http://schemas.openxmlformats.org/drawingml/2006/table">
            <a:tbl>
              <a:tblPr>
                <a:tableStyleId>{5C22544A-7EE6-4342-B048-85BDC9FD1C3A}</a:tableStyleId>
              </a:tblPr>
              <a:tblGrid>
                <a:gridCol w="2624622"/>
                <a:gridCol w="591750"/>
                <a:gridCol w="591750"/>
              </a:tblGrid>
              <a:tr h="543896">
                <a:tc>
                  <a:txBody>
                    <a:bodyPr/>
                    <a:lstStyle/>
                    <a:p>
                      <a:pPr marL="174625" indent="-174625" algn="l" fontAlgn="ctr">
                        <a:buFont typeface="Arial" panose="020B0604020202020204" pitchFamily="34" charset="0"/>
                        <a:buChar char="•"/>
                      </a:pPr>
                      <a:r>
                        <a:rPr lang="fr-FR" sz="1600" b="1" i="0" u="none" strike="noStrike" dirty="0">
                          <a:solidFill>
                            <a:schemeClr val="bg1"/>
                          </a:solidFill>
                          <a:effectLst/>
                          <a:latin typeface="+mn-lt"/>
                        </a:rPr>
                        <a:t>L'absence de contact physique avec le livre</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b="1" i="0" u="none" strike="noStrike" dirty="0" smtClean="0">
                          <a:solidFill>
                            <a:schemeClr val="bg1"/>
                          </a:solidFill>
                          <a:effectLst/>
                          <a:latin typeface="+mn-lt"/>
                        </a:rPr>
                        <a:t>59%</a:t>
                      </a:r>
                      <a:endParaRPr lang="fr-FR" sz="1800" b="1" i="0" u="none" strike="noStrike" dirty="0">
                        <a:solidFill>
                          <a:schemeClr val="bg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rgbClr val="00B050"/>
                          </a:solidFill>
                          <a:effectLst/>
                          <a:latin typeface="+mn-lt"/>
                        </a:rPr>
                        <a:t>+ 3</a:t>
                      </a:r>
                      <a:endParaRPr lang="fr-FR" sz="1400" b="0" i="0" u="none" strike="noStrike" dirty="0">
                        <a:solidFill>
                          <a:srgbClr val="00B050"/>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310500">
                <a:tc>
                  <a:txBody>
                    <a:bodyPr/>
                    <a:lstStyle/>
                    <a:p>
                      <a:pPr marL="174625" indent="-174625" algn="l" fontAlgn="ctr">
                        <a:buFont typeface="Arial" panose="020B0604020202020204" pitchFamily="34" charset="0"/>
                        <a:buChar char="•"/>
                      </a:pPr>
                      <a:r>
                        <a:rPr lang="fr-FR" sz="1600" b="1" i="0" u="none" strike="noStrike" dirty="0">
                          <a:solidFill>
                            <a:schemeClr val="bg1"/>
                          </a:solidFill>
                          <a:effectLst/>
                          <a:latin typeface="+mn-lt"/>
                        </a:rPr>
                        <a:t>Une lecture sur écran fatigante</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b="1" i="0" u="none" strike="noStrike" dirty="0" smtClean="0">
                          <a:solidFill>
                            <a:schemeClr val="bg1"/>
                          </a:solidFill>
                          <a:effectLst/>
                          <a:latin typeface="+mn-lt"/>
                        </a:rPr>
                        <a:t>52%</a:t>
                      </a:r>
                      <a:endParaRPr lang="fr-FR" sz="1800" b="1" i="0" u="none" strike="noStrike" dirty="0">
                        <a:solidFill>
                          <a:schemeClr val="bg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C00000"/>
                          </a:solidFill>
                          <a:effectLst/>
                          <a:latin typeface="+mn-lt"/>
                        </a:rPr>
                        <a:t>-6</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43896">
                <a:tc>
                  <a:txBody>
                    <a:bodyPr/>
                    <a:lstStyle/>
                    <a:p>
                      <a:pPr marL="174625" indent="-174625" algn="l" fontAlgn="ctr">
                        <a:buFont typeface="Arial" panose="020B0604020202020204" pitchFamily="34" charset="0"/>
                        <a:buChar char="•"/>
                      </a:pPr>
                      <a:r>
                        <a:rPr lang="fr-FR" sz="1400" b="0" i="0" u="none" strike="noStrike" dirty="0">
                          <a:solidFill>
                            <a:schemeClr val="tx1"/>
                          </a:solidFill>
                          <a:effectLst/>
                          <a:latin typeface="+mn-lt"/>
                        </a:rPr>
                        <a:t>Ne pas être réellement propriétaire des livres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27%</a:t>
                      </a:r>
                      <a:endParaRPr lang="fr-FR" sz="16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rgbClr val="00B050"/>
                          </a:solidFill>
                          <a:effectLst/>
                          <a:latin typeface="+mn-lt"/>
                        </a:rPr>
                        <a:t>+8</a:t>
                      </a:r>
                      <a:endParaRPr lang="fr-FR" sz="1400" b="0" i="0" u="none" strike="noStrike" dirty="0">
                        <a:solidFill>
                          <a:srgbClr val="00B050"/>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43896">
                <a:tc>
                  <a:txBody>
                    <a:bodyPr/>
                    <a:lstStyle/>
                    <a:p>
                      <a:pPr marL="174625" indent="-174625" algn="l" fontAlgn="ctr">
                        <a:buFont typeface="Arial" panose="020B0604020202020204" pitchFamily="34" charset="0"/>
                        <a:buChar char="•"/>
                      </a:pPr>
                      <a:r>
                        <a:rPr lang="fr-FR" sz="1400" b="0" i="0" u="none" strike="noStrike" dirty="0">
                          <a:solidFill>
                            <a:schemeClr val="tx1"/>
                          </a:solidFill>
                          <a:effectLst/>
                          <a:latin typeface="+mn-lt"/>
                        </a:rPr>
                        <a:t>L'impossibilité d'échanger des livres numériques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21%</a:t>
                      </a:r>
                      <a:endParaRPr lang="fr-FR" sz="16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rgbClr val="00B050"/>
                          </a:solidFill>
                          <a:effectLst/>
                          <a:latin typeface="+mn-lt"/>
                        </a:rPr>
                        <a:t>+8</a:t>
                      </a:r>
                      <a:endParaRPr lang="fr-FR" sz="1400" b="0" i="0" u="none" strike="noStrike" dirty="0">
                        <a:solidFill>
                          <a:srgbClr val="00B050"/>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43896">
                <a:tc>
                  <a:txBody>
                    <a:bodyPr/>
                    <a:lstStyle/>
                    <a:p>
                      <a:pPr marL="174625" indent="-174625" algn="l" fontAlgn="ctr">
                        <a:buFont typeface="Arial" panose="020B0604020202020204" pitchFamily="34" charset="0"/>
                        <a:buChar char="•"/>
                      </a:pPr>
                      <a:r>
                        <a:rPr lang="fr-FR" sz="1400" b="0" i="0" u="none" strike="noStrike" dirty="0">
                          <a:solidFill>
                            <a:schemeClr val="tx1"/>
                          </a:solidFill>
                          <a:effectLst/>
                          <a:latin typeface="+mn-lt"/>
                        </a:rPr>
                        <a:t>Complexité de manipulation par rapport au  papier</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19%</a:t>
                      </a:r>
                      <a:endParaRPr lang="fr-FR" sz="16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smtClean="0">
                          <a:solidFill>
                            <a:srgbClr val="00B050"/>
                          </a:solidFill>
                          <a:effectLst/>
                          <a:latin typeface="+mn-lt"/>
                        </a:rPr>
                        <a:t>+2</a:t>
                      </a:r>
                      <a:endParaRPr lang="fr-FR" sz="1400" b="0" i="0" u="none" strike="noStrike" dirty="0">
                        <a:solidFill>
                          <a:srgbClr val="00B050"/>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310500">
                <a:tc>
                  <a:txBody>
                    <a:bodyPr/>
                    <a:lstStyle/>
                    <a:p>
                      <a:pPr marL="174625" indent="-174625" algn="l" fontAlgn="ctr">
                        <a:buFont typeface="Arial" panose="020B0604020202020204" pitchFamily="34" charset="0"/>
                        <a:buChar char="•"/>
                      </a:pPr>
                      <a:r>
                        <a:rPr lang="fr-FR" sz="1400" b="0" i="0" u="none" strike="noStrike" dirty="0">
                          <a:solidFill>
                            <a:schemeClr val="tx1"/>
                          </a:solidFill>
                          <a:effectLst/>
                          <a:latin typeface="+mn-lt"/>
                        </a:rPr>
                        <a:t>Les prix des livres trop élevés</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smtClean="0">
                          <a:solidFill>
                            <a:schemeClr val="tx1"/>
                          </a:solidFill>
                          <a:effectLst/>
                          <a:latin typeface="+mn-lt"/>
                        </a:rPr>
                        <a:t>17%</a:t>
                      </a:r>
                      <a:endParaRPr lang="fr-FR" sz="1600" b="0" i="0"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dirty="0">
                          <a:solidFill>
                            <a:srgbClr val="C00000"/>
                          </a:solidFill>
                          <a:effectLst/>
                          <a:latin typeface="+mn-lt"/>
                        </a:rPr>
                        <a:t>-1</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43896">
                <a:tc>
                  <a:txBody>
                    <a:bodyPr/>
                    <a:lstStyle/>
                    <a:p>
                      <a:pPr marL="174625" indent="-174625" algn="l" fontAlgn="ctr">
                        <a:buFont typeface="Arial" panose="020B0604020202020204" pitchFamily="34" charset="0"/>
                        <a:buChar char="•"/>
                      </a:pPr>
                      <a:r>
                        <a:rPr lang="fr-FR" sz="1600" b="0" i="1" u="none" strike="noStrike" dirty="0">
                          <a:solidFill>
                            <a:schemeClr val="tx1"/>
                          </a:solidFill>
                          <a:effectLst/>
                          <a:latin typeface="+mn-lt"/>
                        </a:rPr>
                        <a:t>L'offre de livres numériques trop restreinte</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800" b="0" i="1" u="none" strike="noStrike" dirty="0" smtClean="0">
                          <a:solidFill>
                            <a:schemeClr val="tx1"/>
                          </a:solidFill>
                          <a:effectLst/>
                          <a:latin typeface="+mn-lt"/>
                        </a:rPr>
                        <a:t>13%</a:t>
                      </a:r>
                      <a:endParaRPr lang="fr-FR" sz="1800" b="0" i="1" u="none" strike="noStrike" dirty="0">
                        <a:solidFill>
                          <a:schemeClr val="tx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1" u="none" strike="noStrike" dirty="0">
                          <a:solidFill>
                            <a:srgbClr val="C00000"/>
                          </a:solidFill>
                          <a:effectLst/>
                          <a:latin typeface="+mn-lt"/>
                        </a:rPr>
                        <a:t>-8</a:t>
                      </a: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Textfeld 7"/>
          <p:cNvSpPr txBox="1">
            <a:spLocks noChangeArrowheads="1"/>
          </p:cNvSpPr>
          <p:nvPr/>
        </p:nvSpPr>
        <p:spPr bwMode="auto">
          <a:xfrm>
            <a:off x="-441304" y="2325602"/>
            <a:ext cx="4571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2000" b="1" dirty="0" smtClean="0">
                <a:solidFill>
                  <a:srgbClr val="00B050"/>
                </a:solidFill>
                <a:ea typeface="ヒラギノ角ゴ Pro W3" pitchFamily="-64" charset="-128"/>
              </a:rPr>
              <a:t>Avantages</a:t>
            </a:r>
            <a:endParaRPr lang="fr-FR" sz="1400" dirty="0">
              <a:solidFill>
                <a:srgbClr val="00B050"/>
              </a:solidFill>
            </a:endParaRPr>
          </a:p>
        </p:txBody>
      </p:sp>
      <p:sp>
        <p:nvSpPr>
          <p:cNvPr id="21" name="Textfeld 7"/>
          <p:cNvSpPr txBox="1">
            <a:spLocks noChangeArrowheads="1"/>
          </p:cNvSpPr>
          <p:nvPr/>
        </p:nvSpPr>
        <p:spPr bwMode="auto">
          <a:xfrm>
            <a:off x="3719569" y="2068832"/>
            <a:ext cx="17100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a:t>
            </a:r>
            <a:endParaRPr lang="fr-FR" altLang="fr-FR" sz="1000" dirty="0">
              <a:solidFill>
                <a:srgbClr val="1F497D"/>
              </a:solidFill>
              <a:ea typeface="ヒラギノ角ゴ Pro W3" pitchFamily="-64" charset="-128"/>
            </a:endParaRPr>
          </a:p>
        </p:txBody>
      </p:sp>
      <p:sp>
        <p:nvSpPr>
          <p:cNvPr id="22" name="Textfeld 7"/>
          <p:cNvSpPr txBox="1">
            <a:spLocks noChangeArrowheads="1"/>
          </p:cNvSpPr>
          <p:nvPr/>
        </p:nvSpPr>
        <p:spPr bwMode="auto">
          <a:xfrm>
            <a:off x="4159794" y="2325602"/>
            <a:ext cx="4571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None/>
            </a:pPr>
            <a:r>
              <a:rPr lang="fr-FR" altLang="fr-FR" sz="2000" b="1" dirty="0" smtClean="0">
                <a:solidFill>
                  <a:srgbClr val="C00000"/>
                </a:solidFill>
                <a:ea typeface="ヒラギノ角ゴ Pro W3" pitchFamily="-64" charset="-128"/>
              </a:rPr>
              <a:t>Inconvénients</a:t>
            </a:r>
            <a:endParaRPr lang="fr-FR" sz="1400" dirty="0">
              <a:solidFill>
                <a:srgbClr val="C00000"/>
              </a:solidFill>
            </a:endParaRPr>
          </a:p>
        </p:txBody>
      </p:sp>
      <p:sp>
        <p:nvSpPr>
          <p:cNvPr id="26" name="Ellipse 25"/>
          <p:cNvSpPr/>
          <p:nvPr/>
        </p:nvSpPr>
        <p:spPr bwMode="auto">
          <a:xfrm>
            <a:off x="4012528" y="3055615"/>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1</a:t>
            </a:r>
          </a:p>
        </p:txBody>
      </p:sp>
      <p:sp>
        <p:nvSpPr>
          <p:cNvPr id="27" name="Ellipse 26"/>
          <p:cNvSpPr/>
          <p:nvPr/>
        </p:nvSpPr>
        <p:spPr bwMode="auto">
          <a:xfrm>
            <a:off x="4012528" y="3558602"/>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3</a:t>
            </a:r>
          </a:p>
        </p:txBody>
      </p:sp>
      <p:sp>
        <p:nvSpPr>
          <p:cNvPr id="28" name="Ellipse 27"/>
          <p:cNvSpPr/>
          <p:nvPr/>
        </p:nvSpPr>
        <p:spPr bwMode="auto">
          <a:xfrm>
            <a:off x="4012528" y="4061589"/>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3</a:t>
            </a:r>
          </a:p>
        </p:txBody>
      </p:sp>
      <p:sp>
        <p:nvSpPr>
          <p:cNvPr id="29" name="Ellipse 28"/>
          <p:cNvSpPr/>
          <p:nvPr/>
        </p:nvSpPr>
        <p:spPr bwMode="auto">
          <a:xfrm>
            <a:off x="4012528" y="4564576"/>
            <a:ext cx="236335" cy="170080"/>
          </a:xfrm>
          <a:prstGeom prst="ellipse">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solidFill>
              </a:rPr>
              <a:t>2</a:t>
            </a:r>
          </a:p>
        </p:txBody>
      </p:sp>
      <p:sp>
        <p:nvSpPr>
          <p:cNvPr id="30" name="Ellipse 29"/>
          <p:cNvSpPr/>
          <p:nvPr/>
        </p:nvSpPr>
        <p:spPr bwMode="auto">
          <a:xfrm>
            <a:off x="4012528" y="5067563"/>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5</a:t>
            </a:r>
          </a:p>
        </p:txBody>
      </p:sp>
      <p:sp>
        <p:nvSpPr>
          <p:cNvPr id="31" name="Ellipse 30"/>
          <p:cNvSpPr/>
          <p:nvPr/>
        </p:nvSpPr>
        <p:spPr bwMode="auto">
          <a:xfrm>
            <a:off x="4012528" y="5570550"/>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6</a:t>
            </a:r>
          </a:p>
        </p:txBody>
      </p:sp>
      <p:sp>
        <p:nvSpPr>
          <p:cNvPr id="32" name="Ellipse 31"/>
          <p:cNvSpPr/>
          <p:nvPr/>
        </p:nvSpPr>
        <p:spPr bwMode="auto">
          <a:xfrm>
            <a:off x="4012528" y="6073538"/>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a:solidFill>
                  <a:schemeClr val="bg1">
                    <a:lumMod val="50000"/>
                  </a:schemeClr>
                </a:solidFill>
              </a:rPr>
              <a:t>7</a:t>
            </a:r>
            <a:endParaRPr lang="fr-FR" sz="1400" spc="-150" dirty="0" smtClean="0">
              <a:solidFill>
                <a:schemeClr val="bg1">
                  <a:lumMod val="50000"/>
                </a:schemeClr>
              </a:solidFill>
            </a:endParaRPr>
          </a:p>
        </p:txBody>
      </p:sp>
      <p:sp>
        <p:nvSpPr>
          <p:cNvPr id="34" name="Ellipse 33"/>
          <p:cNvSpPr/>
          <p:nvPr/>
        </p:nvSpPr>
        <p:spPr bwMode="auto">
          <a:xfrm>
            <a:off x="8591044" y="3055615"/>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2</a:t>
            </a:r>
          </a:p>
        </p:txBody>
      </p:sp>
      <p:sp>
        <p:nvSpPr>
          <p:cNvPr id="35" name="Ellipse 34"/>
          <p:cNvSpPr/>
          <p:nvPr/>
        </p:nvSpPr>
        <p:spPr bwMode="auto">
          <a:xfrm>
            <a:off x="8591044" y="3558602"/>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1</a:t>
            </a:r>
          </a:p>
        </p:txBody>
      </p:sp>
      <p:sp>
        <p:nvSpPr>
          <p:cNvPr id="36" name="Ellipse 35"/>
          <p:cNvSpPr/>
          <p:nvPr/>
        </p:nvSpPr>
        <p:spPr bwMode="auto">
          <a:xfrm>
            <a:off x="8591044" y="4061589"/>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4</a:t>
            </a:r>
          </a:p>
        </p:txBody>
      </p:sp>
      <p:sp>
        <p:nvSpPr>
          <p:cNvPr id="37" name="Ellipse 36"/>
          <p:cNvSpPr/>
          <p:nvPr/>
        </p:nvSpPr>
        <p:spPr bwMode="auto">
          <a:xfrm>
            <a:off x="8591044" y="4564576"/>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9</a:t>
            </a:r>
          </a:p>
        </p:txBody>
      </p:sp>
      <p:sp>
        <p:nvSpPr>
          <p:cNvPr id="38" name="Ellipse 37"/>
          <p:cNvSpPr/>
          <p:nvPr/>
        </p:nvSpPr>
        <p:spPr bwMode="auto">
          <a:xfrm>
            <a:off x="8591044" y="5067563"/>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6</a:t>
            </a:r>
          </a:p>
        </p:txBody>
      </p:sp>
      <p:sp>
        <p:nvSpPr>
          <p:cNvPr id="39" name="Ellipse 38"/>
          <p:cNvSpPr/>
          <p:nvPr/>
        </p:nvSpPr>
        <p:spPr bwMode="auto">
          <a:xfrm>
            <a:off x="8591044" y="5570550"/>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5</a:t>
            </a:r>
          </a:p>
        </p:txBody>
      </p:sp>
      <p:sp>
        <p:nvSpPr>
          <p:cNvPr id="40" name="Ellipse 39"/>
          <p:cNvSpPr/>
          <p:nvPr/>
        </p:nvSpPr>
        <p:spPr bwMode="auto">
          <a:xfrm>
            <a:off x="8591044" y="6073538"/>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a:solidFill>
                  <a:srgbClr val="FFFFFF"/>
                </a:solidFill>
              </a:rPr>
              <a:t>3</a:t>
            </a:r>
          </a:p>
        </p:txBody>
      </p:sp>
      <p:sp>
        <p:nvSpPr>
          <p:cNvPr id="41" name="Rectangle à coins arrondis 40"/>
          <p:cNvSpPr/>
          <p:nvPr/>
        </p:nvSpPr>
        <p:spPr>
          <a:xfrm>
            <a:off x="8043922" y="2434308"/>
            <a:ext cx="990874" cy="367760"/>
          </a:xfrm>
          <a:prstGeom prst="roundRect">
            <a:avLst/>
          </a:prstGeom>
          <a:solidFill>
            <a:schemeClr val="bg1"/>
          </a:solidFill>
          <a:ln>
            <a:noFill/>
          </a:ln>
        </p:spPr>
        <p:txBody>
          <a:bodyPr wrap="square" tIns="0" bIns="0">
            <a:spAutoFit/>
          </a:bodyPr>
          <a:lstStyle/>
          <a:p>
            <a:pPr algn="ctr"/>
            <a:r>
              <a:rPr lang="fr-FR" altLang="fr-FR" sz="1400" b="1" dirty="0" smtClean="0">
                <a:solidFill>
                  <a:srgbClr val="FFFFFF">
                    <a:lumMod val="50000"/>
                  </a:srgbClr>
                </a:solidFill>
                <a:ea typeface="ヒラギノ角ゴ Pro W3" pitchFamily="-64" charset="-128"/>
              </a:rPr>
              <a:t>2011</a:t>
            </a:r>
            <a:endParaRPr lang="fr-FR" altLang="fr-FR" sz="1000" dirty="0" smtClean="0">
              <a:solidFill>
                <a:srgbClr val="FFFFFF">
                  <a:lumMod val="50000"/>
                </a:srgbClr>
              </a:solidFill>
              <a:latin typeface="Calibri"/>
              <a:ea typeface="ヒラギノ角ゴ Pro W3" pitchFamily="-64" charset="-128"/>
              <a:cs typeface="Calibri"/>
            </a:endParaRPr>
          </a:p>
          <a:p>
            <a:pPr algn="ctr"/>
            <a:r>
              <a:rPr lang="fr-FR" sz="1000" dirty="0" smtClean="0">
                <a:solidFill>
                  <a:srgbClr val="FFFFFF">
                    <a:lumMod val="50000"/>
                  </a:srgbClr>
                </a:solidFill>
                <a:latin typeface="Calibri"/>
                <a:ea typeface="ヒラギノ角ゴ Pro W3" pitchFamily="-64" charset="-128"/>
                <a:cs typeface="Calibri"/>
              </a:rPr>
              <a:t>Base : 238</a:t>
            </a:r>
            <a:endParaRPr lang="fr-FR" sz="1000" dirty="0">
              <a:solidFill>
                <a:srgbClr val="FFFFFF">
                  <a:lumMod val="50000"/>
                </a:srgbClr>
              </a:solidFill>
            </a:endParaRPr>
          </a:p>
        </p:txBody>
      </p:sp>
      <p:sp>
        <p:nvSpPr>
          <p:cNvPr id="42" name="Rectangle à coins arrondis 41"/>
          <p:cNvSpPr/>
          <p:nvPr/>
        </p:nvSpPr>
        <p:spPr>
          <a:xfrm>
            <a:off x="3404647" y="2434308"/>
            <a:ext cx="990874" cy="367760"/>
          </a:xfrm>
          <a:prstGeom prst="roundRect">
            <a:avLst/>
          </a:prstGeom>
          <a:solidFill>
            <a:schemeClr val="bg1"/>
          </a:solidFill>
          <a:ln>
            <a:noFill/>
          </a:ln>
        </p:spPr>
        <p:txBody>
          <a:bodyPr wrap="square" tIns="0" bIns="0">
            <a:spAutoFit/>
          </a:bodyPr>
          <a:lstStyle/>
          <a:p>
            <a:pPr algn="ctr"/>
            <a:r>
              <a:rPr lang="fr-FR" altLang="fr-FR" sz="1400" b="1" dirty="0" smtClean="0">
                <a:solidFill>
                  <a:srgbClr val="FFFFFF">
                    <a:lumMod val="50000"/>
                  </a:srgbClr>
                </a:solidFill>
                <a:ea typeface="ヒラギノ角ゴ Pro W3" pitchFamily="-64" charset="-128"/>
              </a:rPr>
              <a:t>2011</a:t>
            </a:r>
            <a:endParaRPr lang="fr-FR" altLang="fr-FR" sz="1000" dirty="0" smtClean="0">
              <a:solidFill>
                <a:srgbClr val="FFFFFF">
                  <a:lumMod val="50000"/>
                </a:srgbClr>
              </a:solidFill>
              <a:latin typeface="Calibri"/>
              <a:ea typeface="ヒラギノ角ゴ Pro W3" pitchFamily="-64" charset="-128"/>
              <a:cs typeface="Calibri"/>
            </a:endParaRPr>
          </a:p>
          <a:p>
            <a:pPr algn="ctr"/>
            <a:r>
              <a:rPr lang="fr-FR" sz="1000" dirty="0" smtClean="0">
                <a:solidFill>
                  <a:srgbClr val="FFFFFF">
                    <a:lumMod val="50000"/>
                  </a:srgbClr>
                </a:solidFill>
                <a:latin typeface="Calibri"/>
                <a:ea typeface="ヒラギノ角ゴ Pro W3" pitchFamily="-64" charset="-128"/>
                <a:cs typeface="Calibri"/>
              </a:rPr>
              <a:t>Base : 238</a:t>
            </a:r>
            <a:endParaRPr lang="fr-FR" sz="1000" dirty="0">
              <a:solidFill>
                <a:srgbClr val="FFFFFF">
                  <a:lumMod val="50000"/>
                </a:srgbClr>
              </a:solidFill>
            </a:endParaRPr>
          </a:p>
        </p:txBody>
      </p:sp>
      <p:cxnSp>
        <p:nvCxnSpPr>
          <p:cNvPr id="48" name="Connecteur droit 47"/>
          <p:cNvCxnSpPr/>
          <p:nvPr/>
        </p:nvCxnSpPr>
        <p:spPr bwMode="auto">
          <a:xfrm>
            <a:off x="4561142" y="2370247"/>
            <a:ext cx="0" cy="4044841"/>
          </a:xfrm>
          <a:prstGeom prst="line">
            <a:avLst/>
          </a:prstGeom>
          <a:noFill/>
          <a:ln w="9525" cap="flat" cmpd="sng" algn="ctr">
            <a:solidFill>
              <a:schemeClr val="bg1">
                <a:lumMod val="75000"/>
              </a:schemeClr>
            </a:solidFill>
            <a:prstDash val="sysDash"/>
            <a:round/>
            <a:headEnd type="diamond" w="med" len="med"/>
            <a:tailEnd type="diamond" w="med" len="med"/>
          </a:ln>
          <a:effectLst/>
        </p:spPr>
      </p:cxnSp>
      <p:sp>
        <p:nvSpPr>
          <p:cNvPr id="50" name="Rectangle 49"/>
          <p:cNvSpPr/>
          <p:nvPr/>
        </p:nvSpPr>
        <p:spPr bwMode="auto">
          <a:xfrm>
            <a:off x="174813" y="4392667"/>
            <a:ext cx="3350858" cy="460320"/>
          </a:xfrm>
          <a:prstGeom prst="rect">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52" name="Rectangle 51"/>
          <p:cNvSpPr/>
          <p:nvPr/>
        </p:nvSpPr>
        <p:spPr bwMode="auto">
          <a:xfrm>
            <a:off x="4810139" y="5883000"/>
            <a:ext cx="3350858" cy="460320"/>
          </a:xfrm>
          <a:prstGeom prst="rect">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62" name="Titre 61"/>
          <p:cNvSpPr>
            <a:spLocks noGrp="1"/>
          </p:cNvSpPr>
          <p:nvPr>
            <p:ph type="title"/>
          </p:nvPr>
        </p:nvSpPr>
        <p:spPr>
          <a:xfrm>
            <a:off x="180613" y="950920"/>
            <a:ext cx="3719471" cy="611187"/>
          </a:xfrm>
        </p:spPr>
        <p:txBody>
          <a:bodyPr/>
          <a:lstStyle/>
          <a:p>
            <a:pPr algn="just"/>
            <a:r>
              <a:rPr lang="fr-FR" altLang="fr-FR" sz="1800" dirty="0" smtClean="0"/>
              <a:t>Les lecteurs </a:t>
            </a:r>
            <a:r>
              <a:rPr lang="fr-FR" altLang="fr-FR" sz="1800" dirty="0"/>
              <a:t>de livres numériques </a:t>
            </a:r>
            <a:r>
              <a:rPr lang="fr-FR" altLang="fr-FR" sz="1800" dirty="0" smtClean="0"/>
              <a:t>apprécient plus </a:t>
            </a:r>
            <a:r>
              <a:rPr lang="fr-FR" altLang="fr-FR" sz="1800" dirty="0"/>
              <a:t>qu’en 2011 </a:t>
            </a:r>
            <a:r>
              <a:rPr lang="fr-FR" altLang="fr-FR" sz="1800" dirty="0" smtClean="0"/>
              <a:t>les aspects pratiques du livre numérique : </a:t>
            </a:r>
            <a:r>
              <a:rPr lang="fr-FR" altLang="fr-FR" sz="1800" b="0" dirty="0" smtClean="0"/>
              <a:t>transport, bibliothèque virtuelle volumineuse.</a:t>
            </a:r>
            <a:endParaRPr lang="fr-FR" sz="1800" b="0" dirty="0"/>
          </a:p>
        </p:txBody>
      </p:sp>
      <p:sp>
        <p:nvSpPr>
          <p:cNvPr id="44" name="Titre 2"/>
          <p:cNvSpPr txBox="1">
            <a:spLocks/>
          </p:cNvSpPr>
          <p:nvPr/>
        </p:nvSpPr>
        <p:spPr bwMode="auto">
          <a:xfrm>
            <a:off x="4971504" y="950920"/>
            <a:ext cx="401724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mj-lt"/>
                <a:ea typeface="+mj-ea"/>
                <a:cs typeface="+mj-cs"/>
              </a:defRPr>
            </a:lvl1pPr>
            <a:lvl2pPr algn="l" rtl="0" eaLnBrk="1" fontAlgn="base" hangingPunct="1">
              <a:lnSpc>
                <a:spcPct val="90000"/>
              </a:lnSpc>
              <a:spcBef>
                <a:spcPct val="0"/>
              </a:spcBef>
              <a:spcAft>
                <a:spcPct val="0"/>
              </a:spcAft>
              <a:defRPr sz="2000" b="1">
                <a:solidFill>
                  <a:schemeClr val="tx1"/>
                </a:solidFill>
                <a:latin typeface="Calibri" pitchFamily="34" charset="0"/>
              </a:defRPr>
            </a:lvl2pPr>
            <a:lvl3pPr algn="l" rtl="0" eaLnBrk="1" fontAlgn="base" hangingPunct="1">
              <a:lnSpc>
                <a:spcPct val="90000"/>
              </a:lnSpc>
              <a:spcBef>
                <a:spcPct val="0"/>
              </a:spcBef>
              <a:spcAft>
                <a:spcPct val="0"/>
              </a:spcAft>
              <a:defRPr sz="2000" b="1">
                <a:solidFill>
                  <a:schemeClr val="tx1"/>
                </a:solidFill>
                <a:latin typeface="Calibri" pitchFamily="34" charset="0"/>
              </a:defRPr>
            </a:lvl3pPr>
            <a:lvl4pPr algn="l" rtl="0" eaLnBrk="1" fontAlgn="base" hangingPunct="1">
              <a:lnSpc>
                <a:spcPct val="90000"/>
              </a:lnSpc>
              <a:spcBef>
                <a:spcPct val="0"/>
              </a:spcBef>
              <a:spcAft>
                <a:spcPct val="0"/>
              </a:spcAft>
              <a:defRPr sz="2000" b="1">
                <a:solidFill>
                  <a:schemeClr val="tx1"/>
                </a:solidFill>
                <a:latin typeface="Calibri" pitchFamily="34" charset="0"/>
              </a:defRPr>
            </a:lvl4pPr>
            <a:lvl5pPr algn="l" rtl="0" eaLnBrk="1" fontAlgn="base" hangingPunct="1">
              <a:lnSpc>
                <a:spcPct val="90000"/>
              </a:lnSpc>
              <a:spcBef>
                <a:spcPct val="0"/>
              </a:spcBef>
              <a:spcAft>
                <a:spcPct val="0"/>
              </a:spcAft>
              <a:defRPr sz="2000" b="1">
                <a:solidFill>
                  <a:schemeClr val="tx1"/>
                </a:solidFill>
                <a:latin typeface="Calibri" pitchFamily="34" charset="0"/>
              </a:defRPr>
            </a:lvl5pPr>
            <a:lvl6pPr marL="457200" algn="l" rtl="0" eaLnBrk="1" fontAlgn="base" hangingPunct="1">
              <a:lnSpc>
                <a:spcPct val="90000"/>
              </a:lnSpc>
              <a:spcBef>
                <a:spcPct val="0"/>
              </a:spcBef>
              <a:spcAft>
                <a:spcPct val="0"/>
              </a:spcAft>
              <a:defRPr sz="2000" b="1">
                <a:solidFill>
                  <a:schemeClr val="tx1"/>
                </a:solidFill>
                <a:latin typeface="Calibri" pitchFamily="34" charset="0"/>
              </a:defRPr>
            </a:lvl6pPr>
            <a:lvl7pPr marL="914400" algn="l" rtl="0" eaLnBrk="1" fontAlgn="base" hangingPunct="1">
              <a:lnSpc>
                <a:spcPct val="90000"/>
              </a:lnSpc>
              <a:spcBef>
                <a:spcPct val="0"/>
              </a:spcBef>
              <a:spcAft>
                <a:spcPct val="0"/>
              </a:spcAft>
              <a:defRPr sz="2000" b="1">
                <a:solidFill>
                  <a:schemeClr val="tx1"/>
                </a:solidFill>
                <a:latin typeface="Calibri" pitchFamily="34" charset="0"/>
              </a:defRPr>
            </a:lvl7pPr>
            <a:lvl8pPr marL="1371600" algn="l" rtl="0" eaLnBrk="1" fontAlgn="base" hangingPunct="1">
              <a:lnSpc>
                <a:spcPct val="90000"/>
              </a:lnSpc>
              <a:spcBef>
                <a:spcPct val="0"/>
              </a:spcBef>
              <a:spcAft>
                <a:spcPct val="0"/>
              </a:spcAft>
              <a:defRPr sz="2000" b="1">
                <a:solidFill>
                  <a:schemeClr val="tx1"/>
                </a:solidFill>
                <a:latin typeface="Calibri" pitchFamily="34" charset="0"/>
              </a:defRPr>
            </a:lvl8pPr>
            <a:lvl9pPr marL="1828800" algn="l" rtl="0" eaLnBrk="1" fontAlgn="base" hangingPunct="1">
              <a:lnSpc>
                <a:spcPct val="90000"/>
              </a:lnSpc>
              <a:spcBef>
                <a:spcPct val="0"/>
              </a:spcBef>
              <a:spcAft>
                <a:spcPct val="0"/>
              </a:spcAft>
              <a:defRPr sz="2000" b="1">
                <a:solidFill>
                  <a:schemeClr val="tx1"/>
                </a:solidFill>
                <a:latin typeface="Calibri" pitchFamily="34" charset="0"/>
              </a:defRPr>
            </a:lvl9pPr>
          </a:lstStyle>
          <a:p>
            <a:pPr algn="just">
              <a:buFontTx/>
            </a:pPr>
            <a:r>
              <a:rPr lang="fr-FR" altLang="fr-FR" sz="1800" kern="0" dirty="0" smtClean="0"/>
              <a:t>Les lecteurs de livres numériques mettent en avant les mêmes inconvénients qu’en 2011, la lecture sur écran </a:t>
            </a:r>
            <a:r>
              <a:rPr lang="fr-FR" altLang="fr-FR" sz="1800" kern="0" dirty="0" smtClean="0"/>
              <a:t>est </a:t>
            </a:r>
            <a:r>
              <a:rPr lang="fr-FR" altLang="fr-FR" sz="1800" kern="0" dirty="0" smtClean="0"/>
              <a:t>jugée moins fatigante probablement grâce aux nouveaux supports utilisés.</a:t>
            </a:r>
            <a:endParaRPr lang="fr-FR" sz="1800" kern="0" dirty="0"/>
          </a:p>
        </p:txBody>
      </p:sp>
    </p:spTree>
    <p:extLst>
      <p:ext uri="{BB962C8B-B14F-4D97-AF65-F5344CB8AC3E}">
        <p14:creationId xmlns:p14="http://schemas.microsoft.com/office/powerpoint/2010/main" val="931637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61" name="Rectangle 27"/>
          <p:cNvSpPr>
            <a:spLocks noGrp="1" noChangeArrowheads="1"/>
          </p:cNvSpPr>
          <p:nvPr>
            <p:ph type="title"/>
          </p:nvPr>
        </p:nvSpPr>
        <p:spPr>
          <a:xfrm>
            <a:off x="693056" y="159885"/>
            <a:ext cx="8305800" cy="611187"/>
          </a:xfrm>
        </p:spPr>
        <p:txBody>
          <a:bodyPr/>
          <a:lstStyle/>
          <a:p>
            <a:pPr eaLnBrk="1" hangingPunct="1"/>
            <a:r>
              <a:rPr lang="fr-FR" altLang="fr-FR" sz="1800" dirty="0" smtClean="0"/>
              <a:t>Des lecteurs de livres numériques qui apprécient encore plus qu’en 2011 la facilité de transport, l’accès à l’infinité de </a:t>
            </a:r>
            <a:r>
              <a:rPr lang="fr-FR" altLang="fr-FR" sz="1800" dirty="0" smtClean="0"/>
              <a:t>livres et la capacité importante de stockage.</a:t>
            </a:r>
            <a:endParaRPr lang="fr-FR" altLang="fr-FR" sz="1800" dirty="0" smtClean="0"/>
          </a:p>
        </p:txBody>
      </p:sp>
      <p:sp>
        <p:nvSpPr>
          <p:cNvPr id="95263" name="Textfeld 7"/>
          <p:cNvSpPr txBox="1">
            <a:spLocks noChangeArrowheads="1"/>
          </p:cNvSpPr>
          <p:nvPr/>
        </p:nvSpPr>
        <p:spPr bwMode="auto">
          <a:xfrm>
            <a:off x="176817" y="944563"/>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Q8. Quels sont selon vous les principaux avantages des livres numériques ?</a:t>
            </a:r>
          </a:p>
          <a:p>
            <a:pP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 </a:t>
            </a:r>
            <a:endParaRPr lang="fr-FR" altLang="fr-FR" sz="1000" dirty="0">
              <a:solidFill>
                <a:srgbClr val="1F497D"/>
              </a:solidFill>
              <a:ea typeface="ヒラギノ角ゴ Pro W3" pitchFamily="-64" charset="-128"/>
            </a:endParaRPr>
          </a:p>
        </p:txBody>
      </p:sp>
      <p:graphicFrame>
        <p:nvGraphicFramePr>
          <p:cNvPr id="4" name="Graphique 3"/>
          <p:cNvGraphicFramePr/>
          <p:nvPr>
            <p:extLst>
              <p:ext uri="{D42A27DB-BD31-4B8C-83A1-F6EECF244321}">
                <p14:modId xmlns:p14="http://schemas.microsoft.com/office/powerpoint/2010/main" val="3265191871"/>
              </p:ext>
            </p:extLst>
          </p:nvPr>
        </p:nvGraphicFramePr>
        <p:xfrm>
          <a:off x="176819" y="1856948"/>
          <a:ext cx="6133088" cy="4803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3487437"/>
              </p:ext>
            </p:extLst>
          </p:nvPr>
        </p:nvGraphicFramePr>
        <p:xfrm>
          <a:off x="5805656" y="1976209"/>
          <a:ext cx="497006" cy="4542930"/>
        </p:xfrm>
        <a:graphic>
          <a:graphicData uri="http://schemas.openxmlformats.org/drawingml/2006/table">
            <a:tbl>
              <a:tblPr>
                <a:tableStyleId>{5C22544A-7EE6-4342-B048-85BDC9FD1C3A}</a:tableStyleId>
              </a:tblPr>
              <a:tblGrid>
                <a:gridCol w="497006"/>
              </a:tblGrid>
              <a:tr h="302862">
                <a:tc>
                  <a:txBody>
                    <a:bodyPr/>
                    <a:lstStyle/>
                    <a:p>
                      <a:pPr algn="ctr" fontAlgn="ctr"/>
                      <a:r>
                        <a:rPr lang="fr-FR" sz="1600" b="1" i="0" u="none" strike="noStrike" dirty="0" smtClean="0">
                          <a:solidFill>
                            <a:srgbClr val="7030A0"/>
                          </a:solidFill>
                          <a:effectLst/>
                          <a:latin typeface="+mn-lt"/>
                        </a:rPr>
                        <a:t>57%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42%</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42%</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29%</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22%</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15%</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13%</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11%</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9%</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5%</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5%</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2%</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Ellipse 2"/>
          <p:cNvSpPr/>
          <p:nvPr/>
        </p:nvSpPr>
        <p:spPr bwMode="auto">
          <a:xfrm>
            <a:off x="6255916" y="2046210"/>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a:t>
            </a:r>
          </a:p>
        </p:txBody>
      </p:sp>
      <p:sp>
        <p:nvSpPr>
          <p:cNvPr id="17" name="Ellipse 16"/>
          <p:cNvSpPr/>
          <p:nvPr/>
        </p:nvSpPr>
        <p:spPr bwMode="auto">
          <a:xfrm>
            <a:off x="6255916" y="2349364"/>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21" name="Ellipse 20"/>
          <p:cNvSpPr/>
          <p:nvPr/>
        </p:nvSpPr>
        <p:spPr bwMode="auto">
          <a:xfrm>
            <a:off x="6255916" y="2652518"/>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22" name="Ellipse 21"/>
          <p:cNvSpPr/>
          <p:nvPr/>
        </p:nvSpPr>
        <p:spPr bwMode="auto">
          <a:xfrm>
            <a:off x="6255916" y="295567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4</a:t>
            </a:r>
          </a:p>
        </p:txBody>
      </p:sp>
      <p:sp>
        <p:nvSpPr>
          <p:cNvPr id="23" name="Ellipse 22"/>
          <p:cNvSpPr/>
          <p:nvPr/>
        </p:nvSpPr>
        <p:spPr bwMode="auto">
          <a:xfrm>
            <a:off x="6255916" y="3258826"/>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5</a:t>
            </a:r>
          </a:p>
        </p:txBody>
      </p:sp>
      <p:sp>
        <p:nvSpPr>
          <p:cNvPr id="24" name="Ellipse 23"/>
          <p:cNvSpPr/>
          <p:nvPr/>
        </p:nvSpPr>
        <p:spPr bwMode="auto">
          <a:xfrm>
            <a:off x="6255916" y="356198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6</a:t>
            </a:r>
          </a:p>
        </p:txBody>
      </p:sp>
      <p:sp>
        <p:nvSpPr>
          <p:cNvPr id="28" name="Ellipse 27"/>
          <p:cNvSpPr/>
          <p:nvPr/>
        </p:nvSpPr>
        <p:spPr bwMode="auto">
          <a:xfrm>
            <a:off x="6255916" y="386513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7</a:t>
            </a:r>
          </a:p>
        </p:txBody>
      </p:sp>
      <p:sp>
        <p:nvSpPr>
          <p:cNvPr id="30" name="Ellipse 29"/>
          <p:cNvSpPr/>
          <p:nvPr/>
        </p:nvSpPr>
        <p:spPr bwMode="auto">
          <a:xfrm>
            <a:off x="6255916" y="416828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8</a:t>
            </a:r>
          </a:p>
        </p:txBody>
      </p:sp>
      <p:sp>
        <p:nvSpPr>
          <p:cNvPr id="31" name="Ellipse 30"/>
          <p:cNvSpPr/>
          <p:nvPr/>
        </p:nvSpPr>
        <p:spPr bwMode="auto">
          <a:xfrm>
            <a:off x="6255916" y="447144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32" name="Ellipse 31"/>
          <p:cNvSpPr/>
          <p:nvPr/>
        </p:nvSpPr>
        <p:spPr bwMode="auto">
          <a:xfrm>
            <a:off x="6255916" y="4774596"/>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10</a:t>
            </a:r>
          </a:p>
        </p:txBody>
      </p:sp>
      <p:sp>
        <p:nvSpPr>
          <p:cNvPr id="33" name="Ellipse 32"/>
          <p:cNvSpPr/>
          <p:nvPr/>
        </p:nvSpPr>
        <p:spPr bwMode="auto">
          <a:xfrm>
            <a:off x="6255916" y="507775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sp>
        <p:nvSpPr>
          <p:cNvPr id="34" name="Ellipse 33"/>
          <p:cNvSpPr/>
          <p:nvPr/>
        </p:nvSpPr>
        <p:spPr bwMode="auto">
          <a:xfrm>
            <a:off x="6255916" y="538090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sp>
        <p:nvSpPr>
          <p:cNvPr id="35" name="Ellipse 34"/>
          <p:cNvSpPr/>
          <p:nvPr/>
        </p:nvSpPr>
        <p:spPr bwMode="auto">
          <a:xfrm>
            <a:off x="6255916" y="568405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13</a:t>
            </a:r>
          </a:p>
        </p:txBody>
      </p:sp>
      <p:sp>
        <p:nvSpPr>
          <p:cNvPr id="36" name="Ellipse 35"/>
          <p:cNvSpPr/>
          <p:nvPr/>
        </p:nvSpPr>
        <p:spPr bwMode="auto">
          <a:xfrm>
            <a:off x="6255916" y="598721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13</a:t>
            </a:r>
          </a:p>
        </p:txBody>
      </p:sp>
      <p:sp>
        <p:nvSpPr>
          <p:cNvPr id="37" name="Ellipse 36"/>
          <p:cNvSpPr/>
          <p:nvPr/>
        </p:nvSpPr>
        <p:spPr bwMode="auto">
          <a:xfrm>
            <a:off x="6255916" y="629036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15</a:t>
            </a:r>
          </a:p>
        </p:txBody>
      </p:sp>
      <p:graphicFrame>
        <p:nvGraphicFramePr>
          <p:cNvPr id="47" name="Tableau 46"/>
          <p:cNvGraphicFramePr>
            <a:graphicFrameLocks noGrp="1"/>
          </p:cNvGraphicFramePr>
          <p:nvPr>
            <p:extLst>
              <p:ext uri="{D42A27DB-BD31-4B8C-83A1-F6EECF244321}">
                <p14:modId xmlns:p14="http://schemas.microsoft.com/office/powerpoint/2010/main" val="2996607660"/>
              </p:ext>
            </p:extLst>
          </p:nvPr>
        </p:nvGraphicFramePr>
        <p:xfrm>
          <a:off x="7280463" y="1976209"/>
          <a:ext cx="573241" cy="4542930"/>
        </p:xfrm>
        <a:graphic>
          <a:graphicData uri="http://schemas.openxmlformats.org/drawingml/2006/table">
            <a:tbl>
              <a:tblPr>
                <a:tableStyleId>{5C22544A-7EE6-4342-B048-85BDC9FD1C3A}</a:tableStyleId>
              </a:tblPr>
              <a:tblGrid>
                <a:gridCol w="573241"/>
              </a:tblGrid>
              <a:tr h="302862">
                <a:tc>
                  <a:txBody>
                    <a:bodyPr/>
                    <a:lstStyle/>
                    <a:p>
                      <a:pPr algn="ctr" fontAlgn="b"/>
                      <a:r>
                        <a:rPr lang="fr-FR" sz="1400" b="0" i="0" u="none" strike="noStrike" dirty="0" smtClean="0">
                          <a:solidFill>
                            <a:srgbClr val="00B050"/>
                          </a:solidFill>
                          <a:effectLst/>
                          <a:latin typeface="Calibri"/>
                        </a:rPr>
                        <a:t>+14 </a:t>
                      </a:r>
                      <a:endParaRPr lang="fr-FR" sz="1400" b="0" i="0" u="none" strike="noStrike" dirty="0">
                        <a:solidFill>
                          <a:srgbClr val="00B05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smtClean="0">
                          <a:solidFill>
                            <a:srgbClr val="00B050"/>
                          </a:solidFill>
                          <a:effectLst/>
                          <a:latin typeface="Calibri"/>
                        </a:rPr>
                        <a:t>+14</a:t>
                      </a:r>
                      <a:endParaRPr lang="fr-FR" sz="1400" b="0" i="0" u="none" strike="noStrike" dirty="0">
                        <a:solidFill>
                          <a:srgbClr val="00B05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smtClean="0">
                          <a:solidFill>
                            <a:srgbClr val="00B050"/>
                          </a:solidFill>
                          <a:effectLst/>
                          <a:latin typeface="Calibri"/>
                        </a:rPr>
                        <a:t>+14</a:t>
                      </a:r>
                      <a:endParaRPr lang="fr-FR" sz="1400" b="0" i="0" u="none" strike="noStrike" dirty="0">
                        <a:solidFill>
                          <a:srgbClr val="00B05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7</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2</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6</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1</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4</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1</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12</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smtClean="0">
                          <a:solidFill>
                            <a:srgbClr val="00B050"/>
                          </a:solidFill>
                          <a:effectLst/>
                          <a:latin typeface="Calibri"/>
                        </a:rPr>
                        <a:t>+2</a:t>
                      </a:r>
                      <a:endParaRPr lang="fr-FR" sz="1400" b="0" i="0" u="none" strike="noStrike" dirty="0">
                        <a:solidFill>
                          <a:srgbClr val="00B05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1</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3</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3</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r>
                        <a:rPr lang="fr-FR" sz="1400" b="0" i="0" u="none" strike="noStrike" dirty="0">
                          <a:solidFill>
                            <a:srgbClr val="C00000"/>
                          </a:solidFill>
                          <a:effectLst/>
                          <a:latin typeface="Calibri"/>
                        </a:rPr>
                        <a:t>-</a:t>
                      </a:r>
                      <a:r>
                        <a:rPr lang="fr-FR" sz="1400" b="0" i="0" u="none" strike="noStrike" dirty="0" smtClean="0">
                          <a:solidFill>
                            <a:srgbClr val="C00000"/>
                          </a:solidFill>
                          <a:effectLst/>
                          <a:latin typeface="Calibri"/>
                        </a:rPr>
                        <a:t>3</a:t>
                      </a:r>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8" name="Ellipse 47"/>
          <p:cNvSpPr/>
          <p:nvPr/>
        </p:nvSpPr>
        <p:spPr bwMode="auto">
          <a:xfrm>
            <a:off x="7873633" y="2046210"/>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1</a:t>
            </a:r>
          </a:p>
        </p:txBody>
      </p:sp>
      <p:sp>
        <p:nvSpPr>
          <p:cNvPr id="49" name="Ellipse 48"/>
          <p:cNvSpPr/>
          <p:nvPr/>
        </p:nvSpPr>
        <p:spPr bwMode="auto">
          <a:xfrm>
            <a:off x="7873633" y="2349364"/>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3</a:t>
            </a:r>
          </a:p>
        </p:txBody>
      </p:sp>
      <p:sp>
        <p:nvSpPr>
          <p:cNvPr id="50" name="Ellipse 49"/>
          <p:cNvSpPr/>
          <p:nvPr/>
        </p:nvSpPr>
        <p:spPr bwMode="auto">
          <a:xfrm>
            <a:off x="7873633" y="2652518"/>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3</a:t>
            </a:r>
          </a:p>
        </p:txBody>
      </p:sp>
      <p:sp>
        <p:nvSpPr>
          <p:cNvPr id="51" name="Ellipse 50"/>
          <p:cNvSpPr/>
          <p:nvPr/>
        </p:nvSpPr>
        <p:spPr bwMode="auto">
          <a:xfrm>
            <a:off x="7873633" y="2955672"/>
            <a:ext cx="236335" cy="170080"/>
          </a:xfrm>
          <a:prstGeom prst="ellipse">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solidFill>
              </a:rPr>
              <a:t>2</a:t>
            </a:r>
          </a:p>
        </p:txBody>
      </p:sp>
      <p:sp>
        <p:nvSpPr>
          <p:cNvPr id="52" name="Ellipse 51"/>
          <p:cNvSpPr/>
          <p:nvPr/>
        </p:nvSpPr>
        <p:spPr bwMode="auto">
          <a:xfrm>
            <a:off x="7873633" y="3258826"/>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5</a:t>
            </a:r>
          </a:p>
        </p:txBody>
      </p:sp>
      <p:sp>
        <p:nvSpPr>
          <p:cNvPr id="54" name="Ellipse 53"/>
          <p:cNvSpPr/>
          <p:nvPr/>
        </p:nvSpPr>
        <p:spPr bwMode="auto">
          <a:xfrm>
            <a:off x="7873633" y="3561980"/>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6</a:t>
            </a:r>
          </a:p>
        </p:txBody>
      </p:sp>
      <p:sp>
        <p:nvSpPr>
          <p:cNvPr id="55" name="Ellipse 54"/>
          <p:cNvSpPr/>
          <p:nvPr/>
        </p:nvSpPr>
        <p:spPr bwMode="auto">
          <a:xfrm>
            <a:off x="7873633" y="3865134"/>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9</a:t>
            </a:r>
          </a:p>
        </p:txBody>
      </p:sp>
      <p:sp>
        <p:nvSpPr>
          <p:cNvPr id="56" name="Ellipse 55"/>
          <p:cNvSpPr/>
          <p:nvPr/>
        </p:nvSpPr>
        <p:spPr bwMode="auto">
          <a:xfrm>
            <a:off x="7873633" y="4168288"/>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8</a:t>
            </a:r>
          </a:p>
        </p:txBody>
      </p:sp>
      <p:sp>
        <p:nvSpPr>
          <p:cNvPr id="73" name="Ellipse 72"/>
          <p:cNvSpPr/>
          <p:nvPr/>
        </p:nvSpPr>
        <p:spPr bwMode="auto">
          <a:xfrm>
            <a:off x="7873633" y="4471442"/>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10</a:t>
            </a:r>
          </a:p>
        </p:txBody>
      </p:sp>
      <p:sp>
        <p:nvSpPr>
          <p:cNvPr id="74" name="Ellipse 73"/>
          <p:cNvSpPr/>
          <p:nvPr/>
        </p:nvSpPr>
        <p:spPr bwMode="auto">
          <a:xfrm>
            <a:off x="7873633" y="4774596"/>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7</a:t>
            </a:r>
          </a:p>
        </p:txBody>
      </p:sp>
      <p:sp>
        <p:nvSpPr>
          <p:cNvPr id="75" name="Ellipse 74"/>
          <p:cNvSpPr/>
          <p:nvPr/>
        </p:nvSpPr>
        <p:spPr bwMode="auto">
          <a:xfrm>
            <a:off x="7873633" y="5077750"/>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14</a:t>
            </a:r>
          </a:p>
        </p:txBody>
      </p:sp>
      <p:sp>
        <p:nvSpPr>
          <p:cNvPr id="76" name="Ellipse 75"/>
          <p:cNvSpPr/>
          <p:nvPr/>
        </p:nvSpPr>
        <p:spPr bwMode="auto">
          <a:xfrm>
            <a:off x="7873633" y="5380904"/>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11</a:t>
            </a:r>
          </a:p>
        </p:txBody>
      </p:sp>
      <p:sp>
        <p:nvSpPr>
          <p:cNvPr id="77" name="Ellipse 76"/>
          <p:cNvSpPr/>
          <p:nvPr/>
        </p:nvSpPr>
        <p:spPr bwMode="auto">
          <a:xfrm>
            <a:off x="7873633" y="5684058"/>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11</a:t>
            </a:r>
          </a:p>
        </p:txBody>
      </p:sp>
      <p:sp>
        <p:nvSpPr>
          <p:cNvPr id="78" name="Ellipse 77"/>
          <p:cNvSpPr/>
          <p:nvPr/>
        </p:nvSpPr>
        <p:spPr bwMode="auto">
          <a:xfrm>
            <a:off x="7873633" y="5987212"/>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11</a:t>
            </a:r>
          </a:p>
        </p:txBody>
      </p:sp>
      <p:sp>
        <p:nvSpPr>
          <p:cNvPr id="79" name="Ellipse 78"/>
          <p:cNvSpPr/>
          <p:nvPr/>
        </p:nvSpPr>
        <p:spPr bwMode="auto">
          <a:xfrm>
            <a:off x="7873633" y="6290360"/>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14</a:t>
            </a:r>
          </a:p>
        </p:txBody>
      </p:sp>
      <p:sp>
        <p:nvSpPr>
          <p:cNvPr id="59" name="Rectangle à coins arrondis 58"/>
          <p:cNvSpPr/>
          <p:nvPr/>
        </p:nvSpPr>
        <p:spPr>
          <a:xfrm>
            <a:off x="7164487" y="1334208"/>
            <a:ext cx="1174927" cy="612934"/>
          </a:xfrm>
          <a:prstGeom prst="roundRect">
            <a:avLst/>
          </a:prstGeom>
          <a:noFill/>
          <a:ln>
            <a:noFill/>
          </a:ln>
        </p:spPr>
        <p:txBody>
          <a:bodyPr wrap="square" tIns="0" bIns="0">
            <a:spAutoFit/>
          </a:bodyPr>
          <a:lstStyle/>
          <a:p>
            <a:pPr algn="ctr"/>
            <a:r>
              <a:rPr lang="fr-FR" altLang="fr-FR" sz="1400" b="1" dirty="0" smtClean="0">
                <a:solidFill>
                  <a:srgbClr val="FFFFFF">
                    <a:lumMod val="50000"/>
                  </a:srgbClr>
                </a:solidFill>
                <a:ea typeface="ヒラギノ角ゴ Pro W3" pitchFamily="-64" charset="-128"/>
              </a:rPr>
              <a:t>Vs. 2011</a:t>
            </a:r>
          </a:p>
          <a:p>
            <a:pPr algn="ctr"/>
            <a:r>
              <a:rPr lang="fr-FR" altLang="fr-FR" sz="1600" b="1" dirty="0" smtClean="0">
                <a:solidFill>
                  <a:srgbClr val="FFFFFF">
                    <a:lumMod val="50000"/>
                  </a:srgbClr>
                </a:solidFill>
                <a:latin typeface="Calibri"/>
                <a:ea typeface="ヒラギノ角ゴ Pro W3" pitchFamily="-64" charset="-128"/>
                <a:cs typeface="Calibri"/>
              </a:rPr>
              <a:t>↓</a:t>
            </a:r>
            <a:endParaRPr lang="fr-FR" altLang="fr-FR" sz="1000" dirty="0" smtClean="0">
              <a:solidFill>
                <a:srgbClr val="FFFFFF">
                  <a:lumMod val="50000"/>
                </a:srgbClr>
              </a:solidFill>
              <a:latin typeface="Calibri"/>
              <a:ea typeface="ヒラギノ角ゴ Pro W3" pitchFamily="-64" charset="-128"/>
              <a:cs typeface="Calibri"/>
            </a:endParaRPr>
          </a:p>
          <a:p>
            <a:pPr algn="ctr"/>
            <a:r>
              <a:rPr lang="fr-FR" sz="1000" dirty="0" smtClean="0">
                <a:solidFill>
                  <a:srgbClr val="FFFFFF">
                    <a:lumMod val="50000"/>
                  </a:srgbClr>
                </a:solidFill>
                <a:latin typeface="Calibri"/>
                <a:ea typeface="ヒラギノ角ゴ Pro W3" pitchFamily="-64" charset="-128"/>
                <a:cs typeface="Calibri"/>
              </a:rPr>
              <a:t>Base : 238</a:t>
            </a:r>
            <a:endParaRPr lang="fr-FR" sz="1000" dirty="0">
              <a:solidFill>
                <a:srgbClr val="FFFFFF">
                  <a:lumMod val="50000"/>
                </a:srgbClr>
              </a:solidFill>
            </a:endParaRPr>
          </a:p>
        </p:txBody>
      </p:sp>
      <p:sp>
        <p:nvSpPr>
          <p:cNvPr id="80" name="Freeform 254"/>
          <p:cNvSpPr>
            <a:spLocks/>
          </p:cNvSpPr>
          <p:nvPr/>
        </p:nvSpPr>
        <p:spPr bwMode="auto">
          <a:xfrm>
            <a:off x="176817" y="1286921"/>
            <a:ext cx="666974" cy="531492"/>
          </a:xfrm>
          <a:custGeom>
            <a:avLst/>
            <a:gdLst/>
            <a:ahLst/>
            <a:cxnLst>
              <a:cxn ang="0">
                <a:pos x="265" y="157"/>
              </a:cxn>
              <a:cxn ang="0">
                <a:pos x="272" y="147"/>
              </a:cxn>
              <a:cxn ang="0">
                <a:pos x="275" y="137"/>
              </a:cxn>
              <a:cxn ang="0">
                <a:pos x="265" y="120"/>
              </a:cxn>
              <a:cxn ang="0">
                <a:pos x="257" y="115"/>
              </a:cxn>
              <a:cxn ang="0">
                <a:pos x="218" y="110"/>
              </a:cxn>
              <a:cxn ang="0">
                <a:pos x="167" y="105"/>
              </a:cxn>
              <a:cxn ang="0">
                <a:pos x="164" y="93"/>
              </a:cxn>
              <a:cxn ang="0">
                <a:pos x="167" y="68"/>
              </a:cxn>
              <a:cxn ang="0">
                <a:pos x="172" y="39"/>
              </a:cxn>
              <a:cxn ang="0">
                <a:pos x="172" y="14"/>
              </a:cxn>
              <a:cxn ang="0">
                <a:pos x="164" y="2"/>
              </a:cxn>
              <a:cxn ang="0">
                <a:pos x="159" y="0"/>
              </a:cxn>
              <a:cxn ang="0">
                <a:pos x="147" y="2"/>
              </a:cxn>
              <a:cxn ang="0">
                <a:pos x="142" y="14"/>
              </a:cxn>
              <a:cxn ang="0">
                <a:pos x="142" y="19"/>
              </a:cxn>
              <a:cxn ang="0">
                <a:pos x="135" y="34"/>
              </a:cxn>
              <a:cxn ang="0">
                <a:pos x="135" y="41"/>
              </a:cxn>
              <a:cxn ang="0">
                <a:pos x="127" y="64"/>
              </a:cxn>
              <a:cxn ang="0">
                <a:pos x="115" y="86"/>
              </a:cxn>
              <a:cxn ang="0">
                <a:pos x="100" y="113"/>
              </a:cxn>
              <a:cxn ang="0">
                <a:pos x="76" y="132"/>
              </a:cxn>
              <a:cxn ang="0">
                <a:pos x="76" y="130"/>
              </a:cxn>
              <a:cxn ang="0">
                <a:pos x="73" y="120"/>
              </a:cxn>
              <a:cxn ang="0">
                <a:pos x="64" y="115"/>
              </a:cxn>
              <a:cxn ang="0">
                <a:pos x="12" y="115"/>
              </a:cxn>
              <a:cxn ang="0">
                <a:pos x="5" y="120"/>
              </a:cxn>
              <a:cxn ang="0">
                <a:pos x="0" y="130"/>
              </a:cxn>
              <a:cxn ang="0">
                <a:pos x="0" y="240"/>
              </a:cxn>
              <a:cxn ang="0">
                <a:pos x="5" y="250"/>
              </a:cxn>
              <a:cxn ang="0">
                <a:pos x="12" y="255"/>
              </a:cxn>
              <a:cxn ang="0">
                <a:pos x="64" y="255"/>
              </a:cxn>
              <a:cxn ang="0">
                <a:pos x="73" y="250"/>
              </a:cxn>
              <a:cxn ang="0">
                <a:pos x="76" y="240"/>
              </a:cxn>
              <a:cxn ang="0">
                <a:pos x="76" y="235"/>
              </a:cxn>
              <a:cxn ang="0">
                <a:pos x="113" y="233"/>
              </a:cxn>
              <a:cxn ang="0">
                <a:pos x="181" y="255"/>
              </a:cxn>
              <a:cxn ang="0">
                <a:pos x="198" y="255"/>
              </a:cxn>
              <a:cxn ang="0">
                <a:pos x="223" y="252"/>
              </a:cxn>
              <a:cxn ang="0">
                <a:pos x="243" y="243"/>
              </a:cxn>
              <a:cxn ang="0">
                <a:pos x="245" y="223"/>
              </a:cxn>
              <a:cxn ang="0">
                <a:pos x="255" y="220"/>
              </a:cxn>
              <a:cxn ang="0">
                <a:pos x="267" y="208"/>
              </a:cxn>
              <a:cxn ang="0">
                <a:pos x="265" y="196"/>
              </a:cxn>
              <a:cxn ang="0">
                <a:pos x="260" y="191"/>
              </a:cxn>
              <a:cxn ang="0">
                <a:pos x="267" y="184"/>
              </a:cxn>
              <a:cxn ang="0">
                <a:pos x="270" y="164"/>
              </a:cxn>
              <a:cxn ang="0">
                <a:pos x="265" y="157"/>
              </a:cxn>
            </a:cxnLst>
            <a:rect l="0" t="0" r="r" b="b"/>
            <a:pathLst>
              <a:path w="275" h="255">
                <a:moveTo>
                  <a:pt x="265" y="157"/>
                </a:moveTo>
                <a:lnTo>
                  <a:pt x="265" y="157"/>
                </a:lnTo>
                <a:lnTo>
                  <a:pt x="270" y="152"/>
                </a:lnTo>
                <a:lnTo>
                  <a:pt x="272" y="147"/>
                </a:lnTo>
                <a:lnTo>
                  <a:pt x="275" y="144"/>
                </a:lnTo>
                <a:lnTo>
                  <a:pt x="275" y="137"/>
                </a:lnTo>
                <a:lnTo>
                  <a:pt x="270" y="127"/>
                </a:lnTo>
                <a:lnTo>
                  <a:pt x="265" y="120"/>
                </a:lnTo>
                <a:lnTo>
                  <a:pt x="265" y="120"/>
                </a:lnTo>
                <a:lnTo>
                  <a:pt x="257" y="115"/>
                </a:lnTo>
                <a:lnTo>
                  <a:pt x="245" y="113"/>
                </a:lnTo>
                <a:lnTo>
                  <a:pt x="218" y="110"/>
                </a:lnTo>
                <a:lnTo>
                  <a:pt x="191" y="108"/>
                </a:lnTo>
                <a:lnTo>
                  <a:pt x="167" y="105"/>
                </a:lnTo>
                <a:lnTo>
                  <a:pt x="167" y="105"/>
                </a:lnTo>
                <a:lnTo>
                  <a:pt x="164" y="93"/>
                </a:lnTo>
                <a:lnTo>
                  <a:pt x="164" y="81"/>
                </a:lnTo>
                <a:lnTo>
                  <a:pt x="167" y="68"/>
                </a:lnTo>
                <a:lnTo>
                  <a:pt x="169" y="54"/>
                </a:lnTo>
                <a:lnTo>
                  <a:pt x="172" y="39"/>
                </a:lnTo>
                <a:lnTo>
                  <a:pt x="174" y="27"/>
                </a:lnTo>
                <a:lnTo>
                  <a:pt x="172" y="14"/>
                </a:lnTo>
                <a:lnTo>
                  <a:pt x="167" y="10"/>
                </a:lnTo>
                <a:lnTo>
                  <a:pt x="164" y="2"/>
                </a:lnTo>
                <a:lnTo>
                  <a:pt x="164" y="2"/>
                </a:lnTo>
                <a:lnTo>
                  <a:pt x="159" y="0"/>
                </a:lnTo>
                <a:lnTo>
                  <a:pt x="154" y="0"/>
                </a:lnTo>
                <a:lnTo>
                  <a:pt x="147" y="2"/>
                </a:lnTo>
                <a:lnTo>
                  <a:pt x="145" y="7"/>
                </a:lnTo>
                <a:lnTo>
                  <a:pt x="142" y="14"/>
                </a:lnTo>
                <a:lnTo>
                  <a:pt x="142" y="14"/>
                </a:lnTo>
                <a:lnTo>
                  <a:pt x="142" y="19"/>
                </a:lnTo>
                <a:lnTo>
                  <a:pt x="140" y="27"/>
                </a:lnTo>
                <a:lnTo>
                  <a:pt x="135" y="34"/>
                </a:lnTo>
                <a:lnTo>
                  <a:pt x="135" y="41"/>
                </a:lnTo>
                <a:lnTo>
                  <a:pt x="135" y="41"/>
                </a:lnTo>
                <a:lnTo>
                  <a:pt x="132" y="54"/>
                </a:lnTo>
                <a:lnTo>
                  <a:pt x="127" y="64"/>
                </a:lnTo>
                <a:lnTo>
                  <a:pt x="115" y="86"/>
                </a:lnTo>
                <a:lnTo>
                  <a:pt x="115" y="86"/>
                </a:lnTo>
                <a:lnTo>
                  <a:pt x="110" y="100"/>
                </a:lnTo>
                <a:lnTo>
                  <a:pt x="100" y="113"/>
                </a:lnTo>
                <a:lnTo>
                  <a:pt x="91" y="125"/>
                </a:lnTo>
                <a:lnTo>
                  <a:pt x="76" y="132"/>
                </a:lnTo>
                <a:lnTo>
                  <a:pt x="76" y="130"/>
                </a:lnTo>
                <a:lnTo>
                  <a:pt x="76" y="130"/>
                </a:lnTo>
                <a:lnTo>
                  <a:pt x="76" y="125"/>
                </a:lnTo>
                <a:lnTo>
                  <a:pt x="73" y="120"/>
                </a:lnTo>
                <a:lnTo>
                  <a:pt x="68" y="117"/>
                </a:lnTo>
                <a:lnTo>
                  <a:pt x="64" y="115"/>
                </a:lnTo>
                <a:lnTo>
                  <a:pt x="12" y="115"/>
                </a:lnTo>
                <a:lnTo>
                  <a:pt x="12" y="115"/>
                </a:lnTo>
                <a:lnTo>
                  <a:pt x="7" y="117"/>
                </a:lnTo>
                <a:lnTo>
                  <a:pt x="5" y="120"/>
                </a:lnTo>
                <a:lnTo>
                  <a:pt x="2" y="125"/>
                </a:lnTo>
                <a:lnTo>
                  <a:pt x="0" y="130"/>
                </a:lnTo>
                <a:lnTo>
                  <a:pt x="0" y="240"/>
                </a:lnTo>
                <a:lnTo>
                  <a:pt x="0" y="240"/>
                </a:lnTo>
                <a:lnTo>
                  <a:pt x="2" y="245"/>
                </a:lnTo>
                <a:lnTo>
                  <a:pt x="5" y="250"/>
                </a:lnTo>
                <a:lnTo>
                  <a:pt x="7" y="252"/>
                </a:lnTo>
                <a:lnTo>
                  <a:pt x="12" y="255"/>
                </a:lnTo>
                <a:lnTo>
                  <a:pt x="64" y="255"/>
                </a:lnTo>
                <a:lnTo>
                  <a:pt x="64" y="255"/>
                </a:lnTo>
                <a:lnTo>
                  <a:pt x="68" y="252"/>
                </a:lnTo>
                <a:lnTo>
                  <a:pt x="73" y="250"/>
                </a:lnTo>
                <a:lnTo>
                  <a:pt x="76" y="245"/>
                </a:lnTo>
                <a:lnTo>
                  <a:pt x="76" y="240"/>
                </a:lnTo>
                <a:lnTo>
                  <a:pt x="76" y="235"/>
                </a:lnTo>
                <a:lnTo>
                  <a:pt x="76" y="235"/>
                </a:lnTo>
                <a:lnTo>
                  <a:pt x="113" y="233"/>
                </a:lnTo>
                <a:lnTo>
                  <a:pt x="113" y="233"/>
                </a:lnTo>
                <a:lnTo>
                  <a:pt x="149" y="247"/>
                </a:lnTo>
                <a:lnTo>
                  <a:pt x="181" y="255"/>
                </a:lnTo>
                <a:lnTo>
                  <a:pt x="181" y="255"/>
                </a:lnTo>
                <a:lnTo>
                  <a:pt x="198" y="255"/>
                </a:lnTo>
                <a:lnTo>
                  <a:pt x="223" y="252"/>
                </a:lnTo>
                <a:lnTo>
                  <a:pt x="223" y="252"/>
                </a:lnTo>
                <a:lnTo>
                  <a:pt x="235" y="250"/>
                </a:lnTo>
                <a:lnTo>
                  <a:pt x="243" y="243"/>
                </a:lnTo>
                <a:lnTo>
                  <a:pt x="248" y="233"/>
                </a:lnTo>
                <a:lnTo>
                  <a:pt x="245" y="223"/>
                </a:lnTo>
                <a:lnTo>
                  <a:pt x="245" y="223"/>
                </a:lnTo>
                <a:lnTo>
                  <a:pt x="255" y="220"/>
                </a:lnTo>
                <a:lnTo>
                  <a:pt x="265" y="213"/>
                </a:lnTo>
                <a:lnTo>
                  <a:pt x="267" y="208"/>
                </a:lnTo>
                <a:lnTo>
                  <a:pt x="267" y="201"/>
                </a:lnTo>
                <a:lnTo>
                  <a:pt x="265" y="196"/>
                </a:lnTo>
                <a:lnTo>
                  <a:pt x="260" y="191"/>
                </a:lnTo>
                <a:lnTo>
                  <a:pt x="260" y="191"/>
                </a:lnTo>
                <a:lnTo>
                  <a:pt x="265" y="189"/>
                </a:lnTo>
                <a:lnTo>
                  <a:pt x="267" y="184"/>
                </a:lnTo>
                <a:lnTo>
                  <a:pt x="272" y="174"/>
                </a:lnTo>
                <a:lnTo>
                  <a:pt x="270" y="164"/>
                </a:lnTo>
                <a:lnTo>
                  <a:pt x="267" y="159"/>
                </a:lnTo>
                <a:lnTo>
                  <a:pt x="265" y="157"/>
                </a:lnTo>
                <a:lnTo>
                  <a:pt x="265" y="157"/>
                </a:lnTo>
                <a:close/>
              </a:path>
            </a:pathLst>
          </a:custGeom>
          <a:solidFill>
            <a:srgbClr val="00B050"/>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solidFill>
                <a:srgbClr val="1F497D"/>
              </a:solidFill>
            </a:endParaRPr>
          </a:p>
        </p:txBody>
      </p:sp>
      <p:graphicFrame>
        <p:nvGraphicFramePr>
          <p:cNvPr id="81" name="Tableau 80"/>
          <p:cNvGraphicFramePr>
            <a:graphicFrameLocks noGrp="1"/>
          </p:cNvGraphicFramePr>
          <p:nvPr>
            <p:extLst>
              <p:ext uri="{D42A27DB-BD31-4B8C-83A1-F6EECF244321}">
                <p14:modId xmlns:p14="http://schemas.microsoft.com/office/powerpoint/2010/main" val="3079144528"/>
              </p:ext>
            </p:extLst>
          </p:nvPr>
        </p:nvGraphicFramePr>
        <p:xfrm>
          <a:off x="6650942" y="1984403"/>
          <a:ext cx="573241" cy="4542930"/>
        </p:xfrm>
        <a:graphic>
          <a:graphicData uri="http://schemas.openxmlformats.org/drawingml/2006/table">
            <a:tbl>
              <a:tblPr>
                <a:tableStyleId>{5C22544A-7EE6-4342-B048-85BDC9FD1C3A}</a:tableStyleId>
              </a:tblPr>
              <a:tblGrid>
                <a:gridCol w="573241"/>
              </a:tblGrid>
              <a:tr h="3028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00B050"/>
                          </a:solidFill>
                          <a:sym typeface="Wingdings"/>
                        </a:rPr>
                        <a:t></a:t>
                      </a:r>
                      <a:endParaRPr lang="fr-FR" sz="1400" dirty="0" smtClean="0">
                        <a:solidFill>
                          <a:srgbClr val="1F497D"/>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smtClean="0">
                          <a:solidFill>
                            <a:srgbClr val="00B050"/>
                          </a:solidFill>
                          <a:sym typeface="Wingdings"/>
                        </a:rPr>
                        <a:t></a:t>
                      </a:r>
                      <a:endParaRPr lang="fr-FR" sz="1400" dirty="0" smtClean="0">
                        <a:solidFill>
                          <a:srgbClr val="1F497D"/>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00B050"/>
                          </a:solidFill>
                          <a:sym typeface="Wingdings"/>
                        </a:rPr>
                        <a:t></a:t>
                      </a:r>
                      <a:endParaRPr lang="fr-FR" sz="1400" dirty="0" smtClean="0">
                        <a:solidFill>
                          <a:srgbClr val="1F497D"/>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00B05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b"/>
                      <a:endParaRPr lang="fr-FR" sz="1400" b="0" i="0" u="none" strike="noStrike" dirty="0">
                        <a:solidFill>
                          <a:srgbClr val="C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2" name="Rectangle à coins arrondis 81"/>
          <p:cNvSpPr/>
          <p:nvPr/>
        </p:nvSpPr>
        <p:spPr bwMode="auto">
          <a:xfrm>
            <a:off x="658906" y="1977788"/>
            <a:ext cx="7664824" cy="888595"/>
          </a:xfrm>
          <a:prstGeom prst="roundRect">
            <a:avLst/>
          </a:prstGeom>
          <a:noFill/>
          <a:ln w="9525" cap="flat" cmpd="sng" algn="ctr">
            <a:solidFill>
              <a:srgbClr val="481E68"/>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3" name="Rectangle à coins arrondis 82"/>
          <p:cNvSpPr/>
          <p:nvPr/>
        </p:nvSpPr>
        <p:spPr>
          <a:xfrm>
            <a:off x="5580548" y="1350336"/>
            <a:ext cx="1174927" cy="612934"/>
          </a:xfrm>
          <a:prstGeom prst="roundRect">
            <a:avLst/>
          </a:prstGeom>
          <a:noFill/>
          <a:ln>
            <a:noFill/>
          </a:ln>
        </p:spPr>
        <p:txBody>
          <a:bodyPr wrap="square" lIns="0" tIns="0" rIns="0" bIns="0">
            <a:spAutoFit/>
          </a:bodyPr>
          <a:lstStyle/>
          <a:p>
            <a:pPr algn="ctr"/>
            <a:r>
              <a:rPr lang="fr-FR" altLang="fr-FR" sz="1400" b="1" dirty="0" smtClean="0">
                <a:solidFill>
                  <a:srgbClr val="7030A0"/>
                </a:solidFill>
                <a:ea typeface="ヒラギノ角ゴ Pro W3" pitchFamily="-64" charset="-128"/>
              </a:rPr>
              <a:t>Lecteurs LN</a:t>
            </a:r>
          </a:p>
          <a:p>
            <a:pPr algn="ctr"/>
            <a:r>
              <a:rPr lang="fr-FR" altLang="fr-FR" sz="1600" b="1" dirty="0" smtClean="0">
                <a:solidFill>
                  <a:srgbClr val="7030A0"/>
                </a:solidFill>
                <a:latin typeface="Calibri"/>
                <a:ea typeface="ヒラギノ角ゴ Pro W3" pitchFamily="-64" charset="-128"/>
                <a:cs typeface="Calibri"/>
              </a:rPr>
              <a:t>↓</a:t>
            </a:r>
            <a:endParaRPr lang="fr-FR" altLang="fr-FR" sz="1000" dirty="0" smtClean="0">
              <a:solidFill>
                <a:srgbClr val="7030A0"/>
              </a:solidFill>
              <a:latin typeface="Calibri"/>
              <a:ea typeface="ヒラギノ角ゴ Pro W3" pitchFamily="-64" charset="-128"/>
              <a:cs typeface="Calibri"/>
            </a:endParaRPr>
          </a:p>
          <a:p>
            <a:pPr algn="ctr"/>
            <a:r>
              <a:rPr lang="fr-FR" sz="1000" dirty="0" smtClean="0">
                <a:solidFill>
                  <a:srgbClr val="7030A0"/>
                </a:solidFill>
                <a:latin typeface="Calibri"/>
                <a:ea typeface="ヒラギノ角ゴ Pro W3" pitchFamily="-64" charset="-128"/>
                <a:cs typeface="Calibri"/>
              </a:rPr>
              <a:t>Base : 213</a:t>
            </a:r>
            <a:endParaRPr lang="fr-FR" sz="1000" dirty="0">
              <a:solidFill>
                <a:srgbClr val="7030A0"/>
              </a:solidFill>
            </a:endParaRPr>
          </a:p>
        </p:txBody>
      </p:sp>
      <p:grpSp>
        <p:nvGrpSpPr>
          <p:cNvPr id="84" name="Groupe 83"/>
          <p:cNvGrpSpPr/>
          <p:nvPr/>
        </p:nvGrpSpPr>
        <p:grpSpPr>
          <a:xfrm>
            <a:off x="6680636" y="725061"/>
            <a:ext cx="561495" cy="705398"/>
            <a:chOff x="3475329" y="2590956"/>
            <a:chExt cx="2229935" cy="2801434"/>
          </a:xfrm>
          <a:solidFill>
            <a:srgbClr val="7030A0"/>
          </a:solidFill>
        </p:grpSpPr>
        <p:sp>
          <p:nvSpPr>
            <p:cNvPr id="85"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6"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7"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8"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9"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90" name="Rectangle à coins arrondis 89"/>
          <p:cNvSpPr/>
          <p:nvPr/>
        </p:nvSpPr>
        <p:spPr bwMode="auto">
          <a:xfrm>
            <a:off x="181301" y="2950456"/>
            <a:ext cx="8142430" cy="202190"/>
          </a:xfrm>
          <a:prstGeom prst="roundRect">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91" name="Espace réservé du numéro de diapositive 4"/>
          <p:cNvSpPr>
            <a:spLocks noGrp="1"/>
          </p:cNvSpPr>
          <p:nvPr>
            <p:ph type="sldNum" sz="quarter" idx="11"/>
          </p:nvPr>
        </p:nvSpPr>
        <p:spPr>
          <a:xfrm>
            <a:off x="8745538" y="6565900"/>
            <a:ext cx="25717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45</a:t>
            </a:fld>
            <a:endParaRPr lang="en-US" altLang="fr-FR" smtClean="0">
              <a:solidFill>
                <a:srgbClr val="1F497D"/>
              </a:solidFill>
            </a:endParaRPr>
          </a:p>
        </p:txBody>
      </p:sp>
    </p:spTree>
    <p:extLst>
      <p:ext uri="{BB962C8B-B14F-4D97-AF65-F5344CB8AC3E}">
        <p14:creationId xmlns:p14="http://schemas.microsoft.com/office/powerpoint/2010/main" val="103633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2" name="Graphique 51"/>
          <p:cNvGraphicFramePr/>
          <p:nvPr>
            <p:extLst>
              <p:ext uri="{D42A27DB-BD31-4B8C-83A1-F6EECF244321}">
                <p14:modId xmlns:p14="http://schemas.microsoft.com/office/powerpoint/2010/main" val="2724301847"/>
              </p:ext>
            </p:extLst>
          </p:nvPr>
        </p:nvGraphicFramePr>
        <p:xfrm>
          <a:off x="176819" y="1856948"/>
          <a:ext cx="6133088" cy="4803496"/>
        </p:xfrm>
        <a:graphic>
          <a:graphicData uri="http://schemas.openxmlformats.org/drawingml/2006/chart">
            <c:chart xmlns:c="http://schemas.openxmlformats.org/drawingml/2006/chart" xmlns:r="http://schemas.openxmlformats.org/officeDocument/2006/relationships" r:id="rId3"/>
          </a:graphicData>
        </a:graphic>
      </p:graphicFrame>
      <p:sp>
        <p:nvSpPr>
          <p:cNvPr id="95235" name="Espace réservé du numéro de diapositive 4"/>
          <p:cNvSpPr>
            <a:spLocks noGrp="1"/>
          </p:cNvSpPr>
          <p:nvPr>
            <p:ph type="sldNum" sz="quarter" idx="11"/>
          </p:nvPr>
        </p:nvSpPr>
        <p:spPr>
          <a:xfrm>
            <a:off x="8845619" y="6563797"/>
            <a:ext cx="157094" cy="184666"/>
          </a:xfrm>
          <a:noFill/>
          <a:ln/>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46</a:t>
            </a:fld>
            <a:endParaRPr lang="en-US" altLang="fr-FR" dirty="0" smtClean="0">
              <a:solidFill>
                <a:srgbClr val="1F497D"/>
              </a:solidFill>
            </a:endParaRPr>
          </a:p>
        </p:txBody>
      </p:sp>
      <p:sp>
        <p:nvSpPr>
          <p:cNvPr id="45" name="Espace réservé du numéro de diapositive 4"/>
          <p:cNvSpPr txBox="1">
            <a:spLocks/>
          </p:cNvSpPr>
          <p:nvPr/>
        </p:nvSpPr>
        <p:spPr bwMode="auto">
          <a:xfrm>
            <a:off x="8845619" y="6563797"/>
            <a:ext cx="157094"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r" rtl="0" fontAlgn="base">
              <a:lnSpc>
                <a:spcPct val="100000"/>
              </a:lnSpc>
              <a:spcBef>
                <a:spcPct val="0"/>
              </a:spcBef>
              <a:spcAft>
                <a:spcPct val="0"/>
              </a:spcAft>
              <a:buFontTx/>
              <a:buNone/>
              <a:defRPr sz="1200" b="1" kern="1200">
                <a:solidFill>
                  <a:schemeClr val="tx1"/>
                </a:solidFill>
                <a:latin typeface="Calibri" pitchFamily="34" charset="0"/>
                <a:ea typeface="+mn-ea"/>
                <a:cs typeface="+mn-cs"/>
              </a:defRPr>
            </a:lvl1pPr>
            <a:lvl2pPr marL="4572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2pPr>
            <a:lvl3pPr marL="9144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3pPr>
            <a:lvl4pPr marL="13716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4pPr>
            <a:lvl5pPr marL="18288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238B2C97-1430-4BFF-BEC1-0E7B60BD549F}" type="slidenum">
              <a:rPr lang="en-US" smtClean="0">
                <a:solidFill>
                  <a:srgbClr val="1F497D"/>
                </a:solidFill>
              </a:rPr>
              <a:pPr>
                <a:defRPr/>
              </a:pPr>
              <a:t>46</a:t>
            </a:fld>
            <a:endParaRPr lang="en-US" dirty="0">
              <a:solidFill>
                <a:srgbClr val="1F497D"/>
              </a:solidFill>
            </a:endParaRPr>
          </a:p>
        </p:txBody>
      </p:sp>
      <p:sp>
        <p:nvSpPr>
          <p:cNvPr id="71" name="Textfeld 7"/>
          <p:cNvSpPr txBox="1">
            <a:spLocks noChangeArrowheads="1"/>
          </p:cNvSpPr>
          <p:nvPr/>
        </p:nvSpPr>
        <p:spPr bwMode="auto">
          <a:xfrm>
            <a:off x="176817" y="944563"/>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Q9. Et quels sont selon vous leurs principaux inconvénients ?</a:t>
            </a:r>
          </a:p>
          <a:p>
            <a:pPr eaLnBrk="1" hangingPunct="1">
              <a:spcBef>
                <a:spcPct val="0"/>
              </a:spcBef>
              <a:buFontTx/>
              <a:buNone/>
            </a:pPr>
            <a:r>
              <a:rPr lang="fr-FR" altLang="fr-FR" sz="1000" dirty="0" smtClean="0">
                <a:solidFill>
                  <a:srgbClr val="1F497D"/>
                </a:solidFill>
                <a:ea typeface="ヒラギノ角ゴ Pro W3" pitchFamily="-64" charset="-128"/>
              </a:rPr>
              <a:t>Base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 </a:t>
            </a:r>
            <a:endParaRPr lang="fr-FR" altLang="fr-FR" sz="1000" dirty="0">
              <a:solidFill>
                <a:srgbClr val="1F497D"/>
              </a:solidFill>
              <a:ea typeface="ヒラギノ角ゴ Pro W3" pitchFamily="-64" charset="-128"/>
            </a:endParaRPr>
          </a:p>
        </p:txBody>
      </p:sp>
      <p:graphicFrame>
        <p:nvGraphicFramePr>
          <p:cNvPr id="53" name="Tableau 52"/>
          <p:cNvGraphicFramePr>
            <a:graphicFrameLocks noGrp="1"/>
          </p:cNvGraphicFramePr>
          <p:nvPr>
            <p:extLst>
              <p:ext uri="{D42A27DB-BD31-4B8C-83A1-F6EECF244321}">
                <p14:modId xmlns:p14="http://schemas.microsoft.com/office/powerpoint/2010/main" val="3100714072"/>
              </p:ext>
            </p:extLst>
          </p:nvPr>
        </p:nvGraphicFramePr>
        <p:xfrm>
          <a:off x="5792209" y="1976207"/>
          <a:ext cx="497006" cy="4536004"/>
        </p:xfrm>
        <a:graphic>
          <a:graphicData uri="http://schemas.openxmlformats.org/drawingml/2006/table">
            <a:tbl>
              <a:tblPr>
                <a:tableStyleId>{5C22544A-7EE6-4342-B048-85BDC9FD1C3A}</a:tableStyleId>
              </a:tblPr>
              <a:tblGrid>
                <a:gridCol w="497006"/>
              </a:tblGrid>
              <a:tr h="412364">
                <a:tc>
                  <a:txBody>
                    <a:bodyPr/>
                    <a:lstStyle/>
                    <a:p>
                      <a:pPr algn="ctr" fontAlgn="ctr"/>
                      <a:r>
                        <a:rPr lang="fr-FR" sz="1600" b="1" i="0" u="none" strike="noStrike" dirty="0" smtClean="0">
                          <a:solidFill>
                            <a:srgbClr val="7030A0"/>
                          </a:solidFill>
                          <a:effectLst/>
                          <a:latin typeface="+mn-lt"/>
                        </a:rPr>
                        <a:t>59%</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52%</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27%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21%</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19%</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13%</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12%</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10%</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6%</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4" name="Ellipse 53"/>
          <p:cNvSpPr/>
          <p:nvPr/>
        </p:nvSpPr>
        <p:spPr bwMode="auto">
          <a:xfrm>
            <a:off x="6242469" y="2140339"/>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a:t>
            </a:r>
          </a:p>
        </p:txBody>
      </p:sp>
      <p:sp>
        <p:nvSpPr>
          <p:cNvPr id="55" name="Ellipse 54"/>
          <p:cNvSpPr/>
          <p:nvPr/>
        </p:nvSpPr>
        <p:spPr bwMode="auto">
          <a:xfrm>
            <a:off x="6242469" y="2522732"/>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56" name="Ellipse 55"/>
          <p:cNvSpPr/>
          <p:nvPr/>
        </p:nvSpPr>
        <p:spPr bwMode="auto">
          <a:xfrm>
            <a:off x="6242469" y="2932019"/>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3</a:t>
            </a:r>
          </a:p>
        </p:txBody>
      </p:sp>
      <p:sp>
        <p:nvSpPr>
          <p:cNvPr id="57" name="Ellipse 56"/>
          <p:cNvSpPr/>
          <p:nvPr/>
        </p:nvSpPr>
        <p:spPr bwMode="auto">
          <a:xfrm>
            <a:off x="6242469" y="336820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4</a:t>
            </a:r>
          </a:p>
        </p:txBody>
      </p:sp>
      <p:sp>
        <p:nvSpPr>
          <p:cNvPr id="58" name="Ellipse 57"/>
          <p:cNvSpPr/>
          <p:nvPr/>
        </p:nvSpPr>
        <p:spPr bwMode="auto">
          <a:xfrm>
            <a:off x="6242469" y="3777487"/>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5</a:t>
            </a:r>
          </a:p>
        </p:txBody>
      </p:sp>
      <p:sp>
        <p:nvSpPr>
          <p:cNvPr id="73" name="Ellipse 72"/>
          <p:cNvSpPr/>
          <p:nvPr/>
        </p:nvSpPr>
        <p:spPr bwMode="auto">
          <a:xfrm>
            <a:off x="6242469" y="418677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6</a:t>
            </a:r>
          </a:p>
        </p:txBody>
      </p:sp>
      <p:sp>
        <p:nvSpPr>
          <p:cNvPr id="74" name="Ellipse 73"/>
          <p:cNvSpPr/>
          <p:nvPr/>
        </p:nvSpPr>
        <p:spPr bwMode="auto">
          <a:xfrm>
            <a:off x="6242469" y="4596061"/>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7</a:t>
            </a:r>
          </a:p>
        </p:txBody>
      </p:sp>
      <p:sp>
        <p:nvSpPr>
          <p:cNvPr id="75" name="Ellipse 74"/>
          <p:cNvSpPr/>
          <p:nvPr/>
        </p:nvSpPr>
        <p:spPr bwMode="auto">
          <a:xfrm>
            <a:off x="6242469" y="500534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8</a:t>
            </a:r>
          </a:p>
        </p:txBody>
      </p:sp>
      <p:sp>
        <p:nvSpPr>
          <p:cNvPr id="76" name="Ellipse 75"/>
          <p:cNvSpPr/>
          <p:nvPr/>
        </p:nvSpPr>
        <p:spPr bwMode="auto">
          <a:xfrm>
            <a:off x="6242469" y="5414635"/>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77" name="Ellipse 76"/>
          <p:cNvSpPr/>
          <p:nvPr/>
        </p:nvSpPr>
        <p:spPr bwMode="auto">
          <a:xfrm>
            <a:off x="6242469" y="582392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10</a:t>
            </a:r>
          </a:p>
        </p:txBody>
      </p:sp>
      <p:sp>
        <p:nvSpPr>
          <p:cNvPr id="78" name="Ellipse 77"/>
          <p:cNvSpPr/>
          <p:nvPr/>
        </p:nvSpPr>
        <p:spPr bwMode="auto">
          <a:xfrm>
            <a:off x="6242469" y="623321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graphicFrame>
        <p:nvGraphicFramePr>
          <p:cNvPr id="79" name="Tableau 78"/>
          <p:cNvGraphicFramePr>
            <a:graphicFrameLocks noGrp="1"/>
          </p:cNvGraphicFramePr>
          <p:nvPr>
            <p:extLst>
              <p:ext uri="{D42A27DB-BD31-4B8C-83A1-F6EECF244321}">
                <p14:modId xmlns:p14="http://schemas.microsoft.com/office/powerpoint/2010/main" val="625413102"/>
              </p:ext>
            </p:extLst>
          </p:nvPr>
        </p:nvGraphicFramePr>
        <p:xfrm>
          <a:off x="7301754" y="1976207"/>
          <a:ext cx="685252" cy="4536004"/>
        </p:xfrm>
        <a:graphic>
          <a:graphicData uri="http://schemas.openxmlformats.org/drawingml/2006/table">
            <a:tbl>
              <a:tblPr>
                <a:tableStyleId>{5C22544A-7EE6-4342-B048-85BDC9FD1C3A}</a:tableStyleId>
              </a:tblPr>
              <a:tblGrid>
                <a:gridCol w="685252"/>
              </a:tblGrid>
              <a:tr h="412364">
                <a:tc>
                  <a:txBody>
                    <a:bodyPr/>
                    <a:lstStyle/>
                    <a:p>
                      <a:pPr algn="ctr" fontAlgn="b"/>
                      <a:r>
                        <a:rPr lang="fr-FR" sz="1400" b="0" i="0" u="none" strike="noStrike" dirty="0" smtClean="0">
                          <a:solidFill>
                            <a:srgbClr val="00B050"/>
                          </a:solidFill>
                          <a:effectLst/>
                          <a:latin typeface="+mn-lt"/>
                        </a:rPr>
                        <a:t>+ 3</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a:solidFill>
                            <a:srgbClr val="C00000"/>
                          </a:solidFill>
                          <a:effectLst/>
                          <a:latin typeface="+mn-lt"/>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smtClean="0">
                          <a:solidFill>
                            <a:srgbClr val="00B050"/>
                          </a:solidFill>
                          <a:effectLst/>
                          <a:latin typeface="+mn-lt"/>
                        </a:rPr>
                        <a:t>+8</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smtClean="0">
                          <a:solidFill>
                            <a:srgbClr val="00B050"/>
                          </a:solidFill>
                          <a:effectLst/>
                          <a:latin typeface="+mn-lt"/>
                        </a:rPr>
                        <a:t>+8</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smtClean="0">
                          <a:solidFill>
                            <a:srgbClr val="00B050"/>
                          </a:solidFill>
                          <a:effectLst/>
                          <a:latin typeface="+mn-lt"/>
                        </a:rPr>
                        <a:t>+2</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a:solidFill>
                            <a:srgbClr val="C00000"/>
                          </a:solidFill>
                          <a:effectLst/>
                          <a:latin typeface="+mn-lt"/>
                        </a:rPr>
                        <a:t>-1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a:solidFill>
                            <a:srgbClr val="C00000"/>
                          </a:solidFill>
                          <a:effectLst/>
                          <a:latin typeface="+mn-lt"/>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a:solidFill>
                            <a:srgbClr val="C00000"/>
                          </a:solidFill>
                          <a:effectLst/>
                          <a:latin typeface="+mn-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a:solidFill>
                            <a:schemeClr val="bg1">
                              <a:lumMod val="50000"/>
                            </a:schemeClr>
                          </a:solidFill>
                          <a:effectLst/>
                          <a:latin typeface="+mn-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a:solidFill>
                            <a:srgbClr val="C00000"/>
                          </a:solidFill>
                          <a:effectLst/>
                          <a:latin typeface="+mn-lt"/>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b="0" i="0" u="none" strike="noStrike" dirty="0">
                          <a:solidFill>
                            <a:srgbClr val="C00000"/>
                          </a:solidFill>
                          <a:effectLst/>
                          <a:latin typeface="+mn-lt"/>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6" name="Ellipse 95"/>
          <p:cNvSpPr/>
          <p:nvPr/>
        </p:nvSpPr>
        <p:spPr bwMode="auto">
          <a:xfrm>
            <a:off x="7940260" y="2140339"/>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2</a:t>
            </a:r>
          </a:p>
        </p:txBody>
      </p:sp>
      <p:sp>
        <p:nvSpPr>
          <p:cNvPr id="97" name="Ellipse 96"/>
          <p:cNvSpPr/>
          <p:nvPr/>
        </p:nvSpPr>
        <p:spPr bwMode="auto">
          <a:xfrm>
            <a:off x="7940260" y="2522732"/>
            <a:ext cx="236335" cy="170080"/>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1</a:t>
            </a:r>
          </a:p>
        </p:txBody>
      </p:sp>
      <p:sp>
        <p:nvSpPr>
          <p:cNvPr id="98" name="Ellipse 97"/>
          <p:cNvSpPr/>
          <p:nvPr/>
        </p:nvSpPr>
        <p:spPr bwMode="auto">
          <a:xfrm>
            <a:off x="7940260" y="2932019"/>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4</a:t>
            </a:r>
          </a:p>
        </p:txBody>
      </p:sp>
      <p:sp>
        <p:nvSpPr>
          <p:cNvPr id="99" name="Ellipse 98"/>
          <p:cNvSpPr/>
          <p:nvPr/>
        </p:nvSpPr>
        <p:spPr bwMode="auto">
          <a:xfrm>
            <a:off x="7940260" y="3368200"/>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9</a:t>
            </a:r>
          </a:p>
        </p:txBody>
      </p:sp>
      <p:sp>
        <p:nvSpPr>
          <p:cNvPr id="100" name="Ellipse 99"/>
          <p:cNvSpPr/>
          <p:nvPr/>
        </p:nvSpPr>
        <p:spPr bwMode="auto">
          <a:xfrm>
            <a:off x="7940260" y="3777487"/>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6</a:t>
            </a:r>
          </a:p>
        </p:txBody>
      </p:sp>
      <p:sp>
        <p:nvSpPr>
          <p:cNvPr id="101" name="Ellipse 100"/>
          <p:cNvSpPr/>
          <p:nvPr/>
        </p:nvSpPr>
        <p:spPr bwMode="auto">
          <a:xfrm>
            <a:off x="7940260" y="4186774"/>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5</a:t>
            </a:r>
          </a:p>
        </p:txBody>
      </p:sp>
      <p:sp>
        <p:nvSpPr>
          <p:cNvPr id="102" name="Ellipse 101"/>
          <p:cNvSpPr/>
          <p:nvPr/>
        </p:nvSpPr>
        <p:spPr bwMode="auto">
          <a:xfrm>
            <a:off x="7940260" y="4596061"/>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3</a:t>
            </a:r>
          </a:p>
        </p:txBody>
      </p:sp>
      <p:sp>
        <p:nvSpPr>
          <p:cNvPr id="103" name="Ellipse 102"/>
          <p:cNvSpPr/>
          <p:nvPr/>
        </p:nvSpPr>
        <p:spPr bwMode="auto">
          <a:xfrm>
            <a:off x="7940260" y="5005348"/>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7</a:t>
            </a:r>
          </a:p>
        </p:txBody>
      </p:sp>
      <p:sp>
        <p:nvSpPr>
          <p:cNvPr id="104" name="Ellipse 103"/>
          <p:cNvSpPr/>
          <p:nvPr/>
        </p:nvSpPr>
        <p:spPr bwMode="auto">
          <a:xfrm>
            <a:off x="7940260" y="5414635"/>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11</a:t>
            </a:r>
          </a:p>
        </p:txBody>
      </p:sp>
      <p:sp>
        <p:nvSpPr>
          <p:cNvPr id="105" name="Ellipse 104"/>
          <p:cNvSpPr/>
          <p:nvPr/>
        </p:nvSpPr>
        <p:spPr bwMode="auto">
          <a:xfrm>
            <a:off x="7940260" y="5823922"/>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10</a:t>
            </a:r>
          </a:p>
        </p:txBody>
      </p:sp>
      <p:sp>
        <p:nvSpPr>
          <p:cNvPr id="106" name="Ellipse 105"/>
          <p:cNvSpPr/>
          <p:nvPr/>
        </p:nvSpPr>
        <p:spPr bwMode="auto">
          <a:xfrm>
            <a:off x="7940260" y="6233210"/>
            <a:ext cx="236335" cy="170080"/>
          </a:xfrm>
          <a:prstGeom prst="ellipse">
            <a:avLst/>
          </a:prstGeom>
          <a:no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lumMod val="50000"/>
                  </a:schemeClr>
                </a:solidFill>
              </a:rPr>
              <a:t>7</a:t>
            </a:r>
          </a:p>
        </p:txBody>
      </p:sp>
      <p:sp>
        <p:nvSpPr>
          <p:cNvPr id="80" name="Freeform 254"/>
          <p:cNvSpPr>
            <a:spLocks/>
          </p:cNvSpPr>
          <p:nvPr/>
        </p:nvSpPr>
        <p:spPr bwMode="auto">
          <a:xfrm flipV="1">
            <a:off x="176816" y="1436481"/>
            <a:ext cx="666000" cy="532800"/>
          </a:xfrm>
          <a:custGeom>
            <a:avLst/>
            <a:gdLst/>
            <a:ahLst/>
            <a:cxnLst>
              <a:cxn ang="0">
                <a:pos x="265" y="157"/>
              </a:cxn>
              <a:cxn ang="0">
                <a:pos x="272" y="147"/>
              </a:cxn>
              <a:cxn ang="0">
                <a:pos x="275" y="137"/>
              </a:cxn>
              <a:cxn ang="0">
                <a:pos x="265" y="120"/>
              </a:cxn>
              <a:cxn ang="0">
                <a:pos x="257" y="115"/>
              </a:cxn>
              <a:cxn ang="0">
                <a:pos x="218" y="110"/>
              </a:cxn>
              <a:cxn ang="0">
                <a:pos x="167" y="105"/>
              </a:cxn>
              <a:cxn ang="0">
                <a:pos x="164" y="93"/>
              </a:cxn>
              <a:cxn ang="0">
                <a:pos x="167" y="68"/>
              </a:cxn>
              <a:cxn ang="0">
                <a:pos x="172" y="39"/>
              </a:cxn>
              <a:cxn ang="0">
                <a:pos x="172" y="14"/>
              </a:cxn>
              <a:cxn ang="0">
                <a:pos x="164" y="2"/>
              </a:cxn>
              <a:cxn ang="0">
                <a:pos x="159" y="0"/>
              </a:cxn>
              <a:cxn ang="0">
                <a:pos x="147" y="2"/>
              </a:cxn>
              <a:cxn ang="0">
                <a:pos x="142" y="14"/>
              </a:cxn>
              <a:cxn ang="0">
                <a:pos x="142" y="19"/>
              </a:cxn>
              <a:cxn ang="0">
                <a:pos x="135" y="34"/>
              </a:cxn>
              <a:cxn ang="0">
                <a:pos x="135" y="41"/>
              </a:cxn>
              <a:cxn ang="0">
                <a:pos x="127" y="64"/>
              </a:cxn>
              <a:cxn ang="0">
                <a:pos x="115" y="86"/>
              </a:cxn>
              <a:cxn ang="0">
                <a:pos x="100" y="113"/>
              </a:cxn>
              <a:cxn ang="0">
                <a:pos x="76" y="132"/>
              </a:cxn>
              <a:cxn ang="0">
                <a:pos x="76" y="130"/>
              </a:cxn>
              <a:cxn ang="0">
                <a:pos x="73" y="120"/>
              </a:cxn>
              <a:cxn ang="0">
                <a:pos x="64" y="115"/>
              </a:cxn>
              <a:cxn ang="0">
                <a:pos x="12" y="115"/>
              </a:cxn>
              <a:cxn ang="0">
                <a:pos x="5" y="120"/>
              </a:cxn>
              <a:cxn ang="0">
                <a:pos x="0" y="130"/>
              </a:cxn>
              <a:cxn ang="0">
                <a:pos x="0" y="240"/>
              </a:cxn>
              <a:cxn ang="0">
                <a:pos x="5" y="250"/>
              </a:cxn>
              <a:cxn ang="0">
                <a:pos x="12" y="255"/>
              </a:cxn>
              <a:cxn ang="0">
                <a:pos x="64" y="255"/>
              </a:cxn>
              <a:cxn ang="0">
                <a:pos x="73" y="250"/>
              </a:cxn>
              <a:cxn ang="0">
                <a:pos x="76" y="240"/>
              </a:cxn>
              <a:cxn ang="0">
                <a:pos x="76" y="235"/>
              </a:cxn>
              <a:cxn ang="0">
                <a:pos x="113" y="233"/>
              </a:cxn>
              <a:cxn ang="0">
                <a:pos x="181" y="255"/>
              </a:cxn>
              <a:cxn ang="0">
                <a:pos x="198" y="255"/>
              </a:cxn>
              <a:cxn ang="0">
                <a:pos x="223" y="252"/>
              </a:cxn>
              <a:cxn ang="0">
                <a:pos x="243" y="243"/>
              </a:cxn>
              <a:cxn ang="0">
                <a:pos x="245" y="223"/>
              </a:cxn>
              <a:cxn ang="0">
                <a:pos x="255" y="220"/>
              </a:cxn>
              <a:cxn ang="0">
                <a:pos x="267" y="208"/>
              </a:cxn>
              <a:cxn ang="0">
                <a:pos x="265" y="196"/>
              </a:cxn>
              <a:cxn ang="0">
                <a:pos x="260" y="191"/>
              </a:cxn>
              <a:cxn ang="0">
                <a:pos x="267" y="184"/>
              </a:cxn>
              <a:cxn ang="0">
                <a:pos x="270" y="164"/>
              </a:cxn>
              <a:cxn ang="0">
                <a:pos x="265" y="157"/>
              </a:cxn>
            </a:cxnLst>
            <a:rect l="0" t="0" r="r" b="b"/>
            <a:pathLst>
              <a:path w="275" h="255">
                <a:moveTo>
                  <a:pt x="265" y="157"/>
                </a:moveTo>
                <a:lnTo>
                  <a:pt x="265" y="157"/>
                </a:lnTo>
                <a:lnTo>
                  <a:pt x="270" y="152"/>
                </a:lnTo>
                <a:lnTo>
                  <a:pt x="272" y="147"/>
                </a:lnTo>
                <a:lnTo>
                  <a:pt x="275" y="144"/>
                </a:lnTo>
                <a:lnTo>
                  <a:pt x="275" y="137"/>
                </a:lnTo>
                <a:lnTo>
                  <a:pt x="270" y="127"/>
                </a:lnTo>
                <a:lnTo>
                  <a:pt x="265" y="120"/>
                </a:lnTo>
                <a:lnTo>
                  <a:pt x="265" y="120"/>
                </a:lnTo>
                <a:lnTo>
                  <a:pt x="257" y="115"/>
                </a:lnTo>
                <a:lnTo>
                  <a:pt x="245" y="113"/>
                </a:lnTo>
                <a:lnTo>
                  <a:pt x="218" y="110"/>
                </a:lnTo>
                <a:lnTo>
                  <a:pt x="191" y="108"/>
                </a:lnTo>
                <a:lnTo>
                  <a:pt x="167" y="105"/>
                </a:lnTo>
                <a:lnTo>
                  <a:pt x="167" y="105"/>
                </a:lnTo>
                <a:lnTo>
                  <a:pt x="164" y="93"/>
                </a:lnTo>
                <a:lnTo>
                  <a:pt x="164" y="81"/>
                </a:lnTo>
                <a:lnTo>
                  <a:pt x="167" y="68"/>
                </a:lnTo>
                <a:lnTo>
                  <a:pt x="169" y="54"/>
                </a:lnTo>
                <a:lnTo>
                  <a:pt x="172" y="39"/>
                </a:lnTo>
                <a:lnTo>
                  <a:pt x="174" y="27"/>
                </a:lnTo>
                <a:lnTo>
                  <a:pt x="172" y="14"/>
                </a:lnTo>
                <a:lnTo>
                  <a:pt x="167" y="10"/>
                </a:lnTo>
                <a:lnTo>
                  <a:pt x="164" y="2"/>
                </a:lnTo>
                <a:lnTo>
                  <a:pt x="164" y="2"/>
                </a:lnTo>
                <a:lnTo>
                  <a:pt x="159" y="0"/>
                </a:lnTo>
                <a:lnTo>
                  <a:pt x="154" y="0"/>
                </a:lnTo>
                <a:lnTo>
                  <a:pt x="147" y="2"/>
                </a:lnTo>
                <a:lnTo>
                  <a:pt x="145" y="7"/>
                </a:lnTo>
                <a:lnTo>
                  <a:pt x="142" y="14"/>
                </a:lnTo>
                <a:lnTo>
                  <a:pt x="142" y="14"/>
                </a:lnTo>
                <a:lnTo>
                  <a:pt x="142" y="19"/>
                </a:lnTo>
                <a:lnTo>
                  <a:pt x="140" y="27"/>
                </a:lnTo>
                <a:lnTo>
                  <a:pt x="135" y="34"/>
                </a:lnTo>
                <a:lnTo>
                  <a:pt x="135" y="41"/>
                </a:lnTo>
                <a:lnTo>
                  <a:pt x="135" y="41"/>
                </a:lnTo>
                <a:lnTo>
                  <a:pt x="132" y="54"/>
                </a:lnTo>
                <a:lnTo>
                  <a:pt x="127" y="64"/>
                </a:lnTo>
                <a:lnTo>
                  <a:pt x="115" y="86"/>
                </a:lnTo>
                <a:lnTo>
                  <a:pt x="115" y="86"/>
                </a:lnTo>
                <a:lnTo>
                  <a:pt x="110" y="100"/>
                </a:lnTo>
                <a:lnTo>
                  <a:pt x="100" y="113"/>
                </a:lnTo>
                <a:lnTo>
                  <a:pt x="91" y="125"/>
                </a:lnTo>
                <a:lnTo>
                  <a:pt x="76" y="132"/>
                </a:lnTo>
                <a:lnTo>
                  <a:pt x="76" y="130"/>
                </a:lnTo>
                <a:lnTo>
                  <a:pt x="76" y="130"/>
                </a:lnTo>
                <a:lnTo>
                  <a:pt x="76" y="125"/>
                </a:lnTo>
                <a:lnTo>
                  <a:pt x="73" y="120"/>
                </a:lnTo>
                <a:lnTo>
                  <a:pt x="68" y="117"/>
                </a:lnTo>
                <a:lnTo>
                  <a:pt x="64" y="115"/>
                </a:lnTo>
                <a:lnTo>
                  <a:pt x="12" y="115"/>
                </a:lnTo>
                <a:lnTo>
                  <a:pt x="12" y="115"/>
                </a:lnTo>
                <a:lnTo>
                  <a:pt x="7" y="117"/>
                </a:lnTo>
                <a:lnTo>
                  <a:pt x="5" y="120"/>
                </a:lnTo>
                <a:lnTo>
                  <a:pt x="2" y="125"/>
                </a:lnTo>
                <a:lnTo>
                  <a:pt x="0" y="130"/>
                </a:lnTo>
                <a:lnTo>
                  <a:pt x="0" y="240"/>
                </a:lnTo>
                <a:lnTo>
                  <a:pt x="0" y="240"/>
                </a:lnTo>
                <a:lnTo>
                  <a:pt x="2" y="245"/>
                </a:lnTo>
                <a:lnTo>
                  <a:pt x="5" y="250"/>
                </a:lnTo>
                <a:lnTo>
                  <a:pt x="7" y="252"/>
                </a:lnTo>
                <a:lnTo>
                  <a:pt x="12" y="255"/>
                </a:lnTo>
                <a:lnTo>
                  <a:pt x="64" y="255"/>
                </a:lnTo>
                <a:lnTo>
                  <a:pt x="64" y="255"/>
                </a:lnTo>
                <a:lnTo>
                  <a:pt x="68" y="252"/>
                </a:lnTo>
                <a:lnTo>
                  <a:pt x="73" y="250"/>
                </a:lnTo>
                <a:lnTo>
                  <a:pt x="76" y="245"/>
                </a:lnTo>
                <a:lnTo>
                  <a:pt x="76" y="240"/>
                </a:lnTo>
                <a:lnTo>
                  <a:pt x="76" y="235"/>
                </a:lnTo>
                <a:lnTo>
                  <a:pt x="76" y="235"/>
                </a:lnTo>
                <a:lnTo>
                  <a:pt x="113" y="233"/>
                </a:lnTo>
                <a:lnTo>
                  <a:pt x="113" y="233"/>
                </a:lnTo>
                <a:lnTo>
                  <a:pt x="149" y="247"/>
                </a:lnTo>
                <a:lnTo>
                  <a:pt x="181" y="255"/>
                </a:lnTo>
                <a:lnTo>
                  <a:pt x="181" y="255"/>
                </a:lnTo>
                <a:lnTo>
                  <a:pt x="198" y="255"/>
                </a:lnTo>
                <a:lnTo>
                  <a:pt x="223" y="252"/>
                </a:lnTo>
                <a:lnTo>
                  <a:pt x="223" y="252"/>
                </a:lnTo>
                <a:lnTo>
                  <a:pt x="235" y="250"/>
                </a:lnTo>
                <a:lnTo>
                  <a:pt x="243" y="243"/>
                </a:lnTo>
                <a:lnTo>
                  <a:pt x="248" y="233"/>
                </a:lnTo>
                <a:lnTo>
                  <a:pt x="245" y="223"/>
                </a:lnTo>
                <a:lnTo>
                  <a:pt x="245" y="223"/>
                </a:lnTo>
                <a:lnTo>
                  <a:pt x="255" y="220"/>
                </a:lnTo>
                <a:lnTo>
                  <a:pt x="265" y="213"/>
                </a:lnTo>
                <a:lnTo>
                  <a:pt x="267" y="208"/>
                </a:lnTo>
                <a:lnTo>
                  <a:pt x="267" y="201"/>
                </a:lnTo>
                <a:lnTo>
                  <a:pt x="265" y="196"/>
                </a:lnTo>
                <a:lnTo>
                  <a:pt x="260" y="191"/>
                </a:lnTo>
                <a:lnTo>
                  <a:pt x="260" y="191"/>
                </a:lnTo>
                <a:lnTo>
                  <a:pt x="265" y="189"/>
                </a:lnTo>
                <a:lnTo>
                  <a:pt x="267" y="184"/>
                </a:lnTo>
                <a:lnTo>
                  <a:pt x="272" y="174"/>
                </a:lnTo>
                <a:lnTo>
                  <a:pt x="270" y="164"/>
                </a:lnTo>
                <a:lnTo>
                  <a:pt x="267" y="159"/>
                </a:lnTo>
                <a:lnTo>
                  <a:pt x="265" y="157"/>
                </a:lnTo>
                <a:lnTo>
                  <a:pt x="265" y="157"/>
                </a:lnTo>
                <a:close/>
              </a:path>
            </a:pathLst>
          </a:custGeom>
          <a:solidFill>
            <a:srgbClr val="C00000"/>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solidFill>
                <a:srgbClr val="1F497D"/>
              </a:solidFill>
            </a:endParaRPr>
          </a:p>
        </p:txBody>
      </p:sp>
      <p:sp>
        <p:nvSpPr>
          <p:cNvPr id="51" name="Rectangle à coins arrondis 50"/>
          <p:cNvSpPr/>
          <p:nvPr/>
        </p:nvSpPr>
        <p:spPr>
          <a:xfrm>
            <a:off x="7164487" y="1334208"/>
            <a:ext cx="1174927" cy="612934"/>
          </a:xfrm>
          <a:prstGeom prst="roundRect">
            <a:avLst/>
          </a:prstGeom>
          <a:noFill/>
          <a:ln>
            <a:noFill/>
          </a:ln>
        </p:spPr>
        <p:txBody>
          <a:bodyPr wrap="square" tIns="0" bIns="0">
            <a:spAutoFit/>
          </a:bodyPr>
          <a:lstStyle/>
          <a:p>
            <a:pPr algn="ctr"/>
            <a:r>
              <a:rPr lang="fr-FR" altLang="fr-FR" sz="1400" b="1" dirty="0" smtClean="0">
                <a:solidFill>
                  <a:srgbClr val="FFFFFF">
                    <a:lumMod val="50000"/>
                  </a:srgbClr>
                </a:solidFill>
                <a:ea typeface="ヒラギノ角ゴ Pro W3" pitchFamily="-64" charset="-128"/>
              </a:rPr>
              <a:t>Vs. 2011</a:t>
            </a:r>
          </a:p>
          <a:p>
            <a:pPr algn="ctr"/>
            <a:r>
              <a:rPr lang="fr-FR" altLang="fr-FR" sz="1600" b="1" dirty="0" smtClean="0">
                <a:solidFill>
                  <a:srgbClr val="FFFFFF">
                    <a:lumMod val="50000"/>
                  </a:srgbClr>
                </a:solidFill>
                <a:latin typeface="Calibri"/>
                <a:ea typeface="ヒラギノ角ゴ Pro W3" pitchFamily="-64" charset="-128"/>
                <a:cs typeface="Calibri"/>
              </a:rPr>
              <a:t>↓</a:t>
            </a:r>
            <a:endParaRPr lang="fr-FR" altLang="fr-FR" sz="1000" dirty="0" smtClean="0">
              <a:solidFill>
                <a:srgbClr val="FFFFFF">
                  <a:lumMod val="50000"/>
                </a:srgbClr>
              </a:solidFill>
              <a:latin typeface="Calibri"/>
              <a:ea typeface="ヒラギノ角ゴ Pro W3" pitchFamily="-64" charset="-128"/>
              <a:cs typeface="Calibri"/>
            </a:endParaRPr>
          </a:p>
          <a:p>
            <a:pPr algn="ctr"/>
            <a:r>
              <a:rPr lang="fr-FR" sz="1000" dirty="0" smtClean="0">
                <a:solidFill>
                  <a:srgbClr val="FFFFFF">
                    <a:lumMod val="50000"/>
                  </a:srgbClr>
                </a:solidFill>
                <a:latin typeface="Calibri"/>
                <a:ea typeface="ヒラギノ角ゴ Pro W3" pitchFamily="-64" charset="-128"/>
                <a:cs typeface="Calibri"/>
              </a:rPr>
              <a:t>Base : 238</a:t>
            </a:r>
            <a:endParaRPr lang="fr-FR" sz="1000" dirty="0">
              <a:solidFill>
                <a:srgbClr val="FFFFFF">
                  <a:lumMod val="50000"/>
                </a:srgbClr>
              </a:solidFill>
            </a:endParaRPr>
          </a:p>
        </p:txBody>
      </p:sp>
      <p:sp>
        <p:nvSpPr>
          <p:cNvPr id="66" name="Rectangle à coins arrondis 65"/>
          <p:cNvSpPr/>
          <p:nvPr/>
        </p:nvSpPr>
        <p:spPr>
          <a:xfrm>
            <a:off x="5580548" y="1350336"/>
            <a:ext cx="1174927" cy="612934"/>
          </a:xfrm>
          <a:prstGeom prst="roundRect">
            <a:avLst/>
          </a:prstGeom>
          <a:noFill/>
          <a:ln>
            <a:noFill/>
          </a:ln>
        </p:spPr>
        <p:txBody>
          <a:bodyPr wrap="square" lIns="0" tIns="0" rIns="0" bIns="0">
            <a:spAutoFit/>
          </a:bodyPr>
          <a:lstStyle/>
          <a:p>
            <a:pPr algn="ctr"/>
            <a:r>
              <a:rPr lang="fr-FR" altLang="fr-FR" sz="1400" b="1" dirty="0" smtClean="0">
                <a:solidFill>
                  <a:srgbClr val="7030A0"/>
                </a:solidFill>
                <a:ea typeface="ヒラギノ角ゴ Pro W3" pitchFamily="-64" charset="-128"/>
              </a:rPr>
              <a:t>Lecteurs LN</a:t>
            </a:r>
          </a:p>
          <a:p>
            <a:pPr algn="ctr"/>
            <a:r>
              <a:rPr lang="fr-FR" altLang="fr-FR" sz="1600" b="1" dirty="0" smtClean="0">
                <a:solidFill>
                  <a:srgbClr val="7030A0"/>
                </a:solidFill>
                <a:latin typeface="Calibri"/>
                <a:ea typeface="ヒラギノ角ゴ Pro W3" pitchFamily="-64" charset="-128"/>
                <a:cs typeface="Calibri"/>
              </a:rPr>
              <a:t>↓</a:t>
            </a:r>
            <a:endParaRPr lang="fr-FR" altLang="fr-FR" sz="1000" dirty="0" smtClean="0">
              <a:solidFill>
                <a:srgbClr val="7030A0"/>
              </a:solidFill>
              <a:latin typeface="Calibri"/>
              <a:ea typeface="ヒラギノ角ゴ Pro W3" pitchFamily="-64" charset="-128"/>
              <a:cs typeface="Calibri"/>
            </a:endParaRPr>
          </a:p>
          <a:p>
            <a:pPr algn="ctr"/>
            <a:r>
              <a:rPr lang="fr-FR" sz="1000" dirty="0" smtClean="0">
                <a:solidFill>
                  <a:srgbClr val="7030A0"/>
                </a:solidFill>
                <a:latin typeface="Calibri"/>
                <a:ea typeface="ヒラギノ角ゴ Pro W3" pitchFamily="-64" charset="-128"/>
                <a:cs typeface="Calibri"/>
              </a:rPr>
              <a:t>Base : 213</a:t>
            </a:r>
            <a:endParaRPr lang="fr-FR" sz="1000" dirty="0">
              <a:solidFill>
                <a:srgbClr val="7030A0"/>
              </a:solidFill>
            </a:endParaRPr>
          </a:p>
        </p:txBody>
      </p:sp>
      <p:grpSp>
        <p:nvGrpSpPr>
          <p:cNvPr id="72" name="Groupe 71"/>
          <p:cNvGrpSpPr/>
          <p:nvPr/>
        </p:nvGrpSpPr>
        <p:grpSpPr>
          <a:xfrm>
            <a:off x="6680636" y="725061"/>
            <a:ext cx="561495" cy="705398"/>
            <a:chOff x="3475329" y="2590956"/>
            <a:chExt cx="2229935" cy="2801434"/>
          </a:xfrm>
          <a:solidFill>
            <a:srgbClr val="7030A0"/>
          </a:solidFill>
        </p:grpSpPr>
        <p:sp>
          <p:nvSpPr>
            <p:cNvPr id="81"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2"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3"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4"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85"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aphicFrame>
        <p:nvGraphicFramePr>
          <p:cNvPr id="86" name="Tableau 85"/>
          <p:cNvGraphicFramePr>
            <a:graphicFrameLocks noGrp="1"/>
          </p:cNvGraphicFramePr>
          <p:nvPr>
            <p:extLst>
              <p:ext uri="{D42A27DB-BD31-4B8C-83A1-F6EECF244321}">
                <p14:modId xmlns:p14="http://schemas.microsoft.com/office/powerpoint/2010/main" val="3450543205"/>
              </p:ext>
            </p:extLst>
          </p:nvPr>
        </p:nvGraphicFramePr>
        <p:xfrm>
          <a:off x="6580405" y="1981276"/>
          <a:ext cx="685252" cy="4536004"/>
        </p:xfrm>
        <a:graphic>
          <a:graphicData uri="http://schemas.openxmlformats.org/drawingml/2006/table">
            <a:tbl>
              <a:tblPr>
                <a:tableStyleId>{5C22544A-7EE6-4342-B048-85BDC9FD1C3A}</a:tableStyleId>
              </a:tblPr>
              <a:tblGrid>
                <a:gridCol w="685252"/>
              </a:tblGrid>
              <a:tr h="4123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FR" sz="1400" dirty="0" smtClean="0">
                        <a:solidFill>
                          <a:srgbClr val="1F497D"/>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smtClean="0">
                          <a:solidFill>
                            <a:srgbClr val="00B050"/>
                          </a:solidFill>
                          <a:sym typeface="Wingdings"/>
                        </a:rPr>
                        <a:t></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r>
                        <a:rPr lang="fr-FR" sz="1400" dirty="0" smtClean="0">
                          <a:solidFill>
                            <a:srgbClr val="00B050"/>
                          </a:solidFill>
                          <a:sym typeface="Wingdings"/>
                        </a:rPr>
                        <a:t></a:t>
                      </a:r>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endParaRPr lang="fr-FR" sz="1400" b="0" i="0" u="none" strike="noStrike" dirty="0">
                        <a:solidFill>
                          <a:srgbClr val="00B05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endParaRPr lang="fr-FR" sz="14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b"/>
                      <a:endParaRPr lang="fr-FR" sz="14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dirty="0" smtClean="0">
                          <a:solidFill>
                            <a:srgbClr val="C00000"/>
                          </a:solidFill>
                          <a:sym typeface="Wingdings"/>
                        </a:rPr>
                        <a:t></a:t>
                      </a:r>
                      <a:endParaRPr lang="fr-FR" sz="1400" dirty="0" smtClean="0">
                        <a:solidFill>
                          <a:srgbClr val="C00000"/>
                        </a:solidFil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7" name="Rectangle à coins arrondis 86"/>
          <p:cNvSpPr/>
          <p:nvPr/>
        </p:nvSpPr>
        <p:spPr bwMode="auto">
          <a:xfrm>
            <a:off x="3077029" y="2004683"/>
            <a:ext cx="5246701" cy="803139"/>
          </a:xfrm>
          <a:prstGeom prst="roundRect">
            <a:avLst/>
          </a:prstGeom>
          <a:noFill/>
          <a:ln w="9525" cap="flat" cmpd="sng" algn="ctr">
            <a:solidFill>
              <a:srgbClr val="481E68"/>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8" name="Rectangle à coins arrondis 87"/>
          <p:cNvSpPr/>
          <p:nvPr/>
        </p:nvSpPr>
        <p:spPr bwMode="auto">
          <a:xfrm>
            <a:off x="3077029" y="4577543"/>
            <a:ext cx="5246702" cy="168628"/>
          </a:xfrm>
          <a:prstGeom prst="roundRect">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3" name="Titre 2"/>
          <p:cNvSpPr>
            <a:spLocks noGrp="1"/>
          </p:cNvSpPr>
          <p:nvPr>
            <p:ph type="title"/>
          </p:nvPr>
        </p:nvSpPr>
        <p:spPr>
          <a:xfrm>
            <a:off x="765630" y="130855"/>
            <a:ext cx="7754257" cy="611187"/>
          </a:xfrm>
        </p:spPr>
        <p:txBody>
          <a:bodyPr/>
          <a:lstStyle/>
          <a:p>
            <a:pPr algn="just"/>
            <a:r>
              <a:rPr lang="fr-FR" altLang="fr-FR" sz="1800" dirty="0" smtClean="0"/>
              <a:t>Si les lecteurs de livres numériques mettent en avant les 2 mêmes inconvénients qu’en janvier 2011, ils semblent juger la lecture sur écran moins fatigante probablement grâce aux nouveaux supports qu’ils utilisent.</a:t>
            </a:r>
            <a:endParaRPr lang="fr-FR" sz="1800" dirty="0"/>
          </a:p>
        </p:txBody>
      </p:sp>
    </p:spTree>
    <p:extLst>
      <p:ext uri="{BB962C8B-B14F-4D97-AF65-F5344CB8AC3E}">
        <p14:creationId xmlns:p14="http://schemas.microsoft.com/office/powerpoint/2010/main" val="279935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61" name="Rectangle 27"/>
          <p:cNvSpPr>
            <a:spLocks noGrp="1" noChangeArrowheads="1"/>
          </p:cNvSpPr>
          <p:nvPr>
            <p:ph type="title"/>
          </p:nvPr>
        </p:nvSpPr>
        <p:spPr/>
        <p:txBody>
          <a:bodyPr/>
          <a:lstStyle/>
          <a:p>
            <a:pPr eaLnBrk="1" hangingPunct="1"/>
            <a:r>
              <a:rPr lang="fr-FR" altLang="fr-FR" sz="1800" dirty="0" smtClean="0"/>
              <a:t>Des avantages reconnus par tous qu’ils soient ou non lecteurs de livres numériques </a:t>
            </a:r>
          </a:p>
        </p:txBody>
      </p:sp>
      <p:sp>
        <p:nvSpPr>
          <p:cNvPr id="95235" name="Espace réservé du numéro de diapositive 4"/>
          <p:cNvSpPr>
            <a:spLocks noGrp="1"/>
          </p:cNvSpPr>
          <p:nvPr>
            <p:ph type="sldNum" sz="quarter" idx="11"/>
          </p:nvPr>
        </p:nvSpPr>
        <p:spPr>
          <a:xfrm>
            <a:off x="8845619" y="6563797"/>
            <a:ext cx="157094" cy="184666"/>
          </a:xfrm>
          <a:noFill/>
          <a:ln/>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47</a:t>
            </a:fld>
            <a:endParaRPr lang="en-US" altLang="fr-FR" smtClean="0">
              <a:solidFill>
                <a:srgbClr val="1F497D"/>
              </a:solidFill>
            </a:endParaRPr>
          </a:p>
        </p:txBody>
      </p:sp>
      <p:sp>
        <p:nvSpPr>
          <p:cNvPr id="95263" name="Textfeld 7"/>
          <p:cNvSpPr txBox="1">
            <a:spLocks noChangeArrowheads="1"/>
          </p:cNvSpPr>
          <p:nvPr/>
        </p:nvSpPr>
        <p:spPr bwMode="auto">
          <a:xfrm>
            <a:off x="176817" y="944563"/>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Q8. Quels sont selon vous les principaux avantages des livres numériques ?</a:t>
            </a:r>
          </a:p>
          <a:p>
            <a:pPr eaLnBrk="1" hangingPunct="1">
              <a:spcBef>
                <a:spcPct val="0"/>
              </a:spcBef>
              <a:buFontTx/>
              <a:buNone/>
            </a:pPr>
            <a:r>
              <a:rPr lang="fr-FR" altLang="fr-FR" sz="1000" dirty="0" smtClean="0">
                <a:solidFill>
                  <a:srgbClr val="1F497D"/>
                </a:solidFill>
                <a:ea typeface="ヒラギノ角ゴ Pro W3" pitchFamily="-64" charset="-128"/>
              </a:rPr>
              <a:t>Base : Ensemble 2 018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 </a:t>
            </a:r>
            <a:endParaRPr lang="fr-FR" altLang="fr-FR" sz="1000" dirty="0">
              <a:solidFill>
                <a:srgbClr val="1F497D"/>
              </a:solidFill>
              <a:ea typeface="ヒラギノ角ゴ Pro W3" pitchFamily="-64" charset="-128"/>
            </a:endParaRPr>
          </a:p>
        </p:txBody>
      </p:sp>
      <p:graphicFrame>
        <p:nvGraphicFramePr>
          <p:cNvPr id="4" name="Graphique 3"/>
          <p:cNvGraphicFramePr/>
          <p:nvPr>
            <p:extLst>
              <p:ext uri="{D42A27DB-BD31-4B8C-83A1-F6EECF244321}">
                <p14:modId xmlns:p14="http://schemas.microsoft.com/office/powerpoint/2010/main" val="3789773806"/>
              </p:ext>
            </p:extLst>
          </p:nvPr>
        </p:nvGraphicFramePr>
        <p:xfrm>
          <a:off x="176819" y="1856948"/>
          <a:ext cx="6133088" cy="4803496"/>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à coins arrondis 39"/>
          <p:cNvSpPr/>
          <p:nvPr/>
        </p:nvSpPr>
        <p:spPr>
          <a:xfrm>
            <a:off x="4970230" y="1334208"/>
            <a:ext cx="1174927" cy="490347"/>
          </a:xfrm>
          <a:prstGeom prst="roundRect">
            <a:avLst/>
          </a:prstGeom>
          <a:noFill/>
          <a:ln>
            <a:noFill/>
          </a:ln>
        </p:spPr>
        <p:txBody>
          <a:bodyPr wrap="square" tIns="0" bIns="0">
            <a:spAutoFit/>
          </a:bodyPr>
          <a:lstStyle/>
          <a:p>
            <a:pPr algn="ctr"/>
            <a:r>
              <a:rPr lang="fr-FR" altLang="fr-FR" sz="1600" b="1" dirty="0" smtClean="0">
                <a:solidFill>
                  <a:srgbClr val="7030A0"/>
                </a:solidFill>
                <a:ea typeface="ヒラギノ角ゴ Pro W3" pitchFamily="-64" charset="-128"/>
              </a:rPr>
              <a:t>Au total</a:t>
            </a:r>
          </a:p>
          <a:p>
            <a:pPr algn="ctr"/>
            <a:r>
              <a:rPr lang="fr-FR" altLang="fr-FR" sz="1600" b="1" dirty="0" smtClean="0">
                <a:solidFill>
                  <a:srgbClr val="7030A0"/>
                </a:solidFill>
                <a:latin typeface="Calibri"/>
                <a:ea typeface="ヒラギノ角ゴ Pro W3" pitchFamily="-64" charset="-128"/>
                <a:cs typeface="Calibri"/>
              </a:rPr>
              <a:t>↓</a:t>
            </a:r>
            <a:endParaRPr lang="fr-FR" sz="1100" b="1" dirty="0">
              <a:solidFill>
                <a:srgbClr val="7030A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64648143"/>
              </p:ext>
            </p:extLst>
          </p:nvPr>
        </p:nvGraphicFramePr>
        <p:xfrm>
          <a:off x="5200541" y="1976209"/>
          <a:ext cx="497006" cy="4542930"/>
        </p:xfrm>
        <a:graphic>
          <a:graphicData uri="http://schemas.openxmlformats.org/drawingml/2006/table">
            <a:tbl>
              <a:tblPr>
                <a:tableStyleId>{5C22544A-7EE6-4342-B048-85BDC9FD1C3A}</a:tableStyleId>
              </a:tblPr>
              <a:tblGrid>
                <a:gridCol w="497006"/>
              </a:tblGrid>
              <a:tr h="302862">
                <a:tc>
                  <a:txBody>
                    <a:bodyPr/>
                    <a:lstStyle/>
                    <a:p>
                      <a:pPr algn="ctr" fontAlgn="ctr"/>
                      <a:r>
                        <a:rPr lang="fr-FR" sz="1600" b="1" i="0" u="none" strike="noStrike" dirty="0" smtClean="0">
                          <a:solidFill>
                            <a:srgbClr val="7030A0"/>
                          </a:solidFill>
                          <a:effectLst/>
                          <a:latin typeface="+mn-lt"/>
                        </a:rPr>
                        <a:t>42%</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28%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28%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21%</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18%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14%</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10%</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6%</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6%</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5%</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4%</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1" i="0" u="none" strike="noStrike" dirty="0" smtClean="0">
                          <a:solidFill>
                            <a:srgbClr val="7030A0"/>
                          </a:solidFill>
                          <a:effectLst/>
                          <a:latin typeface="+mn-lt"/>
                        </a:rPr>
                        <a:t>3%</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Ellipse 2"/>
          <p:cNvSpPr/>
          <p:nvPr/>
        </p:nvSpPr>
        <p:spPr bwMode="auto">
          <a:xfrm>
            <a:off x="5650801" y="2046210"/>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a:t>
            </a:r>
          </a:p>
        </p:txBody>
      </p:sp>
      <p:sp>
        <p:nvSpPr>
          <p:cNvPr id="17" name="Ellipse 16"/>
          <p:cNvSpPr/>
          <p:nvPr/>
        </p:nvSpPr>
        <p:spPr bwMode="auto">
          <a:xfrm>
            <a:off x="5650801" y="2349364"/>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21" name="Ellipse 20"/>
          <p:cNvSpPr/>
          <p:nvPr/>
        </p:nvSpPr>
        <p:spPr bwMode="auto">
          <a:xfrm>
            <a:off x="5650801" y="2652518"/>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22" name="Ellipse 21"/>
          <p:cNvSpPr/>
          <p:nvPr/>
        </p:nvSpPr>
        <p:spPr bwMode="auto">
          <a:xfrm>
            <a:off x="5650801" y="295567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4</a:t>
            </a:r>
          </a:p>
        </p:txBody>
      </p:sp>
      <p:sp>
        <p:nvSpPr>
          <p:cNvPr id="23" name="Ellipse 22"/>
          <p:cNvSpPr/>
          <p:nvPr/>
        </p:nvSpPr>
        <p:spPr bwMode="auto">
          <a:xfrm>
            <a:off x="5650801" y="3258826"/>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5</a:t>
            </a:r>
          </a:p>
        </p:txBody>
      </p:sp>
      <p:sp>
        <p:nvSpPr>
          <p:cNvPr id="24" name="Ellipse 23"/>
          <p:cNvSpPr/>
          <p:nvPr/>
        </p:nvSpPr>
        <p:spPr bwMode="auto">
          <a:xfrm>
            <a:off x="5650801" y="356198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6</a:t>
            </a:r>
          </a:p>
        </p:txBody>
      </p:sp>
      <p:sp>
        <p:nvSpPr>
          <p:cNvPr id="28" name="Ellipse 27"/>
          <p:cNvSpPr/>
          <p:nvPr/>
        </p:nvSpPr>
        <p:spPr bwMode="auto">
          <a:xfrm>
            <a:off x="5650801" y="386513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7</a:t>
            </a:r>
          </a:p>
        </p:txBody>
      </p:sp>
      <p:sp>
        <p:nvSpPr>
          <p:cNvPr id="30" name="Ellipse 29"/>
          <p:cNvSpPr/>
          <p:nvPr/>
        </p:nvSpPr>
        <p:spPr bwMode="auto">
          <a:xfrm>
            <a:off x="5650801" y="416828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8</a:t>
            </a:r>
          </a:p>
        </p:txBody>
      </p:sp>
      <p:sp>
        <p:nvSpPr>
          <p:cNvPr id="31" name="Ellipse 30"/>
          <p:cNvSpPr/>
          <p:nvPr/>
        </p:nvSpPr>
        <p:spPr bwMode="auto">
          <a:xfrm>
            <a:off x="5650801" y="447144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32" name="Ellipse 31"/>
          <p:cNvSpPr/>
          <p:nvPr/>
        </p:nvSpPr>
        <p:spPr bwMode="auto">
          <a:xfrm>
            <a:off x="5650801" y="4774596"/>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33" name="Ellipse 32"/>
          <p:cNvSpPr/>
          <p:nvPr/>
        </p:nvSpPr>
        <p:spPr bwMode="auto">
          <a:xfrm>
            <a:off x="5650801" y="507775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sp>
        <p:nvSpPr>
          <p:cNvPr id="34" name="Ellipse 33"/>
          <p:cNvSpPr/>
          <p:nvPr/>
        </p:nvSpPr>
        <p:spPr bwMode="auto">
          <a:xfrm>
            <a:off x="5650801" y="538090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sp>
        <p:nvSpPr>
          <p:cNvPr id="35" name="Ellipse 34"/>
          <p:cNvSpPr/>
          <p:nvPr/>
        </p:nvSpPr>
        <p:spPr bwMode="auto">
          <a:xfrm>
            <a:off x="5650801" y="568405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13</a:t>
            </a:r>
          </a:p>
        </p:txBody>
      </p:sp>
      <p:sp>
        <p:nvSpPr>
          <p:cNvPr id="36" name="Ellipse 35"/>
          <p:cNvSpPr/>
          <p:nvPr/>
        </p:nvSpPr>
        <p:spPr bwMode="auto">
          <a:xfrm>
            <a:off x="5650801" y="598721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14</a:t>
            </a:r>
          </a:p>
        </p:txBody>
      </p:sp>
      <p:sp>
        <p:nvSpPr>
          <p:cNvPr id="37" name="Ellipse 36"/>
          <p:cNvSpPr/>
          <p:nvPr/>
        </p:nvSpPr>
        <p:spPr bwMode="auto">
          <a:xfrm>
            <a:off x="5650801" y="629036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15</a:t>
            </a:r>
          </a:p>
        </p:txBody>
      </p:sp>
      <p:sp>
        <p:nvSpPr>
          <p:cNvPr id="45" name="Espace réservé du numéro de diapositive 4"/>
          <p:cNvSpPr txBox="1">
            <a:spLocks/>
          </p:cNvSpPr>
          <p:nvPr/>
        </p:nvSpPr>
        <p:spPr bwMode="auto">
          <a:xfrm>
            <a:off x="8845619" y="6563797"/>
            <a:ext cx="157094"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r" rtl="0" fontAlgn="base">
              <a:lnSpc>
                <a:spcPct val="100000"/>
              </a:lnSpc>
              <a:spcBef>
                <a:spcPct val="0"/>
              </a:spcBef>
              <a:spcAft>
                <a:spcPct val="0"/>
              </a:spcAft>
              <a:buFontTx/>
              <a:buNone/>
              <a:defRPr sz="1200" b="1" kern="1200">
                <a:solidFill>
                  <a:schemeClr val="tx1"/>
                </a:solidFill>
                <a:latin typeface="Calibri" pitchFamily="34" charset="0"/>
                <a:ea typeface="+mn-ea"/>
                <a:cs typeface="+mn-cs"/>
              </a:defRPr>
            </a:lvl1pPr>
            <a:lvl2pPr marL="4572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2pPr>
            <a:lvl3pPr marL="9144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3pPr>
            <a:lvl4pPr marL="13716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4pPr>
            <a:lvl5pPr marL="18288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238B2C97-1430-4BFF-BEC1-0E7B60BD549F}" type="slidenum">
              <a:rPr lang="en-US" smtClean="0">
                <a:solidFill>
                  <a:srgbClr val="1F497D"/>
                </a:solidFill>
              </a:rPr>
              <a:pPr>
                <a:defRPr/>
              </a:pPr>
              <a:t>47</a:t>
            </a:fld>
            <a:endParaRPr lang="en-US">
              <a:solidFill>
                <a:srgbClr val="1F497D"/>
              </a:solidFill>
            </a:endParaRPr>
          </a:p>
        </p:txBody>
      </p:sp>
      <p:sp>
        <p:nvSpPr>
          <p:cNvPr id="46" name="Rectangle à coins arrondis 45"/>
          <p:cNvSpPr/>
          <p:nvPr/>
        </p:nvSpPr>
        <p:spPr>
          <a:xfrm>
            <a:off x="6185663" y="1350336"/>
            <a:ext cx="1174927" cy="612934"/>
          </a:xfrm>
          <a:prstGeom prst="roundRect">
            <a:avLst/>
          </a:prstGeom>
          <a:noFill/>
          <a:ln>
            <a:noFill/>
          </a:ln>
        </p:spPr>
        <p:txBody>
          <a:bodyPr wrap="square" lIns="0" tIns="0" rIns="0" bIns="0">
            <a:spAutoFit/>
          </a:bodyPr>
          <a:lstStyle/>
          <a:p>
            <a:pPr algn="ctr"/>
            <a:r>
              <a:rPr lang="fr-FR" altLang="fr-FR" sz="1400" b="1" dirty="0" smtClean="0">
                <a:solidFill>
                  <a:srgbClr val="7030A0"/>
                </a:solidFill>
                <a:ea typeface="ヒラギノ角ゴ Pro W3" pitchFamily="-64" charset="-128"/>
              </a:rPr>
              <a:t>Lecteurs LN</a:t>
            </a:r>
          </a:p>
          <a:p>
            <a:pPr algn="ctr"/>
            <a:r>
              <a:rPr lang="fr-FR" altLang="fr-FR" sz="1600" b="1" dirty="0" smtClean="0">
                <a:solidFill>
                  <a:srgbClr val="7030A0"/>
                </a:solidFill>
                <a:latin typeface="Calibri"/>
                <a:ea typeface="ヒラギノ角ゴ Pro W3" pitchFamily="-64" charset="-128"/>
                <a:cs typeface="Calibri"/>
              </a:rPr>
              <a:t>↓</a:t>
            </a:r>
            <a:endParaRPr lang="fr-FR" altLang="fr-FR" sz="1000" dirty="0" smtClean="0">
              <a:solidFill>
                <a:srgbClr val="7030A0"/>
              </a:solidFill>
              <a:latin typeface="Calibri"/>
              <a:ea typeface="ヒラギノ角ゴ Pro W3" pitchFamily="-64" charset="-128"/>
              <a:cs typeface="Calibri"/>
            </a:endParaRPr>
          </a:p>
          <a:p>
            <a:pPr algn="ctr"/>
            <a:r>
              <a:rPr lang="fr-FR" sz="1000" dirty="0" smtClean="0">
                <a:solidFill>
                  <a:srgbClr val="7030A0"/>
                </a:solidFill>
                <a:latin typeface="Calibri"/>
                <a:ea typeface="ヒラギノ角ゴ Pro W3" pitchFamily="-64" charset="-128"/>
                <a:cs typeface="Calibri"/>
              </a:rPr>
              <a:t>Base : 213</a:t>
            </a:r>
            <a:endParaRPr lang="fr-FR" sz="1000" dirty="0">
              <a:solidFill>
                <a:srgbClr val="7030A0"/>
              </a:solidFill>
            </a:endParaRPr>
          </a:p>
        </p:txBody>
      </p:sp>
      <p:graphicFrame>
        <p:nvGraphicFramePr>
          <p:cNvPr id="47" name="Tableau 46"/>
          <p:cNvGraphicFramePr>
            <a:graphicFrameLocks noGrp="1"/>
          </p:cNvGraphicFramePr>
          <p:nvPr>
            <p:extLst>
              <p:ext uri="{D42A27DB-BD31-4B8C-83A1-F6EECF244321}">
                <p14:modId xmlns:p14="http://schemas.microsoft.com/office/powerpoint/2010/main" val="2425891318"/>
              </p:ext>
            </p:extLst>
          </p:nvPr>
        </p:nvGraphicFramePr>
        <p:xfrm>
          <a:off x="6415974" y="1976209"/>
          <a:ext cx="497006" cy="4542930"/>
        </p:xfrm>
        <a:graphic>
          <a:graphicData uri="http://schemas.openxmlformats.org/drawingml/2006/table">
            <a:tbl>
              <a:tblPr>
                <a:tableStyleId>{5C22544A-7EE6-4342-B048-85BDC9FD1C3A}</a:tableStyleId>
              </a:tblPr>
              <a:tblGrid>
                <a:gridCol w="497006"/>
              </a:tblGrid>
              <a:tr h="302862">
                <a:tc>
                  <a:txBody>
                    <a:bodyPr/>
                    <a:lstStyle/>
                    <a:p>
                      <a:pPr algn="ctr" fontAlgn="ctr"/>
                      <a:r>
                        <a:rPr lang="fr-FR" sz="1600" b="0" i="0" u="none" strike="noStrike" dirty="0" smtClean="0">
                          <a:solidFill>
                            <a:srgbClr val="7030A0"/>
                          </a:solidFill>
                          <a:effectLst/>
                          <a:latin typeface="+mn-lt"/>
                        </a:rPr>
                        <a:t>57%</a:t>
                      </a:r>
                      <a:endParaRPr lang="fr-FR" sz="1600" b="0"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42%</a:t>
                      </a:r>
                      <a:endParaRPr lang="fr-FR" sz="1600" b="0"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42%</a:t>
                      </a:r>
                      <a:endParaRPr lang="fr-FR" sz="1600" b="0"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29%</a:t>
                      </a:r>
                      <a:endParaRPr lang="fr-FR" sz="1600" b="0"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22%</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38100" cap="flat" cmpd="sng" algn="ctr">
                      <a:solidFill>
                        <a:srgbClr val="481E6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15%</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13%</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7%</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635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11%</a:t>
                      </a:r>
                      <a:endParaRPr lang="fr-FR" sz="1600" b="0" i="0" u="none" strike="noStrike" dirty="0">
                        <a:solidFill>
                          <a:srgbClr val="7030A0"/>
                        </a:solidFill>
                        <a:effectLst/>
                        <a:latin typeface="+mn-lt"/>
                      </a:endParaRPr>
                    </a:p>
                  </a:txBody>
                  <a:tcPr marL="9525" marR="9525" marT="9525" marB="0" anchor="ctr">
                    <a:lnL w="6350" cap="flat" cmpd="sng" algn="ctr">
                      <a:solidFill>
                        <a:srgbClr val="481E68"/>
                      </a:solidFill>
                      <a:prstDash val="solid"/>
                      <a:round/>
                      <a:headEnd type="none" w="med" len="med"/>
                      <a:tailEnd type="none" w="med" len="med"/>
                    </a:lnL>
                    <a:lnR w="6350" cap="flat" cmpd="sng" algn="ctr">
                      <a:solidFill>
                        <a:srgbClr val="481E68"/>
                      </a:solidFill>
                      <a:prstDash val="solid"/>
                      <a:round/>
                      <a:headEnd type="none" w="med" len="med"/>
                      <a:tailEnd type="none" w="med" len="med"/>
                    </a:lnR>
                    <a:lnT w="6350" cap="flat" cmpd="sng" algn="ctr">
                      <a:solidFill>
                        <a:srgbClr val="481E68"/>
                      </a:solidFill>
                      <a:prstDash val="solid"/>
                      <a:round/>
                      <a:headEnd type="none" w="med" len="med"/>
                      <a:tailEnd type="none" w="med" len="med"/>
                    </a:lnT>
                    <a:lnB w="635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5%</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6350" cap="flat" cmpd="sng" algn="ctr">
                      <a:solidFill>
                        <a:srgbClr val="481E6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5%</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9%</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8%</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7%</a:t>
                      </a:r>
                      <a:endParaRPr lang="fr-FR" sz="1600" b="0"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7030A0"/>
                          </a:solidFill>
                          <a:effectLst/>
                          <a:latin typeface="+mn-lt"/>
                        </a:rPr>
                        <a:t>2%</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38100" cap="flat" cmpd="sng" algn="ctr">
                      <a:solidFill>
                        <a:srgbClr val="481E6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8" name="Ellipse 47"/>
          <p:cNvSpPr/>
          <p:nvPr/>
        </p:nvSpPr>
        <p:spPr bwMode="auto">
          <a:xfrm>
            <a:off x="6866234" y="2046210"/>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a:t>
            </a:r>
          </a:p>
        </p:txBody>
      </p:sp>
      <p:sp>
        <p:nvSpPr>
          <p:cNvPr id="49" name="Ellipse 48"/>
          <p:cNvSpPr/>
          <p:nvPr/>
        </p:nvSpPr>
        <p:spPr bwMode="auto">
          <a:xfrm>
            <a:off x="6866234" y="2349364"/>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50" name="Ellipse 49"/>
          <p:cNvSpPr/>
          <p:nvPr/>
        </p:nvSpPr>
        <p:spPr bwMode="auto">
          <a:xfrm>
            <a:off x="6866234" y="2652518"/>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51" name="Ellipse 50"/>
          <p:cNvSpPr/>
          <p:nvPr/>
        </p:nvSpPr>
        <p:spPr bwMode="auto">
          <a:xfrm>
            <a:off x="6866234" y="295567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4</a:t>
            </a:r>
          </a:p>
        </p:txBody>
      </p:sp>
      <p:sp>
        <p:nvSpPr>
          <p:cNvPr id="52" name="Ellipse 51"/>
          <p:cNvSpPr/>
          <p:nvPr/>
        </p:nvSpPr>
        <p:spPr bwMode="auto">
          <a:xfrm>
            <a:off x="6866234" y="3258826"/>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5</a:t>
            </a:r>
          </a:p>
        </p:txBody>
      </p:sp>
      <p:sp>
        <p:nvSpPr>
          <p:cNvPr id="54" name="Ellipse 53"/>
          <p:cNvSpPr/>
          <p:nvPr/>
        </p:nvSpPr>
        <p:spPr bwMode="auto">
          <a:xfrm>
            <a:off x="6866234" y="356198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6</a:t>
            </a:r>
          </a:p>
        </p:txBody>
      </p:sp>
      <p:sp>
        <p:nvSpPr>
          <p:cNvPr id="55" name="Ellipse 54"/>
          <p:cNvSpPr/>
          <p:nvPr/>
        </p:nvSpPr>
        <p:spPr bwMode="auto">
          <a:xfrm>
            <a:off x="6866234" y="386513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7</a:t>
            </a:r>
          </a:p>
        </p:txBody>
      </p:sp>
      <p:sp>
        <p:nvSpPr>
          <p:cNvPr id="56" name="Ellipse 55"/>
          <p:cNvSpPr/>
          <p:nvPr/>
        </p:nvSpPr>
        <p:spPr bwMode="auto">
          <a:xfrm>
            <a:off x="6866234" y="416828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sp>
        <p:nvSpPr>
          <p:cNvPr id="73" name="Ellipse 72"/>
          <p:cNvSpPr/>
          <p:nvPr/>
        </p:nvSpPr>
        <p:spPr bwMode="auto">
          <a:xfrm>
            <a:off x="6866234" y="447144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8</a:t>
            </a:r>
          </a:p>
        </p:txBody>
      </p:sp>
      <p:sp>
        <p:nvSpPr>
          <p:cNvPr id="74" name="Ellipse 73"/>
          <p:cNvSpPr/>
          <p:nvPr/>
        </p:nvSpPr>
        <p:spPr bwMode="auto">
          <a:xfrm>
            <a:off x="6866234" y="4774596"/>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13</a:t>
            </a:r>
          </a:p>
        </p:txBody>
      </p:sp>
      <p:sp>
        <p:nvSpPr>
          <p:cNvPr id="75" name="Ellipse 74"/>
          <p:cNvSpPr/>
          <p:nvPr/>
        </p:nvSpPr>
        <p:spPr bwMode="auto">
          <a:xfrm>
            <a:off x="6866234" y="507775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13</a:t>
            </a:r>
          </a:p>
        </p:txBody>
      </p:sp>
      <p:sp>
        <p:nvSpPr>
          <p:cNvPr id="76" name="Ellipse 75"/>
          <p:cNvSpPr/>
          <p:nvPr/>
        </p:nvSpPr>
        <p:spPr bwMode="auto">
          <a:xfrm>
            <a:off x="6866234" y="538090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77" name="Ellipse 76"/>
          <p:cNvSpPr/>
          <p:nvPr/>
        </p:nvSpPr>
        <p:spPr bwMode="auto">
          <a:xfrm>
            <a:off x="6866234" y="568405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10</a:t>
            </a:r>
          </a:p>
        </p:txBody>
      </p:sp>
      <p:sp>
        <p:nvSpPr>
          <p:cNvPr id="78" name="Ellipse 77"/>
          <p:cNvSpPr/>
          <p:nvPr/>
        </p:nvSpPr>
        <p:spPr bwMode="auto">
          <a:xfrm>
            <a:off x="6866234" y="598721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sp>
        <p:nvSpPr>
          <p:cNvPr id="79" name="Ellipse 78"/>
          <p:cNvSpPr/>
          <p:nvPr/>
        </p:nvSpPr>
        <p:spPr bwMode="auto">
          <a:xfrm>
            <a:off x="6866234" y="629036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15</a:t>
            </a:r>
          </a:p>
        </p:txBody>
      </p:sp>
      <p:sp>
        <p:nvSpPr>
          <p:cNvPr id="80" name="Rectangle à coins arrondis 79"/>
          <p:cNvSpPr/>
          <p:nvPr/>
        </p:nvSpPr>
        <p:spPr>
          <a:xfrm>
            <a:off x="7201913" y="1350336"/>
            <a:ext cx="1296629" cy="612934"/>
          </a:xfrm>
          <a:prstGeom prst="roundRect">
            <a:avLst/>
          </a:prstGeom>
          <a:noFill/>
          <a:ln>
            <a:noFill/>
          </a:ln>
        </p:spPr>
        <p:txBody>
          <a:bodyPr wrap="square" lIns="0" tIns="0" rIns="0" bIns="0">
            <a:spAutoFit/>
          </a:bodyPr>
          <a:lstStyle/>
          <a:p>
            <a:pPr algn="ctr"/>
            <a:r>
              <a:rPr lang="fr-FR" altLang="fr-FR" sz="1400" b="1" dirty="0" smtClean="0">
                <a:solidFill>
                  <a:srgbClr val="C00000"/>
                </a:solidFill>
                <a:ea typeface="ヒラギノ角ゴ Pro W3" pitchFamily="-64" charset="-128"/>
              </a:rPr>
              <a:t>Non lecteurs LN</a:t>
            </a:r>
            <a:r>
              <a:rPr lang="fr-FR" altLang="fr-FR" sz="1600" b="1" dirty="0" smtClean="0">
                <a:solidFill>
                  <a:srgbClr val="C00000"/>
                </a:solidFill>
                <a:ea typeface="ヒラギノ角ゴ Pro W3" pitchFamily="-64" charset="-128"/>
              </a:rPr>
              <a:t/>
            </a:r>
            <a:br>
              <a:rPr lang="fr-FR" altLang="fr-FR" sz="1600" b="1" dirty="0" smtClean="0">
                <a:solidFill>
                  <a:srgbClr val="C00000"/>
                </a:solidFill>
                <a:ea typeface="ヒラギノ角ゴ Pro W3" pitchFamily="-64" charset="-128"/>
              </a:rPr>
            </a:br>
            <a:r>
              <a:rPr lang="fr-FR" altLang="fr-FR" sz="1600" b="1" dirty="0" smtClean="0">
                <a:solidFill>
                  <a:srgbClr val="C00000"/>
                </a:solidFill>
                <a:latin typeface="Calibri"/>
                <a:ea typeface="ヒラギノ角ゴ Pro W3" pitchFamily="-64" charset="-128"/>
                <a:cs typeface="Calibri"/>
              </a:rPr>
              <a:t>↓</a:t>
            </a:r>
          </a:p>
          <a:p>
            <a:pPr algn="ctr"/>
            <a:r>
              <a:rPr lang="fr-FR" sz="1000" dirty="0" smtClean="0">
                <a:solidFill>
                  <a:srgbClr val="C00000"/>
                </a:solidFill>
                <a:latin typeface="Calibri"/>
                <a:ea typeface="ヒラギノ角ゴ Pro W3" pitchFamily="-64" charset="-128"/>
                <a:cs typeface="Calibri"/>
              </a:rPr>
              <a:t>Base : 1 805</a:t>
            </a:r>
            <a:endParaRPr lang="fr-FR" sz="1000" dirty="0">
              <a:solidFill>
                <a:srgbClr val="C00000"/>
              </a:solidFill>
            </a:endParaRPr>
          </a:p>
        </p:txBody>
      </p:sp>
      <p:graphicFrame>
        <p:nvGraphicFramePr>
          <p:cNvPr id="81" name="Tableau 80"/>
          <p:cNvGraphicFramePr>
            <a:graphicFrameLocks noGrp="1"/>
          </p:cNvGraphicFramePr>
          <p:nvPr>
            <p:extLst>
              <p:ext uri="{D42A27DB-BD31-4B8C-83A1-F6EECF244321}">
                <p14:modId xmlns:p14="http://schemas.microsoft.com/office/powerpoint/2010/main" val="1470234282"/>
              </p:ext>
            </p:extLst>
          </p:nvPr>
        </p:nvGraphicFramePr>
        <p:xfrm>
          <a:off x="7526353" y="1976209"/>
          <a:ext cx="497006" cy="4542930"/>
        </p:xfrm>
        <a:graphic>
          <a:graphicData uri="http://schemas.openxmlformats.org/drawingml/2006/table">
            <a:tbl>
              <a:tblPr>
                <a:tableStyleId>{5C22544A-7EE6-4342-B048-85BDC9FD1C3A}</a:tableStyleId>
              </a:tblPr>
              <a:tblGrid>
                <a:gridCol w="497006"/>
              </a:tblGrid>
              <a:tr h="302862">
                <a:tc>
                  <a:txBody>
                    <a:bodyPr/>
                    <a:lstStyle/>
                    <a:p>
                      <a:pPr algn="ctr" fontAlgn="ctr"/>
                      <a:r>
                        <a:rPr lang="fr-FR" sz="1600" b="0" i="0" u="none" strike="noStrike" dirty="0" smtClean="0">
                          <a:solidFill>
                            <a:srgbClr val="C00000"/>
                          </a:solidFill>
                          <a:effectLst/>
                          <a:latin typeface="+mn-lt"/>
                        </a:rPr>
                        <a:t>40%</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27%</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27%</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20%</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17%</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14%</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10%</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9%</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7%</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7%</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7%</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6%</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5%</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4%</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2862">
                <a:tc>
                  <a:txBody>
                    <a:bodyPr/>
                    <a:lstStyle/>
                    <a:p>
                      <a:pPr algn="ctr" fontAlgn="ctr"/>
                      <a:r>
                        <a:rPr lang="fr-FR" sz="1600" b="0" i="0" u="none" strike="noStrike" dirty="0" smtClean="0">
                          <a:solidFill>
                            <a:srgbClr val="C00000"/>
                          </a:solidFill>
                          <a:effectLst/>
                          <a:latin typeface="+mn-lt"/>
                        </a:rPr>
                        <a:t>3%</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2" name="Ellipse 81"/>
          <p:cNvSpPr/>
          <p:nvPr/>
        </p:nvSpPr>
        <p:spPr bwMode="auto">
          <a:xfrm>
            <a:off x="7955097" y="2046210"/>
            <a:ext cx="236335" cy="170080"/>
          </a:xfrm>
          <a:prstGeom prst="ellipse">
            <a:avLst/>
          </a:prstGeom>
          <a:solidFill>
            <a:srgbClr val="C00000"/>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1</a:t>
            </a:r>
          </a:p>
        </p:txBody>
      </p:sp>
      <p:sp>
        <p:nvSpPr>
          <p:cNvPr id="83" name="Ellipse 82"/>
          <p:cNvSpPr/>
          <p:nvPr/>
        </p:nvSpPr>
        <p:spPr bwMode="auto">
          <a:xfrm>
            <a:off x="7955097" y="2349364"/>
            <a:ext cx="236335" cy="170080"/>
          </a:xfrm>
          <a:prstGeom prst="ellipse">
            <a:avLst/>
          </a:prstGeom>
          <a:solidFill>
            <a:srgbClr val="C00000"/>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2</a:t>
            </a:r>
          </a:p>
        </p:txBody>
      </p:sp>
      <p:sp>
        <p:nvSpPr>
          <p:cNvPr id="84" name="Ellipse 83"/>
          <p:cNvSpPr/>
          <p:nvPr/>
        </p:nvSpPr>
        <p:spPr bwMode="auto">
          <a:xfrm>
            <a:off x="7955097" y="2652518"/>
            <a:ext cx="236335" cy="170080"/>
          </a:xfrm>
          <a:prstGeom prst="ellipse">
            <a:avLst/>
          </a:prstGeom>
          <a:solidFill>
            <a:srgbClr val="C00000"/>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2</a:t>
            </a:r>
          </a:p>
        </p:txBody>
      </p:sp>
      <p:sp>
        <p:nvSpPr>
          <p:cNvPr id="85" name="Ellipse 84"/>
          <p:cNvSpPr/>
          <p:nvPr/>
        </p:nvSpPr>
        <p:spPr bwMode="auto">
          <a:xfrm>
            <a:off x="7955097" y="2955672"/>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4</a:t>
            </a:r>
          </a:p>
        </p:txBody>
      </p:sp>
      <p:sp>
        <p:nvSpPr>
          <p:cNvPr id="86" name="Ellipse 85"/>
          <p:cNvSpPr/>
          <p:nvPr/>
        </p:nvSpPr>
        <p:spPr bwMode="auto">
          <a:xfrm>
            <a:off x="7955097" y="3258826"/>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5</a:t>
            </a:r>
          </a:p>
        </p:txBody>
      </p:sp>
      <p:sp>
        <p:nvSpPr>
          <p:cNvPr id="87" name="Ellipse 86"/>
          <p:cNvSpPr/>
          <p:nvPr/>
        </p:nvSpPr>
        <p:spPr bwMode="auto">
          <a:xfrm>
            <a:off x="7955097" y="3561980"/>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6</a:t>
            </a:r>
          </a:p>
        </p:txBody>
      </p:sp>
      <p:sp>
        <p:nvSpPr>
          <p:cNvPr id="88" name="Ellipse 87"/>
          <p:cNvSpPr/>
          <p:nvPr/>
        </p:nvSpPr>
        <p:spPr bwMode="auto">
          <a:xfrm>
            <a:off x="7955097" y="3865134"/>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7</a:t>
            </a:r>
          </a:p>
        </p:txBody>
      </p:sp>
      <p:sp>
        <p:nvSpPr>
          <p:cNvPr id="89" name="Ellipse 88"/>
          <p:cNvSpPr/>
          <p:nvPr/>
        </p:nvSpPr>
        <p:spPr bwMode="auto">
          <a:xfrm>
            <a:off x="7955097" y="4168288"/>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8</a:t>
            </a:r>
          </a:p>
        </p:txBody>
      </p:sp>
      <p:sp>
        <p:nvSpPr>
          <p:cNvPr id="90" name="Ellipse 89"/>
          <p:cNvSpPr/>
          <p:nvPr/>
        </p:nvSpPr>
        <p:spPr bwMode="auto">
          <a:xfrm>
            <a:off x="7955097" y="4471442"/>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9</a:t>
            </a:r>
          </a:p>
        </p:txBody>
      </p:sp>
      <p:sp>
        <p:nvSpPr>
          <p:cNvPr id="91" name="Ellipse 90"/>
          <p:cNvSpPr/>
          <p:nvPr/>
        </p:nvSpPr>
        <p:spPr bwMode="auto">
          <a:xfrm>
            <a:off x="7955097" y="4774596"/>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9</a:t>
            </a:r>
          </a:p>
        </p:txBody>
      </p:sp>
      <p:sp>
        <p:nvSpPr>
          <p:cNvPr id="92" name="Ellipse 91"/>
          <p:cNvSpPr/>
          <p:nvPr/>
        </p:nvSpPr>
        <p:spPr bwMode="auto">
          <a:xfrm>
            <a:off x="7955097" y="5077750"/>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9</a:t>
            </a:r>
          </a:p>
        </p:txBody>
      </p:sp>
      <p:sp>
        <p:nvSpPr>
          <p:cNvPr id="93" name="Ellipse 92"/>
          <p:cNvSpPr/>
          <p:nvPr/>
        </p:nvSpPr>
        <p:spPr bwMode="auto">
          <a:xfrm>
            <a:off x="7955097" y="5380904"/>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12</a:t>
            </a:r>
          </a:p>
        </p:txBody>
      </p:sp>
      <p:sp>
        <p:nvSpPr>
          <p:cNvPr id="94" name="Ellipse 93"/>
          <p:cNvSpPr/>
          <p:nvPr/>
        </p:nvSpPr>
        <p:spPr bwMode="auto">
          <a:xfrm>
            <a:off x="7955097" y="5684058"/>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13</a:t>
            </a:r>
          </a:p>
        </p:txBody>
      </p:sp>
      <p:sp>
        <p:nvSpPr>
          <p:cNvPr id="95" name="Ellipse 94"/>
          <p:cNvSpPr/>
          <p:nvPr/>
        </p:nvSpPr>
        <p:spPr bwMode="auto">
          <a:xfrm>
            <a:off x="7955097" y="5987212"/>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14</a:t>
            </a:r>
          </a:p>
        </p:txBody>
      </p:sp>
      <p:sp>
        <p:nvSpPr>
          <p:cNvPr id="96" name="Ellipse 95"/>
          <p:cNvSpPr/>
          <p:nvPr/>
        </p:nvSpPr>
        <p:spPr bwMode="auto">
          <a:xfrm>
            <a:off x="7955097" y="6290360"/>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15</a:t>
            </a:r>
          </a:p>
        </p:txBody>
      </p:sp>
      <p:sp>
        <p:nvSpPr>
          <p:cNvPr id="59" name="Freeform 254"/>
          <p:cNvSpPr>
            <a:spLocks/>
          </p:cNvSpPr>
          <p:nvPr/>
        </p:nvSpPr>
        <p:spPr bwMode="auto">
          <a:xfrm>
            <a:off x="176817" y="1286921"/>
            <a:ext cx="666974" cy="531492"/>
          </a:xfrm>
          <a:custGeom>
            <a:avLst/>
            <a:gdLst/>
            <a:ahLst/>
            <a:cxnLst>
              <a:cxn ang="0">
                <a:pos x="265" y="157"/>
              </a:cxn>
              <a:cxn ang="0">
                <a:pos x="272" y="147"/>
              </a:cxn>
              <a:cxn ang="0">
                <a:pos x="275" y="137"/>
              </a:cxn>
              <a:cxn ang="0">
                <a:pos x="265" y="120"/>
              </a:cxn>
              <a:cxn ang="0">
                <a:pos x="257" y="115"/>
              </a:cxn>
              <a:cxn ang="0">
                <a:pos x="218" y="110"/>
              </a:cxn>
              <a:cxn ang="0">
                <a:pos x="167" y="105"/>
              </a:cxn>
              <a:cxn ang="0">
                <a:pos x="164" y="93"/>
              </a:cxn>
              <a:cxn ang="0">
                <a:pos x="167" y="68"/>
              </a:cxn>
              <a:cxn ang="0">
                <a:pos x="172" y="39"/>
              </a:cxn>
              <a:cxn ang="0">
                <a:pos x="172" y="14"/>
              </a:cxn>
              <a:cxn ang="0">
                <a:pos x="164" y="2"/>
              </a:cxn>
              <a:cxn ang="0">
                <a:pos x="159" y="0"/>
              </a:cxn>
              <a:cxn ang="0">
                <a:pos x="147" y="2"/>
              </a:cxn>
              <a:cxn ang="0">
                <a:pos x="142" y="14"/>
              </a:cxn>
              <a:cxn ang="0">
                <a:pos x="142" y="19"/>
              </a:cxn>
              <a:cxn ang="0">
                <a:pos x="135" y="34"/>
              </a:cxn>
              <a:cxn ang="0">
                <a:pos x="135" y="41"/>
              </a:cxn>
              <a:cxn ang="0">
                <a:pos x="127" y="64"/>
              </a:cxn>
              <a:cxn ang="0">
                <a:pos x="115" y="86"/>
              </a:cxn>
              <a:cxn ang="0">
                <a:pos x="100" y="113"/>
              </a:cxn>
              <a:cxn ang="0">
                <a:pos x="76" y="132"/>
              </a:cxn>
              <a:cxn ang="0">
                <a:pos x="76" y="130"/>
              </a:cxn>
              <a:cxn ang="0">
                <a:pos x="73" y="120"/>
              </a:cxn>
              <a:cxn ang="0">
                <a:pos x="64" y="115"/>
              </a:cxn>
              <a:cxn ang="0">
                <a:pos x="12" y="115"/>
              </a:cxn>
              <a:cxn ang="0">
                <a:pos x="5" y="120"/>
              </a:cxn>
              <a:cxn ang="0">
                <a:pos x="0" y="130"/>
              </a:cxn>
              <a:cxn ang="0">
                <a:pos x="0" y="240"/>
              </a:cxn>
              <a:cxn ang="0">
                <a:pos x="5" y="250"/>
              </a:cxn>
              <a:cxn ang="0">
                <a:pos x="12" y="255"/>
              </a:cxn>
              <a:cxn ang="0">
                <a:pos x="64" y="255"/>
              </a:cxn>
              <a:cxn ang="0">
                <a:pos x="73" y="250"/>
              </a:cxn>
              <a:cxn ang="0">
                <a:pos x="76" y="240"/>
              </a:cxn>
              <a:cxn ang="0">
                <a:pos x="76" y="235"/>
              </a:cxn>
              <a:cxn ang="0">
                <a:pos x="113" y="233"/>
              </a:cxn>
              <a:cxn ang="0">
                <a:pos x="181" y="255"/>
              </a:cxn>
              <a:cxn ang="0">
                <a:pos x="198" y="255"/>
              </a:cxn>
              <a:cxn ang="0">
                <a:pos x="223" y="252"/>
              </a:cxn>
              <a:cxn ang="0">
                <a:pos x="243" y="243"/>
              </a:cxn>
              <a:cxn ang="0">
                <a:pos x="245" y="223"/>
              </a:cxn>
              <a:cxn ang="0">
                <a:pos x="255" y="220"/>
              </a:cxn>
              <a:cxn ang="0">
                <a:pos x="267" y="208"/>
              </a:cxn>
              <a:cxn ang="0">
                <a:pos x="265" y="196"/>
              </a:cxn>
              <a:cxn ang="0">
                <a:pos x="260" y="191"/>
              </a:cxn>
              <a:cxn ang="0">
                <a:pos x="267" y="184"/>
              </a:cxn>
              <a:cxn ang="0">
                <a:pos x="270" y="164"/>
              </a:cxn>
              <a:cxn ang="0">
                <a:pos x="265" y="157"/>
              </a:cxn>
            </a:cxnLst>
            <a:rect l="0" t="0" r="r" b="b"/>
            <a:pathLst>
              <a:path w="275" h="255">
                <a:moveTo>
                  <a:pt x="265" y="157"/>
                </a:moveTo>
                <a:lnTo>
                  <a:pt x="265" y="157"/>
                </a:lnTo>
                <a:lnTo>
                  <a:pt x="270" y="152"/>
                </a:lnTo>
                <a:lnTo>
                  <a:pt x="272" y="147"/>
                </a:lnTo>
                <a:lnTo>
                  <a:pt x="275" y="144"/>
                </a:lnTo>
                <a:lnTo>
                  <a:pt x="275" y="137"/>
                </a:lnTo>
                <a:lnTo>
                  <a:pt x="270" y="127"/>
                </a:lnTo>
                <a:lnTo>
                  <a:pt x="265" y="120"/>
                </a:lnTo>
                <a:lnTo>
                  <a:pt x="265" y="120"/>
                </a:lnTo>
                <a:lnTo>
                  <a:pt x="257" y="115"/>
                </a:lnTo>
                <a:lnTo>
                  <a:pt x="245" y="113"/>
                </a:lnTo>
                <a:lnTo>
                  <a:pt x="218" y="110"/>
                </a:lnTo>
                <a:lnTo>
                  <a:pt x="191" y="108"/>
                </a:lnTo>
                <a:lnTo>
                  <a:pt x="167" y="105"/>
                </a:lnTo>
                <a:lnTo>
                  <a:pt x="167" y="105"/>
                </a:lnTo>
                <a:lnTo>
                  <a:pt x="164" y="93"/>
                </a:lnTo>
                <a:lnTo>
                  <a:pt x="164" y="81"/>
                </a:lnTo>
                <a:lnTo>
                  <a:pt x="167" y="68"/>
                </a:lnTo>
                <a:lnTo>
                  <a:pt x="169" y="54"/>
                </a:lnTo>
                <a:lnTo>
                  <a:pt x="172" y="39"/>
                </a:lnTo>
                <a:lnTo>
                  <a:pt x="174" y="27"/>
                </a:lnTo>
                <a:lnTo>
                  <a:pt x="172" y="14"/>
                </a:lnTo>
                <a:lnTo>
                  <a:pt x="167" y="10"/>
                </a:lnTo>
                <a:lnTo>
                  <a:pt x="164" y="2"/>
                </a:lnTo>
                <a:lnTo>
                  <a:pt x="164" y="2"/>
                </a:lnTo>
                <a:lnTo>
                  <a:pt x="159" y="0"/>
                </a:lnTo>
                <a:lnTo>
                  <a:pt x="154" y="0"/>
                </a:lnTo>
                <a:lnTo>
                  <a:pt x="147" y="2"/>
                </a:lnTo>
                <a:lnTo>
                  <a:pt x="145" y="7"/>
                </a:lnTo>
                <a:lnTo>
                  <a:pt x="142" y="14"/>
                </a:lnTo>
                <a:lnTo>
                  <a:pt x="142" y="14"/>
                </a:lnTo>
                <a:lnTo>
                  <a:pt x="142" y="19"/>
                </a:lnTo>
                <a:lnTo>
                  <a:pt x="140" y="27"/>
                </a:lnTo>
                <a:lnTo>
                  <a:pt x="135" y="34"/>
                </a:lnTo>
                <a:lnTo>
                  <a:pt x="135" y="41"/>
                </a:lnTo>
                <a:lnTo>
                  <a:pt x="135" y="41"/>
                </a:lnTo>
                <a:lnTo>
                  <a:pt x="132" y="54"/>
                </a:lnTo>
                <a:lnTo>
                  <a:pt x="127" y="64"/>
                </a:lnTo>
                <a:lnTo>
                  <a:pt x="115" y="86"/>
                </a:lnTo>
                <a:lnTo>
                  <a:pt x="115" y="86"/>
                </a:lnTo>
                <a:lnTo>
                  <a:pt x="110" y="100"/>
                </a:lnTo>
                <a:lnTo>
                  <a:pt x="100" y="113"/>
                </a:lnTo>
                <a:lnTo>
                  <a:pt x="91" y="125"/>
                </a:lnTo>
                <a:lnTo>
                  <a:pt x="76" y="132"/>
                </a:lnTo>
                <a:lnTo>
                  <a:pt x="76" y="130"/>
                </a:lnTo>
                <a:lnTo>
                  <a:pt x="76" y="130"/>
                </a:lnTo>
                <a:lnTo>
                  <a:pt x="76" y="125"/>
                </a:lnTo>
                <a:lnTo>
                  <a:pt x="73" y="120"/>
                </a:lnTo>
                <a:lnTo>
                  <a:pt x="68" y="117"/>
                </a:lnTo>
                <a:lnTo>
                  <a:pt x="64" y="115"/>
                </a:lnTo>
                <a:lnTo>
                  <a:pt x="12" y="115"/>
                </a:lnTo>
                <a:lnTo>
                  <a:pt x="12" y="115"/>
                </a:lnTo>
                <a:lnTo>
                  <a:pt x="7" y="117"/>
                </a:lnTo>
                <a:lnTo>
                  <a:pt x="5" y="120"/>
                </a:lnTo>
                <a:lnTo>
                  <a:pt x="2" y="125"/>
                </a:lnTo>
                <a:lnTo>
                  <a:pt x="0" y="130"/>
                </a:lnTo>
                <a:lnTo>
                  <a:pt x="0" y="240"/>
                </a:lnTo>
                <a:lnTo>
                  <a:pt x="0" y="240"/>
                </a:lnTo>
                <a:lnTo>
                  <a:pt x="2" y="245"/>
                </a:lnTo>
                <a:lnTo>
                  <a:pt x="5" y="250"/>
                </a:lnTo>
                <a:lnTo>
                  <a:pt x="7" y="252"/>
                </a:lnTo>
                <a:lnTo>
                  <a:pt x="12" y="255"/>
                </a:lnTo>
                <a:lnTo>
                  <a:pt x="64" y="255"/>
                </a:lnTo>
                <a:lnTo>
                  <a:pt x="64" y="255"/>
                </a:lnTo>
                <a:lnTo>
                  <a:pt x="68" y="252"/>
                </a:lnTo>
                <a:lnTo>
                  <a:pt x="73" y="250"/>
                </a:lnTo>
                <a:lnTo>
                  <a:pt x="76" y="245"/>
                </a:lnTo>
                <a:lnTo>
                  <a:pt x="76" y="240"/>
                </a:lnTo>
                <a:lnTo>
                  <a:pt x="76" y="235"/>
                </a:lnTo>
                <a:lnTo>
                  <a:pt x="76" y="235"/>
                </a:lnTo>
                <a:lnTo>
                  <a:pt x="113" y="233"/>
                </a:lnTo>
                <a:lnTo>
                  <a:pt x="113" y="233"/>
                </a:lnTo>
                <a:lnTo>
                  <a:pt x="149" y="247"/>
                </a:lnTo>
                <a:lnTo>
                  <a:pt x="181" y="255"/>
                </a:lnTo>
                <a:lnTo>
                  <a:pt x="181" y="255"/>
                </a:lnTo>
                <a:lnTo>
                  <a:pt x="198" y="255"/>
                </a:lnTo>
                <a:lnTo>
                  <a:pt x="223" y="252"/>
                </a:lnTo>
                <a:lnTo>
                  <a:pt x="223" y="252"/>
                </a:lnTo>
                <a:lnTo>
                  <a:pt x="235" y="250"/>
                </a:lnTo>
                <a:lnTo>
                  <a:pt x="243" y="243"/>
                </a:lnTo>
                <a:lnTo>
                  <a:pt x="248" y="233"/>
                </a:lnTo>
                <a:lnTo>
                  <a:pt x="245" y="223"/>
                </a:lnTo>
                <a:lnTo>
                  <a:pt x="245" y="223"/>
                </a:lnTo>
                <a:lnTo>
                  <a:pt x="255" y="220"/>
                </a:lnTo>
                <a:lnTo>
                  <a:pt x="265" y="213"/>
                </a:lnTo>
                <a:lnTo>
                  <a:pt x="267" y="208"/>
                </a:lnTo>
                <a:lnTo>
                  <a:pt x="267" y="201"/>
                </a:lnTo>
                <a:lnTo>
                  <a:pt x="265" y="196"/>
                </a:lnTo>
                <a:lnTo>
                  <a:pt x="260" y="191"/>
                </a:lnTo>
                <a:lnTo>
                  <a:pt x="260" y="191"/>
                </a:lnTo>
                <a:lnTo>
                  <a:pt x="265" y="189"/>
                </a:lnTo>
                <a:lnTo>
                  <a:pt x="267" y="184"/>
                </a:lnTo>
                <a:lnTo>
                  <a:pt x="272" y="174"/>
                </a:lnTo>
                <a:lnTo>
                  <a:pt x="270" y="164"/>
                </a:lnTo>
                <a:lnTo>
                  <a:pt x="267" y="159"/>
                </a:lnTo>
                <a:lnTo>
                  <a:pt x="265" y="157"/>
                </a:lnTo>
                <a:lnTo>
                  <a:pt x="265" y="157"/>
                </a:lnTo>
                <a:close/>
              </a:path>
            </a:pathLst>
          </a:custGeom>
          <a:solidFill>
            <a:srgbClr val="00B050"/>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solidFill>
                <a:srgbClr val="1F497D"/>
              </a:solidFill>
            </a:endParaRPr>
          </a:p>
        </p:txBody>
      </p:sp>
      <p:grpSp>
        <p:nvGrpSpPr>
          <p:cNvPr id="60" name="Groupe 59"/>
          <p:cNvGrpSpPr/>
          <p:nvPr/>
        </p:nvGrpSpPr>
        <p:grpSpPr>
          <a:xfrm>
            <a:off x="6492378" y="684720"/>
            <a:ext cx="561495" cy="705398"/>
            <a:chOff x="3475329" y="2590956"/>
            <a:chExt cx="2229935" cy="2801434"/>
          </a:xfrm>
          <a:solidFill>
            <a:srgbClr val="7030A0"/>
          </a:solidFill>
        </p:grpSpPr>
        <p:sp>
          <p:nvSpPr>
            <p:cNvPr id="61"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2"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3"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4"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5"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9" name="Groupe 8"/>
          <p:cNvGrpSpPr/>
          <p:nvPr/>
        </p:nvGrpSpPr>
        <p:grpSpPr>
          <a:xfrm>
            <a:off x="7578487" y="684720"/>
            <a:ext cx="561495" cy="732851"/>
            <a:chOff x="8199736" y="375439"/>
            <a:chExt cx="561495" cy="732851"/>
          </a:xfrm>
        </p:grpSpPr>
        <p:grpSp>
          <p:nvGrpSpPr>
            <p:cNvPr id="66" name="Groupe 65"/>
            <p:cNvGrpSpPr/>
            <p:nvPr/>
          </p:nvGrpSpPr>
          <p:grpSpPr>
            <a:xfrm>
              <a:off x="8199736" y="375439"/>
              <a:ext cx="561495" cy="705398"/>
              <a:chOff x="3475329" y="2590956"/>
              <a:chExt cx="2229935" cy="2801434"/>
            </a:xfrm>
            <a:solidFill>
              <a:srgbClr val="7030A0"/>
            </a:solidFill>
          </p:grpSpPr>
          <p:sp>
            <p:nvSpPr>
              <p:cNvPr id="67"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8"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9"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0"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71"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cxnSp>
          <p:nvCxnSpPr>
            <p:cNvPr id="5" name="Connecteur droit 4"/>
            <p:cNvCxnSpPr/>
            <p:nvPr/>
          </p:nvCxnSpPr>
          <p:spPr bwMode="auto">
            <a:xfrm flipV="1">
              <a:off x="8199736" y="375440"/>
              <a:ext cx="492708" cy="732850"/>
            </a:xfrm>
            <a:prstGeom prst="line">
              <a:avLst/>
            </a:prstGeom>
            <a:noFill/>
            <a:ln w="9525" cap="flat" cmpd="sng" algn="ctr">
              <a:solidFill>
                <a:srgbClr val="C00000"/>
              </a:solidFill>
              <a:prstDash val="solid"/>
              <a:round/>
              <a:headEnd type="none" w="med" len="med"/>
              <a:tailEnd type="none" w="med" len="med"/>
            </a:ln>
            <a:effectLst/>
          </p:spPr>
        </p:cxnSp>
      </p:grpSp>
      <p:sp>
        <p:nvSpPr>
          <p:cNvPr id="97" name="Rectangle à coins arrondis 96"/>
          <p:cNvSpPr/>
          <p:nvPr/>
        </p:nvSpPr>
        <p:spPr bwMode="auto">
          <a:xfrm>
            <a:off x="658906" y="1977788"/>
            <a:ext cx="7664824" cy="888595"/>
          </a:xfrm>
          <a:prstGeom prst="roundRect">
            <a:avLst/>
          </a:prstGeom>
          <a:noFill/>
          <a:ln w="9525" cap="flat" cmpd="sng" algn="ctr">
            <a:solidFill>
              <a:srgbClr val="481E68"/>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99797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Rectangle 27"/>
          <p:cNvSpPr>
            <a:spLocks noGrp="1" noChangeArrowheads="1"/>
          </p:cNvSpPr>
          <p:nvPr>
            <p:ph type="title"/>
          </p:nvPr>
        </p:nvSpPr>
        <p:spPr/>
        <p:txBody>
          <a:bodyPr/>
          <a:lstStyle/>
          <a:p>
            <a:pPr eaLnBrk="1" hangingPunct="1"/>
            <a:r>
              <a:rPr lang="fr-FR" altLang="fr-FR" sz="1800" dirty="0" smtClean="0"/>
              <a:t>Deux inconvénients qui sont aussi ressentis fortement par les non lecteurs de livres numériques</a:t>
            </a:r>
          </a:p>
        </p:txBody>
      </p:sp>
      <p:sp>
        <p:nvSpPr>
          <p:cNvPr id="95235" name="Espace réservé du numéro de diapositive 4"/>
          <p:cNvSpPr>
            <a:spLocks noGrp="1"/>
          </p:cNvSpPr>
          <p:nvPr>
            <p:ph type="sldNum" sz="quarter" idx="11"/>
          </p:nvPr>
        </p:nvSpPr>
        <p:spPr>
          <a:xfrm>
            <a:off x="8845619" y="6563797"/>
            <a:ext cx="157094" cy="184666"/>
          </a:xfrm>
          <a:noFill/>
          <a:ln/>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48</a:t>
            </a:fld>
            <a:endParaRPr lang="en-US" altLang="fr-FR" smtClean="0">
              <a:solidFill>
                <a:srgbClr val="1F497D"/>
              </a:solidFill>
            </a:endParaRPr>
          </a:p>
        </p:txBody>
      </p:sp>
      <p:sp>
        <p:nvSpPr>
          <p:cNvPr id="45" name="Espace réservé du numéro de diapositive 4"/>
          <p:cNvSpPr txBox="1">
            <a:spLocks/>
          </p:cNvSpPr>
          <p:nvPr/>
        </p:nvSpPr>
        <p:spPr bwMode="auto">
          <a:xfrm>
            <a:off x="8845619" y="6563797"/>
            <a:ext cx="157094"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r" rtl="0" fontAlgn="base">
              <a:lnSpc>
                <a:spcPct val="100000"/>
              </a:lnSpc>
              <a:spcBef>
                <a:spcPct val="0"/>
              </a:spcBef>
              <a:spcAft>
                <a:spcPct val="0"/>
              </a:spcAft>
              <a:buFontTx/>
              <a:buNone/>
              <a:defRPr sz="1200" b="1" kern="1200">
                <a:solidFill>
                  <a:schemeClr val="tx1"/>
                </a:solidFill>
                <a:latin typeface="Calibri" pitchFamily="34" charset="0"/>
                <a:ea typeface="+mn-ea"/>
                <a:cs typeface="+mn-cs"/>
              </a:defRPr>
            </a:lvl1pPr>
            <a:lvl2pPr marL="4572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2pPr>
            <a:lvl3pPr marL="9144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3pPr>
            <a:lvl4pPr marL="13716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4pPr>
            <a:lvl5pPr marL="18288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238B2C97-1430-4BFF-BEC1-0E7B60BD549F}" type="slidenum">
              <a:rPr lang="en-US" smtClean="0">
                <a:solidFill>
                  <a:srgbClr val="1F497D"/>
                </a:solidFill>
              </a:rPr>
              <a:pPr>
                <a:defRPr/>
              </a:pPr>
              <a:t>48</a:t>
            </a:fld>
            <a:endParaRPr lang="en-US">
              <a:solidFill>
                <a:srgbClr val="1F497D"/>
              </a:solidFill>
            </a:endParaRPr>
          </a:p>
        </p:txBody>
      </p:sp>
      <p:sp>
        <p:nvSpPr>
          <p:cNvPr id="61" name="Textfeld 7"/>
          <p:cNvSpPr txBox="1">
            <a:spLocks noChangeArrowheads="1"/>
          </p:cNvSpPr>
          <p:nvPr/>
        </p:nvSpPr>
        <p:spPr bwMode="auto">
          <a:xfrm>
            <a:off x="176817" y="944563"/>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Q9. Et quels sont selon vous leurs principaux inconvénients ?</a:t>
            </a:r>
          </a:p>
          <a:p>
            <a:pPr eaLnBrk="1" hangingPunct="1">
              <a:spcBef>
                <a:spcPct val="0"/>
              </a:spcBef>
              <a:buFontTx/>
              <a:buNone/>
            </a:pPr>
            <a:r>
              <a:rPr lang="fr-FR" altLang="fr-FR" sz="1000" dirty="0" smtClean="0">
                <a:solidFill>
                  <a:srgbClr val="1F497D"/>
                </a:solidFill>
                <a:ea typeface="ヒラギノ角ゴ Pro W3" pitchFamily="-64" charset="-128"/>
              </a:rPr>
              <a:t>Base : Ensemble 2 018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 </a:t>
            </a:r>
            <a:endParaRPr lang="fr-FR" altLang="fr-FR" sz="1000" dirty="0">
              <a:solidFill>
                <a:srgbClr val="1F497D"/>
              </a:solidFill>
              <a:ea typeface="ヒラギノ角ゴ Pro W3" pitchFamily="-64" charset="-128"/>
            </a:endParaRPr>
          </a:p>
        </p:txBody>
      </p:sp>
      <p:graphicFrame>
        <p:nvGraphicFramePr>
          <p:cNvPr id="158" name="Tableau 157"/>
          <p:cNvGraphicFramePr>
            <a:graphicFrameLocks noGrp="1"/>
          </p:cNvGraphicFramePr>
          <p:nvPr>
            <p:extLst>
              <p:ext uri="{D42A27DB-BD31-4B8C-83A1-F6EECF244321}">
                <p14:modId xmlns:p14="http://schemas.microsoft.com/office/powerpoint/2010/main" val="3401333809"/>
              </p:ext>
            </p:extLst>
          </p:nvPr>
        </p:nvGraphicFramePr>
        <p:xfrm>
          <a:off x="5308117" y="1976207"/>
          <a:ext cx="497006" cy="4536004"/>
        </p:xfrm>
        <a:graphic>
          <a:graphicData uri="http://schemas.openxmlformats.org/drawingml/2006/table">
            <a:tbl>
              <a:tblPr>
                <a:tableStyleId>{5C22544A-7EE6-4342-B048-85BDC9FD1C3A}</a:tableStyleId>
              </a:tblPr>
              <a:tblGrid>
                <a:gridCol w="497006"/>
              </a:tblGrid>
              <a:tr h="412364">
                <a:tc>
                  <a:txBody>
                    <a:bodyPr/>
                    <a:lstStyle/>
                    <a:p>
                      <a:pPr algn="ctr" fontAlgn="ctr"/>
                      <a:r>
                        <a:rPr lang="fr-FR" sz="1600" b="1" i="0" u="none" strike="noStrike" dirty="0" smtClean="0">
                          <a:solidFill>
                            <a:srgbClr val="7030A0"/>
                          </a:solidFill>
                          <a:effectLst/>
                          <a:latin typeface="+mn-lt"/>
                        </a:rPr>
                        <a:t>54%</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53%</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22%</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15%</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13%</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8%</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7%</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1" i="0" u="none" strike="noStrike" dirty="0" smtClean="0">
                          <a:solidFill>
                            <a:srgbClr val="7030A0"/>
                          </a:solidFill>
                          <a:effectLst/>
                          <a:latin typeface="+mn-lt"/>
                        </a:rPr>
                        <a:t>6%</a:t>
                      </a:r>
                      <a:endParaRPr lang="fr-FR" sz="1600" b="1"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59" name="Ellipse 158"/>
          <p:cNvSpPr/>
          <p:nvPr/>
        </p:nvSpPr>
        <p:spPr bwMode="auto">
          <a:xfrm>
            <a:off x="5758377" y="2140339"/>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a:t>
            </a:r>
          </a:p>
        </p:txBody>
      </p:sp>
      <p:sp>
        <p:nvSpPr>
          <p:cNvPr id="160" name="Ellipse 159"/>
          <p:cNvSpPr/>
          <p:nvPr/>
        </p:nvSpPr>
        <p:spPr bwMode="auto">
          <a:xfrm>
            <a:off x="5758377" y="2522732"/>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161" name="Ellipse 160"/>
          <p:cNvSpPr/>
          <p:nvPr/>
        </p:nvSpPr>
        <p:spPr bwMode="auto">
          <a:xfrm>
            <a:off x="5758377" y="2932019"/>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162" name="Ellipse 161"/>
          <p:cNvSpPr/>
          <p:nvPr/>
        </p:nvSpPr>
        <p:spPr bwMode="auto">
          <a:xfrm>
            <a:off x="5758377" y="336820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4</a:t>
            </a:r>
          </a:p>
        </p:txBody>
      </p:sp>
      <p:sp>
        <p:nvSpPr>
          <p:cNvPr id="163" name="Ellipse 162"/>
          <p:cNvSpPr/>
          <p:nvPr/>
        </p:nvSpPr>
        <p:spPr bwMode="auto">
          <a:xfrm>
            <a:off x="5758377" y="3777487"/>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5</a:t>
            </a:r>
          </a:p>
        </p:txBody>
      </p:sp>
      <p:sp>
        <p:nvSpPr>
          <p:cNvPr id="164" name="Ellipse 163"/>
          <p:cNvSpPr/>
          <p:nvPr/>
        </p:nvSpPr>
        <p:spPr bwMode="auto">
          <a:xfrm>
            <a:off x="5758377" y="418677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6</a:t>
            </a:r>
          </a:p>
        </p:txBody>
      </p:sp>
      <p:sp>
        <p:nvSpPr>
          <p:cNvPr id="165" name="Ellipse 164"/>
          <p:cNvSpPr/>
          <p:nvPr/>
        </p:nvSpPr>
        <p:spPr bwMode="auto">
          <a:xfrm>
            <a:off x="5758377" y="4596061"/>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7</a:t>
            </a:r>
          </a:p>
        </p:txBody>
      </p:sp>
      <p:sp>
        <p:nvSpPr>
          <p:cNvPr id="166" name="Ellipse 165"/>
          <p:cNvSpPr/>
          <p:nvPr/>
        </p:nvSpPr>
        <p:spPr bwMode="auto">
          <a:xfrm>
            <a:off x="5758377" y="500534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8</a:t>
            </a:r>
          </a:p>
        </p:txBody>
      </p:sp>
      <p:sp>
        <p:nvSpPr>
          <p:cNvPr id="167" name="Ellipse 166"/>
          <p:cNvSpPr/>
          <p:nvPr/>
        </p:nvSpPr>
        <p:spPr bwMode="auto">
          <a:xfrm>
            <a:off x="5758377" y="5414635"/>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168" name="Ellipse 167"/>
          <p:cNvSpPr/>
          <p:nvPr/>
        </p:nvSpPr>
        <p:spPr bwMode="auto">
          <a:xfrm>
            <a:off x="5758377" y="582392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169" name="Ellipse 168"/>
          <p:cNvSpPr/>
          <p:nvPr/>
        </p:nvSpPr>
        <p:spPr bwMode="auto">
          <a:xfrm>
            <a:off x="5758377" y="623321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graphicFrame>
        <p:nvGraphicFramePr>
          <p:cNvPr id="170" name="Tableau 169"/>
          <p:cNvGraphicFramePr>
            <a:graphicFrameLocks noGrp="1"/>
          </p:cNvGraphicFramePr>
          <p:nvPr>
            <p:extLst>
              <p:ext uri="{D42A27DB-BD31-4B8C-83A1-F6EECF244321}">
                <p14:modId xmlns:p14="http://schemas.microsoft.com/office/powerpoint/2010/main" val="2111704863"/>
              </p:ext>
            </p:extLst>
          </p:nvPr>
        </p:nvGraphicFramePr>
        <p:xfrm>
          <a:off x="6402527" y="1976207"/>
          <a:ext cx="497006" cy="4536004"/>
        </p:xfrm>
        <a:graphic>
          <a:graphicData uri="http://schemas.openxmlformats.org/drawingml/2006/table">
            <a:tbl>
              <a:tblPr>
                <a:tableStyleId>{5C22544A-7EE6-4342-B048-85BDC9FD1C3A}</a:tableStyleId>
              </a:tblPr>
              <a:tblGrid>
                <a:gridCol w="497006"/>
              </a:tblGrid>
              <a:tr h="412364">
                <a:tc>
                  <a:txBody>
                    <a:bodyPr/>
                    <a:lstStyle/>
                    <a:p>
                      <a:pPr algn="ctr" fontAlgn="ctr"/>
                      <a:r>
                        <a:rPr lang="fr-FR" sz="1600" b="0" i="0" u="none" strike="noStrike" dirty="0" smtClean="0">
                          <a:solidFill>
                            <a:srgbClr val="7030A0"/>
                          </a:solidFill>
                          <a:effectLst/>
                          <a:latin typeface="+mn-lt"/>
                        </a:rPr>
                        <a:t>52%</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59%</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27%</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19%</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21%</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10%</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17%</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6%</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12700" cmpd="sng">
                      <a:noFill/>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13%</a:t>
                      </a:r>
                      <a:endParaRPr lang="fr-FR" sz="1600" b="0"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12%</a:t>
                      </a:r>
                      <a:endParaRPr lang="fr-FR" sz="1600" b="0" i="0" u="none" strike="noStrike" dirty="0">
                        <a:solidFill>
                          <a:srgbClr val="7030A0"/>
                        </a:solidFill>
                        <a:effectLst/>
                        <a:latin typeface="+mn-lt"/>
                      </a:endParaRPr>
                    </a:p>
                  </a:txBody>
                  <a:tcPr marL="9525" marR="9525" marT="9525" marB="0" anchor="ctr">
                    <a:lnL w="38100" cap="flat" cmpd="sng" algn="ctr">
                      <a:solidFill>
                        <a:srgbClr val="481E68"/>
                      </a:solidFill>
                      <a:prstDash val="solid"/>
                      <a:round/>
                      <a:headEnd type="none" w="med" len="med"/>
                      <a:tailEnd type="none" w="med" len="med"/>
                    </a:lnL>
                    <a:lnR w="38100" cap="flat" cmpd="sng" algn="ctr">
                      <a:solidFill>
                        <a:srgbClr val="481E68"/>
                      </a:solidFill>
                      <a:prstDash val="solid"/>
                      <a:round/>
                      <a:headEnd type="none" w="med" len="med"/>
                      <a:tailEnd type="none" w="med" len="med"/>
                    </a:lnR>
                    <a:lnT w="38100" cap="flat" cmpd="sng" algn="ctr">
                      <a:solidFill>
                        <a:srgbClr val="481E68"/>
                      </a:solidFill>
                      <a:prstDash val="solid"/>
                      <a:round/>
                      <a:headEnd type="none" w="med" len="med"/>
                      <a:tailEnd type="none" w="med" len="med"/>
                    </a:lnT>
                    <a:lnB w="38100" cap="flat" cmpd="sng" algn="ctr">
                      <a:solidFill>
                        <a:srgbClr val="481E68"/>
                      </a:solidFill>
                      <a:prstDash val="solid"/>
                      <a:round/>
                      <a:headEnd type="none" w="med" len="med"/>
                      <a:tailEnd type="none" w="med" len="med"/>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7030A0"/>
                          </a:solidFill>
                          <a:effectLst/>
                          <a:latin typeface="+mn-lt"/>
                        </a:rPr>
                        <a:t>7%</a:t>
                      </a:r>
                      <a:endParaRPr lang="fr-FR" sz="1600" b="0" i="0" u="none" strike="noStrike" dirty="0">
                        <a:solidFill>
                          <a:srgbClr val="7030A0"/>
                        </a:solidFill>
                        <a:effectLst/>
                        <a:latin typeface="+mn-lt"/>
                      </a:endParaRPr>
                    </a:p>
                  </a:txBody>
                  <a:tcPr marL="9525" marR="9525" marT="9525" marB="0" anchor="ctr">
                    <a:lnL w="12700" cmpd="sng">
                      <a:noFill/>
                    </a:lnL>
                    <a:lnR w="12700" cmpd="sng">
                      <a:noFill/>
                    </a:lnR>
                    <a:lnT w="38100" cap="flat" cmpd="sng" algn="ctr">
                      <a:solidFill>
                        <a:srgbClr val="481E6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171" name="Ellipse 170"/>
          <p:cNvSpPr/>
          <p:nvPr/>
        </p:nvSpPr>
        <p:spPr bwMode="auto">
          <a:xfrm>
            <a:off x="6852787" y="2140339"/>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2</a:t>
            </a:r>
          </a:p>
        </p:txBody>
      </p:sp>
      <p:sp>
        <p:nvSpPr>
          <p:cNvPr id="172" name="Ellipse 171"/>
          <p:cNvSpPr/>
          <p:nvPr/>
        </p:nvSpPr>
        <p:spPr bwMode="auto">
          <a:xfrm>
            <a:off x="6852787" y="2522732"/>
            <a:ext cx="236335" cy="170080"/>
          </a:xfrm>
          <a:prstGeom prst="ellipse">
            <a:avLst/>
          </a:prstGeom>
          <a:solidFill>
            <a:srgbClr val="E8D9F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a:t>
            </a:r>
          </a:p>
        </p:txBody>
      </p:sp>
      <p:sp>
        <p:nvSpPr>
          <p:cNvPr id="173" name="Ellipse 172"/>
          <p:cNvSpPr/>
          <p:nvPr/>
        </p:nvSpPr>
        <p:spPr bwMode="auto">
          <a:xfrm>
            <a:off x="6852787" y="2932019"/>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3</a:t>
            </a:r>
          </a:p>
        </p:txBody>
      </p:sp>
      <p:sp>
        <p:nvSpPr>
          <p:cNvPr id="174" name="Ellipse 173"/>
          <p:cNvSpPr/>
          <p:nvPr/>
        </p:nvSpPr>
        <p:spPr bwMode="auto">
          <a:xfrm>
            <a:off x="6852787" y="336820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4</a:t>
            </a:r>
          </a:p>
        </p:txBody>
      </p:sp>
      <p:sp>
        <p:nvSpPr>
          <p:cNvPr id="175" name="Ellipse 174"/>
          <p:cNvSpPr/>
          <p:nvPr/>
        </p:nvSpPr>
        <p:spPr bwMode="auto">
          <a:xfrm>
            <a:off x="6852787" y="3777487"/>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5</a:t>
            </a:r>
          </a:p>
        </p:txBody>
      </p:sp>
      <p:sp>
        <p:nvSpPr>
          <p:cNvPr id="176" name="Ellipse 175"/>
          <p:cNvSpPr/>
          <p:nvPr/>
        </p:nvSpPr>
        <p:spPr bwMode="auto">
          <a:xfrm>
            <a:off x="6852787" y="4186774"/>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7</a:t>
            </a:r>
          </a:p>
        </p:txBody>
      </p:sp>
      <p:sp>
        <p:nvSpPr>
          <p:cNvPr id="177" name="Ellipse 176"/>
          <p:cNvSpPr/>
          <p:nvPr/>
        </p:nvSpPr>
        <p:spPr bwMode="auto">
          <a:xfrm>
            <a:off x="6852787" y="4596061"/>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6</a:t>
            </a:r>
          </a:p>
        </p:txBody>
      </p:sp>
      <p:sp>
        <p:nvSpPr>
          <p:cNvPr id="178" name="Ellipse 177"/>
          <p:cNvSpPr/>
          <p:nvPr/>
        </p:nvSpPr>
        <p:spPr bwMode="auto">
          <a:xfrm>
            <a:off x="6852787" y="5005348"/>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9</a:t>
            </a:r>
          </a:p>
        </p:txBody>
      </p:sp>
      <p:sp>
        <p:nvSpPr>
          <p:cNvPr id="179" name="Ellipse 178"/>
          <p:cNvSpPr/>
          <p:nvPr/>
        </p:nvSpPr>
        <p:spPr bwMode="auto">
          <a:xfrm>
            <a:off x="6852787" y="5414635"/>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8</a:t>
            </a:r>
          </a:p>
        </p:txBody>
      </p:sp>
      <p:sp>
        <p:nvSpPr>
          <p:cNvPr id="180" name="Ellipse 179"/>
          <p:cNvSpPr/>
          <p:nvPr/>
        </p:nvSpPr>
        <p:spPr bwMode="auto">
          <a:xfrm>
            <a:off x="6852787" y="5823922"/>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15</a:t>
            </a:r>
          </a:p>
        </p:txBody>
      </p:sp>
      <p:sp>
        <p:nvSpPr>
          <p:cNvPr id="181" name="Ellipse 180"/>
          <p:cNvSpPr/>
          <p:nvPr/>
        </p:nvSpPr>
        <p:spPr bwMode="auto">
          <a:xfrm>
            <a:off x="6852787" y="6233210"/>
            <a:ext cx="236335" cy="170080"/>
          </a:xfrm>
          <a:prstGeom prst="ellipse">
            <a:avLst/>
          </a:prstGeom>
          <a:noFill/>
          <a:ln w="9525" cap="flat" cmpd="sng" algn="ctr">
            <a:solidFill>
              <a:srgbClr val="7030A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7030A0"/>
                </a:solidFill>
              </a:rPr>
              <a:t>11</a:t>
            </a:r>
          </a:p>
        </p:txBody>
      </p:sp>
      <p:graphicFrame>
        <p:nvGraphicFramePr>
          <p:cNvPr id="182" name="Tableau 181"/>
          <p:cNvGraphicFramePr>
            <a:graphicFrameLocks noGrp="1"/>
          </p:cNvGraphicFramePr>
          <p:nvPr>
            <p:extLst>
              <p:ext uri="{D42A27DB-BD31-4B8C-83A1-F6EECF244321}">
                <p14:modId xmlns:p14="http://schemas.microsoft.com/office/powerpoint/2010/main" val="95751066"/>
              </p:ext>
            </p:extLst>
          </p:nvPr>
        </p:nvGraphicFramePr>
        <p:xfrm>
          <a:off x="7351542" y="1976207"/>
          <a:ext cx="497006" cy="4536004"/>
        </p:xfrm>
        <a:graphic>
          <a:graphicData uri="http://schemas.openxmlformats.org/drawingml/2006/table">
            <a:tbl>
              <a:tblPr>
                <a:tableStyleId>{5C22544A-7EE6-4342-B048-85BDC9FD1C3A}</a:tableStyleId>
              </a:tblPr>
              <a:tblGrid>
                <a:gridCol w="497006"/>
              </a:tblGrid>
              <a:tr h="412364">
                <a:tc>
                  <a:txBody>
                    <a:bodyPr/>
                    <a:lstStyle/>
                    <a:p>
                      <a:pPr algn="ctr" fontAlgn="ctr"/>
                      <a:r>
                        <a:rPr lang="fr-FR" sz="1600" b="0" i="0" u="none" strike="noStrike" dirty="0" smtClean="0">
                          <a:solidFill>
                            <a:srgbClr val="C00000"/>
                          </a:solidFill>
                          <a:effectLst/>
                          <a:latin typeface="+mn-lt"/>
                        </a:rPr>
                        <a:t>54%</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52%</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22%</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18%</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16%</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15%</a:t>
                      </a:r>
                      <a:endParaRPr lang="fr-FR" sz="1600" b="0" i="0" u="none" strike="noStrike" dirty="0">
                        <a:solidFill>
                          <a:srgbClr val="C00000"/>
                        </a:solidFill>
                        <a:effectLst/>
                        <a:latin typeface="+mn-lt"/>
                      </a:endParaRPr>
                    </a:p>
                  </a:txBody>
                  <a:tcPr marL="9525" marR="9525" marT="9525"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13%</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635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9%</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7%</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7%</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2364">
                <a:tc>
                  <a:txBody>
                    <a:bodyPr/>
                    <a:lstStyle/>
                    <a:p>
                      <a:pPr algn="ctr" fontAlgn="ctr"/>
                      <a:r>
                        <a:rPr lang="fr-FR" sz="1600" b="0" i="0" u="none" strike="noStrike" dirty="0" smtClean="0">
                          <a:solidFill>
                            <a:srgbClr val="C00000"/>
                          </a:solidFill>
                          <a:effectLst/>
                          <a:latin typeface="+mn-lt"/>
                        </a:rPr>
                        <a:t>6%</a:t>
                      </a:r>
                      <a:endParaRPr lang="fr-FR" sz="1600" b="0" i="0" u="none" strike="noStrike" dirty="0">
                        <a:solidFill>
                          <a:srgbClr val="C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83" name="Ellipse 182"/>
          <p:cNvSpPr/>
          <p:nvPr/>
        </p:nvSpPr>
        <p:spPr bwMode="auto">
          <a:xfrm>
            <a:off x="7780286" y="2140339"/>
            <a:ext cx="236335" cy="170080"/>
          </a:xfrm>
          <a:prstGeom prst="ellipse">
            <a:avLst/>
          </a:prstGeom>
          <a:solidFill>
            <a:srgbClr val="C00000"/>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FFFFFF"/>
                </a:solidFill>
              </a:rPr>
              <a:t>1</a:t>
            </a:r>
          </a:p>
        </p:txBody>
      </p:sp>
      <p:sp>
        <p:nvSpPr>
          <p:cNvPr id="184" name="Ellipse 183"/>
          <p:cNvSpPr/>
          <p:nvPr/>
        </p:nvSpPr>
        <p:spPr bwMode="auto">
          <a:xfrm>
            <a:off x="7780286" y="2522732"/>
            <a:ext cx="236335" cy="170080"/>
          </a:xfrm>
          <a:prstGeom prst="ellipse">
            <a:avLst/>
          </a:prstGeom>
          <a:solidFill>
            <a:srgbClr val="C00000"/>
          </a:solid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chemeClr val="bg1"/>
                </a:solidFill>
              </a:rPr>
              <a:t>2</a:t>
            </a:r>
          </a:p>
        </p:txBody>
      </p:sp>
      <p:sp>
        <p:nvSpPr>
          <p:cNvPr id="185" name="Ellipse 184"/>
          <p:cNvSpPr/>
          <p:nvPr/>
        </p:nvSpPr>
        <p:spPr bwMode="auto">
          <a:xfrm>
            <a:off x="7780286" y="2932019"/>
            <a:ext cx="236335" cy="170080"/>
          </a:xfrm>
          <a:prstGeom prst="ellipse">
            <a:avLst/>
          </a:prstGeom>
          <a:solidFill>
            <a:schemeClr val="bg1"/>
          </a:solid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3</a:t>
            </a:r>
          </a:p>
        </p:txBody>
      </p:sp>
      <p:sp>
        <p:nvSpPr>
          <p:cNvPr id="186" name="Ellipse 185"/>
          <p:cNvSpPr/>
          <p:nvPr/>
        </p:nvSpPr>
        <p:spPr bwMode="auto">
          <a:xfrm>
            <a:off x="7780286" y="3368200"/>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4</a:t>
            </a:r>
          </a:p>
        </p:txBody>
      </p:sp>
      <p:sp>
        <p:nvSpPr>
          <p:cNvPr id="187" name="Ellipse 186"/>
          <p:cNvSpPr/>
          <p:nvPr/>
        </p:nvSpPr>
        <p:spPr bwMode="auto">
          <a:xfrm>
            <a:off x="7780286" y="3777487"/>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5</a:t>
            </a:r>
          </a:p>
        </p:txBody>
      </p:sp>
      <p:sp>
        <p:nvSpPr>
          <p:cNvPr id="188" name="Ellipse 187"/>
          <p:cNvSpPr/>
          <p:nvPr/>
        </p:nvSpPr>
        <p:spPr bwMode="auto">
          <a:xfrm>
            <a:off x="7780286" y="4186774"/>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6</a:t>
            </a:r>
          </a:p>
        </p:txBody>
      </p:sp>
      <p:sp>
        <p:nvSpPr>
          <p:cNvPr id="189" name="Ellipse 188"/>
          <p:cNvSpPr/>
          <p:nvPr/>
        </p:nvSpPr>
        <p:spPr bwMode="auto">
          <a:xfrm>
            <a:off x="7780286" y="4596061"/>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7</a:t>
            </a:r>
          </a:p>
        </p:txBody>
      </p:sp>
      <p:sp>
        <p:nvSpPr>
          <p:cNvPr id="190" name="Ellipse 189"/>
          <p:cNvSpPr/>
          <p:nvPr/>
        </p:nvSpPr>
        <p:spPr bwMode="auto">
          <a:xfrm>
            <a:off x="7780286" y="5005348"/>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8</a:t>
            </a:r>
          </a:p>
        </p:txBody>
      </p:sp>
      <p:sp>
        <p:nvSpPr>
          <p:cNvPr id="191" name="Ellipse 190"/>
          <p:cNvSpPr/>
          <p:nvPr/>
        </p:nvSpPr>
        <p:spPr bwMode="auto">
          <a:xfrm>
            <a:off x="7780286" y="5414635"/>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9</a:t>
            </a:r>
          </a:p>
        </p:txBody>
      </p:sp>
      <p:sp>
        <p:nvSpPr>
          <p:cNvPr id="192" name="Ellipse 191"/>
          <p:cNvSpPr/>
          <p:nvPr/>
        </p:nvSpPr>
        <p:spPr bwMode="auto">
          <a:xfrm>
            <a:off x="7780286" y="5823922"/>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9</a:t>
            </a:r>
          </a:p>
        </p:txBody>
      </p:sp>
      <p:sp>
        <p:nvSpPr>
          <p:cNvPr id="193" name="Ellipse 192"/>
          <p:cNvSpPr/>
          <p:nvPr/>
        </p:nvSpPr>
        <p:spPr bwMode="auto">
          <a:xfrm>
            <a:off x="7780286" y="6233210"/>
            <a:ext cx="236335" cy="170080"/>
          </a:xfrm>
          <a:prstGeom prst="ellipse">
            <a:avLst/>
          </a:prstGeom>
          <a:noFill/>
          <a:ln w="952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fr-FR" sz="1400" spc="-150" dirty="0" smtClean="0">
                <a:solidFill>
                  <a:srgbClr val="C00000"/>
                </a:solidFill>
              </a:rPr>
              <a:t>11</a:t>
            </a:r>
          </a:p>
        </p:txBody>
      </p:sp>
      <p:graphicFrame>
        <p:nvGraphicFramePr>
          <p:cNvPr id="194" name="Graphique 193"/>
          <p:cNvGraphicFramePr/>
          <p:nvPr>
            <p:extLst>
              <p:ext uri="{D42A27DB-BD31-4B8C-83A1-F6EECF244321}">
                <p14:modId xmlns:p14="http://schemas.microsoft.com/office/powerpoint/2010/main" val="3632795234"/>
              </p:ext>
            </p:extLst>
          </p:nvPr>
        </p:nvGraphicFramePr>
        <p:xfrm>
          <a:off x="176819" y="1856948"/>
          <a:ext cx="5887983" cy="4803496"/>
        </p:xfrm>
        <a:graphic>
          <a:graphicData uri="http://schemas.openxmlformats.org/drawingml/2006/chart">
            <c:chart xmlns:c="http://schemas.openxmlformats.org/drawingml/2006/chart" xmlns:r="http://schemas.openxmlformats.org/officeDocument/2006/relationships" r:id="rId3"/>
          </a:graphicData>
        </a:graphic>
      </p:graphicFrame>
      <p:sp>
        <p:nvSpPr>
          <p:cNvPr id="49" name="Freeform 254"/>
          <p:cNvSpPr>
            <a:spLocks/>
          </p:cNvSpPr>
          <p:nvPr/>
        </p:nvSpPr>
        <p:spPr bwMode="auto">
          <a:xfrm flipV="1">
            <a:off x="176816" y="1436481"/>
            <a:ext cx="666000" cy="532800"/>
          </a:xfrm>
          <a:custGeom>
            <a:avLst/>
            <a:gdLst/>
            <a:ahLst/>
            <a:cxnLst>
              <a:cxn ang="0">
                <a:pos x="265" y="157"/>
              </a:cxn>
              <a:cxn ang="0">
                <a:pos x="272" y="147"/>
              </a:cxn>
              <a:cxn ang="0">
                <a:pos x="275" y="137"/>
              </a:cxn>
              <a:cxn ang="0">
                <a:pos x="265" y="120"/>
              </a:cxn>
              <a:cxn ang="0">
                <a:pos x="257" y="115"/>
              </a:cxn>
              <a:cxn ang="0">
                <a:pos x="218" y="110"/>
              </a:cxn>
              <a:cxn ang="0">
                <a:pos x="167" y="105"/>
              </a:cxn>
              <a:cxn ang="0">
                <a:pos x="164" y="93"/>
              </a:cxn>
              <a:cxn ang="0">
                <a:pos x="167" y="68"/>
              </a:cxn>
              <a:cxn ang="0">
                <a:pos x="172" y="39"/>
              </a:cxn>
              <a:cxn ang="0">
                <a:pos x="172" y="14"/>
              </a:cxn>
              <a:cxn ang="0">
                <a:pos x="164" y="2"/>
              </a:cxn>
              <a:cxn ang="0">
                <a:pos x="159" y="0"/>
              </a:cxn>
              <a:cxn ang="0">
                <a:pos x="147" y="2"/>
              </a:cxn>
              <a:cxn ang="0">
                <a:pos x="142" y="14"/>
              </a:cxn>
              <a:cxn ang="0">
                <a:pos x="142" y="19"/>
              </a:cxn>
              <a:cxn ang="0">
                <a:pos x="135" y="34"/>
              </a:cxn>
              <a:cxn ang="0">
                <a:pos x="135" y="41"/>
              </a:cxn>
              <a:cxn ang="0">
                <a:pos x="127" y="64"/>
              </a:cxn>
              <a:cxn ang="0">
                <a:pos x="115" y="86"/>
              </a:cxn>
              <a:cxn ang="0">
                <a:pos x="100" y="113"/>
              </a:cxn>
              <a:cxn ang="0">
                <a:pos x="76" y="132"/>
              </a:cxn>
              <a:cxn ang="0">
                <a:pos x="76" y="130"/>
              </a:cxn>
              <a:cxn ang="0">
                <a:pos x="73" y="120"/>
              </a:cxn>
              <a:cxn ang="0">
                <a:pos x="64" y="115"/>
              </a:cxn>
              <a:cxn ang="0">
                <a:pos x="12" y="115"/>
              </a:cxn>
              <a:cxn ang="0">
                <a:pos x="5" y="120"/>
              </a:cxn>
              <a:cxn ang="0">
                <a:pos x="0" y="130"/>
              </a:cxn>
              <a:cxn ang="0">
                <a:pos x="0" y="240"/>
              </a:cxn>
              <a:cxn ang="0">
                <a:pos x="5" y="250"/>
              </a:cxn>
              <a:cxn ang="0">
                <a:pos x="12" y="255"/>
              </a:cxn>
              <a:cxn ang="0">
                <a:pos x="64" y="255"/>
              </a:cxn>
              <a:cxn ang="0">
                <a:pos x="73" y="250"/>
              </a:cxn>
              <a:cxn ang="0">
                <a:pos x="76" y="240"/>
              </a:cxn>
              <a:cxn ang="0">
                <a:pos x="76" y="235"/>
              </a:cxn>
              <a:cxn ang="0">
                <a:pos x="113" y="233"/>
              </a:cxn>
              <a:cxn ang="0">
                <a:pos x="181" y="255"/>
              </a:cxn>
              <a:cxn ang="0">
                <a:pos x="198" y="255"/>
              </a:cxn>
              <a:cxn ang="0">
                <a:pos x="223" y="252"/>
              </a:cxn>
              <a:cxn ang="0">
                <a:pos x="243" y="243"/>
              </a:cxn>
              <a:cxn ang="0">
                <a:pos x="245" y="223"/>
              </a:cxn>
              <a:cxn ang="0">
                <a:pos x="255" y="220"/>
              </a:cxn>
              <a:cxn ang="0">
                <a:pos x="267" y="208"/>
              </a:cxn>
              <a:cxn ang="0">
                <a:pos x="265" y="196"/>
              </a:cxn>
              <a:cxn ang="0">
                <a:pos x="260" y="191"/>
              </a:cxn>
              <a:cxn ang="0">
                <a:pos x="267" y="184"/>
              </a:cxn>
              <a:cxn ang="0">
                <a:pos x="270" y="164"/>
              </a:cxn>
              <a:cxn ang="0">
                <a:pos x="265" y="157"/>
              </a:cxn>
            </a:cxnLst>
            <a:rect l="0" t="0" r="r" b="b"/>
            <a:pathLst>
              <a:path w="275" h="255">
                <a:moveTo>
                  <a:pt x="265" y="157"/>
                </a:moveTo>
                <a:lnTo>
                  <a:pt x="265" y="157"/>
                </a:lnTo>
                <a:lnTo>
                  <a:pt x="270" y="152"/>
                </a:lnTo>
                <a:lnTo>
                  <a:pt x="272" y="147"/>
                </a:lnTo>
                <a:lnTo>
                  <a:pt x="275" y="144"/>
                </a:lnTo>
                <a:lnTo>
                  <a:pt x="275" y="137"/>
                </a:lnTo>
                <a:lnTo>
                  <a:pt x="270" y="127"/>
                </a:lnTo>
                <a:lnTo>
                  <a:pt x="265" y="120"/>
                </a:lnTo>
                <a:lnTo>
                  <a:pt x="265" y="120"/>
                </a:lnTo>
                <a:lnTo>
                  <a:pt x="257" y="115"/>
                </a:lnTo>
                <a:lnTo>
                  <a:pt x="245" y="113"/>
                </a:lnTo>
                <a:lnTo>
                  <a:pt x="218" y="110"/>
                </a:lnTo>
                <a:lnTo>
                  <a:pt x="191" y="108"/>
                </a:lnTo>
                <a:lnTo>
                  <a:pt x="167" y="105"/>
                </a:lnTo>
                <a:lnTo>
                  <a:pt x="167" y="105"/>
                </a:lnTo>
                <a:lnTo>
                  <a:pt x="164" y="93"/>
                </a:lnTo>
                <a:lnTo>
                  <a:pt x="164" y="81"/>
                </a:lnTo>
                <a:lnTo>
                  <a:pt x="167" y="68"/>
                </a:lnTo>
                <a:lnTo>
                  <a:pt x="169" y="54"/>
                </a:lnTo>
                <a:lnTo>
                  <a:pt x="172" y="39"/>
                </a:lnTo>
                <a:lnTo>
                  <a:pt x="174" y="27"/>
                </a:lnTo>
                <a:lnTo>
                  <a:pt x="172" y="14"/>
                </a:lnTo>
                <a:lnTo>
                  <a:pt x="167" y="10"/>
                </a:lnTo>
                <a:lnTo>
                  <a:pt x="164" y="2"/>
                </a:lnTo>
                <a:lnTo>
                  <a:pt x="164" y="2"/>
                </a:lnTo>
                <a:lnTo>
                  <a:pt x="159" y="0"/>
                </a:lnTo>
                <a:lnTo>
                  <a:pt x="154" y="0"/>
                </a:lnTo>
                <a:lnTo>
                  <a:pt x="147" y="2"/>
                </a:lnTo>
                <a:lnTo>
                  <a:pt x="145" y="7"/>
                </a:lnTo>
                <a:lnTo>
                  <a:pt x="142" y="14"/>
                </a:lnTo>
                <a:lnTo>
                  <a:pt x="142" y="14"/>
                </a:lnTo>
                <a:lnTo>
                  <a:pt x="142" y="19"/>
                </a:lnTo>
                <a:lnTo>
                  <a:pt x="140" y="27"/>
                </a:lnTo>
                <a:lnTo>
                  <a:pt x="135" y="34"/>
                </a:lnTo>
                <a:lnTo>
                  <a:pt x="135" y="41"/>
                </a:lnTo>
                <a:lnTo>
                  <a:pt x="135" y="41"/>
                </a:lnTo>
                <a:lnTo>
                  <a:pt x="132" y="54"/>
                </a:lnTo>
                <a:lnTo>
                  <a:pt x="127" y="64"/>
                </a:lnTo>
                <a:lnTo>
                  <a:pt x="115" y="86"/>
                </a:lnTo>
                <a:lnTo>
                  <a:pt x="115" y="86"/>
                </a:lnTo>
                <a:lnTo>
                  <a:pt x="110" y="100"/>
                </a:lnTo>
                <a:lnTo>
                  <a:pt x="100" y="113"/>
                </a:lnTo>
                <a:lnTo>
                  <a:pt x="91" y="125"/>
                </a:lnTo>
                <a:lnTo>
                  <a:pt x="76" y="132"/>
                </a:lnTo>
                <a:lnTo>
                  <a:pt x="76" y="130"/>
                </a:lnTo>
                <a:lnTo>
                  <a:pt x="76" y="130"/>
                </a:lnTo>
                <a:lnTo>
                  <a:pt x="76" y="125"/>
                </a:lnTo>
                <a:lnTo>
                  <a:pt x="73" y="120"/>
                </a:lnTo>
                <a:lnTo>
                  <a:pt x="68" y="117"/>
                </a:lnTo>
                <a:lnTo>
                  <a:pt x="64" y="115"/>
                </a:lnTo>
                <a:lnTo>
                  <a:pt x="12" y="115"/>
                </a:lnTo>
                <a:lnTo>
                  <a:pt x="12" y="115"/>
                </a:lnTo>
                <a:lnTo>
                  <a:pt x="7" y="117"/>
                </a:lnTo>
                <a:lnTo>
                  <a:pt x="5" y="120"/>
                </a:lnTo>
                <a:lnTo>
                  <a:pt x="2" y="125"/>
                </a:lnTo>
                <a:lnTo>
                  <a:pt x="0" y="130"/>
                </a:lnTo>
                <a:lnTo>
                  <a:pt x="0" y="240"/>
                </a:lnTo>
                <a:lnTo>
                  <a:pt x="0" y="240"/>
                </a:lnTo>
                <a:lnTo>
                  <a:pt x="2" y="245"/>
                </a:lnTo>
                <a:lnTo>
                  <a:pt x="5" y="250"/>
                </a:lnTo>
                <a:lnTo>
                  <a:pt x="7" y="252"/>
                </a:lnTo>
                <a:lnTo>
                  <a:pt x="12" y="255"/>
                </a:lnTo>
                <a:lnTo>
                  <a:pt x="64" y="255"/>
                </a:lnTo>
                <a:lnTo>
                  <a:pt x="64" y="255"/>
                </a:lnTo>
                <a:lnTo>
                  <a:pt x="68" y="252"/>
                </a:lnTo>
                <a:lnTo>
                  <a:pt x="73" y="250"/>
                </a:lnTo>
                <a:lnTo>
                  <a:pt x="76" y="245"/>
                </a:lnTo>
                <a:lnTo>
                  <a:pt x="76" y="240"/>
                </a:lnTo>
                <a:lnTo>
                  <a:pt x="76" y="235"/>
                </a:lnTo>
                <a:lnTo>
                  <a:pt x="76" y="235"/>
                </a:lnTo>
                <a:lnTo>
                  <a:pt x="113" y="233"/>
                </a:lnTo>
                <a:lnTo>
                  <a:pt x="113" y="233"/>
                </a:lnTo>
                <a:lnTo>
                  <a:pt x="149" y="247"/>
                </a:lnTo>
                <a:lnTo>
                  <a:pt x="181" y="255"/>
                </a:lnTo>
                <a:lnTo>
                  <a:pt x="181" y="255"/>
                </a:lnTo>
                <a:lnTo>
                  <a:pt x="198" y="255"/>
                </a:lnTo>
                <a:lnTo>
                  <a:pt x="223" y="252"/>
                </a:lnTo>
                <a:lnTo>
                  <a:pt x="223" y="252"/>
                </a:lnTo>
                <a:lnTo>
                  <a:pt x="235" y="250"/>
                </a:lnTo>
                <a:lnTo>
                  <a:pt x="243" y="243"/>
                </a:lnTo>
                <a:lnTo>
                  <a:pt x="248" y="233"/>
                </a:lnTo>
                <a:lnTo>
                  <a:pt x="245" y="223"/>
                </a:lnTo>
                <a:lnTo>
                  <a:pt x="245" y="223"/>
                </a:lnTo>
                <a:lnTo>
                  <a:pt x="255" y="220"/>
                </a:lnTo>
                <a:lnTo>
                  <a:pt x="265" y="213"/>
                </a:lnTo>
                <a:lnTo>
                  <a:pt x="267" y="208"/>
                </a:lnTo>
                <a:lnTo>
                  <a:pt x="267" y="201"/>
                </a:lnTo>
                <a:lnTo>
                  <a:pt x="265" y="196"/>
                </a:lnTo>
                <a:lnTo>
                  <a:pt x="260" y="191"/>
                </a:lnTo>
                <a:lnTo>
                  <a:pt x="260" y="191"/>
                </a:lnTo>
                <a:lnTo>
                  <a:pt x="265" y="189"/>
                </a:lnTo>
                <a:lnTo>
                  <a:pt x="267" y="184"/>
                </a:lnTo>
                <a:lnTo>
                  <a:pt x="272" y="174"/>
                </a:lnTo>
                <a:lnTo>
                  <a:pt x="270" y="164"/>
                </a:lnTo>
                <a:lnTo>
                  <a:pt x="267" y="159"/>
                </a:lnTo>
                <a:lnTo>
                  <a:pt x="265" y="157"/>
                </a:lnTo>
                <a:lnTo>
                  <a:pt x="265" y="157"/>
                </a:lnTo>
                <a:close/>
              </a:path>
            </a:pathLst>
          </a:custGeom>
          <a:solidFill>
            <a:srgbClr val="C00000"/>
          </a:solidFill>
          <a:ln w="9525">
            <a:noFill/>
            <a:round/>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solidFill>
                <a:srgbClr val="1F497D"/>
              </a:solidFill>
            </a:endParaRPr>
          </a:p>
        </p:txBody>
      </p:sp>
      <p:sp>
        <p:nvSpPr>
          <p:cNvPr id="66" name="Rectangle à coins arrondis 65"/>
          <p:cNvSpPr/>
          <p:nvPr/>
        </p:nvSpPr>
        <p:spPr>
          <a:xfrm>
            <a:off x="4970230" y="1334208"/>
            <a:ext cx="1174927" cy="490347"/>
          </a:xfrm>
          <a:prstGeom prst="roundRect">
            <a:avLst/>
          </a:prstGeom>
          <a:noFill/>
          <a:ln>
            <a:noFill/>
          </a:ln>
        </p:spPr>
        <p:txBody>
          <a:bodyPr wrap="square" tIns="0" bIns="0">
            <a:spAutoFit/>
          </a:bodyPr>
          <a:lstStyle/>
          <a:p>
            <a:pPr algn="ctr"/>
            <a:r>
              <a:rPr lang="fr-FR" altLang="fr-FR" sz="1600" b="1" dirty="0" smtClean="0">
                <a:solidFill>
                  <a:srgbClr val="7030A0"/>
                </a:solidFill>
                <a:ea typeface="ヒラギノ角ゴ Pro W3" pitchFamily="-64" charset="-128"/>
              </a:rPr>
              <a:t>Au total</a:t>
            </a:r>
          </a:p>
          <a:p>
            <a:pPr algn="ctr"/>
            <a:r>
              <a:rPr lang="fr-FR" altLang="fr-FR" sz="1600" b="1" dirty="0" smtClean="0">
                <a:solidFill>
                  <a:srgbClr val="7030A0"/>
                </a:solidFill>
                <a:latin typeface="Calibri"/>
                <a:ea typeface="ヒラギノ角ゴ Pro W3" pitchFamily="-64" charset="-128"/>
                <a:cs typeface="Calibri"/>
              </a:rPr>
              <a:t>↓</a:t>
            </a:r>
            <a:endParaRPr lang="fr-FR" sz="1100" b="1" dirty="0">
              <a:solidFill>
                <a:srgbClr val="7030A0"/>
              </a:solidFill>
            </a:endParaRPr>
          </a:p>
        </p:txBody>
      </p:sp>
      <p:sp>
        <p:nvSpPr>
          <p:cNvPr id="84" name="Rectangle à coins arrondis 83"/>
          <p:cNvSpPr/>
          <p:nvPr/>
        </p:nvSpPr>
        <p:spPr bwMode="auto">
          <a:xfrm>
            <a:off x="147918" y="2004683"/>
            <a:ext cx="8027895" cy="803139"/>
          </a:xfrm>
          <a:prstGeom prst="roundRect">
            <a:avLst/>
          </a:prstGeom>
          <a:noFill/>
          <a:ln w="9525" cap="flat" cmpd="sng" algn="ctr">
            <a:solidFill>
              <a:srgbClr val="481E68"/>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85" name="Rectangle à coins arrondis 84"/>
          <p:cNvSpPr/>
          <p:nvPr/>
        </p:nvSpPr>
        <p:spPr>
          <a:xfrm>
            <a:off x="6185663" y="1350336"/>
            <a:ext cx="1174927" cy="612934"/>
          </a:xfrm>
          <a:prstGeom prst="roundRect">
            <a:avLst/>
          </a:prstGeom>
          <a:noFill/>
          <a:ln>
            <a:noFill/>
          </a:ln>
        </p:spPr>
        <p:txBody>
          <a:bodyPr wrap="square" lIns="0" tIns="0" rIns="0" bIns="0">
            <a:spAutoFit/>
          </a:bodyPr>
          <a:lstStyle/>
          <a:p>
            <a:pPr algn="ctr"/>
            <a:r>
              <a:rPr lang="fr-FR" altLang="fr-FR" sz="1400" b="1" dirty="0" smtClean="0">
                <a:solidFill>
                  <a:srgbClr val="7030A0"/>
                </a:solidFill>
                <a:ea typeface="ヒラギノ角ゴ Pro W3" pitchFamily="-64" charset="-128"/>
              </a:rPr>
              <a:t>Lecteurs LN</a:t>
            </a:r>
          </a:p>
          <a:p>
            <a:pPr algn="ctr"/>
            <a:r>
              <a:rPr lang="fr-FR" altLang="fr-FR" sz="1600" b="1" dirty="0" smtClean="0">
                <a:solidFill>
                  <a:srgbClr val="7030A0"/>
                </a:solidFill>
                <a:latin typeface="Calibri"/>
                <a:ea typeface="ヒラギノ角ゴ Pro W3" pitchFamily="-64" charset="-128"/>
                <a:cs typeface="Calibri"/>
              </a:rPr>
              <a:t>↓</a:t>
            </a:r>
            <a:endParaRPr lang="fr-FR" altLang="fr-FR" sz="1000" dirty="0" smtClean="0">
              <a:solidFill>
                <a:srgbClr val="7030A0"/>
              </a:solidFill>
              <a:latin typeface="Calibri"/>
              <a:ea typeface="ヒラギノ角ゴ Pro W3" pitchFamily="-64" charset="-128"/>
              <a:cs typeface="Calibri"/>
            </a:endParaRPr>
          </a:p>
          <a:p>
            <a:pPr algn="ctr"/>
            <a:r>
              <a:rPr lang="fr-FR" sz="1000" dirty="0" smtClean="0">
                <a:solidFill>
                  <a:srgbClr val="7030A0"/>
                </a:solidFill>
                <a:latin typeface="Calibri"/>
                <a:ea typeface="ヒラギノ角ゴ Pro W3" pitchFamily="-64" charset="-128"/>
                <a:cs typeface="Calibri"/>
              </a:rPr>
              <a:t>Base : 213</a:t>
            </a:r>
            <a:endParaRPr lang="fr-FR" sz="1000" dirty="0">
              <a:solidFill>
                <a:srgbClr val="7030A0"/>
              </a:solidFill>
            </a:endParaRPr>
          </a:p>
        </p:txBody>
      </p:sp>
      <p:sp>
        <p:nvSpPr>
          <p:cNvPr id="86" name="Rectangle à coins arrondis 85"/>
          <p:cNvSpPr/>
          <p:nvPr/>
        </p:nvSpPr>
        <p:spPr>
          <a:xfrm>
            <a:off x="7201913" y="1350336"/>
            <a:ext cx="1296629" cy="612934"/>
          </a:xfrm>
          <a:prstGeom prst="roundRect">
            <a:avLst/>
          </a:prstGeom>
          <a:noFill/>
          <a:ln>
            <a:noFill/>
          </a:ln>
        </p:spPr>
        <p:txBody>
          <a:bodyPr wrap="square" lIns="0" tIns="0" rIns="0" bIns="0">
            <a:spAutoFit/>
          </a:bodyPr>
          <a:lstStyle/>
          <a:p>
            <a:pPr algn="ctr"/>
            <a:r>
              <a:rPr lang="fr-FR" altLang="fr-FR" sz="1400" b="1" dirty="0" smtClean="0">
                <a:solidFill>
                  <a:srgbClr val="C00000"/>
                </a:solidFill>
                <a:ea typeface="ヒラギノ角ゴ Pro W3" pitchFamily="-64" charset="-128"/>
              </a:rPr>
              <a:t>Non lecteurs LN</a:t>
            </a:r>
            <a:r>
              <a:rPr lang="fr-FR" altLang="fr-FR" sz="1600" b="1" dirty="0" smtClean="0">
                <a:solidFill>
                  <a:srgbClr val="C00000"/>
                </a:solidFill>
                <a:ea typeface="ヒラギノ角ゴ Pro W3" pitchFamily="-64" charset="-128"/>
              </a:rPr>
              <a:t/>
            </a:r>
            <a:br>
              <a:rPr lang="fr-FR" altLang="fr-FR" sz="1600" b="1" dirty="0" smtClean="0">
                <a:solidFill>
                  <a:srgbClr val="C00000"/>
                </a:solidFill>
                <a:ea typeface="ヒラギノ角ゴ Pro W3" pitchFamily="-64" charset="-128"/>
              </a:rPr>
            </a:br>
            <a:r>
              <a:rPr lang="fr-FR" altLang="fr-FR" sz="1600" b="1" dirty="0" smtClean="0">
                <a:solidFill>
                  <a:srgbClr val="C00000"/>
                </a:solidFill>
                <a:latin typeface="Calibri"/>
                <a:ea typeface="ヒラギノ角ゴ Pro W3" pitchFamily="-64" charset="-128"/>
                <a:cs typeface="Calibri"/>
              </a:rPr>
              <a:t>↓</a:t>
            </a:r>
          </a:p>
          <a:p>
            <a:pPr algn="ctr"/>
            <a:r>
              <a:rPr lang="fr-FR" sz="1000" dirty="0" smtClean="0">
                <a:solidFill>
                  <a:srgbClr val="C00000"/>
                </a:solidFill>
                <a:latin typeface="Calibri"/>
                <a:ea typeface="ヒラギノ角ゴ Pro W3" pitchFamily="-64" charset="-128"/>
                <a:cs typeface="Calibri"/>
              </a:rPr>
              <a:t>Base : 1 805</a:t>
            </a:r>
            <a:endParaRPr lang="fr-FR" sz="1000" dirty="0">
              <a:solidFill>
                <a:srgbClr val="C00000"/>
              </a:solidFill>
            </a:endParaRPr>
          </a:p>
        </p:txBody>
      </p:sp>
      <p:grpSp>
        <p:nvGrpSpPr>
          <p:cNvPr id="88" name="Groupe 87"/>
          <p:cNvGrpSpPr/>
          <p:nvPr/>
        </p:nvGrpSpPr>
        <p:grpSpPr>
          <a:xfrm>
            <a:off x="6492378" y="684720"/>
            <a:ext cx="561495" cy="705398"/>
            <a:chOff x="3475329" y="2590956"/>
            <a:chExt cx="2229935" cy="2801434"/>
          </a:xfrm>
          <a:solidFill>
            <a:srgbClr val="7030A0"/>
          </a:solidFill>
        </p:grpSpPr>
        <p:sp>
          <p:nvSpPr>
            <p:cNvPr id="89"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0"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1"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2"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3"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94" name="Groupe 93"/>
          <p:cNvGrpSpPr/>
          <p:nvPr/>
        </p:nvGrpSpPr>
        <p:grpSpPr>
          <a:xfrm>
            <a:off x="7578487" y="684720"/>
            <a:ext cx="561495" cy="732851"/>
            <a:chOff x="8199736" y="375439"/>
            <a:chExt cx="561495" cy="732851"/>
          </a:xfrm>
        </p:grpSpPr>
        <p:grpSp>
          <p:nvGrpSpPr>
            <p:cNvPr id="95" name="Groupe 94"/>
            <p:cNvGrpSpPr/>
            <p:nvPr/>
          </p:nvGrpSpPr>
          <p:grpSpPr>
            <a:xfrm>
              <a:off x="8199736" y="375439"/>
              <a:ext cx="561495" cy="705398"/>
              <a:chOff x="3475329" y="2590956"/>
              <a:chExt cx="2229935" cy="2801434"/>
            </a:xfrm>
            <a:solidFill>
              <a:srgbClr val="7030A0"/>
            </a:solidFill>
          </p:grpSpPr>
          <p:sp>
            <p:nvSpPr>
              <p:cNvPr id="97"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8"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99"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0"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1"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cxnSp>
          <p:nvCxnSpPr>
            <p:cNvPr id="96" name="Connecteur droit 95"/>
            <p:cNvCxnSpPr/>
            <p:nvPr/>
          </p:nvCxnSpPr>
          <p:spPr bwMode="auto">
            <a:xfrm flipV="1">
              <a:off x="8199736" y="375440"/>
              <a:ext cx="492708" cy="732850"/>
            </a:xfrm>
            <a:prstGeom prst="line">
              <a:avLst/>
            </a:prstGeom>
            <a:noFill/>
            <a:ln w="9525"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160632855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01" name="Rectangle 27"/>
          <p:cNvSpPr>
            <a:spLocks noGrp="1" noChangeArrowheads="1"/>
          </p:cNvSpPr>
          <p:nvPr>
            <p:ph type="title"/>
          </p:nvPr>
        </p:nvSpPr>
        <p:spPr>
          <a:xfrm>
            <a:off x="756481" y="184644"/>
            <a:ext cx="6965120" cy="611187"/>
          </a:xfrm>
        </p:spPr>
        <p:txBody>
          <a:bodyPr/>
          <a:lstStyle/>
          <a:p>
            <a:pPr eaLnBrk="1" hangingPunct="1"/>
            <a:r>
              <a:rPr lang="fr-FR" altLang="fr-FR" sz="1800" dirty="0" smtClean="0"/>
              <a:t>L’aspect matériel du livre conserve un rôle central pour les lecteurs. Ils ne croient pas à la massification de la lecture qui pourraient être engendrée par le livre numérique. </a:t>
            </a:r>
          </a:p>
        </p:txBody>
      </p:sp>
      <p:sp>
        <p:nvSpPr>
          <p:cNvPr id="542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4327295-FBF3-4C9F-934D-2DE36ACFBEC7}" type="slidenum">
              <a:rPr lang="en-US" altLang="fr-FR" smtClean="0">
                <a:solidFill>
                  <a:srgbClr val="1F497D"/>
                </a:solidFill>
              </a:rPr>
              <a:pPr eaLnBrk="1" hangingPunct="1">
                <a:spcBef>
                  <a:spcPct val="0"/>
                </a:spcBef>
                <a:buFontTx/>
                <a:buNone/>
              </a:pPr>
              <a:t>49</a:t>
            </a:fld>
            <a:endParaRPr lang="en-US" altLang="fr-FR" smtClean="0">
              <a:solidFill>
                <a:srgbClr val="1F497D"/>
              </a:solidFill>
            </a:endParaRPr>
          </a:p>
        </p:txBody>
      </p:sp>
      <p:sp>
        <p:nvSpPr>
          <p:cNvPr id="8" name="Textfeld 7"/>
          <p:cNvSpPr txBox="1">
            <a:spLocks noChangeArrowheads="1"/>
          </p:cNvSpPr>
          <p:nvPr/>
        </p:nvSpPr>
        <p:spPr bwMode="auto">
          <a:xfrm>
            <a:off x="176817" y="1038692"/>
            <a:ext cx="851562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Q21. Voici un certain nombre d’opinions que l’on peut entendre à propos des livres et de la lecture, pour chacune vous me direz si vous êtes tout à fait, plutôt, plutôt pas ou pas du tout d’accord ?</a:t>
            </a:r>
          </a:p>
          <a:p>
            <a:pPr eaLnBrk="1" hangingPunct="1">
              <a:spcBef>
                <a:spcPct val="0"/>
              </a:spcBef>
              <a:buFontTx/>
              <a:buNone/>
            </a:pPr>
            <a:r>
              <a:rPr lang="fr-FR" altLang="fr-FR" sz="1000" dirty="0" smtClean="0">
                <a:solidFill>
                  <a:srgbClr val="1F497D"/>
                </a:solidFill>
                <a:ea typeface="ヒラギノ角ゴ Pro W3" pitchFamily="-64" charset="-128"/>
              </a:rPr>
              <a:t>Base : Lecteurs LN et/ou LP 699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
        <p:nvSpPr>
          <p:cNvPr id="3" name="Rectangle 2"/>
          <p:cNvSpPr/>
          <p:nvPr/>
        </p:nvSpPr>
        <p:spPr>
          <a:xfrm>
            <a:off x="1258645" y="1862170"/>
            <a:ext cx="7153835" cy="4385816"/>
          </a:xfrm>
          <a:prstGeom prst="rect">
            <a:avLst/>
          </a:prstGeom>
        </p:spPr>
        <p:txBody>
          <a:bodyPr wrap="square">
            <a:spAutoFit/>
          </a:bodyPr>
          <a:lstStyle/>
          <a:p>
            <a:r>
              <a:rPr lang="fr-FR" sz="4000" b="1" dirty="0">
                <a:solidFill>
                  <a:srgbClr val="7030A0"/>
                </a:solidFill>
              </a:rPr>
              <a:t>86% </a:t>
            </a:r>
            <a:r>
              <a:rPr lang="fr-FR" dirty="0"/>
              <a:t>des </a:t>
            </a:r>
            <a:r>
              <a:rPr lang="fr-FR" dirty="0" smtClean="0"/>
              <a:t>lecteurs s'accordent </a:t>
            </a:r>
            <a:r>
              <a:rPr lang="fr-FR" dirty="0"/>
              <a:t>à dire </a:t>
            </a:r>
            <a:r>
              <a:rPr lang="fr-FR" dirty="0" smtClean="0">
                <a:solidFill>
                  <a:srgbClr val="FF0000"/>
                </a:solidFill>
              </a:rPr>
              <a:t>(2011 : 89%)</a:t>
            </a:r>
            <a:r>
              <a:rPr lang="fr-FR" dirty="0" smtClean="0"/>
              <a:t/>
            </a:r>
            <a:br>
              <a:rPr lang="fr-FR" dirty="0" smtClean="0"/>
            </a:br>
            <a:r>
              <a:rPr lang="fr-FR" dirty="0" smtClean="0"/>
              <a:t>"</a:t>
            </a:r>
            <a:r>
              <a:rPr lang="fr-FR" sz="2500" dirty="0">
                <a:solidFill>
                  <a:srgbClr val="7030A0"/>
                </a:solidFill>
              </a:rPr>
              <a:t>Le livre papier restera </a:t>
            </a:r>
            <a:r>
              <a:rPr lang="fr-FR" sz="2500" dirty="0" smtClean="0">
                <a:solidFill>
                  <a:srgbClr val="7030A0"/>
                </a:solidFill>
              </a:rPr>
              <a:t>toujours le </a:t>
            </a:r>
            <a:r>
              <a:rPr lang="fr-FR" sz="2500" dirty="0">
                <a:solidFill>
                  <a:srgbClr val="7030A0"/>
                </a:solidFill>
              </a:rPr>
              <a:t>principal support</a:t>
            </a:r>
            <a:r>
              <a:rPr lang="fr-FR" dirty="0"/>
              <a:t>" </a:t>
            </a:r>
          </a:p>
          <a:p>
            <a:pPr marL="720725"/>
            <a:r>
              <a:rPr lang="fr-FR" dirty="0" smtClean="0"/>
              <a:t>&gt; </a:t>
            </a:r>
            <a:r>
              <a:rPr lang="fr-FR" dirty="0"/>
              <a:t>60% tout à fait </a:t>
            </a:r>
            <a:r>
              <a:rPr lang="fr-FR" dirty="0" smtClean="0"/>
              <a:t>d'accord </a:t>
            </a:r>
            <a:r>
              <a:rPr lang="fr-FR" dirty="0" smtClean="0">
                <a:solidFill>
                  <a:srgbClr val="FF0000"/>
                </a:solidFill>
              </a:rPr>
              <a:t>(2011 : 65%)</a:t>
            </a:r>
            <a:r>
              <a:rPr lang="fr-FR" dirty="0" smtClean="0"/>
              <a:t/>
            </a:r>
            <a:br>
              <a:rPr lang="fr-FR" dirty="0" smtClean="0"/>
            </a:br>
            <a:r>
              <a:rPr lang="fr-FR" dirty="0"/>
              <a:t>	</a:t>
            </a:r>
            <a:endParaRPr lang="fr-FR" dirty="0" smtClean="0"/>
          </a:p>
          <a:p>
            <a:r>
              <a:rPr lang="fr-FR" sz="4000" b="1" dirty="0" smtClean="0">
                <a:solidFill>
                  <a:srgbClr val="7030A0"/>
                </a:solidFill>
              </a:rPr>
              <a:t>78</a:t>
            </a:r>
            <a:r>
              <a:rPr lang="fr-FR" sz="4000" b="1" dirty="0">
                <a:solidFill>
                  <a:srgbClr val="7030A0"/>
                </a:solidFill>
              </a:rPr>
              <a:t>% </a:t>
            </a:r>
            <a:r>
              <a:rPr lang="fr-FR" dirty="0"/>
              <a:t>des </a:t>
            </a:r>
            <a:r>
              <a:rPr lang="fr-FR" dirty="0" smtClean="0"/>
              <a:t>lecteurs s'accordent </a:t>
            </a:r>
            <a:r>
              <a:rPr lang="fr-FR" dirty="0"/>
              <a:t>à dire </a:t>
            </a:r>
            <a:r>
              <a:rPr lang="fr-FR" dirty="0" smtClean="0"/>
              <a:t/>
            </a:r>
            <a:br>
              <a:rPr lang="fr-FR" dirty="0" smtClean="0"/>
            </a:br>
            <a:r>
              <a:rPr lang="fr-FR" dirty="0" smtClean="0"/>
              <a:t>"</a:t>
            </a:r>
            <a:r>
              <a:rPr lang="fr-FR" sz="2500" dirty="0">
                <a:solidFill>
                  <a:srgbClr val="7030A0"/>
                </a:solidFill>
              </a:rPr>
              <a:t>Je conserve précieusement les livres que j'ai lus</a:t>
            </a:r>
            <a:r>
              <a:rPr lang="fr-FR" dirty="0"/>
              <a:t>"</a:t>
            </a:r>
          </a:p>
          <a:p>
            <a:pPr marL="720725"/>
            <a:r>
              <a:rPr lang="fr-FR" dirty="0" smtClean="0"/>
              <a:t>&gt; </a:t>
            </a:r>
            <a:r>
              <a:rPr lang="fr-FR" dirty="0"/>
              <a:t>53% tout à fait </a:t>
            </a:r>
            <a:r>
              <a:rPr lang="fr-FR" dirty="0" smtClean="0"/>
              <a:t>d'accord</a:t>
            </a:r>
            <a:br>
              <a:rPr lang="fr-FR" dirty="0" smtClean="0"/>
            </a:br>
            <a:r>
              <a:rPr lang="fr-FR" dirty="0"/>
              <a:t>	</a:t>
            </a:r>
            <a:endParaRPr lang="fr-FR" dirty="0" smtClean="0"/>
          </a:p>
          <a:p>
            <a:r>
              <a:rPr lang="fr-FR" sz="4000" b="1" dirty="0" smtClean="0">
                <a:solidFill>
                  <a:srgbClr val="7030A0"/>
                </a:solidFill>
              </a:rPr>
              <a:t>26</a:t>
            </a:r>
            <a:r>
              <a:rPr lang="fr-FR" sz="4000" b="1" dirty="0">
                <a:solidFill>
                  <a:srgbClr val="7030A0"/>
                </a:solidFill>
              </a:rPr>
              <a:t>%  </a:t>
            </a:r>
            <a:r>
              <a:rPr lang="fr-FR" dirty="0"/>
              <a:t>des </a:t>
            </a:r>
            <a:r>
              <a:rPr lang="fr-FR" dirty="0" smtClean="0"/>
              <a:t>lecteurs s’accordent </a:t>
            </a:r>
            <a:r>
              <a:rPr lang="fr-FR" dirty="0"/>
              <a:t>à dire </a:t>
            </a:r>
            <a:r>
              <a:rPr lang="fr-FR" dirty="0" smtClean="0"/>
              <a:t> </a:t>
            </a:r>
            <a:r>
              <a:rPr lang="fr-FR" dirty="0" smtClean="0">
                <a:solidFill>
                  <a:srgbClr val="FF0000"/>
                </a:solidFill>
              </a:rPr>
              <a:t>(2011 : 23%)</a:t>
            </a:r>
            <a:r>
              <a:rPr lang="fr-FR" dirty="0" smtClean="0"/>
              <a:t/>
            </a:r>
            <a:br>
              <a:rPr lang="fr-FR" dirty="0" smtClean="0"/>
            </a:br>
            <a:r>
              <a:rPr lang="fr-FR" dirty="0" smtClean="0"/>
              <a:t>"</a:t>
            </a:r>
            <a:r>
              <a:rPr lang="fr-FR" sz="2500" dirty="0">
                <a:solidFill>
                  <a:srgbClr val="7030A0"/>
                </a:solidFill>
              </a:rPr>
              <a:t>Grâce au livre numérique les gens vont lire encore plus qu'avant</a:t>
            </a:r>
            <a:r>
              <a:rPr lang="fr-FR" dirty="0"/>
              <a:t>"</a:t>
            </a:r>
          </a:p>
          <a:p>
            <a:pPr marL="538163"/>
            <a:r>
              <a:rPr lang="fr-FR" dirty="0" smtClean="0"/>
              <a:t>&gt; </a:t>
            </a:r>
            <a:r>
              <a:rPr lang="fr-FR" dirty="0"/>
              <a:t>5% tout à fait </a:t>
            </a:r>
            <a:r>
              <a:rPr lang="fr-FR" dirty="0" smtClean="0"/>
              <a:t>d'accord </a:t>
            </a:r>
            <a:r>
              <a:rPr lang="fr-FR" dirty="0" smtClean="0">
                <a:solidFill>
                  <a:srgbClr val="FF0000"/>
                </a:solidFill>
              </a:rPr>
              <a:t>(2011 : 4%)</a:t>
            </a:r>
            <a:r>
              <a:rPr lang="fr-FR" dirty="0"/>
              <a:t>	</a:t>
            </a:r>
          </a:p>
        </p:txBody>
      </p:sp>
      <p:grpSp>
        <p:nvGrpSpPr>
          <p:cNvPr id="7" name="Group 181"/>
          <p:cNvGrpSpPr>
            <a:grpSpLocks noChangeAspect="1"/>
          </p:cNvGrpSpPr>
          <p:nvPr/>
        </p:nvGrpSpPr>
        <p:grpSpPr>
          <a:xfrm>
            <a:off x="7789711" y="33032"/>
            <a:ext cx="648422" cy="720000"/>
            <a:chOff x="1784350" y="4149725"/>
            <a:chExt cx="977900" cy="1085850"/>
          </a:xfrm>
          <a:solidFill>
            <a:schemeClr val="accent4">
              <a:lumMod val="75000"/>
            </a:schemeClr>
          </a:solidFill>
        </p:grpSpPr>
        <p:sp>
          <p:nvSpPr>
            <p:cNvPr id="9"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0"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1"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solidFill>
              <a:srgbClr val="69A9C5"/>
            </a:solidFill>
            <a:ln w="9525">
              <a:solidFill>
                <a:srgbClr val="69A9C5"/>
              </a:solid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2"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3"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4"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solidFill>
              <a:srgbClr val="32698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15" name="Groupe 14"/>
          <p:cNvGrpSpPr/>
          <p:nvPr/>
        </p:nvGrpSpPr>
        <p:grpSpPr>
          <a:xfrm>
            <a:off x="8584947" y="47634"/>
            <a:ext cx="561495" cy="705398"/>
            <a:chOff x="3475329" y="2590956"/>
            <a:chExt cx="2229935" cy="2801434"/>
          </a:xfrm>
          <a:solidFill>
            <a:srgbClr val="7030A0"/>
          </a:solidFill>
        </p:grpSpPr>
        <p:sp>
          <p:nvSpPr>
            <p:cNvPr id="16"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7"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8"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19"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20"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21" name="Légende à une bordure 1 20"/>
          <p:cNvSpPr/>
          <p:nvPr/>
        </p:nvSpPr>
        <p:spPr bwMode="auto">
          <a:xfrm>
            <a:off x="6930527" y="2786477"/>
            <a:ext cx="2124352" cy="581698"/>
          </a:xfrm>
          <a:prstGeom prst="accentCallout1">
            <a:avLst>
              <a:gd name="adj1" fmla="val 18750"/>
              <a:gd name="adj2" fmla="val -8333"/>
              <a:gd name="adj3" fmla="val 22499"/>
              <a:gd name="adj4" fmla="val -54429"/>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050" b="0" i="0" u="none" strike="noStrike" cap="none" normalizeH="0" baseline="0" dirty="0" smtClean="0">
                <a:ln>
                  <a:noFill/>
                </a:ln>
                <a:solidFill>
                  <a:schemeClr val="tx1"/>
                </a:solidFill>
                <a:effectLst/>
              </a:rPr>
              <a:t>+ + +</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050" dirty="0" smtClean="0"/>
              <a:t>CSP-: 72%</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050" dirty="0" smtClean="0"/>
              <a:t>Femmes : 66%</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050" dirty="0" smtClean="0"/>
              <a:t>Exclusifs papier : 63%</a:t>
            </a:r>
          </a:p>
        </p:txBody>
      </p:sp>
      <p:sp>
        <p:nvSpPr>
          <p:cNvPr id="22" name="Légende à une bordure 1 21"/>
          <p:cNvSpPr/>
          <p:nvPr/>
        </p:nvSpPr>
        <p:spPr bwMode="auto">
          <a:xfrm>
            <a:off x="5821149" y="4218741"/>
            <a:ext cx="2124352" cy="436273"/>
          </a:xfrm>
          <a:prstGeom prst="accentCallout1">
            <a:avLst>
              <a:gd name="adj1" fmla="val 18750"/>
              <a:gd name="adj2" fmla="val -8333"/>
              <a:gd name="adj3" fmla="val 22499"/>
              <a:gd name="adj4" fmla="val -54429"/>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050" b="0" i="0" u="none" strike="noStrike" cap="none" normalizeH="0" baseline="0" dirty="0" smtClean="0">
                <a:ln>
                  <a:noFill/>
                </a:ln>
                <a:solidFill>
                  <a:schemeClr val="tx1"/>
                </a:solidFill>
                <a:effectLst/>
              </a:rPr>
              <a:t>+ + +</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050" dirty="0" smtClean="0"/>
              <a:t>CSP + : 60%</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050" dirty="0" smtClean="0"/>
              <a:t>Diplôme universitaire : 61% </a:t>
            </a:r>
          </a:p>
        </p:txBody>
      </p:sp>
    </p:spTree>
    <p:extLst>
      <p:ext uri="{BB962C8B-B14F-4D97-AF65-F5344CB8AC3E}">
        <p14:creationId xmlns:p14="http://schemas.microsoft.com/office/powerpoint/2010/main" val="3088485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a:xfrm>
            <a:off x="8737600" y="6597352"/>
            <a:ext cx="265113" cy="182563"/>
          </a:xfrm>
        </p:spPr>
        <p:txBody>
          <a:bodyPr/>
          <a:lstStyle/>
          <a:p>
            <a:pPr>
              <a:defRPr/>
            </a:pPr>
            <a:fld id="{DAEBA00F-3E9A-4D14-8F02-FD0BAC2D8A8F}" type="slidenum">
              <a:rPr lang="en-US" smtClean="0"/>
              <a:pPr>
                <a:defRPr/>
              </a:pPr>
              <a:t>5</a:t>
            </a:fld>
            <a:endParaRPr lang="en-US" dirty="0"/>
          </a:p>
        </p:txBody>
      </p:sp>
      <p:sp>
        <p:nvSpPr>
          <p:cNvPr id="18" name="Rectangle à coins arrondis 17"/>
          <p:cNvSpPr/>
          <p:nvPr/>
        </p:nvSpPr>
        <p:spPr>
          <a:xfrm>
            <a:off x="807600" y="3203995"/>
            <a:ext cx="7484660" cy="842291"/>
          </a:xfrm>
          <a:prstGeom prst="roundRect">
            <a:avLst/>
          </a:pr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05790" tIns="117317" rIns="117317" bIns="117317" numCol="1" spcCol="1270" anchor="ctr" anchorCtr="0">
            <a:noAutofit/>
          </a:bodyPr>
          <a:lstStyle/>
          <a:p>
            <a:pPr defTabSz="889000">
              <a:lnSpc>
                <a:spcPct val="90000"/>
              </a:lnSpc>
              <a:spcAft>
                <a:spcPct val="35000"/>
              </a:spcAft>
            </a:pPr>
            <a:r>
              <a:rPr lang="fr-FR" sz="3600" b="1" dirty="0" smtClean="0">
                <a:solidFill>
                  <a:schemeClr val="bg1"/>
                </a:solidFill>
                <a:effectLst>
                  <a:outerShdw blurRad="38100" dist="38100" dir="2700000" algn="tl">
                    <a:srgbClr val="000000">
                      <a:alpha val="43137"/>
                    </a:srgbClr>
                  </a:outerShdw>
                </a:effectLst>
                <a:latin typeface="AvantGarde" pitchFamily="34" charset="0"/>
              </a:rPr>
              <a:t>CA : 2,8 </a:t>
            </a:r>
            <a:r>
              <a:rPr lang="fr-FR" sz="1200" b="1" dirty="0" smtClean="0">
                <a:solidFill>
                  <a:schemeClr val="bg1"/>
                </a:solidFill>
                <a:effectLst>
                  <a:outerShdw blurRad="38100" dist="38100" dir="2700000" algn="tl">
                    <a:srgbClr val="000000">
                      <a:alpha val="43137"/>
                    </a:srgbClr>
                  </a:outerShdw>
                </a:effectLst>
                <a:latin typeface="AvantGarde" pitchFamily="34" charset="0"/>
              </a:rPr>
              <a:t>milliards  </a:t>
            </a:r>
            <a:r>
              <a:rPr lang="fr-FR" sz="1200" b="1" dirty="0">
                <a:solidFill>
                  <a:schemeClr val="bg1"/>
                </a:solidFill>
                <a:effectLst>
                  <a:outerShdw blurRad="38100" dist="38100" dir="2700000" algn="tl">
                    <a:srgbClr val="000000">
                      <a:alpha val="43137"/>
                    </a:srgbClr>
                  </a:outerShdw>
                </a:effectLst>
                <a:latin typeface="AvantGarde" pitchFamily="34" charset="0"/>
              </a:rPr>
              <a:t>d’euros</a:t>
            </a:r>
          </a:p>
        </p:txBody>
      </p:sp>
      <p:sp>
        <p:nvSpPr>
          <p:cNvPr id="20" name="Rectangle à coins arrondis 19"/>
          <p:cNvSpPr/>
          <p:nvPr/>
        </p:nvSpPr>
        <p:spPr>
          <a:xfrm>
            <a:off x="807599" y="2102070"/>
            <a:ext cx="7484661" cy="842291"/>
          </a:xfrm>
          <a:prstGeom prst="roundRect">
            <a:avLst/>
          </a:prstGeom>
          <a:solidFill>
            <a:schemeClr val="tx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05790" tIns="117317" rIns="117317" bIns="117317" numCol="1" spcCol="1270" anchor="ctr" anchorCtr="0">
            <a:noAutofit/>
          </a:bodyPr>
          <a:lstStyle/>
          <a:p>
            <a:pPr lvl="0" algn="l" defTabSz="889000">
              <a:lnSpc>
                <a:spcPct val="90000"/>
              </a:lnSpc>
              <a:spcBef>
                <a:spcPct val="0"/>
              </a:spcBef>
              <a:spcAft>
                <a:spcPct val="35000"/>
              </a:spcAft>
            </a:pPr>
            <a:r>
              <a:rPr lang="fr-FR" sz="3600" b="1" kern="1200" dirty="0" smtClean="0">
                <a:solidFill>
                  <a:schemeClr val="bg1"/>
                </a:solidFill>
                <a:effectLst>
                  <a:outerShdw blurRad="38100" dist="38100" dir="2700000" algn="tl">
                    <a:srgbClr val="000000">
                      <a:alpha val="43137"/>
                    </a:srgbClr>
                  </a:outerShdw>
                </a:effectLst>
                <a:latin typeface="AvantGarde" pitchFamily="34" charset="0"/>
              </a:rPr>
              <a:t>254,3</a:t>
            </a:r>
            <a:r>
              <a:rPr lang="fr-FR" sz="3200" b="1" kern="1200" dirty="0" smtClean="0">
                <a:solidFill>
                  <a:schemeClr val="bg1"/>
                </a:solidFill>
                <a:effectLst>
                  <a:outerShdw blurRad="38100" dist="38100" dir="2700000" algn="tl">
                    <a:srgbClr val="000000">
                      <a:alpha val="43137"/>
                    </a:srgbClr>
                  </a:outerShdw>
                </a:effectLst>
                <a:latin typeface="AvantGarde" pitchFamily="34" charset="0"/>
              </a:rPr>
              <a:t> </a:t>
            </a:r>
            <a:r>
              <a:rPr lang="fr-FR" sz="1200" b="1" kern="1200" dirty="0" smtClean="0">
                <a:solidFill>
                  <a:schemeClr val="bg1"/>
                </a:solidFill>
                <a:effectLst>
                  <a:outerShdw blurRad="38100" dist="38100" dir="2700000" algn="tl">
                    <a:srgbClr val="000000">
                      <a:alpha val="43137"/>
                    </a:srgbClr>
                  </a:outerShdw>
                </a:effectLst>
                <a:latin typeface="AvantGarde" pitchFamily="34" charset="0"/>
              </a:rPr>
              <a:t>millions d’ex. vendus</a:t>
            </a:r>
            <a:endParaRPr lang="fr-FR" sz="1200" kern="1200" dirty="0"/>
          </a:p>
        </p:txBody>
      </p:sp>
      <p:sp>
        <p:nvSpPr>
          <p:cNvPr id="6" name="Titre 4"/>
          <p:cNvSpPr txBox="1">
            <a:spLocks/>
          </p:cNvSpPr>
          <p:nvPr/>
        </p:nvSpPr>
        <p:spPr>
          <a:xfrm>
            <a:off x="1" y="369888"/>
            <a:ext cx="9144000" cy="992187"/>
          </a:xfrm>
          <a:prstGeom prst="rect">
            <a:avLst/>
          </a:prstGeom>
        </p:spPr>
        <p:txBody>
          <a:bodyPr anchor="t">
            <a:no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a:lstStyle>
          <a:p>
            <a:pPr algn="ctr"/>
            <a:r>
              <a:rPr lang="fr-FR" sz="2800" dirty="0" smtClean="0"/>
              <a:t>Les principaux indicateurs du marché du livre, </a:t>
            </a:r>
            <a:br>
              <a:rPr lang="fr-FR" sz="2800" dirty="0" smtClean="0"/>
            </a:br>
            <a:r>
              <a:rPr lang="fr-FR" sz="2800" dirty="0" smtClean="0"/>
              <a:t>en volume et en valeur</a:t>
            </a:r>
            <a:endParaRPr lang="fr-FR" sz="2800" kern="0" dirty="0"/>
          </a:p>
        </p:txBody>
      </p:sp>
      <p:sp>
        <p:nvSpPr>
          <p:cNvPr id="29" name="ZoneTexte 28"/>
          <p:cNvSpPr txBox="1"/>
          <p:nvPr/>
        </p:nvSpPr>
        <p:spPr>
          <a:xfrm>
            <a:off x="5160561" y="2125153"/>
            <a:ext cx="3037569" cy="867930"/>
          </a:xfrm>
          <a:prstGeom prst="rect">
            <a:avLst/>
          </a:prstGeom>
          <a:noFill/>
          <a:effectLst/>
        </p:spPr>
        <p:txBody>
          <a:bodyPr wrap="square" rtlCol="0">
            <a:spAutoFit/>
          </a:bodyPr>
          <a:lstStyle/>
          <a:p>
            <a:pPr indent="-684000" algn="r"/>
            <a:r>
              <a:rPr lang="fr-FR" sz="2800" b="1" dirty="0" smtClean="0">
                <a:solidFill>
                  <a:schemeClr val="bg1"/>
                </a:solidFill>
                <a:latin typeface="AvantGarde" pitchFamily="34" charset="0"/>
              </a:rPr>
              <a:t>Environ - </a:t>
            </a:r>
            <a:r>
              <a:rPr lang="fr-FR" sz="1400" b="1" dirty="0" smtClean="0">
                <a:solidFill>
                  <a:schemeClr val="bg1"/>
                </a:solidFill>
                <a:latin typeface="AvantGarde" pitchFamily="34" charset="0"/>
              </a:rPr>
              <a:t> </a:t>
            </a:r>
            <a:r>
              <a:rPr lang="fr-FR" sz="3600" b="1" dirty="0" smtClean="0">
                <a:solidFill>
                  <a:schemeClr val="bg1"/>
                </a:solidFill>
                <a:latin typeface="AvantGarde" pitchFamily="34" charset="0"/>
              </a:rPr>
              <a:t>3</a:t>
            </a:r>
            <a:r>
              <a:rPr lang="fr-FR" sz="2000" b="1" dirty="0" smtClean="0">
                <a:solidFill>
                  <a:schemeClr val="bg1"/>
                </a:solidFill>
                <a:latin typeface="AvantGarde" pitchFamily="34" charset="0"/>
              </a:rPr>
              <a:t>% </a:t>
            </a:r>
          </a:p>
          <a:p>
            <a:pPr indent="-684000" algn="r"/>
            <a:r>
              <a:rPr lang="fr-FR" sz="2000" b="1" dirty="0" smtClean="0">
                <a:solidFill>
                  <a:schemeClr val="bg1"/>
                </a:solidFill>
                <a:latin typeface="AvantGarde" pitchFamily="34" charset="0"/>
              </a:rPr>
              <a:t>entre </a:t>
            </a:r>
            <a:r>
              <a:rPr lang="fr-FR" sz="1600" b="1" dirty="0" smtClean="0">
                <a:solidFill>
                  <a:schemeClr val="bg1"/>
                </a:solidFill>
                <a:latin typeface="AvantGarde" pitchFamily="34" charset="0"/>
              </a:rPr>
              <a:t>2012 </a:t>
            </a:r>
            <a:r>
              <a:rPr lang="fr-FR" sz="1050" b="1" dirty="0" smtClean="0">
                <a:solidFill>
                  <a:schemeClr val="bg1"/>
                </a:solidFill>
                <a:latin typeface="AvantGarde" pitchFamily="34" charset="0"/>
              </a:rPr>
              <a:t>et  </a:t>
            </a:r>
            <a:r>
              <a:rPr lang="fr-FR" sz="2000" b="1" dirty="0" smtClean="0">
                <a:solidFill>
                  <a:schemeClr val="bg1"/>
                </a:solidFill>
                <a:latin typeface="AvantGarde" pitchFamily="34" charset="0"/>
              </a:rPr>
              <a:t>2013</a:t>
            </a:r>
            <a:endParaRPr lang="fr-FR" sz="2000" b="1" dirty="0" smtClean="0">
              <a:solidFill>
                <a:schemeClr val="bg1"/>
              </a:solidFill>
              <a:latin typeface="AvantGarde" pitchFamily="34" charset="0"/>
            </a:endParaRPr>
          </a:p>
        </p:txBody>
      </p:sp>
      <p:sp>
        <p:nvSpPr>
          <p:cNvPr id="30" name="Flèche droite 29"/>
          <p:cNvSpPr/>
          <p:nvPr/>
        </p:nvSpPr>
        <p:spPr bwMode="auto">
          <a:xfrm rot="2590836">
            <a:off x="4794580" y="2304519"/>
            <a:ext cx="562277" cy="417978"/>
          </a:xfrm>
          <a:prstGeom prst="rightArrow">
            <a:avLst/>
          </a:prstGeom>
          <a:solidFill>
            <a:srgbClr val="C00000"/>
          </a:solidFill>
          <a:ln>
            <a:solidFill>
              <a:schemeClr val="bg1"/>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31" name="Flèche droite 30"/>
          <p:cNvSpPr/>
          <p:nvPr/>
        </p:nvSpPr>
        <p:spPr bwMode="auto">
          <a:xfrm rot="2590836">
            <a:off x="4782618" y="3450974"/>
            <a:ext cx="562277" cy="417978"/>
          </a:xfrm>
          <a:prstGeom prst="rightArrow">
            <a:avLst/>
          </a:prstGeom>
          <a:solidFill>
            <a:srgbClr val="C00000"/>
          </a:solidFill>
          <a:ln>
            <a:solidFill>
              <a:schemeClr val="bg1"/>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33" name="ZoneTexte 32"/>
          <p:cNvSpPr txBox="1"/>
          <p:nvPr/>
        </p:nvSpPr>
        <p:spPr>
          <a:xfrm>
            <a:off x="5254691" y="3292269"/>
            <a:ext cx="2726840" cy="757130"/>
          </a:xfrm>
          <a:prstGeom prst="rect">
            <a:avLst/>
          </a:prstGeom>
          <a:noFill/>
          <a:effectLst/>
        </p:spPr>
        <p:txBody>
          <a:bodyPr wrap="square" rtlCol="0">
            <a:spAutoFit/>
          </a:bodyPr>
          <a:lstStyle/>
          <a:p>
            <a:pPr lvl="0" indent="-684000" algn="r"/>
            <a:r>
              <a:rPr lang="fr-FR" sz="2800" b="1" dirty="0" smtClean="0">
                <a:solidFill>
                  <a:schemeClr val="bg1"/>
                </a:solidFill>
                <a:latin typeface="AvantGarde" pitchFamily="34" charset="0"/>
              </a:rPr>
              <a:t>Entre -1 et -2% </a:t>
            </a:r>
            <a:r>
              <a:rPr lang="fr-FR" sz="2000" b="1" dirty="0" smtClean="0">
                <a:solidFill>
                  <a:schemeClr val="bg1"/>
                </a:solidFill>
                <a:latin typeface="AvantGarde" pitchFamily="34" charset="0"/>
              </a:rPr>
              <a:t>entre </a:t>
            </a:r>
            <a:r>
              <a:rPr lang="fr-FR" sz="1600" b="1" dirty="0">
                <a:solidFill>
                  <a:srgbClr val="FFFFFF"/>
                </a:solidFill>
                <a:latin typeface="AvantGarde" pitchFamily="34" charset="0"/>
              </a:rPr>
              <a:t>2012 </a:t>
            </a:r>
            <a:r>
              <a:rPr lang="fr-FR" sz="1050" b="1" dirty="0">
                <a:solidFill>
                  <a:srgbClr val="FFFFFF"/>
                </a:solidFill>
                <a:latin typeface="AvantGarde" pitchFamily="34" charset="0"/>
              </a:rPr>
              <a:t>et </a:t>
            </a:r>
            <a:r>
              <a:rPr lang="fr-FR" sz="1050" b="1" dirty="0" smtClean="0">
                <a:solidFill>
                  <a:srgbClr val="FFFFFF"/>
                </a:solidFill>
                <a:latin typeface="AvantGarde" pitchFamily="34" charset="0"/>
              </a:rPr>
              <a:t> </a:t>
            </a:r>
            <a:r>
              <a:rPr lang="fr-FR" sz="2000" b="1" dirty="0" smtClean="0">
                <a:solidFill>
                  <a:srgbClr val="FFFFFF"/>
                </a:solidFill>
                <a:latin typeface="AvantGarde" pitchFamily="34" charset="0"/>
              </a:rPr>
              <a:t>2013</a:t>
            </a:r>
            <a:endParaRPr lang="fr-FR" sz="2000" b="1" dirty="0">
              <a:solidFill>
                <a:srgbClr val="FFFFFF"/>
              </a:solidFill>
              <a:latin typeface="AvantGarde" pitchFamily="34" charset="0"/>
            </a:endParaRPr>
          </a:p>
        </p:txBody>
      </p:sp>
      <p:grpSp>
        <p:nvGrpSpPr>
          <p:cNvPr id="24" name="Group 324"/>
          <p:cNvGrpSpPr>
            <a:grpSpLocks noChangeAspect="1"/>
          </p:cNvGrpSpPr>
          <p:nvPr/>
        </p:nvGrpSpPr>
        <p:grpSpPr>
          <a:xfrm flipH="1">
            <a:off x="1185562" y="4907977"/>
            <a:ext cx="6863204" cy="1440000"/>
            <a:chOff x="2852695" y="5406810"/>
            <a:chExt cx="5331985" cy="1118728"/>
          </a:xfrm>
          <a:solidFill>
            <a:schemeClr val="bg1">
              <a:lumMod val="50000"/>
            </a:schemeClr>
          </a:solidFill>
        </p:grpSpPr>
        <p:sp>
          <p:nvSpPr>
            <p:cNvPr id="25" name="Freeform 44"/>
            <p:cNvSpPr>
              <a:spLocks noEditPoints="1"/>
            </p:cNvSpPr>
            <p:nvPr/>
          </p:nvSpPr>
          <p:spPr bwMode="auto">
            <a:xfrm>
              <a:off x="7332687" y="5493657"/>
              <a:ext cx="390378" cy="187322"/>
            </a:xfrm>
            <a:custGeom>
              <a:avLst/>
              <a:gdLst/>
              <a:ahLst/>
              <a:cxnLst>
                <a:cxn ang="0">
                  <a:pos x="667" y="0"/>
                </a:cxn>
                <a:cxn ang="0">
                  <a:pos x="0" y="232"/>
                </a:cxn>
                <a:cxn ang="0">
                  <a:pos x="0" y="408"/>
                </a:cxn>
                <a:cxn ang="0">
                  <a:pos x="667" y="640"/>
                </a:cxn>
                <a:cxn ang="0">
                  <a:pos x="1334" y="408"/>
                </a:cxn>
                <a:cxn ang="0">
                  <a:pos x="1334" y="232"/>
                </a:cxn>
                <a:cxn ang="0">
                  <a:pos x="667" y="0"/>
                </a:cxn>
                <a:cxn ang="0">
                  <a:pos x="152" y="531"/>
                </a:cxn>
                <a:cxn ang="0">
                  <a:pos x="62" y="480"/>
                </a:cxn>
                <a:cxn ang="0">
                  <a:pos x="62" y="307"/>
                </a:cxn>
                <a:cxn ang="0">
                  <a:pos x="152" y="358"/>
                </a:cxn>
                <a:cxn ang="0">
                  <a:pos x="152" y="531"/>
                </a:cxn>
                <a:cxn ang="0">
                  <a:pos x="283" y="575"/>
                </a:cxn>
                <a:cxn ang="0">
                  <a:pos x="193" y="548"/>
                </a:cxn>
                <a:cxn ang="0">
                  <a:pos x="193" y="375"/>
                </a:cxn>
                <a:cxn ang="0">
                  <a:pos x="283" y="402"/>
                </a:cxn>
                <a:cxn ang="0">
                  <a:pos x="283" y="575"/>
                </a:cxn>
                <a:cxn ang="0">
                  <a:pos x="414" y="601"/>
                </a:cxn>
                <a:cxn ang="0">
                  <a:pos x="324" y="585"/>
                </a:cxn>
                <a:cxn ang="0">
                  <a:pos x="324" y="412"/>
                </a:cxn>
                <a:cxn ang="0">
                  <a:pos x="414" y="428"/>
                </a:cxn>
                <a:cxn ang="0">
                  <a:pos x="414" y="601"/>
                </a:cxn>
                <a:cxn ang="0">
                  <a:pos x="1217" y="515"/>
                </a:cxn>
                <a:cxn ang="0">
                  <a:pos x="1128" y="552"/>
                </a:cxn>
                <a:cxn ang="0">
                  <a:pos x="1128" y="379"/>
                </a:cxn>
                <a:cxn ang="0">
                  <a:pos x="1217" y="342"/>
                </a:cxn>
                <a:cxn ang="0">
                  <a:pos x="1217" y="515"/>
                </a:cxn>
                <a:cxn ang="0">
                  <a:pos x="1121" y="344"/>
                </a:cxn>
                <a:cxn ang="0">
                  <a:pos x="667" y="409"/>
                </a:cxn>
                <a:cxn ang="0">
                  <a:pos x="213" y="344"/>
                </a:cxn>
                <a:cxn ang="0">
                  <a:pos x="54" y="232"/>
                </a:cxn>
                <a:cxn ang="0">
                  <a:pos x="213" y="119"/>
                </a:cxn>
                <a:cxn ang="0">
                  <a:pos x="667" y="54"/>
                </a:cxn>
                <a:cxn ang="0">
                  <a:pos x="1121" y="119"/>
                </a:cxn>
                <a:cxn ang="0">
                  <a:pos x="1280" y="232"/>
                </a:cxn>
                <a:cxn ang="0">
                  <a:pos x="1121" y="344"/>
                </a:cxn>
              </a:cxnLst>
              <a:rect l="0" t="0" r="r" b="b"/>
              <a:pathLst>
                <a:path w="1334" h="640">
                  <a:moveTo>
                    <a:pt x="667" y="0"/>
                  </a:moveTo>
                  <a:cubicBezTo>
                    <a:pt x="299" y="0"/>
                    <a:pt x="0" y="104"/>
                    <a:pt x="0" y="232"/>
                  </a:cubicBezTo>
                  <a:cubicBezTo>
                    <a:pt x="0" y="408"/>
                    <a:pt x="0" y="408"/>
                    <a:pt x="0" y="408"/>
                  </a:cubicBezTo>
                  <a:cubicBezTo>
                    <a:pt x="0" y="536"/>
                    <a:pt x="299" y="640"/>
                    <a:pt x="667" y="640"/>
                  </a:cubicBezTo>
                  <a:cubicBezTo>
                    <a:pt x="1036" y="640"/>
                    <a:pt x="1334" y="536"/>
                    <a:pt x="1334" y="408"/>
                  </a:cubicBezTo>
                  <a:cubicBezTo>
                    <a:pt x="1334" y="232"/>
                    <a:pt x="1334" y="232"/>
                    <a:pt x="1334" y="232"/>
                  </a:cubicBezTo>
                  <a:cubicBezTo>
                    <a:pt x="1334" y="104"/>
                    <a:pt x="1036" y="0"/>
                    <a:pt x="667" y="0"/>
                  </a:cubicBezTo>
                  <a:close/>
                  <a:moveTo>
                    <a:pt x="152" y="531"/>
                  </a:moveTo>
                  <a:cubicBezTo>
                    <a:pt x="116" y="515"/>
                    <a:pt x="86" y="498"/>
                    <a:pt x="62" y="480"/>
                  </a:cubicBezTo>
                  <a:cubicBezTo>
                    <a:pt x="62" y="307"/>
                    <a:pt x="62" y="307"/>
                    <a:pt x="62" y="307"/>
                  </a:cubicBezTo>
                  <a:cubicBezTo>
                    <a:pt x="86" y="325"/>
                    <a:pt x="116" y="342"/>
                    <a:pt x="152" y="358"/>
                  </a:cubicBezTo>
                  <a:lnTo>
                    <a:pt x="152" y="531"/>
                  </a:lnTo>
                  <a:close/>
                  <a:moveTo>
                    <a:pt x="283" y="575"/>
                  </a:moveTo>
                  <a:cubicBezTo>
                    <a:pt x="251" y="567"/>
                    <a:pt x="221" y="558"/>
                    <a:pt x="193" y="548"/>
                  </a:cubicBezTo>
                  <a:cubicBezTo>
                    <a:pt x="193" y="375"/>
                    <a:pt x="193" y="375"/>
                    <a:pt x="193" y="375"/>
                  </a:cubicBezTo>
                  <a:cubicBezTo>
                    <a:pt x="221" y="385"/>
                    <a:pt x="251" y="394"/>
                    <a:pt x="283" y="402"/>
                  </a:cubicBezTo>
                  <a:lnTo>
                    <a:pt x="283" y="575"/>
                  </a:lnTo>
                  <a:close/>
                  <a:moveTo>
                    <a:pt x="414" y="601"/>
                  </a:moveTo>
                  <a:cubicBezTo>
                    <a:pt x="383" y="596"/>
                    <a:pt x="353" y="591"/>
                    <a:pt x="324" y="585"/>
                  </a:cubicBezTo>
                  <a:cubicBezTo>
                    <a:pt x="324" y="412"/>
                    <a:pt x="324" y="412"/>
                    <a:pt x="324" y="412"/>
                  </a:cubicBezTo>
                  <a:cubicBezTo>
                    <a:pt x="353" y="418"/>
                    <a:pt x="383" y="423"/>
                    <a:pt x="414" y="428"/>
                  </a:cubicBezTo>
                  <a:lnTo>
                    <a:pt x="414" y="601"/>
                  </a:lnTo>
                  <a:close/>
                  <a:moveTo>
                    <a:pt x="1217" y="515"/>
                  </a:moveTo>
                  <a:cubicBezTo>
                    <a:pt x="1191" y="528"/>
                    <a:pt x="1161" y="541"/>
                    <a:pt x="1128" y="552"/>
                  </a:cubicBezTo>
                  <a:cubicBezTo>
                    <a:pt x="1128" y="379"/>
                    <a:pt x="1128" y="379"/>
                    <a:pt x="1128" y="379"/>
                  </a:cubicBezTo>
                  <a:cubicBezTo>
                    <a:pt x="1161" y="368"/>
                    <a:pt x="1191" y="355"/>
                    <a:pt x="1217" y="342"/>
                  </a:cubicBezTo>
                  <a:lnTo>
                    <a:pt x="1217" y="515"/>
                  </a:lnTo>
                  <a:close/>
                  <a:moveTo>
                    <a:pt x="1121" y="344"/>
                  </a:moveTo>
                  <a:cubicBezTo>
                    <a:pt x="1001" y="386"/>
                    <a:pt x="839" y="409"/>
                    <a:pt x="667" y="409"/>
                  </a:cubicBezTo>
                  <a:cubicBezTo>
                    <a:pt x="495" y="409"/>
                    <a:pt x="334" y="386"/>
                    <a:pt x="213" y="344"/>
                  </a:cubicBezTo>
                  <a:cubicBezTo>
                    <a:pt x="104" y="306"/>
                    <a:pt x="54" y="260"/>
                    <a:pt x="54" y="232"/>
                  </a:cubicBezTo>
                  <a:cubicBezTo>
                    <a:pt x="54" y="203"/>
                    <a:pt x="104" y="157"/>
                    <a:pt x="213" y="119"/>
                  </a:cubicBezTo>
                  <a:cubicBezTo>
                    <a:pt x="334" y="77"/>
                    <a:pt x="495" y="54"/>
                    <a:pt x="667" y="54"/>
                  </a:cubicBezTo>
                  <a:cubicBezTo>
                    <a:pt x="839" y="54"/>
                    <a:pt x="1001" y="77"/>
                    <a:pt x="1121" y="119"/>
                  </a:cubicBezTo>
                  <a:cubicBezTo>
                    <a:pt x="1231" y="157"/>
                    <a:pt x="1280" y="203"/>
                    <a:pt x="1280" y="232"/>
                  </a:cubicBezTo>
                  <a:cubicBezTo>
                    <a:pt x="1280" y="260"/>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45"/>
            <p:cNvSpPr>
              <a:spLocks noEditPoints="1"/>
            </p:cNvSpPr>
            <p:nvPr/>
          </p:nvSpPr>
          <p:spPr bwMode="auto">
            <a:xfrm>
              <a:off x="7332687" y="5636750"/>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6"/>
                </a:cxn>
                <a:cxn ang="0">
                  <a:pos x="283" y="194"/>
                </a:cxn>
                <a:cxn ang="0">
                  <a:pos x="283" y="367"/>
                </a:cxn>
                <a:cxn ang="0">
                  <a:pos x="414" y="393"/>
                </a:cxn>
                <a:cxn ang="0">
                  <a:pos x="324" y="377"/>
                </a:cxn>
                <a:cxn ang="0">
                  <a:pos x="324" y="204"/>
                </a:cxn>
                <a:cxn ang="0">
                  <a:pos x="414" y="220"/>
                </a:cxn>
                <a:cxn ang="0">
                  <a:pos x="414" y="393"/>
                </a:cxn>
                <a:cxn ang="0">
                  <a:pos x="1217" y="306"/>
                </a:cxn>
                <a:cxn ang="0">
                  <a:pos x="1128" y="344"/>
                </a:cxn>
                <a:cxn ang="0">
                  <a:pos x="1128" y="171"/>
                </a:cxn>
                <a:cxn ang="0">
                  <a:pos x="1217" y="133"/>
                </a:cxn>
                <a:cxn ang="0">
                  <a:pos x="1217" y="306"/>
                </a:cxn>
              </a:cxnLst>
              <a:rect l="0" t="0" r="r" b="b"/>
              <a:pathLst>
                <a:path w="1334" h="432">
                  <a:moveTo>
                    <a:pt x="667" y="208"/>
                  </a:moveTo>
                  <a:cubicBezTo>
                    <a:pt x="322" y="208"/>
                    <a:pt x="38" y="116"/>
                    <a:pt x="3" y="0"/>
                  </a:cubicBezTo>
                  <a:cubicBezTo>
                    <a:pt x="1" y="7"/>
                    <a:pt x="0" y="15"/>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5"/>
                    <a:pt x="1333" y="7"/>
                    <a:pt x="1331" y="0"/>
                  </a:cubicBezTo>
                  <a:cubicBezTo>
                    <a:pt x="1296" y="116"/>
                    <a:pt x="1012" y="208"/>
                    <a:pt x="667" y="208"/>
                  </a:cubicBezTo>
                  <a:close/>
                  <a:moveTo>
                    <a:pt x="152" y="323"/>
                  </a:moveTo>
                  <a:cubicBezTo>
                    <a:pt x="116" y="307"/>
                    <a:pt x="86" y="290"/>
                    <a:pt x="62" y="272"/>
                  </a:cubicBezTo>
                  <a:cubicBezTo>
                    <a:pt x="62" y="99"/>
                    <a:pt x="62" y="99"/>
                    <a:pt x="62" y="99"/>
                  </a:cubicBezTo>
                  <a:cubicBezTo>
                    <a:pt x="86" y="117"/>
                    <a:pt x="116" y="134"/>
                    <a:pt x="152" y="150"/>
                  </a:cubicBezTo>
                  <a:lnTo>
                    <a:pt x="152" y="323"/>
                  </a:lnTo>
                  <a:close/>
                  <a:moveTo>
                    <a:pt x="283" y="367"/>
                  </a:moveTo>
                  <a:cubicBezTo>
                    <a:pt x="251" y="359"/>
                    <a:pt x="221" y="350"/>
                    <a:pt x="193" y="340"/>
                  </a:cubicBezTo>
                  <a:cubicBezTo>
                    <a:pt x="193" y="166"/>
                    <a:pt x="193" y="166"/>
                    <a:pt x="193" y="166"/>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6"/>
                  </a:moveTo>
                  <a:cubicBezTo>
                    <a:pt x="1191" y="320"/>
                    <a:pt x="1161" y="333"/>
                    <a:pt x="1128" y="344"/>
                  </a:cubicBezTo>
                  <a:cubicBezTo>
                    <a:pt x="1128" y="171"/>
                    <a:pt x="1128" y="171"/>
                    <a:pt x="1128" y="171"/>
                  </a:cubicBezTo>
                  <a:cubicBezTo>
                    <a:pt x="1161" y="160"/>
                    <a:pt x="1191" y="147"/>
                    <a:pt x="1217" y="133"/>
                  </a:cubicBezTo>
                  <a:lnTo>
                    <a:pt x="1217" y="3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46"/>
            <p:cNvSpPr>
              <a:spLocks noEditPoints="1"/>
            </p:cNvSpPr>
            <p:nvPr/>
          </p:nvSpPr>
          <p:spPr bwMode="auto">
            <a:xfrm>
              <a:off x="7332687" y="5721119"/>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6"/>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6"/>
                    <a:pt x="1012" y="208"/>
                    <a:pt x="667" y="208"/>
                  </a:cubicBezTo>
                  <a:close/>
                  <a:moveTo>
                    <a:pt x="152" y="323"/>
                  </a:moveTo>
                  <a:cubicBezTo>
                    <a:pt x="116" y="307"/>
                    <a:pt x="86" y="290"/>
                    <a:pt x="62" y="272"/>
                  </a:cubicBezTo>
                  <a:cubicBezTo>
                    <a:pt x="62" y="99"/>
                    <a:pt x="62" y="99"/>
                    <a:pt x="62" y="99"/>
                  </a:cubicBezTo>
                  <a:cubicBezTo>
                    <a:pt x="86" y="117"/>
                    <a:pt x="116" y="134"/>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47"/>
            <p:cNvSpPr>
              <a:spLocks noEditPoints="1"/>
            </p:cNvSpPr>
            <p:nvPr/>
          </p:nvSpPr>
          <p:spPr bwMode="auto">
            <a:xfrm>
              <a:off x="7332687" y="5805365"/>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2" y="323"/>
                  </a:moveTo>
                  <a:cubicBezTo>
                    <a:pt x="116" y="307"/>
                    <a:pt x="86" y="290"/>
                    <a:pt x="62" y="272"/>
                  </a:cubicBezTo>
                  <a:cubicBezTo>
                    <a:pt x="62" y="99"/>
                    <a:pt x="62" y="99"/>
                    <a:pt x="62" y="99"/>
                  </a:cubicBezTo>
                  <a:cubicBezTo>
                    <a:pt x="86" y="117"/>
                    <a:pt x="116" y="134"/>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48"/>
            <p:cNvSpPr>
              <a:spLocks noEditPoints="1"/>
            </p:cNvSpPr>
            <p:nvPr/>
          </p:nvSpPr>
          <p:spPr bwMode="auto">
            <a:xfrm>
              <a:off x="7332687" y="5889610"/>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2" y="323"/>
                  </a:moveTo>
                  <a:cubicBezTo>
                    <a:pt x="116" y="307"/>
                    <a:pt x="86" y="290"/>
                    <a:pt x="62" y="272"/>
                  </a:cubicBezTo>
                  <a:cubicBezTo>
                    <a:pt x="62" y="99"/>
                    <a:pt x="62" y="99"/>
                    <a:pt x="62" y="99"/>
                  </a:cubicBezTo>
                  <a:cubicBezTo>
                    <a:pt x="86" y="117"/>
                    <a:pt x="116" y="134"/>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49"/>
            <p:cNvSpPr>
              <a:spLocks noEditPoints="1"/>
            </p:cNvSpPr>
            <p:nvPr/>
          </p:nvSpPr>
          <p:spPr bwMode="auto">
            <a:xfrm>
              <a:off x="7332687" y="5973979"/>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2" y="323"/>
                  </a:moveTo>
                  <a:cubicBezTo>
                    <a:pt x="116" y="307"/>
                    <a:pt x="86" y="290"/>
                    <a:pt x="62" y="272"/>
                  </a:cubicBezTo>
                  <a:cubicBezTo>
                    <a:pt x="62" y="99"/>
                    <a:pt x="62" y="99"/>
                    <a:pt x="62" y="99"/>
                  </a:cubicBezTo>
                  <a:cubicBezTo>
                    <a:pt x="86" y="117"/>
                    <a:pt x="116" y="134"/>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7"/>
                  </a:moveTo>
                  <a:cubicBezTo>
                    <a:pt x="1191" y="320"/>
                    <a:pt x="1161" y="333"/>
                    <a:pt x="1128" y="345"/>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50"/>
            <p:cNvSpPr>
              <a:spLocks noEditPoints="1"/>
            </p:cNvSpPr>
            <p:nvPr/>
          </p:nvSpPr>
          <p:spPr bwMode="auto">
            <a:xfrm>
              <a:off x="7332687" y="6058224"/>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2" y="323"/>
                  </a:moveTo>
                  <a:cubicBezTo>
                    <a:pt x="116" y="308"/>
                    <a:pt x="86" y="290"/>
                    <a:pt x="62" y="272"/>
                  </a:cubicBezTo>
                  <a:cubicBezTo>
                    <a:pt x="62" y="99"/>
                    <a:pt x="62" y="99"/>
                    <a:pt x="62" y="99"/>
                  </a:cubicBezTo>
                  <a:cubicBezTo>
                    <a:pt x="86" y="117"/>
                    <a:pt x="116" y="135"/>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51"/>
            <p:cNvSpPr>
              <a:spLocks noEditPoints="1"/>
            </p:cNvSpPr>
            <p:nvPr/>
          </p:nvSpPr>
          <p:spPr bwMode="auto">
            <a:xfrm>
              <a:off x="7332687" y="6142470"/>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2" y="323"/>
                  </a:moveTo>
                  <a:cubicBezTo>
                    <a:pt x="116" y="308"/>
                    <a:pt x="86" y="290"/>
                    <a:pt x="62" y="272"/>
                  </a:cubicBezTo>
                  <a:cubicBezTo>
                    <a:pt x="62" y="99"/>
                    <a:pt x="62" y="99"/>
                    <a:pt x="62" y="99"/>
                  </a:cubicBezTo>
                  <a:cubicBezTo>
                    <a:pt x="86" y="117"/>
                    <a:pt x="116" y="135"/>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52"/>
            <p:cNvSpPr>
              <a:spLocks noEditPoints="1"/>
            </p:cNvSpPr>
            <p:nvPr/>
          </p:nvSpPr>
          <p:spPr bwMode="auto">
            <a:xfrm>
              <a:off x="7332687" y="6226839"/>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9"/>
                    <a:pt x="299" y="432"/>
                    <a:pt x="667" y="432"/>
                  </a:cubicBezTo>
                  <a:cubicBezTo>
                    <a:pt x="1036" y="432"/>
                    <a:pt x="1334" y="329"/>
                    <a:pt x="1334" y="200"/>
                  </a:cubicBezTo>
                  <a:cubicBezTo>
                    <a:pt x="1334" y="24"/>
                    <a:pt x="1334" y="24"/>
                    <a:pt x="1334" y="24"/>
                  </a:cubicBezTo>
                  <a:cubicBezTo>
                    <a:pt x="1334" y="16"/>
                    <a:pt x="1333" y="8"/>
                    <a:pt x="1331" y="0"/>
                  </a:cubicBezTo>
                  <a:cubicBezTo>
                    <a:pt x="1296" y="117"/>
                    <a:pt x="1012" y="208"/>
                    <a:pt x="667" y="208"/>
                  </a:cubicBezTo>
                  <a:close/>
                  <a:moveTo>
                    <a:pt x="152" y="323"/>
                  </a:moveTo>
                  <a:cubicBezTo>
                    <a:pt x="116" y="308"/>
                    <a:pt x="86" y="291"/>
                    <a:pt x="62" y="272"/>
                  </a:cubicBezTo>
                  <a:cubicBezTo>
                    <a:pt x="62" y="99"/>
                    <a:pt x="62" y="99"/>
                    <a:pt x="62" y="99"/>
                  </a:cubicBezTo>
                  <a:cubicBezTo>
                    <a:pt x="86" y="118"/>
                    <a:pt x="116" y="135"/>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53"/>
            <p:cNvSpPr>
              <a:spLocks noEditPoints="1"/>
            </p:cNvSpPr>
            <p:nvPr/>
          </p:nvSpPr>
          <p:spPr bwMode="auto">
            <a:xfrm>
              <a:off x="7332687" y="6311084"/>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9"/>
                    <a:pt x="299" y="432"/>
                    <a:pt x="667" y="432"/>
                  </a:cubicBezTo>
                  <a:cubicBezTo>
                    <a:pt x="1036" y="432"/>
                    <a:pt x="1334" y="329"/>
                    <a:pt x="1334" y="200"/>
                  </a:cubicBezTo>
                  <a:cubicBezTo>
                    <a:pt x="1334" y="24"/>
                    <a:pt x="1334" y="24"/>
                    <a:pt x="1334" y="24"/>
                  </a:cubicBezTo>
                  <a:cubicBezTo>
                    <a:pt x="1334" y="16"/>
                    <a:pt x="1333" y="8"/>
                    <a:pt x="1331" y="0"/>
                  </a:cubicBezTo>
                  <a:cubicBezTo>
                    <a:pt x="1296" y="117"/>
                    <a:pt x="1012" y="208"/>
                    <a:pt x="667" y="208"/>
                  </a:cubicBezTo>
                  <a:close/>
                  <a:moveTo>
                    <a:pt x="152" y="323"/>
                  </a:moveTo>
                  <a:cubicBezTo>
                    <a:pt x="116" y="308"/>
                    <a:pt x="86" y="291"/>
                    <a:pt x="62" y="272"/>
                  </a:cubicBezTo>
                  <a:cubicBezTo>
                    <a:pt x="62" y="99"/>
                    <a:pt x="62" y="99"/>
                    <a:pt x="62" y="99"/>
                  </a:cubicBezTo>
                  <a:cubicBezTo>
                    <a:pt x="86" y="118"/>
                    <a:pt x="116" y="135"/>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54"/>
            <p:cNvSpPr>
              <a:spLocks noEditPoints="1"/>
            </p:cNvSpPr>
            <p:nvPr/>
          </p:nvSpPr>
          <p:spPr bwMode="auto">
            <a:xfrm>
              <a:off x="7332687" y="6395329"/>
              <a:ext cx="390378" cy="126740"/>
            </a:xfrm>
            <a:custGeom>
              <a:avLst/>
              <a:gdLst/>
              <a:ahLst/>
              <a:cxnLst>
                <a:cxn ang="0">
                  <a:pos x="667" y="208"/>
                </a:cxn>
                <a:cxn ang="0">
                  <a:pos x="3" y="0"/>
                </a:cxn>
                <a:cxn ang="0">
                  <a:pos x="0" y="24"/>
                </a:cxn>
                <a:cxn ang="0">
                  <a:pos x="0" y="201"/>
                </a:cxn>
                <a:cxn ang="0">
                  <a:pos x="667" y="433"/>
                </a:cxn>
                <a:cxn ang="0">
                  <a:pos x="1334" y="201"/>
                </a:cxn>
                <a:cxn ang="0">
                  <a:pos x="1334"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1"/>
                    <a:pt x="0" y="201"/>
                    <a:pt x="0" y="201"/>
                  </a:cubicBezTo>
                  <a:cubicBezTo>
                    <a:pt x="0" y="329"/>
                    <a:pt x="299" y="433"/>
                    <a:pt x="667" y="433"/>
                  </a:cubicBezTo>
                  <a:cubicBezTo>
                    <a:pt x="1036" y="433"/>
                    <a:pt x="1334" y="329"/>
                    <a:pt x="1334" y="201"/>
                  </a:cubicBezTo>
                  <a:cubicBezTo>
                    <a:pt x="1334" y="24"/>
                    <a:pt x="1334" y="24"/>
                    <a:pt x="1334" y="24"/>
                  </a:cubicBezTo>
                  <a:cubicBezTo>
                    <a:pt x="1334" y="16"/>
                    <a:pt x="1333" y="8"/>
                    <a:pt x="1331" y="0"/>
                  </a:cubicBezTo>
                  <a:cubicBezTo>
                    <a:pt x="1296" y="117"/>
                    <a:pt x="1012" y="208"/>
                    <a:pt x="667" y="208"/>
                  </a:cubicBezTo>
                  <a:close/>
                  <a:moveTo>
                    <a:pt x="152" y="323"/>
                  </a:moveTo>
                  <a:cubicBezTo>
                    <a:pt x="116" y="308"/>
                    <a:pt x="86" y="291"/>
                    <a:pt x="62" y="272"/>
                  </a:cubicBezTo>
                  <a:cubicBezTo>
                    <a:pt x="62" y="99"/>
                    <a:pt x="62" y="99"/>
                    <a:pt x="62" y="99"/>
                  </a:cubicBezTo>
                  <a:cubicBezTo>
                    <a:pt x="86" y="118"/>
                    <a:pt x="116" y="135"/>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55"/>
            <p:cNvSpPr>
              <a:spLocks noEditPoints="1"/>
            </p:cNvSpPr>
            <p:nvPr/>
          </p:nvSpPr>
          <p:spPr bwMode="auto">
            <a:xfrm>
              <a:off x="7793930" y="5406810"/>
              <a:ext cx="390750" cy="187198"/>
            </a:xfrm>
            <a:custGeom>
              <a:avLst/>
              <a:gdLst/>
              <a:ahLst/>
              <a:cxnLst>
                <a:cxn ang="0">
                  <a:pos x="668" y="0"/>
                </a:cxn>
                <a:cxn ang="0">
                  <a:pos x="0" y="232"/>
                </a:cxn>
                <a:cxn ang="0">
                  <a:pos x="0" y="408"/>
                </a:cxn>
                <a:cxn ang="0">
                  <a:pos x="668" y="640"/>
                </a:cxn>
                <a:cxn ang="0">
                  <a:pos x="1335" y="408"/>
                </a:cxn>
                <a:cxn ang="0">
                  <a:pos x="1335" y="232"/>
                </a:cxn>
                <a:cxn ang="0">
                  <a:pos x="668" y="0"/>
                </a:cxn>
                <a:cxn ang="0">
                  <a:pos x="152" y="531"/>
                </a:cxn>
                <a:cxn ang="0">
                  <a:pos x="63" y="480"/>
                </a:cxn>
                <a:cxn ang="0">
                  <a:pos x="63" y="307"/>
                </a:cxn>
                <a:cxn ang="0">
                  <a:pos x="152" y="358"/>
                </a:cxn>
                <a:cxn ang="0">
                  <a:pos x="152" y="531"/>
                </a:cxn>
                <a:cxn ang="0">
                  <a:pos x="283" y="575"/>
                </a:cxn>
                <a:cxn ang="0">
                  <a:pos x="194" y="548"/>
                </a:cxn>
                <a:cxn ang="0">
                  <a:pos x="194" y="375"/>
                </a:cxn>
                <a:cxn ang="0">
                  <a:pos x="283" y="402"/>
                </a:cxn>
                <a:cxn ang="0">
                  <a:pos x="283" y="575"/>
                </a:cxn>
                <a:cxn ang="0">
                  <a:pos x="414" y="601"/>
                </a:cxn>
                <a:cxn ang="0">
                  <a:pos x="325" y="585"/>
                </a:cxn>
                <a:cxn ang="0">
                  <a:pos x="325" y="412"/>
                </a:cxn>
                <a:cxn ang="0">
                  <a:pos x="414" y="428"/>
                </a:cxn>
                <a:cxn ang="0">
                  <a:pos x="414" y="601"/>
                </a:cxn>
                <a:cxn ang="0">
                  <a:pos x="1218" y="515"/>
                </a:cxn>
                <a:cxn ang="0">
                  <a:pos x="1128" y="553"/>
                </a:cxn>
                <a:cxn ang="0">
                  <a:pos x="1128" y="380"/>
                </a:cxn>
                <a:cxn ang="0">
                  <a:pos x="1218" y="342"/>
                </a:cxn>
                <a:cxn ang="0">
                  <a:pos x="1218" y="515"/>
                </a:cxn>
                <a:cxn ang="0">
                  <a:pos x="1122" y="344"/>
                </a:cxn>
                <a:cxn ang="0">
                  <a:pos x="668" y="409"/>
                </a:cxn>
                <a:cxn ang="0">
                  <a:pos x="214" y="344"/>
                </a:cxn>
                <a:cxn ang="0">
                  <a:pos x="55" y="232"/>
                </a:cxn>
                <a:cxn ang="0">
                  <a:pos x="214" y="119"/>
                </a:cxn>
                <a:cxn ang="0">
                  <a:pos x="668" y="54"/>
                </a:cxn>
                <a:cxn ang="0">
                  <a:pos x="1122" y="119"/>
                </a:cxn>
                <a:cxn ang="0">
                  <a:pos x="1280" y="232"/>
                </a:cxn>
                <a:cxn ang="0">
                  <a:pos x="1122" y="344"/>
                </a:cxn>
              </a:cxnLst>
              <a:rect l="0" t="0" r="r" b="b"/>
              <a:pathLst>
                <a:path w="1335" h="640">
                  <a:moveTo>
                    <a:pt x="668" y="0"/>
                  </a:moveTo>
                  <a:cubicBezTo>
                    <a:pt x="299" y="0"/>
                    <a:pt x="0" y="104"/>
                    <a:pt x="0" y="232"/>
                  </a:cubicBezTo>
                  <a:cubicBezTo>
                    <a:pt x="0" y="408"/>
                    <a:pt x="0" y="408"/>
                    <a:pt x="0" y="408"/>
                  </a:cubicBezTo>
                  <a:cubicBezTo>
                    <a:pt x="0" y="536"/>
                    <a:pt x="299" y="640"/>
                    <a:pt x="668" y="640"/>
                  </a:cubicBezTo>
                  <a:cubicBezTo>
                    <a:pt x="1036" y="640"/>
                    <a:pt x="1335" y="536"/>
                    <a:pt x="1335" y="408"/>
                  </a:cubicBezTo>
                  <a:cubicBezTo>
                    <a:pt x="1335" y="232"/>
                    <a:pt x="1335" y="232"/>
                    <a:pt x="1335" y="232"/>
                  </a:cubicBezTo>
                  <a:cubicBezTo>
                    <a:pt x="1335" y="104"/>
                    <a:pt x="1036" y="0"/>
                    <a:pt x="668" y="0"/>
                  </a:cubicBezTo>
                  <a:close/>
                  <a:moveTo>
                    <a:pt x="152" y="531"/>
                  </a:moveTo>
                  <a:cubicBezTo>
                    <a:pt x="117" y="516"/>
                    <a:pt x="87" y="498"/>
                    <a:pt x="63" y="480"/>
                  </a:cubicBezTo>
                  <a:cubicBezTo>
                    <a:pt x="63" y="307"/>
                    <a:pt x="63" y="307"/>
                    <a:pt x="63" y="307"/>
                  </a:cubicBezTo>
                  <a:cubicBezTo>
                    <a:pt x="87" y="325"/>
                    <a:pt x="117" y="343"/>
                    <a:pt x="152" y="358"/>
                  </a:cubicBezTo>
                  <a:lnTo>
                    <a:pt x="152" y="531"/>
                  </a:lnTo>
                  <a:close/>
                  <a:moveTo>
                    <a:pt x="283" y="575"/>
                  </a:moveTo>
                  <a:cubicBezTo>
                    <a:pt x="251" y="567"/>
                    <a:pt x="221" y="558"/>
                    <a:pt x="194" y="548"/>
                  </a:cubicBezTo>
                  <a:cubicBezTo>
                    <a:pt x="194" y="375"/>
                    <a:pt x="194" y="375"/>
                    <a:pt x="194" y="375"/>
                  </a:cubicBezTo>
                  <a:cubicBezTo>
                    <a:pt x="221" y="385"/>
                    <a:pt x="251" y="394"/>
                    <a:pt x="283" y="402"/>
                  </a:cubicBezTo>
                  <a:lnTo>
                    <a:pt x="283" y="575"/>
                  </a:lnTo>
                  <a:close/>
                  <a:moveTo>
                    <a:pt x="414" y="601"/>
                  </a:moveTo>
                  <a:cubicBezTo>
                    <a:pt x="383" y="597"/>
                    <a:pt x="353" y="591"/>
                    <a:pt x="325" y="585"/>
                  </a:cubicBezTo>
                  <a:cubicBezTo>
                    <a:pt x="325" y="412"/>
                    <a:pt x="325" y="412"/>
                    <a:pt x="325" y="412"/>
                  </a:cubicBezTo>
                  <a:cubicBezTo>
                    <a:pt x="353" y="418"/>
                    <a:pt x="383" y="424"/>
                    <a:pt x="414" y="428"/>
                  </a:cubicBezTo>
                  <a:lnTo>
                    <a:pt x="414" y="601"/>
                  </a:lnTo>
                  <a:close/>
                  <a:moveTo>
                    <a:pt x="1218" y="515"/>
                  </a:moveTo>
                  <a:cubicBezTo>
                    <a:pt x="1191" y="528"/>
                    <a:pt x="1162" y="541"/>
                    <a:pt x="1128" y="553"/>
                  </a:cubicBezTo>
                  <a:cubicBezTo>
                    <a:pt x="1128" y="380"/>
                    <a:pt x="1128" y="380"/>
                    <a:pt x="1128" y="380"/>
                  </a:cubicBezTo>
                  <a:cubicBezTo>
                    <a:pt x="1162" y="368"/>
                    <a:pt x="1191" y="355"/>
                    <a:pt x="1218" y="342"/>
                  </a:cubicBezTo>
                  <a:lnTo>
                    <a:pt x="1218" y="515"/>
                  </a:lnTo>
                  <a:close/>
                  <a:moveTo>
                    <a:pt x="1122" y="344"/>
                  </a:moveTo>
                  <a:cubicBezTo>
                    <a:pt x="1001" y="386"/>
                    <a:pt x="840" y="409"/>
                    <a:pt x="668" y="409"/>
                  </a:cubicBezTo>
                  <a:cubicBezTo>
                    <a:pt x="495" y="409"/>
                    <a:pt x="334" y="386"/>
                    <a:pt x="214" y="344"/>
                  </a:cubicBezTo>
                  <a:cubicBezTo>
                    <a:pt x="104" y="306"/>
                    <a:pt x="55" y="260"/>
                    <a:pt x="55" y="232"/>
                  </a:cubicBezTo>
                  <a:cubicBezTo>
                    <a:pt x="55" y="203"/>
                    <a:pt x="104" y="158"/>
                    <a:pt x="214" y="119"/>
                  </a:cubicBezTo>
                  <a:cubicBezTo>
                    <a:pt x="334" y="78"/>
                    <a:pt x="495" y="54"/>
                    <a:pt x="668" y="54"/>
                  </a:cubicBezTo>
                  <a:cubicBezTo>
                    <a:pt x="840" y="54"/>
                    <a:pt x="1001" y="78"/>
                    <a:pt x="1122" y="119"/>
                  </a:cubicBezTo>
                  <a:cubicBezTo>
                    <a:pt x="1231" y="158"/>
                    <a:pt x="1280" y="203"/>
                    <a:pt x="1280" y="232"/>
                  </a:cubicBezTo>
                  <a:cubicBezTo>
                    <a:pt x="1280" y="260"/>
                    <a:pt x="1231" y="306"/>
                    <a:pt x="1122"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noEditPoints="1"/>
            </p:cNvSpPr>
            <p:nvPr/>
          </p:nvSpPr>
          <p:spPr bwMode="auto">
            <a:xfrm>
              <a:off x="7793930" y="5549903"/>
              <a:ext cx="390750" cy="126368"/>
            </a:xfrm>
            <a:custGeom>
              <a:avLst/>
              <a:gdLst/>
              <a:ahLst/>
              <a:cxnLst>
                <a:cxn ang="0">
                  <a:pos x="668" y="208"/>
                </a:cxn>
                <a:cxn ang="0">
                  <a:pos x="4" y="0"/>
                </a:cxn>
                <a:cxn ang="0">
                  <a:pos x="0" y="24"/>
                </a:cxn>
                <a:cxn ang="0">
                  <a:pos x="0" y="200"/>
                </a:cxn>
                <a:cxn ang="0">
                  <a:pos x="668" y="432"/>
                </a:cxn>
                <a:cxn ang="0">
                  <a:pos x="1335" y="200"/>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4"/>
                </a:cxn>
                <a:cxn ang="0">
                  <a:pos x="1128" y="171"/>
                </a:cxn>
                <a:cxn ang="0">
                  <a:pos x="1218" y="134"/>
                </a:cxn>
                <a:cxn ang="0">
                  <a:pos x="1218" y="307"/>
                </a:cxn>
              </a:cxnLst>
              <a:rect l="0" t="0" r="r" b="b"/>
              <a:pathLst>
                <a:path w="1335" h="432">
                  <a:moveTo>
                    <a:pt x="668" y="208"/>
                  </a:moveTo>
                  <a:cubicBezTo>
                    <a:pt x="322" y="208"/>
                    <a:pt x="38" y="117"/>
                    <a:pt x="4" y="0"/>
                  </a:cubicBezTo>
                  <a:cubicBezTo>
                    <a:pt x="2" y="8"/>
                    <a:pt x="0" y="16"/>
                    <a:pt x="0" y="24"/>
                  </a:cubicBezTo>
                  <a:cubicBezTo>
                    <a:pt x="0" y="200"/>
                    <a:pt x="0" y="200"/>
                    <a:pt x="0" y="200"/>
                  </a:cubicBezTo>
                  <a:cubicBezTo>
                    <a:pt x="0" y="328"/>
                    <a:pt x="299" y="432"/>
                    <a:pt x="668" y="432"/>
                  </a:cubicBezTo>
                  <a:cubicBezTo>
                    <a:pt x="1036" y="432"/>
                    <a:pt x="1335" y="328"/>
                    <a:pt x="1335" y="200"/>
                  </a:cubicBezTo>
                  <a:cubicBezTo>
                    <a:pt x="1335" y="24"/>
                    <a:pt x="1335" y="24"/>
                    <a:pt x="1335" y="24"/>
                  </a:cubicBezTo>
                  <a:cubicBezTo>
                    <a:pt x="1335" y="16"/>
                    <a:pt x="1334" y="8"/>
                    <a:pt x="1331" y="0"/>
                  </a:cubicBezTo>
                  <a:cubicBezTo>
                    <a:pt x="1297" y="117"/>
                    <a:pt x="1013" y="208"/>
                    <a:pt x="668" y="208"/>
                  </a:cubicBezTo>
                  <a:close/>
                  <a:moveTo>
                    <a:pt x="152" y="323"/>
                  </a:moveTo>
                  <a:cubicBezTo>
                    <a:pt x="117" y="307"/>
                    <a:pt x="87" y="290"/>
                    <a:pt x="63" y="272"/>
                  </a:cubicBezTo>
                  <a:cubicBezTo>
                    <a:pt x="63" y="99"/>
                    <a:pt x="63" y="99"/>
                    <a:pt x="63" y="99"/>
                  </a:cubicBezTo>
                  <a:cubicBezTo>
                    <a:pt x="87" y="117"/>
                    <a:pt x="117" y="134"/>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8"/>
                    <a:pt x="353" y="383"/>
                    <a:pt x="325" y="377"/>
                  </a:cubicBezTo>
                  <a:cubicBezTo>
                    <a:pt x="325" y="204"/>
                    <a:pt x="325" y="204"/>
                    <a:pt x="325" y="204"/>
                  </a:cubicBezTo>
                  <a:cubicBezTo>
                    <a:pt x="353" y="210"/>
                    <a:pt x="383" y="215"/>
                    <a:pt x="414" y="220"/>
                  </a:cubicBezTo>
                  <a:lnTo>
                    <a:pt x="414" y="393"/>
                  </a:lnTo>
                  <a:close/>
                  <a:moveTo>
                    <a:pt x="1218" y="307"/>
                  </a:moveTo>
                  <a:cubicBezTo>
                    <a:pt x="1191" y="320"/>
                    <a:pt x="1162" y="333"/>
                    <a:pt x="1128" y="344"/>
                  </a:cubicBezTo>
                  <a:cubicBezTo>
                    <a:pt x="1128" y="171"/>
                    <a:pt x="1128" y="171"/>
                    <a:pt x="1128" y="171"/>
                  </a:cubicBezTo>
                  <a:cubicBezTo>
                    <a:pt x="1162" y="160"/>
                    <a:pt x="1191" y="147"/>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57"/>
            <p:cNvSpPr>
              <a:spLocks noEditPoints="1"/>
            </p:cNvSpPr>
            <p:nvPr/>
          </p:nvSpPr>
          <p:spPr bwMode="auto">
            <a:xfrm>
              <a:off x="7793930" y="5634148"/>
              <a:ext cx="390750" cy="126492"/>
            </a:xfrm>
            <a:custGeom>
              <a:avLst/>
              <a:gdLst/>
              <a:ahLst/>
              <a:cxnLst>
                <a:cxn ang="0">
                  <a:pos x="668" y="208"/>
                </a:cxn>
                <a:cxn ang="0">
                  <a:pos x="4" y="0"/>
                </a:cxn>
                <a:cxn ang="0">
                  <a:pos x="0" y="24"/>
                </a:cxn>
                <a:cxn ang="0">
                  <a:pos x="0" y="200"/>
                </a:cxn>
                <a:cxn ang="0">
                  <a:pos x="668" y="432"/>
                </a:cxn>
                <a:cxn ang="0">
                  <a:pos x="1335" y="200"/>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4"/>
                </a:cxn>
                <a:cxn ang="0">
                  <a:pos x="1128" y="171"/>
                </a:cxn>
                <a:cxn ang="0">
                  <a:pos x="1218" y="134"/>
                </a:cxn>
                <a:cxn ang="0">
                  <a:pos x="1218" y="307"/>
                </a:cxn>
              </a:cxnLst>
              <a:rect l="0" t="0" r="r" b="b"/>
              <a:pathLst>
                <a:path w="1335" h="432">
                  <a:moveTo>
                    <a:pt x="668" y="208"/>
                  </a:moveTo>
                  <a:cubicBezTo>
                    <a:pt x="322" y="208"/>
                    <a:pt x="38" y="117"/>
                    <a:pt x="4" y="0"/>
                  </a:cubicBezTo>
                  <a:cubicBezTo>
                    <a:pt x="2" y="8"/>
                    <a:pt x="0" y="16"/>
                    <a:pt x="0" y="24"/>
                  </a:cubicBezTo>
                  <a:cubicBezTo>
                    <a:pt x="0" y="200"/>
                    <a:pt x="0" y="200"/>
                    <a:pt x="0" y="200"/>
                  </a:cubicBezTo>
                  <a:cubicBezTo>
                    <a:pt x="0" y="328"/>
                    <a:pt x="299" y="432"/>
                    <a:pt x="668" y="432"/>
                  </a:cubicBezTo>
                  <a:cubicBezTo>
                    <a:pt x="1036" y="432"/>
                    <a:pt x="1335" y="328"/>
                    <a:pt x="1335" y="200"/>
                  </a:cubicBezTo>
                  <a:cubicBezTo>
                    <a:pt x="1335" y="24"/>
                    <a:pt x="1335" y="24"/>
                    <a:pt x="1335" y="24"/>
                  </a:cubicBezTo>
                  <a:cubicBezTo>
                    <a:pt x="1335" y="16"/>
                    <a:pt x="1334" y="8"/>
                    <a:pt x="1331" y="0"/>
                  </a:cubicBezTo>
                  <a:cubicBezTo>
                    <a:pt x="1297" y="117"/>
                    <a:pt x="1013" y="208"/>
                    <a:pt x="668" y="208"/>
                  </a:cubicBezTo>
                  <a:close/>
                  <a:moveTo>
                    <a:pt x="152" y="323"/>
                  </a:moveTo>
                  <a:cubicBezTo>
                    <a:pt x="117" y="307"/>
                    <a:pt x="87" y="290"/>
                    <a:pt x="63" y="272"/>
                  </a:cubicBezTo>
                  <a:cubicBezTo>
                    <a:pt x="63" y="99"/>
                    <a:pt x="63" y="99"/>
                    <a:pt x="63" y="99"/>
                  </a:cubicBezTo>
                  <a:cubicBezTo>
                    <a:pt x="87" y="117"/>
                    <a:pt x="117" y="134"/>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8"/>
                    <a:pt x="353" y="383"/>
                    <a:pt x="325" y="377"/>
                  </a:cubicBezTo>
                  <a:cubicBezTo>
                    <a:pt x="325" y="204"/>
                    <a:pt x="325" y="204"/>
                    <a:pt x="325" y="204"/>
                  </a:cubicBezTo>
                  <a:cubicBezTo>
                    <a:pt x="353" y="210"/>
                    <a:pt x="383" y="215"/>
                    <a:pt x="414" y="220"/>
                  </a:cubicBezTo>
                  <a:lnTo>
                    <a:pt x="414" y="393"/>
                  </a:lnTo>
                  <a:close/>
                  <a:moveTo>
                    <a:pt x="1218" y="307"/>
                  </a:moveTo>
                  <a:cubicBezTo>
                    <a:pt x="1191" y="320"/>
                    <a:pt x="1162" y="333"/>
                    <a:pt x="1128" y="344"/>
                  </a:cubicBezTo>
                  <a:cubicBezTo>
                    <a:pt x="1128" y="171"/>
                    <a:pt x="1128" y="171"/>
                    <a:pt x="1128" y="171"/>
                  </a:cubicBezTo>
                  <a:cubicBezTo>
                    <a:pt x="1162" y="160"/>
                    <a:pt x="1191" y="147"/>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noEditPoints="1"/>
            </p:cNvSpPr>
            <p:nvPr/>
          </p:nvSpPr>
          <p:spPr bwMode="auto">
            <a:xfrm>
              <a:off x="7793930" y="5718394"/>
              <a:ext cx="390750" cy="126492"/>
            </a:xfrm>
            <a:custGeom>
              <a:avLst/>
              <a:gdLst/>
              <a:ahLst/>
              <a:cxnLst>
                <a:cxn ang="0">
                  <a:pos x="668" y="208"/>
                </a:cxn>
                <a:cxn ang="0">
                  <a:pos x="4" y="0"/>
                </a:cxn>
                <a:cxn ang="0">
                  <a:pos x="0" y="24"/>
                </a:cxn>
                <a:cxn ang="0">
                  <a:pos x="0" y="200"/>
                </a:cxn>
                <a:cxn ang="0">
                  <a:pos x="668" y="432"/>
                </a:cxn>
                <a:cxn ang="0">
                  <a:pos x="1335" y="200"/>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5"/>
                </a:cxn>
                <a:cxn ang="0">
                  <a:pos x="1128" y="172"/>
                </a:cxn>
                <a:cxn ang="0">
                  <a:pos x="1218" y="134"/>
                </a:cxn>
                <a:cxn ang="0">
                  <a:pos x="1218" y="307"/>
                </a:cxn>
              </a:cxnLst>
              <a:rect l="0" t="0" r="r" b="b"/>
              <a:pathLst>
                <a:path w="1335" h="432">
                  <a:moveTo>
                    <a:pt x="668" y="208"/>
                  </a:moveTo>
                  <a:cubicBezTo>
                    <a:pt x="322" y="208"/>
                    <a:pt x="38" y="117"/>
                    <a:pt x="4" y="0"/>
                  </a:cubicBezTo>
                  <a:cubicBezTo>
                    <a:pt x="2" y="8"/>
                    <a:pt x="0" y="16"/>
                    <a:pt x="0" y="24"/>
                  </a:cubicBezTo>
                  <a:cubicBezTo>
                    <a:pt x="0" y="200"/>
                    <a:pt x="0" y="200"/>
                    <a:pt x="0" y="200"/>
                  </a:cubicBezTo>
                  <a:cubicBezTo>
                    <a:pt x="0" y="328"/>
                    <a:pt x="299" y="432"/>
                    <a:pt x="668" y="432"/>
                  </a:cubicBezTo>
                  <a:cubicBezTo>
                    <a:pt x="1036" y="432"/>
                    <a:pt x="1335" y="328"/>
                    <a:pt x="1335" y="200"/>
                  </a:cubicBezTo>
                  <a:cubicBezTo>
                    <a:pt x="1335" y="24"/>
                    <a:pt x="1335" y="24"/>
                    <a:pt x="1335" y="24"/>
                  </a:cubicBezTo>
                  <a:cubicBezTo>
                    <a:pt x="1335" y="16"/>
                    <a:pt x="1334" y="8"/>
                    <a:pt x="1331" y="0"/>
                  </a:cubicBezTo>
                  <a:cubicBezTo>
                    <a:pt x="1297" y="117"/>
                    <a:pt x="1013" y="208"/>
                    <a:pt x="668" y="208"/>
                  </a:cubicBezTo>
                  <a:close/>
                  <a:moveTo>
                    <a:pt x="152" y="323"/>
                  </a:moveTo>
                  <a:cubicBezTo>
                    <a:pt x="117" y="307"/>
                    <a:pt x="87" y="290"/>
                    <a:pt x="63" y="272"/>
                  </a:cubicBezTo>
                  <a:cubicBezTo>
                    <a:pt x="63" y="99"/>
                    <a:pt x="63" y="99"/>
                    <a:pt x="63" y="99"/>
                  </a:cubicBezTo>
                  <a:cubicBezTo>
                    <a:pt x="87" y="117"/>
                    <a:pt x="117" y="134"/>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8"/>
                    <a:pt x="353" y="383"/>
                    <a:pt x="325" y="377"/>
                  </a:cubicBezTo>
                  <a:cubicBezTo>
                    <a:pt x="325" y="204"/>
                    <a:pt x="325" y="204"/>
                    <a:pt x="325" y="204"/>
                  </a:cubicBezTo>
                  <a:cubicBezTo>
                    <a:pt x="353" y="210"/>
                    <a:pt x="383" y="215"/>
                    <a:pt x="414" y="220"/>
                  </a:cubicBezTo>
                  <a:lnTo>
                    <a:pt x="414" y="393"/>
                  </a:lnTo>
                  <a:close/>
                  <a:moveTo>
                    <a:pt x="1218" y="307"/>
                  </a:moveTo>
                  <a:cubicBezTo>
                    <a:pt x="1191" y="320"/>
                    <a:pt x="1162" y="333"/>
                    <a:pt x="1128" y="345"/>
                  </a:cubicBezTo>
                  <a:cubicBezTo>
                    <a:pt x="1128" y="172"/>
                    <a:pt x="1128" y="172"/>
                    <a:pt x="1128" y="172"/>
                  </a:cubicBezTo>
                  <a:cubicBezTo>
                    <a:pt x="1162" y="160"/>
                    <a:pt x="1191" y="147"/>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noEditPoints="1"/>
            </p:cNvSpPr>
            <p:nvPr/>
          </p:nvSpPr>
          <p:spPr bwMode="auto">
            <a:xfrm>
              <a:off x="7793930" y="5802763"/>
              <a:ext cx="390750" cy="126368"/>
            </a:xfrm>
            <a:custGeom>
              <a:avLst/>
              <a:gdLst/>
              <a:ahLst/>
              <a:cxnLst>
                <a:cxn ang="0">
                  <a:pos x="668" y="208"/>
                </a:cxn>
                <a:cxn ang="0">
                  <a:pos x="4" y="0"/>
                </a:cxn>
                <a:cxn ang="0">
                  <a:pos x="0" y="24"/>
                </a:cxn>
                <a:cxn ang="0">
                  <a:pos x="0" y="200"/>
                </a:cxn>
                <a:cxn ang="0">
                  <a:pos x="668" y="432"/>
                </a:cxn>
                <a:cxn ang="0">
                  <a:pos x="1335" y="200"/>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5"/>
                </a:cxn>
                <a:cxn ang="0">
                  <a:pos x="1128" y="172"/>
                </a:cxn>
                <a:cxn ang="0">
                  <a:pos x="1218" y="134"/>
                </a:cxn>
                <a:cxn ang="0">
                  <a:pos x="1218" y="307"/>
                </a:cxn>
              </a:cxnLst>
              <a:rect l="0" t="0" r="r" b="b"/>
              <a:pathLst>
                <a:path w="1335" h="432">
                  <a:moveTo>
                    <a:pt x="668" y="208"/>
                  </a:moveTo>
                  <a:cubicBezTo>
                    <a:pt x="322" y="208"/>
                    <a:pt x="38" y="117"/>
                    <a:pt x="4" y="0"/>
                  </a:cubicBezTo>
                  <a:cubicBezTo>
                    <a:pt x="2" y="8"/>
                    <a:pt x="0" y="16"/>
                    <a:pt x="0" y="24"/>
                  </a:cubicBezTo>
                  <a:cubicBezTo>
                    <a:pt x="0" y="200"/>
                    <a:pt x="0" y="200"/>
                    <a:pt x="0" y="200"/>
                  </a:cubicBezTo>
                  <a:cubicBezTo>
                    <a:pt x="0" y="328"/>
                    <a:pt x="299" y="432"/>
                    <a:pt x="668" y="432"/>
                  </a:cubicBezTo>
                  <a:cubicBezTo>
                    <a:pt x="1036" y="432"/>
                    <a:pt x="1335" y="328"/>
                    <a:pt x="1335" y="200"/>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0"/>
                    <a:pt x="63" y="272"/>
                  </a:cubicBezTo>
                  <a:cubicBezTo>
                    <a:pt x="63" y="99"/>
                    <a:pt x="63" y="99"/>
                    <a:pt x="63" y="99"/>
                  </a:cubicBezTo>
                  <a:cubicBezTo>
                    <a:pt x="87" y="117"/>
                    <a:pt x="117"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8" y="307"/>
                  </a:moveTo>
                  <a:cubicBezTo>
                    <a:pt x="1191" y="320"/>
                    <a:pt x="1162" y="333"/>
                    <a:pt x="1128" y="345"/>
                  </a:cubicBezTo>
                  <a:cubicBezTo>
                    <a:pt x="1128" y="172"/>
                    <a:pt x="1128" y="172"/>
                    <a:pt x="1128" y="172"/>
                  </a:cubicBezTo>
                  <a:cubicBezTo>
                    <a:pt x="1162" y="160"/>
                    <a:pt x="1191" y="147"/>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7793930" y="5887008"/>
              <a:ext cx="390750" cy="126492"/>
            </a:xfrm>
            <a:custGeom>
              <a:avLst/>
              <a:gdLst/>
              <a:ahLst/>
              <a:cxnLst>
                <a:cxn ang="0">
                  <a:pos x="668" y="208"/>
                </a:cxn>
                <a:cxn ang="0">
                  <a:pos x="4" y="0"/>
                </a:cxn>
                <a:cxn ang="0">
                  <a:pos x="0" y="24"/>
                </a:cxn>
                <a:cxn ang="0">
                  <a:pos x="0" y="200"/>
                </a:cxn>
                <a:cxn ang="0">
                  <a:pos x="668" y="432"/>
                </a:cxn>
                <a:cxn ang="0">
                  <a:pos x="1335" y="200"/>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5"/>
                </a:cxn>
                <a:cxn ang="0">
                  <a:pos x="1128" y="172"/>
                </a:cxn>
                <a:cxn ang="0">
                  <a:pos x="1218" y="134"/>
                </a:cxn>
                <a:cxn ang="0">
                  <a:pos x="1218" y="307"/>
                </a:cxn>
              </a:cxnLst>
              <a:rect l="0" t="0" r="r" b="b"/>
              <a:pathLst>
                <a:path w="1335" h="432">
                  <a:moveTo>
                    <a:pt x="668" y="208"/>
                  </a:moveTo>
                  <a:cubicBezTo>
                    <a:pt x="322" y="208"/>
                    <a:pt x="38" y="117"/>
                    <a:pt x="4" y="0"/>
                  </a:cubicBezTo>
                  <a:cubicBezTo>
                    <a:pt x="2" y="8"/>
                    <a:pt x="0" y="16"/>
                    <a:pt x="0" y="24"/>
                  </a:cubicBezTo>
                  <a:cubicBezTo>
                    <a:pt x="0" y="200"/>
                    <a:pt x="0" y="200"/>
                    <a:pt x="0" y="200"/>
                  </a:cubicBezTo>
                  <a:cubicBezTo>
                    <a:pt x="0" y="329"/>
                    <a:pt x="299" y="432"/>
                    <a:pt x="668" y="432"/>
                  </a:cubicBezTo>
                  <a:cubicBezTo>
                    <a:pt x="1036" y="432"/>
                    <a:pt x="1335" y="329"/>
                    <a:pt x="1335" y="200"/>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0"/>
                    <a:pt x="63" y="272"/>
                  </a:cubicBezTo>
                  <a:cubicBezTo>
                    <a:pt x="63" y="99"/>
                    <a:pt x="63" y="99"/>
                    <a:pt x="63" y="99"/>
                  </a:cubicBezTo>
                  <a:cubicBezTo>
                    <a:pt x="87" y="117"/>
                    <a:pt x="117"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8" y="307"/>
                  </a:moveTo>
                  <a:cubicBezTo>
                    <a:pt x="1191" y="321"/>
                    <a:pt x="1162" y="333"/>
                    <a:pt x="1128" y="345"/>
                  </a:cubicBezTo>
                  <a:cubicBezTo>
                    <a:pt x="1128" y="172"/>
                    <a:pt x="1128" y="172"/>
                    <a:pt x="1128" y="172"/>
                  </a:cubicBezTo>
                  <a:cubicBezTo>
                    <a:pt x="1162" y="160"/>
                    <a:pt x="1191" y="148"/>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7793930" y="5971253"/>
              <a:ext cx="390750" cy="126492"/>
            </a:xfrm>
            <a:custGeom>
              <a:avLst/>
              <a:gdLst/>
              <a:ahLst/>
              <a:cxnLst>
                <a:cxn ang="0">
                  <a:pos x="668" y="208"/>
                </a:cxn>
                <a:cxn ang="0">
                  <a:pos x="4" y="0"/>
                </a:cxn>
                <a:cxn ang="0">
                  <a:pos x="0" y="24"/>
                </a:cxn>
                <a:cxn ang="0">
                  <a:pos x="0" y="200"/>
                </a:cxn>
                <a:cxn ang="0">
                  <a:pos x="668" y="432"/>
                </a:cxn>
                <a:cxn ang="0">
                  <a:pos x="1335" y="200"/>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5"/>
                </a:cxn>
                <a:cxn ang="0">
                  <a:pos x="1128" y="172"/>
                </a:cxn>
                <a:cxn ang="0">
                  <a:pos x="1218" y="134"/>
                </a:cxn>
                <a:cxn ang="0">
                  <a:pos x="1218" y="307"/>
                </a:cxn>
              </a:cxnLst>
              <a:rect l="0" t="0" r="r" b="b"/>
              <a:pathLst>
                <a:path w="1335" h="432">
                  <a:moveTo>
                    <a:pt x="668" y="208"/>
                  </a:moveTo>
                  <a:cubicBezTo>
                    <a:pt x="322" y="208"/>
                    <a:pt x="38" y="117"/>
                    <a:pt x="4" y="0"/>
                  </a:cubicBezTo>
                  <a:cubicBezTo>
                    <a:pt x="2" y="8"/>
                    <a:pt x="0" y="16"/>
                    <a:pt x="0" y="24"/>
                  </a:cubicBezTo>
                  <a:cubicBezTo>
                    <a:pt x="0" y="200"/>
                    <a:pt x="0" y="200"/>
                    <a:pt x="0" y="200"/>
                  </a:cubicBezTo>
                  <a:cubicBezTo>
                    <a:pt x="0" y="329"/>
                    <a:pt x="299" y="432"/>
                    <a:pt x="668" y="432"/>
                  </a:cubicBezTo>
                  <a:cubicBezTo>
                    <a:pt x="1036" y="432"/>
                    <a:pt x="1335" y="329"/>
                    <a:pt x="1335" y="200"/>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1"/>
                    <a:pt x="63" y="272"/>
                  </a:cubicBezTo>
                  <a:cubicBezTo>
                    <a:pt x="63" y="99"/>
                    <a:pt x="63" y="99"/>
                    <a:pt x="63" y="99"/>
                  </a:cubicBezTo>
                  <a:cubicBezTo>
                    <a:pt x="87" y="118"/>
                    <a:pt x="117"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8" y="307"/>
                  </a:moveTo>
                  <a:cubicBezTo>
                    <a:pt x="1191" y="321"/>
                    <a:pt x="1162" y="333"/>
                    <a:pt x="1128" y="345"/>
                  </a:cubicBezTo>
                  <a:cubicBezTo>
                    <a:pt x="1128" y="172"/>
                    <a:pt x="1128" y="172"/>
                    <a:pt x="1128" y="172"/>
                  </a:cubicBezTo>
                  <a:cubicBezTo>
                    <a:pt x="1162" y="160"/>
                    <a:pt x="1191" y="148"/>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7793930" y="6055623"/>
              <a:ext cx="390750" cy="126368"/>
            </a:xfrm>
            <a:custGeom>
              <a:avLst/>
              <a:gdLst/>
              <a:ahLst/>
              <a:cxnLst>
                <a:cxn ang="0">
                  <a:pos x="668" y="208"/>
                </a:cxn>
                <a:cxn ang="0">
                  <a:pos x="4" y="0"/>
                </a:cxn>
                <a:cxn ang="0">
                  <a:pos x="0" y="24"/>
                </a:cxn>
                <a:cxn ang="0">
                  <a:pos x="0" y="200"/>
                </a:cxn>
                <a:cxn ang="0">
                  <a:pos x="668" y="432"/>
                </a:cxn>
                <a:cxn ang="0">
                  <a:pos x="1335" y="200"/>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5"/>
                </a:cxn>
                <a:cxn ang="0">
                  <a:pos x="1128" y="172"/>
                </a:cxn>
                <a:cxn ang="0">
                  <a:pos x="1218" y="134"/>
                </a:cxn>
                <a:cxn ang="0">
                  <a:pos x="1218" y="307"/>
                </a:cxn>
              </a:cxnLst>
              <a:rect l="0" t="0" r="r" b="b"/>
              <a:pathLst>
                <a:path w="1335" h="432">
                  <a:moveTo>
                    <a:pt x="668" y="208"/>
                  </a:moveTo>
                  <a:cubicBezTo>
                    <a:pt x="322" y="208"/>
                    <a:pt x="38" y="117"/>
                    <a:pt x="4" y="0"/>
                  </a:cubicBezTo>
                  <a:cubicBezTo>
                    <a:pt x="2" y="8"/>
                    <a:pt x="0" y="16"/>
                    <a:pt x="0" y="24"/>
                  </a:cubicBezTo>
                  <a:cubicBezTo>
                    <a:pt x="0" y="200"/>
                    <a:pt x="0" y="200"/>
                    <a:pt x="0" y="200"/>
                  </a:cubicBezTo>
                  <a:cubicBezTo>
                    <a:pt x="0" y="329"/>
                    <a:pt x="299" y="432"/>
                    <a:pt x="668" y="432"/>
                  </a:cubicBezTo>
                  <a:cubicBezTo>
                    <a:pt x="1036" y="432"/>
                    <a:pt x="1335" y="329"/>
                    <a:pt x="1335" y="200"/>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1"/>
                    <a:pt x="63" y="272"/>
                  </a:cubicBezTo>
                  <a:cubicBezTo>
                    <a:pt x="63" y="99"/>
                    <a:pt x="63" y="99"/>
                    <a:pt x="63" y="99"/>
                  </a:cubicBezTo>
                  <a:cubicBezTo>
                    <a:pt x="87" y="118"/>
                    <a:pt x="117"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8" y="307"/>
                  </a:moveTo>
                  <a:cubicBezTo>
                    <a:pt x="1191" y="321"/>
                    <a:pt x="1162" y="333"/>
                    <a:pt x="1128" y="345"/>
                  </a:cubicBezTo>
                  <a:cubicBezTo>
                    <a:pt x="1128" y="172"/>
                    <a:pt x="1128" y="172"/>
                    <a:pt x="1128" y="172"/>
                  </a:cubicBezTo>
                  <a:cubicBezTo>
                    <a:pt x="1162" y="160"/>
                    <a:pt x="1191" y="148"/>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noEditPoints="1"/>
            </p:cNvSpPr>
            <p:nvPr/>
          </p:nvSpPr>
          <p:spPr bwMode="auto">
            <a:xfrm>
              <a:off x="7793930" y="6139868"/>
              <a:ext cx="390750" cy="126740"/>
            </a:xfrm>
            <a:custGeom>
              <a:avLst/>
              <a:gdLst/>
              <a:ahLst/>
              <a:cxnLst>
                <a:cxn ang="0">
                  <a:pos x="668" y="208"/>
                </a:cxn>
                <a:cxn ang="0">
                  <a:pos x="4" y="0"/>
                </a:cxn>
                <a:cxn ang="0">
                  <a:pos x="0" y="24"/>
                </a:cxn>
                <a:cxn ang="0">
                  <a:pos x="0" y="201"/>
                </a:cxn>
                <a:cxn ang="0">
                  <a:pos x="668" y="433"/>
                </a:cxn>
                <a:cxn ang="0">
                  <a:pos x="1335" y="201"/>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5"/>
                </a:cxn>
                <a:cxn ang="0">
                  <a:pos x="1128" y="172"/>
                </a:cxn>
                <a:cxn ang="0">
                  <a:pos x="1218" y="134"/>
                </a:cxn>
                <a:cxn ang="0">
                  <a:pos x="1218" y="307"/>
                </a:cxn>
              </a:cxnLst>
              <a:rect l="0" t="0" r="r" b="b"/>
              <a:pathLst>
                <a:path w="1335" h="433">
                  <a:moveTo>
                    <a:pt x="668" y="208"/>
                  </a:moveTo>
                  <a:cubicBezTo>
                    <a:pt x="322" y="208"/>
                    <a:pt x="38" y="117"/>
                    <a:pt x="4" y="0"/>
                  </a:cubicBezTo>
                  <a:cubicBezTo>
                    <a:pt x="2" y="8"/>
                    <a:pt x="0" y="16"/>
                    <a:pt x="0" y="24"/>
                  </a:cubicBezTo>
                  <a:cubicBezTo>
                    <a:pt x="0" y="201"/>
                    <a:pt x="0" y="201"/>
                    <a:pt x="0" y="201"/>
                  </a:cubicBezTo>
                  <a:cubicBezTo>
                    <a:pt x="0" y="329"/>
                    <a:pt x="299" y="433"/>
                    <a:pt x="668" y="433"/>
                  </a:cubicBezTo>
                  <a:cubicBezTo>
                    <a:pt x="1036" y="433"/>
                    <a:pt x="1335" y="329"/>
                    <a:pt x="1335" y="201"/>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1"/>
                    <a:pt x="63" y="272"/>
                  </a:cubicBezTo>
                  <a:cubicBezTo>
                    <a:pt x="63" y="99"/>
                    <a:pt x="63" y="99"/>
                    <a:pt x="63" y="99"/>
                  </a:cubicBezTo>
                  <a:cubicBezTo>
                    <a:pt x="87" y="118"/>
                    <a:pt x="117"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8" y="307"/>
                  </a:moveTo>
                  <a:cubicBezTo>
                    <a:pt x="1191" y="321"/>
                    <a:pt x="1162" y="333"/>
                    <a:pt x="1128" y="345"/>
                  </a:cubicBezTo>
                  <a:cubicBezTo>
                    <a:pt x="1128" y="172"/>
                    <a:pt x="1128" y="172"/>
                    <a:pt x="1128" y="172"/>
                  </a:cubicBezTo>
                  <a:cubicBezTo>
                    <a:pt x="1162" y="160"/>
                    <a:pt x="1191" y="148"/>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4"/>
            <p:cNvSpPr>
              <a:spLocks noEditPoints="1"/>
            </p:cNvSpPr>
            <p:nvPr/>
          </p:nvSpPr>
          <p:spPr bwMode="auto">
            <a:xfrm>
              <a:off x="7793930" y="6224113"/>
              <a:ext cx="390750" cy="126740"/>
            </a:xfrm>
            <a:custGeom>
              <a:avLst/>
              <a:gdLst/>
              <a:ahLst/>
              <a:cxnLst>
                <a:cxn ang="0">
                  <a:pos x="668" y="208"/>
                </a:cxn>
                <a:cxn ang="0">
                  <a:pos x="4" y="0"/>
                </a:cxn>
                <a:cxn ang="0">
                  <a:pos x="0" y="24"/>
                </a:cxn>
                <a:cxn ang="0">
                  <a:pos x="0" y="201"/>
                </a:cxn>
                <a:cxn ang="0">
                  <a:pos x="668" y="433"/>
                </a:cxn>
                <a:cxn ang="0">
                  <a:pos x="1335" y="201"/>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8" y="307"/>
                </a:cxn>
                <a:cxn ang="0">
                  <a:pos x="1128" y="345"/>
                </a:cxn>
                <a:cxn ang="0">
                  <a:pos x="1128" y="172"/>
                </a:cxn>
                <a:cxn ang="0">
                  <a:pos x="1218" y="134"/>
                </a:cxn>
                <a:cxn ang="0">
                  <a:pos x="1218" y="307"/>
                </a:cxn>
              </a:cxnLst>
              <a:rect l="0" t="0" r="r" b="b"/>
              <a:pathLst>
                <a:path w="1335" h="433">
                  <a:moveTo>
                    <a:pt x="668" y="208"/>
                  </a:moveTo>
                  <a:cubicBezTo>
                    <a:pt x="322" y="208"/>
                    <a:pt x="38" y="117"/>
                    <a:pt x="4" y="0"/>
                  </a:cubicBezTo>
                  <a:cubicBezTo>
                    <a:pt x="2" y="8"/>
                    <a:pt x="0" y="16"/>
                    <a:pt x="0" y="24"/>
                  </a:cubicBezTo>
                  <a:cubicBezTo>
                    <a:pt x="0" y="201"/>
                    <a:pt x="0" y="201"/>
                    <a:pt x="0" y="201"/>
                  </a:cubicBezTo>
                  <a:cubicBezTo>
                    <a:pt x="0" y="329"/>
                    <a:pt x="299" y="433"/>
                    <a:pt x="668" y="433"/>
                  </a:cubicBezTo>
                  <a:cubicBezTo>
                    <a:pt x="1036" y="433"/>
                    <a:pt x="1335" y="329"/>
                    <a:pt x="1335" y="201"/>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1"/>
                    <a:pt x="63" y="272"/>
                  </a:cubicBezTo>
                  <a:cubicBezTo>
                    <a:pt x="63" y="99"/>
                    <a:pt x="63" y="99"/>
                    <a:pt x="63" y="99"/>
                  </a:cubicBezTo>
                  <a:cubicBezTo>
                    <a:pt x="87" y="118"/>
                    <a:pt x="117"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8" y="307"/>
                  </a:moveTo>
                  <a:cubicBezTo>
                    <a:pt x="1191" y="321"/>
                    <a:pt x="1162" y="333"/>
                    <a:pt x="1128" y="345"/>
                  </a:cubicBezTo>
                  <a:cubicBezTo>
                    <a:pt x="1128" y="172"/>
                    <a:pt x="1128" y="172"/>
                    <a:pt x="1128" y="172"/>
                  </a:cubicBezTo>
                  <a:cubicBezTo>
                    <a:pt x="1162" y="160"/>
                    <a:pt x="1191" y="148"/>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noEditPoints="1"/>
            </p:cNvSpPr>
            <p:nvPr/>
          </p:nvSpPr>
          <p:spPr bwMode="auto">
            <a:xfrm>
              <a:off x="7793930" y="6308482"/>
              <a:ext cx="390750" cy="126740"/>
            </a:xfrm>
            <a:custGeom>
              <a:avLst/>
              <a:gdLst/>
              <a:ahLst/>
              <a:cxnLst>
                <a:cxn ang="0">
                  <a:pos x="668" y="208"/>
                </a:cxn>
                <a:cxn ang="0">
                  <a:pos x="4" y="0"/>
                </a:cxn>
                <a:cxn ang="0">
                  <a:pos x="0" y="24"/>
                </a:cxn>
                <a:cxn ang="0">
                  <a:pos x="0" y="201"/>
                </a:cxn>
                <a:cxn ang="0">
                  <a:pos x="668" y="433"/>
                </a:cxn>
                <a:cxn ang="0">
                  <a:pos x="1335" y="201"/>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4"/>
                </a:cxn>
                <a:cxn ang="0">
                  <a:pos x="325" y="377"/>
                </a:cxn>
                <a:cxn ang="0">
                  <a:pos x="325" y="204"/>
                </a:cxn>
                <a:cxn ang="0">
                  <a:pos x="414" y="221"/>
                </a:cxn>
                <a:cxn ang="0">
                  <a:pos x="414" y="394"/>
                </a:cxn>
                <a:cxn ang="0">
                  <a:pos x="1218" y="307"/>
                </a:cxn>
                <a:cxn ang="0">
                  <a:pos x="1128" y="345"/>
                </a:cxn>
                <a:cxn ang="0">
                  <a:pos x="1128" y="172"/>
                </a:cxn>
                <a:cxn ang="0">
                  <a:pos x="1218" y="134"/>
                </a:cxn>
                <a:cxn ang="0">
                  <a:pos x="1218" y="307"/>
                </a:cxn>
              </a:cxnLst>
              <a:rect l="0" t="0" r="r" b="b"/>
              <a:pathLst>
                <a:path w="1335" h="433">
                  <a:moveTo>
                    <a:pt x="668" y="208"/>
                  </a:moveTo>
                  <a:cubicBezTo>
                    <a:pt x="322" y="208"/>
                    <a:pt x="38" y="117"/>
                    <a:pt x="4" y="0"/>
                  </a:cubicBezTo>
                  <a:cubicBezTo>
                    <a:pt x="2" y="8"/>
                    <a:pt x="0" y="16"/>
                    <a:pt x="0" y="24"/>
                  </a:cubicBezTo>
                  <a:cubicBezTo>
                    <a:pt x="0" y="201"/>
                    <a:pt x="0" y="201"/>
                    <a:pt x="0" y="201"/>
                  </a:cubicBezTo>
                  <a:cubicBezTo>
                    <a:pt x="0" y="329"/>
                    <a:pt x="299" y="433"/>
                    <a:pt x="668" y="433"/>
                  </a:cubicBezTo>
                  <a:cubicBezTo>
                    <a:pt x="1036" y="433"/>
                    <a:pt x="1335" y="329"/>
                    <a:pt x="1335" y="201"/>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1"/>
                    <a:pt x="63" y="272"/>
                  </a:cubicBezTo>
                  <a:cubicBezTo>
                    <a:pt x="63" y="99"/>
                    <a:pt x="63" y="99"/>
                    <a:pt x="63" y="99"/>
                  </a:cubicBezTo>
                  <a:cubicBezTo>
                    <a:pt x="87" y="118"/>
                    <a:pt x="117"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4"/>
                  </a:moveTo>
                  <a:cubicBezTo>
                    <a:pt x="383" y="389"/>
                    <a:pt x="353" y="384"/>
                    <a:pt x="325" y="377"/>
                  </a:cubicBezTo>
                  <a:cubicBezTo>
                    <a:pt x="325" y="204"/>
                    <a:pt x="325" y="204"/>
                    <a:pt x="325" y="204"/>
                  </a:cubicBezTo>
                  <a:cubicBezTo>
                    <a:pt x="353" y="211"/>
                    <a:pt x="383" y="216"/>
                    <a:pt x="414" y="221"/>
                  </a:cubicBezTo>
                  <a:lnTo>
                    <a:pt x="414" y="394"/>
                  </a:lnTo>
                  <a:close/>
                  <a:moveTo>
                    <a:pt x="1218" y="307"/>
                  </a:moveTo>
                  <a:cubicBezTo>
                    <a:pt x="1191" y="321"/>
                    <a:pt x="1162" y="333"/>
                    <a:pt x="1128" y="345"/>
                  </a:cubicBezTo>
                  <a:cubicBezTo>
                    <a:pt x="1128" y="172"/>
                    <a:pt x="1128" y="172"/>
                    <a:pt x="1128" y="172"/>
                  </a:cubicBezTo>
                  <a:cubicBezTo>
                    <a:pt x="1162" y="161"/>
                    <a:pt x="1191" y="148"/>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noEditPoints="1"/>
            </p:cNvSpPr>
            <p:nvPr/>
          </p:nvSpPr>
          <p:spPr bwMode="auto">
            <a:xfrm>
              <a:off x="7793930" y="6392728"/>
              <a:ext cx="390750" cy="126740"/>
            </a:xfrm>
            <a:custGeom>
              <a:avLst/>
              <a:gdLst/>
              <a:ahLst/>
              <a:cxnLst>
                <a:cxn ang="0">
                  <a:pos x="668" y="208"/>
                </a:cxn>
                <a:cxn ang="0">
                  <a:pos x="4" y="0"/>
                </a:cxn>
                <a:cxn ang="0">
                  <a:pos x="0" y="24"/>
                </a:cxn>
                <a:cxn ang="0">
                  <a:pos x="0" y="201"/>
                </a:cxn>
                <a:cxn ang="0">
                  <a:pos x="668" y="433"/>
                </a:cxn>
                <a:cxn ang="0">
                  <a:pos x="1335" y="201"/>
                </a:cxn>
                <a:cxn ang="0">
                  <a:pos x="1335" y="24"/>
                </a:cxn>
                <a:cxn ang="0">
                  <a:pos x="1331" y="0"/>
                </a:cxn>
                <a:cxn ang="0">
                  <a:pos x="668" y="208"/>
                </a:cxn>
                <a:cxn ang="0">
                  <a:pos x="152" y="323"/>
                </a:cxn>
                <a:cxn ang="0">
                  <a:pos x="63" y="272"/>
                </a:cxn>
                <a:cxn ang="0">
                  <a:pos x="63" y="99"/>
                </a:cxn>
                <a:cxn ang="0">
                  <a:pos x="152" y="150"/>
                </a:cxn>
                <a:cxn ang="0">
                  <a:pos x="152" y="323"/>
                </a:cxn>
                <a:cxn ang="0">
                  <a:pos x="283" y="368"/>
                </a:cxn>
                <a:cxn ang="0">
                  <a:pos x="194" y="340"/>
                </a:cxn>
                <a:cxn ang="0">
                  <a:pos x="194" y="167"/>
                </a:cxn>
                <a:cxn ang="0">
                  <a:pos x="283" y="195"/>
                </a:cxn>
                <a:cxn ang="0">
                  <a:pos x="283" y="368"/>
                </a:cxn>
                <a:cxn ang="0">
                  <a:pos x="414" y="394"/>
                </a:cxn>
                <a:cxn ang="0">
                  <a:pos x="325" y="377"/>
                </a:cxn>
                <a:cxn ang="0">
                  <a:pos x="325" y="204"/>
                </a:cxn>
                <a:cxn ang="0">
                  <a:pos x="414" y="221"/>
                </a:cxn>
                <a:cxn ang="0">
                  <a:pos x="414" y="394"/>
                </a:cxn>
                <a:cxn ang="0">
                  <a:pos x="1218" y="307"/>
                </a:cxn>
                <a:cxn ang="0">
                  <a:pos x="1128" y="345"/>
                </a:cxn>
                <a:cxn ang="0">
                  <a:pos x="1128" y="172"/>
                </a:cxn>
                <a:cxn ang="0">
                  <a:pos x="1218" y="134"/>
                </a:cxn>
                <a:cxn ang="0">
                  <a:pos x="1218" y="307"/>
                </a:cxn>
              </a:cxnLst>
              <a:rect l="0" t="0" r="r" b="b"/>
              <a:pathLst>
                <a:path w="1335" h="433">
                  <a:moveTo>
                    <a:pt x="668" y="208"/>
                  </a:moveTo>
                  <a:cubicBezTo>
                    <a:pt x="322" y="208"/>
                    <a:pt x="38" y="117"/>
                    <a:pt x="4" y="0"/>
                  </a:cubicBezTo>
                  <a:cubicBezTo>
                    <a:pt x="2" y="8"/>
                    <a:pt x="0" y="16"/>
                    <a:pt x="0" y="24"/>
                  </a:cubicBezTo>
                  <a:cubicBezTo>
                    <a:pt x="0" y="201"/>
                    <a:pt x="0" y="201"/>
                    <a:pt x="0" y="201"/>
                  </a:cubicBezTo>
                  <a:cubicBezTo>
                    <a:pt x="0" y="329"/>
                    <a:pt x="299" y="433"/>
                    <a:pt x="668" y="433"/>
                  </a:cubicBezTo>
                  <a:cubicBezTo>
                    <a:pt x="1036" y="433"/>
                    <a:pt x="1335" y="329"/>
                    <a:pt x="1335" y="201"/>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1"/>
                    <a:pt x="63" y="272"/>
                  </a:cubicBezTo>
                  <a:cubicBezTo>
                    <a:pt x="63" y="99"/>
                    <a:pt x="63" y="99"/>
                    <a:pt x="63" y="99"/>
                  </a:cubicBezTo>
                  <a:cubicBezTo>
                    <a:pt x="87" y="118"/>
                    <a:pt x="117" y="135"/>
                    <a:pt x="152" y="150"/>
                  </a:cubicBezTo>
                  <a:lnTo>
                    <a:pt x="152" y="323"/>
                  </a:lnTo>
                  <a:close/>
                  <a:moveTo>
                    <a:pt x="283" y="368"/>
                  </a:moveTo>
                  <a:cubicBezTo>
                    <a:pt x="251" y="359"/>
                    <a:pt x="221" y="350"/>
                    <a:pt x="194" y="340"/>
                  </a:cubicBezTo>
                  <a:cubicBezTo>
                    <a:pt x="194" y="167"/>
                    <a:pt x="194" y="167"/>
                    <a:pt x="194" y="167"/>
                  </a:cubicBezTo>
                  <a:cubicBezTo>
                    <a:pt x="221" y="177"/>
                    <a:pt x="251" y="186"/>
                    <a:pt x="283" y="195"/>
                  </a:cubicBezTo>
                  <a:lnTo>
                    <a:pt x="283" y="368"/>
                  </a:lnTo>
                  <a:close/>
                  <a:moveTo>
                    <a:pt x="414" y="394"/>
                  </a:moveTo>
                  <a:cubicBezTo>
                    <a:pt x="383" y="389"/>
                    <a:pt x="353" y="384"/>
                    <a:pt x="325" y="377"/>
                  </a:cubicBezTo>
                  <a:cubicBezTo>
                    <a:pt x="325" y="204"/>
                    <a:pt x="325" y="204"/>
                    <a:pt x="325" y="204"/>
                  </a:cubicBezTo>
                  <a:cubicBezTo>
                    <a:pt x="353" y="211"/>
                    <a:pt x="383" y="216"/>
                    <a:pt x="414" y="221"/>
                  </a:cubicBezTo>
                  <a:lnTo>
                    <a:pt x="414" y="394"/>
                  </a:lnTo>
                  <a:close/>
                  <a:moveTo>
                    <a:pt x="1218" y="307"/>
                  </a:moveTo>
                  <a:cubicBezTo>
                    <a:pt x="1191" y="321"/>
                    <a:pt x="1162" y="334"/>
                    <a:pt x="1128" y="345"/>
                  </a:cubicBezTo>
                  <a:cubicBezTo>
                    <a:pt x="1128" y="172"/>
                    <a:pt x="1128" y="172"/>
                    <a:pt x="1128" y="172"/>
                  </a:cubicBezTo>
                  <a:cubicBezTo>
                    <a:pt x="1162" y="161"/>
                    <a:pt x="1191" y="148"/>
                    <a:pt x="1218" y="134"/>
                  </a:cubicBezTo>
                  <a:lnTo>
                    <a:pt x="12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noEditPoints="1"/>
            </p:cNvSpPr>
            <p:nvPr/>
          </p:nvSpPr>
          <p:spPr bwMode="auto">
            <a:xfrm>
              <a:off x="3324469" y="6250254"/>
              <a:ext cx="390750" cy="187570"/>
            </a:xfrm>
            <a:custGeom>
              <a:avLst/>
              <a:gdLst/>
              <a:ahLst/>
              <a:cxnLst>
                <a:cxn ang="0">
                  <a:pos x="667" y="0"/>
                </a:cxn>
                <a:cxn ang="0">
                  <a:pos x="0" y="232"/>
                </a:cxn>
                <a:cxn ang="0">
                  <a:pos x="0" y="409"/>
                </a:cxn>
                <a:cxn ang="0">
                  <a:pos x="667" y="641"/>
                </a:cxn>
                <a:cxn ang="0">
                  <a:pos x="1335" y="409"/>
                </a:cxn>
                <a:cxn ang="0">
                  <a:pos x="1335" y="232"/>
                </a:cxn>
                <a:cxn ang="0">
                  <a:pos x="667" y="0"/>
                </a:cxn>
                <a:cxn ang="0">
                  <a:pos x="152" y="531"/>
                </a:cxn>
                <a:cxn ang="0">
                  <a:pos x="62" y="480"/>
                </a:cxn>
                <a:cxn ang="0">
                  <a:pos x="62" y="307"/>
                </a:cxn>
                <a:cxn ang="0">
                  <a:pos x="152" y="358"/>
                </a:cxn>
                <a:cxn ang="0">
                  <a:pos x="152" y="531"/>
                </a:cxn>
                <a:cxn ang="0">
                  <a:pos x="283" y="575"/>
                </a:cxn>
                <a:cxn ang="0">
                  <a:pos x="193" y="548"/>
                </a:cxn>
                <a:cxn ang="0">
                  <a:pos x="193" y="375"/>
                </a:cxn>
                <a:cxn ang="0">
                  <a:pos x="283" y="402"/>
                </a:cxn>
                <a:cxn ang="0">
                  <a:pos x="283" y="575"/>
                </a:cxn>
                <a:cxn ang="0">
                  <a:pos x="414" y="601"/>
                </a:cxn>
                <a:cxn ang="0">
                  <a:pos x="324" y="585"/>
                </a:cxn>
                <a:cxn ang="0">
                  <a:pos x="324" y="412"/>
                </a:cxn>
                <a:cxn ang="0">
                  <a:pos x="414" y="429"/>
                </a:cxn>
                <a:cxn ang="0">
                  <a:pos x="414" y="601"/>
                </a:cxn>
                <a:cxn ang="0">
                  <a:pos x="1217" y="515"/>
                </a:cxn>
                <a:cxn ang="0">
                  <a:pos x="1128" y="553"/>
                </a:cxn>
                <a:cxn ang="0">
                  <a:pos x="1128" y="380"/>
                </a:cxn>
                <a:cxn ang="0">
                  <a:pos x="1217" y="342"/>
                </a:cxn>
                <a:cxn ang="0">
                  <a:pos x="1217" y="515"/>
                </a:cxn>
                <a:cxn ang="0">
                  <a:pos x="1121" y="345"/>
                </a:cxn>
                <a:cxn ang="0">
                  <a:pos x="667" y="410"/>
                </a:cxn>
                <a:cxn ang="0">
                  <a:pos x="213" y="345"/>
                </a:cxn>
                <a:cxn ang="0">
                  <a:pos x="54" y="232"/>
                </a:cxn>
                <a:cxn ang="0">
                  <a:pos x="213" y="120"/>
                </a:cxn>
                <a:cxn ang="0">
                  <a:pos x="667" y="55"/>
                </a:cxn>
                <a:cxn ang="0">
                  <a:pos x="1121" y="120"/>
                </a:cxn>
                <a:cxn ang="0">
                  <a:pos x="1280" y="232"/>
                </a:cxn>
                <a:cxn ang="0">
                  <a:pos x="1121" y="345"/>
                </a:cxn>
              </a:cxnLst>
              <a:rect l="0" t="0" r="r" b="b"/>
              <a:pathLst>
                <a:path w="1335" h="641">
                  <a:moveTo>
                    <a:pt x="667" y="0"/>
                  </a:moveTo>
                  <a:cubicBezTo>
                    <a:pt x="299" y="0"/>
                    <a:pt x="0" y="104"/>
                    <a:pt x="0" y="232"/>
                  </a:cubicBezTo>
                  <a:cubicBezTo>
                    <a:pt x="0" y="409"/>
                    <a:pt x="0" y="409"/>
                    <a:pt x="0" y="409"/>
                  </a:cubicBezTo>
                  <a:cubicBezTo>
                    <a:pt x="0" y="537"/>
                    <a:pt x="299" y="641"/>
                    <a:pt x="667" y="641"/>
                  </a:cubicBezTo>
                  <a:cubicBezTo>
                    <a:pt x="1036" y="641"/>
                    <a:pt x="1335" y="537"/>
                    <a:pt x="1335" y="409"/>
                  </a:cubicBezTo>
                  <a:cubicBezTo>
                    <a:pt x="1335" y="232"/>
                    <a:pt x="1335" y="232"/>
                    <a:pt x="1335" y="232"/>
                  </a:cubicBezTo>
                  <a:cubicBezTo>
                    <a:pt x="1335" y="104"/>
                    <a:pt x="1036" y="0"/>
                    <a:pt x="667" y="0"/>
                  </a:cubicBezTo>
                  <a:close/>
                  <a:moveTo>
                    <a:pt x="152" y="531"/>
                  </a:moveTo>
                  <a:cubicBezTo>
                    <a:pt x="116" y="516"/>
                    <a:pt x="86" y="499"/>
                    <a:pt x="62" y="480"/>
                  </a:cubicBezTo>
                  <a:cubicBezTo>
                    <a:pt x="62" y="307"/>
                    <a:pt x="62" y="307"/>
                    <a:pt x="62" y="307"/>
                  </a:cubicBezTo>
                  <a:cubicBezTo>
                    <a:pt x="86" y="326"/>
                    <a:pt x="116" y="343"/>
                    <a:pt x="152" y="358"/>
                  </a:cubicBezTo>
                  <a:lnTo>
                    <a:pt x="152" y="531"/>
                  </a:lnTo>
                  <a:close/>
                  <a:moveTo>
                    <a:pt x="283" y="575"/>
                  </a:moveTo>
                  <a:cubicBezTo>
                    <a:pt x="251" y="567"/>
                    <a:pt x="221" y="558"/>
                    <a:pt x="193" y="548"/>
                  </a:cubicBezTo>
                  <a:cubicBezTo>
                    <a:pt x="193" y="375"/>
                    <a:pt x="193" y="375"/>
                    <a:pt x="193" y="375"/>
                  </a:cubicBezTo>
                  <a:cubicBezTo>
                    <a:pt x="221" y="385"/>
                    <a:pt x="251" y="394"/>
                    <a:pt x="283" y="402"/>
                  </a:cubicBezTo>
                  <a:lnTo>
                    <a:pt x="283" y="575"/>
                  </a:lnTo>
                  <a:close/>
                  <a:moveTo>
                    <a:pt x="414" y="601"/>
                  </a:moveTo>
                  <a:cubicBezTo>
                    <a:pt x="383" y="597"/>
                    <a:pt x="353" y="592"/>
                    <a:pt x="324" y="585"/>
                  </a:cubicBezTo>
                  <a:cubicBezTo>
                    <a:pt x="324" y="412"/>
                    <a:pt x="324" y="412"/>
                    <a:pt x="324" y="412"/>
                  </a:cubicBezTo>
                  <a:cubicBezTo>
                    <a:pt x="353" y="418"/>
                    <a:pt x="383" y="424"/>
                    <a:pt x="414" y="429"/>
                  </a:cubicBezTo>
                  <a:lnTo>
                    <a:pt x="414"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5"/>
                  </a:moveTo>
                  <a:cubicBezTo>
                    <a:pt x="1001" y="387"/>
                    <a:pt x="840" y="410"/>
                    <a:pt x="667" y="410"/>
                  </a:cubicBezTo>
                  <a:cubicBezTo>
                    <a:pt x="495" y="410"/>
                    <a:pt x="334" y="387"/>
                    <a:pt x="213" y="345"/>
                  </a:cubicBezTo>
                  <a:cubicBezTo>
                    <a:pt x="104" y="307"/>
                    <a:pt x="54" y="261"/>
                    <a:pt x="54" y="232"/>
                  </a:cubicBezTo>
                  <a:cubicBezTo>
                    <a:pt x="54" y="204"/>
                    <a:pt x="104" y="158"/>
                    <a:pt x="213" y="120"/>
                  </a:cubicBezTo>
                  <a:cubicBezTo>
                    <a:pt x="334" y="78"/>
                    <a:pt x="495" y="55"/>
                    <a:pt x="667" y="55"/>
                  </a:cubicBezTo>
                  <a:cubicBezTo>
                    <a:pt x="840" y="55"/>
                    <a:pt x="1001" y="78"/>
                    <a:pt x="1121" y="120"/>
                  </a:cubicBezTo>
                  <a:cubicBezTo>
                    <a:pt x="1231" y="158"/>
                    <a:pt x="1280" y="204"/>
                    <a:pt x="1280" y="232"/>
                  </a:cubicBezTo>
                  <a:cubicBezTo>
                    <a:pt x="1280" y="261"/>
                    <a:pt x="1231" y="307"/>
                    <a:pt x="1121"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noEditPoints="1"/>
            </p:cNvSpPr>
            <p:nvPr/>
          </p:nvSpPr>
          <p:spPr bwMode="auto">
            <a:xfrm>
              <a:off x="3324469" y="6393347"/>
              <a:ext cx="390750" cy="126740"/>
            </a:xfrm>
            <a:custGeom>
              <a:avLst/>
              <a:gdLst/>
              <a:ahLst/>
              <a:cxnLst>
                <a:cxn ang="0">
                  <a:pos x="667" y="208"/>
                </a:cxn>
                <a:cxn ang="0">
                  <a:pos x="3" y="0"/>
                </a:cxn>
                <a:cxn ang="0">
                  <a:pos x="0" y="24"/>
                </a:cxn>
                <a:cxn ang="0">
                  <a:pos x="0" y="200"/>
                </a:cxn>
                <a:cxn ang="0">
                  <a:pos x="667" y="433"/>
                </a:cxn>
                <a:cxn ang="0">
                  <a:pos x="1335" y="200"/>
                </a:cxn>
                <a:cxn ang="0">
                  <a:pos x="1335"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5" h="433">
                  <a:moveTo>
                    <a:pt x="667" y="208"/>
                  </a:moveTo>
                  <a:cubicBezTo>
                    <a:pt x="322" y="208"/>
                    <a:pt x="38" y="117"/>
                    <a:pt x="3" y="0"/>
                  </a:cubicBezTo>
                  <a:cubicBezTo>
                    <a:pt x="1" y="8"/>
                    <a:pt x="0" y="16"/>
                    <a:pt x="0" y="24"/>
                  </a:cubicBezTo>
                  <a:cubicBezTo>
                    <a:pt x="0" y="200"/>
                    <a:pt x="0" y="200"/>
                    <a:pt x="0" y="200"/>
                  </a:cubicBezTo>
                  <a:cubicBezTo>
                    <a:pt x="0" y="329"/>
                    <a:pt x="299" y="433"/>
                    <a:pt x="667" y="433"/>
                  </a:cubicBezTo>
                  <a:cubicBezTo>
                    <a:pt x="1036" y="433"/>
                    <a:pt x="1335" y="329"/>
                    <a:pt x="1335" y="200"/>
                  </a:cubicBezTo>
                  <a:cubicBezTo>
                    <a:pt x="1335" y="24"/>
                    <a:pt x="1335" y="24"/>
                    <a:pt x="1335" y="24"/>
                  </a:cubicBezTo>
                  <a:cubicBezTo>
                    <a:pt x="1335" y="16"/>
                    <a:pt x="1333" y="8"/>
                    <a:pt x="1331" y="0"/>
                  </a:cubicBezTo>
                  <a:cubicBezTo>
                    <a:pt x="1296" y="117"/>
                    <a:pt x="1012" y="208"/>
                    <a:pt x="667" y="208"/>
                  </a:cubicBezTo>
                  <a:close/>
                  <a:moveTo>
                    <a:pt x="152" y="323"/>
                  </a:moveTo>
                  <a:cubicBezTo>
                    <a:pt x="116" y="308"/>
                    <a:pt x="86" y="291"/>
                    <a:pt x="62" y="272"/>
                  </a:cubicBezTo>
                  <a:cubicBezTo>
                    <a:pt x="62" y="99"/>
                    <a:pt x="62" y="99"/>
                    <a:pt x="62" y="99"/>
                  </a:cubicBezTo>
                  <a:cubicBezTo>
                    <a:pt x="86" y="118"/>
                    <a:pt x="116" y="135"/>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noEditPoints="1"/>
            </p:cNvSpPr>
            <p:nvPr/>
          </p:nvSpPr>
          <p:spPr bwMode="auto">
            <a:xfrm>
              <a:off x="2852695" y="6331278"/>
              <a:ext cx="390750" cy="187570"/>
            </a:xfrm>
            <a:custGeom>
              <a:avLst/>
              <a:gdLst/>
              <a:ahLst/>
              <a:cxnLst>
                <a:cxn ang="0">
                  <a:pos x="668" y="0"/>
                </a:cxn>
                <a:cxn ang="0">
                  <a:pos x="0" y="233"/>
                </a:cxn>
                <a:cxn ang="0">
                  <a:pos x="0" y="409"/>
                </a:cxn>
                <a:cxn ang="0">
                  <a:pos x="668" y="641"/>
                </a:cxn>
                <a:cxn ang="0">
                  <a:pos x="1335" y="409"/>
                </a:cxn>
                <a:cxn ang="0">
                  <a:pos x="1335" y="233"/>
                </a:cxn>
                <a:cxn ang="0">
                  <a:pos x="668" y="0"/>
                </a:cxn>
                <a:cxn ang="0">
                  <a:pos x="152" y="532"/>
                </a:cxn>
                <a:cxn ang="0">
                  <a:pos x="63" y="481"/>
                </a:cxn>
                <a:cxn ang="0">
                  <a:pos x="63" y="308"/>
                </a:cxn>
                <a:cxn ang="0">
                  <a:pos x="152" y="359"/>
                </a:cxn>
                <a:cxn ang="0">
                  <a:pos x="152" y="532"/>
                </a:cxn>
                <a:cxn ang="0">
                  <a:pos x="283" y="576"/>
                </a:cxn>
                <a:cxn ang="0">
                  <a:pos x="194" y="548"/>
                </a:cxn>
                <a:cxn ang="0">
                  <a:pos x="194" y="375"/>
                </a:cxn>
                <a:cxn ang="0">
                  <a:pos x="283" y="403"/>
                </a:cxn>
                <a:cxn ang="0">
                  <a:pos x="283" y="576"/>
                </a:cxn>
                <a:cxn ang="0">
                  <a:pos x="414" y="602"/>
                </a:cxn>
                <a:cxn ang="0">
                  <a:pos x="325" y="586"/>
                </a:cxn>
                <a:cxn ang="0">
                  <a:pos x="325" y="413"/>
                </a:cxn>
                <a:cxn ang="0">
                  <a:pos x="414" y="429"/>
                </a:cxn>
                <a:cxn ang="0">
                  <a:pos x="414" y="602"/>
                </a:cxn>
                <a:cxn ang="0">
                  <a:pos x="1218" y="515"/>
                </a:cxn>
                <a:cxn ang="0">
                  <a:pos x="1128" y="553"/>
                </a:cxn>
                <a:cxn ang="0">
                  <a:pos x="1128" y="380"/>
                </a:cxn>
                <a:cxn ang="0">
                  <a:pos x="1218" y="342"/>
                </a:cxn>
                <a:cxn ang="0">
                  <a:pos x="1218" y="515"/>
                </a:cxn>
                <a:cxn ang="0">
                  <a:pos x="1122" y="345"/>
                </a:cxn>
                <a:cxn ang="0">
                  <a:pos x="668" y="410"/>
                </a:cxn>
                <a:cxn ang="0">
                  <a:pos x="214" y="345"/>
                </a:cxn>
                <a:cxn ang="0">
                  <a:pos x="55" y="233"/>
                </a:cxn>
                <a:cxn ang="0">
                  <a:pos x="214" y="120"/>
                </a:cxn>
                <a:cxn ang="0">
                  <a:pos x="668" y="55"/>
                </a:cxn>
                <a:cxn ang="0">
                  <a:pos x="1122" y="120"/>
                </a:cxn>
                <a:cxn ang="0">
                  <a:pos x="1280" y="233"/>
                </a:cxn>
                <a:cxn ang="0">
                  <a:pos x="1122" y="345"/>
                </a:cxn>
              </a:cxnLst>
              <a:rect l="0" t="0" r="r" b="b"/>
              <a:pathLst>
                <a:path w="1335" h="641">
                  <a:moveTo>
                    <a:pt x="668" y="0"/>
                  </a:moveTo>
                  <a:cubicBezTo>
                    <a:pt x="299" y="0"/>
                    <a:pt x="0" y="104"/>
                    <a:pt x="0" y="233"/>
                  </a:cubicBezTo>
                  <a:cubicBezTo>
                    <a:pt x="0" y="409"/>
                    <a:pt x="0" y="409"/>
                    <a:pt x="0" y="409"/>
                  </a:cubicBezTo>
                  <a:cubicBezTo>
                    <a:pt x="0" y="537"/>
                    <a:pt x="299" y="641"/>
                    <a:pt x="668" y="641"/>
                  </a:cubicBezTo>
                  <a:cubicBezTo>
                    <a:pt x="1036" y="641"/>
                    <a:pt x="1335" y="537"/>
                    <a:pt x="1335" y="409"/>
                  </a:cubicBezTo>
                  <a:cubicBezTo>
                    <a:pt x="1335" y="233"/>
                    <a:pt x="1335" y="233"/>
                    <a:pt x="1335" y="233"/>
                  </a:cubicBezTo>
                  <a:cubicBezTo>
                    <a:pt x="1335" y="104"/>
                    <a:pt x="1036" y="0"/>
                    <a:pt x="668" y="0"/>
                  </a:cubicBezTo>
                  <a:close/>
                  <a:moveTo>
                    <a:pt x="152" y="532"/>
                  </a:moveTo>
                  <a:cubicBezTo>
                    <a:pt x="117" y="516"/>
                    <a:pt x="87" y="499"/>
                    <a:pt x="63" y="481"/>
                  </a:cubicBezTo>
                  <a:cubicBezTo>
                    <a:pt x="63" y="308"/>
                    <a:pt x="63" y="308"/>
                    <a:pt x="63" y="308"/>
                  </a:cubicBezTo>
                  <a:cubicBezTo>
                    <a:pt x="87" y="326"/>
                    <a:pt x="117" y="343"/>
                    <a:pt x="152" y="359"/>
                  </a:cubicBezTo>
                  <a:lnTo>
                    <a:pt x="152" y="532"/>
                  </a:lnTo>
                  <a:close/>
                  <a:moveTo>
                    <a:pt x="283" y="576"/>
                  </a:moveTo>
                  <a:cubicBezTo>
                    <a:pt x="251" y="568"/>
                    <a:pt x="221" y="558"/>
                    <a:pt x="194" y="548"/>
                  </a:cubicBezTo>
                  <a:cubicBezTo>
                    <a:pt x="194" y="375"/>
                    <a:pt x="194" y="375"/>
                    <a:pt x="194" y="375"/>
                  </a:cubicBezTo>
                  <a:cubicBezTo>
                    <a:pt x="221" y="385"/>
                    <a:pt x="251" y="395"/>
                    <a:pt x="283" y="403"/>
                  </a:cubicBezTo>
                  <a:lnTo>
                    <a:pt x="283" y="576"/>
                  </a:lnTo>
                  <a:close/>
                  <a:moveTo>
                    <a:pt x="414" y="602"/>
                  </a:moveTo>
                  <a:cubicBezTo>
                    <a:pt x="383" y="597"/>
                    <a:pt x="353" y="592"/>
                    <a:pt x="325" y="586"/>
                  </a:cubicBezTo>
                  <a:cubicBezTo>
                    <a:pt x="325" y="413"/>
                    <a:pt x="325" y="413"/>
                    <a:pt x="325" y="413"/>
                  </a:cubicBezTo>
                  <a:cubicBezTo>
                    <a:pt x="353" y="419"/>
                    <a:pt x="383" y="424"/>
                    <a:pt x="414" y="429"/>
                  </a:cubicBezTo>
                  <a:lnTo>
                    <a:pt x="414" y="602"/>
                  </a:lnTo>
                  <a:close/>
                  <a:moveTo>
                    <a:pt x="1218" y="515"/>
                  </a:moveTo>
                  <a:cubicBezTo>
                    <a:pt x="1192" y="529"/>
                    <a:pt x="1162" y="542"/>
                    <a:pt x="1128" y="553"/>
                  </a:cubicBezTo>
                  <a:cubicBezTo>
                    <a:pt x="1128" y="380"/>
                    <a:pt x="1128" y="380"/>
                    <a:pt x="1128" y="380"/>
                  </a:cubicBezTo>
                  <a:cubicBezTo>
                    <a:pt x="1162" y="369"/>
                    <a:pt x="1192" y="356"/>
                    <a:pt x="1218" y="342"/>
                  </a:cubicBezTo>
                  <a:lnTo>
                    <a:pt x="1218" y="515"/>
                  </a:lnTo>
                  <a:close/>
                  <a:moveTo>
                    <a:pt x="1122" y="345"/>
                  </a:moveTo>
                  <a:cubicBezTo>
                    <a:pt x="1001" y="387"/>
                    <a:pt x="840" y="410"/>
                    <a:pt x="668" y="410"/>
                  </a:cubicBezTo>
                  <a:cubicBezTo>
                    <a:pt x="495" y="410"/>
                    <a:pt x="334" y="387"/>
                    <a:pt x="214" y="345"/>
                  </a:cubicBezTo>
                  <a:cubicBezTo>
                    <a:pt x="104" y="307"/>
                    <a:pt x="55" y="261"/>
                    <a:pt x="55" y="233"/>
                  </a:cubicBezTo>
                  <a:cubicBezTo>
                    <a:pt x="55" y="204"/>
                    <a:pt x="104" y="158"/>
                    <a:pt x="214" y="120"/>
                  </a:cubicBezTo>
                  <a:cubicBezTo>
                    <a:pt x="334" y="78"/>
                    <a:pt x="495" y="55"/>
                    <a:pt x="668" y="55"/>
                  </a:cubicBezTo>
                  <a:cubicBezTo>
                    <a:pt x="840" y="55"/>
                    <a:pt x="1001" y="78"/>
                    <a:pt x="1122" y="120"/>
                  </a:cubicBezTo>
                  <a:cubicBezTo>
                    <a:pt x="1231" y="158"/>
                    <a:pt x="1280" y="204"/>
                    <a:pt x="1280" y="233"/>
                  </a:cubicBezTo>
                  <a:cubicBezTo>
                    <a:pt x="1280" y="261"/>
                    <a:pt x="1231" y="307"/>
                    <a:pt x="1122"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3746191" y="6163903"/>
              <a:ext cx="390378" cy="187322"/>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2" y="575"/>
                </a:cxn>
                <a:cxn ang="0">
                  <a:pos x="193" y="548"/>
                </a:cxn>
                <a:cxn ang="0">
                  <a:pos x="193" y="375"/>
                </a:cxn>
                <a:cxn ang="0">
                  <a:pos x="282" y="402"/>
                </a:cxn>
                <a:cxn ang="0">
                  <a:pos x="282" y="575"/>
                </a:cxn>
                <a:cxn ang="0">
                  <a:pos x="413" y="601"/>
                </a:cxn>
                <a:cxn ang="0">
                  <a:pos x="324" y="585"/>
                </a:cxn>
                <a:cxn ang="0">
                  <a:pos x="324" y="412"/>
                </a:cxn>
                <a:cxn ang="0">
                  <a:pos x="413" y="428"/>
                </a:cxn>
                <a:cxn ang="0">
                  <a:pos x="413" y="601"/>
                </a:cxn>
                <a:cxn ang="0">
                  <a:pos x="1217" y="515"/>
                </a:cxn>
                <a:cxn ang="0">
                  <a:pos x="1128" y="553"/>
                </a:cxn>
                <a:cxn ang="0">
                  <a:pos x="1128" y="380"/>
                </a:cxn>
                <a:cxn ang="0">
                  <a:pos x="1217" y="342"/>
                </a:cxn>
                <a:cxn ang="0">
                  <a:pos x="1217" y="515"/>
                </a:cxn>
                <a:cxn ang="0">
                  <a:pos x="1121" y="344"/>
                </a:cxn>
                <a:cxn ang="0">
                  <a:pos x="667" y="409"/>
                </a:cxn>
                <a:cxn ang="0">
                  <a:pos x="213" y="344"/>
                </a:cxn>
                <a:cxn ang="0">
                  <a:pos x="54" y="232"/>
                </a:cxn>
                <a:cxn ang="0">
                  <a:pos x="213" y="119"/>
                </a:cxn>
                <a:cxn ang="0">
                  <a:pos x="667" y="55"/>
                </a:cxn>
                <a:cxn ang="0">
                  <a:pos x="1121" y="119"/>
                </a:cxn>
                <a:cxn ang="0">
                  <a:pos x="1280" y="232"/>
                </a:cxn>
                <a:cxn ang="0">
                  <a:pos x="1121" y="344"/>
                </a:cxn>
              </a:cxnLst>
              <a:rect l="0" t="0" r="r" b="b"/>
              <a:pathLst>
                <a:path w="1334" h="640">
                  <a:moveTo>
                    <a:pt x="667" y="0"/>
                  </a:moveTo>
                  <a:cubicBezTo>
                    <a:pt x="298" y="0"/>
                    <a:pt x="0" y="104"/>
                    <a:pt x="0" y="232"/>
                  </a:cubicBezTo>
                  <a:cubicBezTo>
                    <a:pt x="0" y="408"/>
                    <a:pt x="0" y="408"/>
                    <a:pt x="0" y="408"/>
                  </a:cubicBezTo>
                  <a:cubicBezTo>
                    <a:pt x="0" y="537"/>
                    <a:pt x="298" y="640"/>
                    <a:pt x="667" y="640"/>
                  </a:cubicBezTo>
                  <a:cubicBezTo>
                    <a:pt x="1035" y="640"/>
                    <a:pt x="1334" y="537"/>
                    <a:pt x="1334" y="408"/>
                  </a:cubicBezTo>
                  <a:cubicBezTo>
                    <a:pt x="1334" y="232"/>
                    <a:pt x="1334" y="232"/>
                    <a:pt x="1334" y="232"/>
                  </a:cubicBezTo>
                  <a:cubicBezTo>
                    <a:pt x="1334" y="104"/>
                    <a:pt x="1035" y="0"/>
                    <a:pt x="667" y="0"/>
                  </a:cubicBezTo>
                  <a:close/>
                  <a:moveTo>
                    <a:pt x="151" y="531"/>
                  </a:moveTo>
                  <a:cubicBezTo>
                    <a:pt x="116" y="516"/>
                    <a:pt x="86" y="498"/>
                    <a:pt x="62" y="480"/>
                  </a:cubicBezTo>
                  <a:cubicBezTo>
                    <a:pt x="62" y="307"/>
                    <a:pt x="62" y="307"/>
                    <a:pt x="62" y="307"/>
                  </a:cubicBezTo>
                  <a:cubicBezTo>
                    <a:pt x="86" y="325"/>
                    <a:pt x="116" y="343"/>
                    <a:pt x="151" y="358"/>
                  </a:cubicBezTo>
                  <a:lnTo>
                    <a:pt x="151" y="531"/>
                  </a:lnTo>
                  <a:close/>
                  <a:moveTo>
                    <a:pt x="282" y="575"/>
                  </a:moveTo>
                  <a:cubicBezTo>
                    <a:pt x="250" y="567"/>
                    <a:pt x="221" y="558"/>
                    <a:pt x="193" y="548"/>
                  </a:cubicBezTo>
                  <a:cubicBezTo>
                    <a:pt x="193" y="375"/>
                    <a:pt x="193" y="375"/>
                    <a:pt x="193" y="375"/>
                  </a:cubicBezTo>
                  <a:cubicBezTo>
                    <a:pt x="221" y="385"/>
                    <a:pt x="250" y="394"/>
                    <a:pt x="282" y="402"/>
                  </a:cubicBezTo>
                  <a:lnTo>
                    <a:pt x="282" y="575"/>
                  </a:lnTo>
                  <a:close/>
                  <a:moveTo>
                    <a:pt x="413" y="601"/>
                  </a:moveTo>
                  <a:cubicBezTo>
                    <a:pt x="382" y="597"/>
                    <a:pt x="353" y="591"/>
                    <a:pt x="324" y="585"/>
                  </a:cubicBezTo>
                  <a:cubicBezTo>
                    <a:pt x="324" y="412"/>
                    <a:pt x="324" y="412"/>
                    <a:pt x="324" y="412"/>
                  </a:cubicBezTo>
                  <a:cubicBezTo>
                    <a:pt x="353" y="418"/>
                    <a:pt x="382" y="424"/>
                    <a:pt x="413" y="428"/>
                  </a:cubicBezTo>
                  <a:lnTo>
                    <a:pt x="413"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4"/>
                  </a:moveTo>
                  <a:cubicBezTo>
                    <a:pt x="1000" y="386"/>
                    <a:pt x="839" y="409"/>
                    <a:pt x="667" y="409"/>
                  </a:cubicBezTo>
                  <a:cubicBezTo>
                    <a:pt x="495" y="409"/>
                    <a:pt x="333" y="386"/>
                    <a:pt x="213" y="344"/>
                  </a:cubicBezTo>
                  <a:cubicBezTo>
                    <a:pt x="103" y="306"/>
                    <a:pt x="54" y="261"/>
                    <a:pt x="54" y="232"/>
                  </a:cubicBezTo>
                  <a:cubicBezTo>
                    <a:pt x="54" y="203"/>
                    <a:pt x="103" y="158"/>
                    <a:pt x="213" y="119"/>
                  </a:cubicBezTo>
                  <a:cubicBezTo>
                    <a:pt x="333" y="78"/>
                    <a:pt x="495" y="55"/>
                    <a:pt x="667" y="55"/>
                  </a:cubicBezTo>
                  <a:cubicBezTo>
                    <a:pt x="839" y="55"/>
                    <a:pt x="1000" y="78"/>
                    <a:pt x="1121" y="119"/>
                  </a:cubicBezTo>
                  <a:cubicBezTo>
                    <a:pt x="1231" y="158"/>
                    <a:pt x="1280" y="203"/>
                    <a:pt x="1280" y="232"/>
                  </a:cubicBezTo>
                  <a:cubicBezTo>
                    <a:pt x="1280" y="261"/>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noEditPoints="1"/>
            </p:cNvSpPr>
            <p:nvPr/>
          </p:nvSpPr>
          <p:spPr bwMode="auto">
            <a:xfrm>
              <a:off x="3746191" y="6306996"/>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noEditPoints="1"/>
            </p:cNvSpPr>
            <p:nvPr/>
          </p:nvSpPr>
          <p:spPr bwMode="auto">
            <a:xfrm>
              <a:off x="3746191" y="6391241"/>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189594" y="6082755"/>
              <a:ext cx="390378" cy="187322"/>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2" y="575"/>
                </a:cxn>
                <a:cxn ang="0">
                  <a:pos x="193" y="547"/>
                </a:cxn>
                <a:cxn ang="0">
                  <a:pos x="193" y="374"/>
                </a:cxn>
                <a:cxn ang="0">
                  <a:pos x="282" y="402"/>
                </a:cxn>
                <a:cxn ang="0">
                  <a:pos x="282" y="575"/>
                </a:cxn>
                <a:cxn ang="0">
                  <a:pos x="413" y="601"/>
                </a:cxn>
                <a:cxn ang="0">
                  <a:pos x="324" y="585"/>
                </a:cxn>
                <a:cxn ang="0">
                  <a:pos x="324" y="412"/>
                </a:cxn>
                <a:cxn ang="0">
                  <a:pos x="413" y="428"/>
                </a:cxn>
                <a:cxn ang="0">
                  <a:pos x="413" y="601"/>
                </a:cxn>
                <a:cxn ang="0">
                  <a:pos x="1217" y="514"/>
                </a:cxn>
                <a:cxn ang="0">
                  <a:pos x="1128" y="552"/>
                </a:cxn>
                <a:cxn ang="0">
                  <a:pos x="1128" y="379"/>
                </a:cxn>
                <a:cxn ang="0">
                  <a:pos x="1217" y="341"/>
                </a:cxn>
                <a:cxn ang="0">
                  <a:pos x="1217" y="514"/>
                </a:cxn>
                <a:cxn ang="0">
                  <a:pos x="1121" y="344"/>
                </a:cxn>
                <a:cxn ang="0">
                  <a:pos x="667" y="409"/>
                </a:cxn>
                <a:cxn ang="0">
                  <a:pos x="213" y="344"/>
                </a:cxn>
                <a:cxn ang="0">
                  <a:pos x="54" y="232"/>
                </a:cxn>
                <a:cxn ang="0">
                  <a:pos x="213" y="119"/>
                </a:cxn>
                <a:cxn ang="0">
                  <a:pos x="667" y="54"/>
                </a:cxn>
                <a:cxn ang="0">
                  <a:pos x="1121" y="119"/>
                </a:cxn>
                <a:cxn ang="0">
                  <a:pos x="1280" y="232"/>
                </a:cxn>
                <a:cxn ang="0">
                  <a:pos x="1121" y="344"/>
                </a:cxn>
              </a:cxnLst>
              <a:rect l="0" t="0" r="r" b="b"/>
              <a:pathLst>
                <a:path w="1334" h="640">
                  <a:moveTo>
                    <a:pt x="667" y="0"/>
                  </a:moveTo>
                  <a:cubicBezTo>
                    <a:pt x="298" y="0"/>
                    <a:pt x="0" y="103"/>
                    <a:pt x="0" y="232"/>
                  </a:cubicBezTo>
                  <a:cubicBezTo>
                    <a:pt x="0" y="408"/>
                    <a:pt x="0" y="408"/>
                    <a:pt x="0" y="408"/>
                  </a:cubicBezTo>
                  <a:cubicBezTo>
                    <a:pt x="0" y="536"/>
                    <a:pt x="298" y="640"/>
                    <a:pt x="667" y="640"/>
                  </a:cubicBezTo>
                  <a:cubicBezTo>
                    <a:pt x="1036" y="640"/>
                    <a:pt x="1334" y="536"/>
                    <a:pt x="1334" y="408"/>
                  </a:cubicBezTo>
                  <a:cubicBezTo>
                    <a:pt x="1334" y="232"/>
                    <a:pt x="1334" y="232"/>
                    <a:pt x="1334" y="232"/>
                  </a:cubicBezTo>
                  <a:cubicBezTo>
                    <a:pt x="1334" y="103"/>
                    <a:pt x="1036" y="0"/>
                    <a:pt x="667" y="0"/>
                  </a:cubicBezTo>
                  <a:close/>
                  <a:moveTo>
                    <a:pt x="151" y="531"/>
                  </a:moveTo>
                  <a:cubicBezTo>
                    <a:pt x="116" y="515"/>
                    <a:pt x="86" y="498"/>
                    <a:pt x="62" y="480"/>
                  </a:cubicBezTo>
                  <a:cubicBezTo>
                    <a:pt x="62" y="307"/>
                    <a:pt x="62" y="307"/>
                    <a:pt x="62" y="307"/>
                  </a:cubicBezTo>
                  <a:cubicBezTo>
                    <a:pt x="86" y="325"/>
                    <a:pt x="116" y="342"/>
                    <a:pt x="151" y="358"/>
                  </a:cubicBezTo>
                  <a:lnTo>
                    <a:pt x="151" y="531"/>
                  </a:lnTo>
                  <a:close/>
                  <a:moveTo>
                    <a:pt x="282" y="575"/>
                  </a:moveTo>
                  <a:cubicBezTo>
                    <a:pt x="251" y="567"/>
                    <a:pt x="221" y="557"/>
                    <a:pt x="193" y="547"/>
                  </a:cubicBezTo>
                  <a:cubicBezTo>
                    <a:pt x="193" y="374"/>
                    <a:pt x="193" y="374"/>
                    <a:pt x="193" y="374"/>
                  </a:cubicBezTo>
                  <a:cubicBezTo>
                    <a:pt x="221" y="384"/>
                    <a:pt x="251" y="394"/>
                    <a:pt x="282" y="402"/>
                  </a:cubicBezTo>
                  <a:lnTo>
                    <a:pt x="282" y="575"/>
                  </a:lnTo>
                  <a:close/>
                  <a:moveTo>
                    <a:pt x="413" y="601"/>
                  </a:moveTo>
                  <a:cubicBezTo>
                    <a:pt x="383" y="596"/>
                    <a:pt x="353" y="591"/>
                    <a:pt x="324" y="585"/>
                  </a:cubicBezTo>
                  <a:cubicBezTo>
                    <a:pt x="324" y="412"/>
                    <a:pt x="324" y="412"/>
                    <a:pt x="324" y="412"/>
                  </a:cubicBezTo>
                  <a:cubicBezTo>
                    <a:pt x="353" y="418"/>
                    <a:pt x="383" y="423"/>
                    <a:pt x="413" y="428"/>
                  </a:cubicBezTo>
                  <a:lnTo>
                    <a:pt x="413" y="601"/>
                  </a:lnTo>
                  <a:close/>
                  <a:moveTo>
                    <a:pt x="1217" y="514"/>
                  </a:moveTo>
                  <a:cubicBezTo>
                    <a:pt x="1191" y="528"/>
                    <a:pt x="1161" y="541"/>
                    <a:pt x="1128" y="552"/>
                  </a:cubicBezTo>
                  <a:cubicBezTo>
                    <a:pt x="1128" y="379"/>
                    <a:pt x="1128" y="379"/>
                    <a:pt x="1128" y="379"/>
                  </a:cubicBezTo>
                  <a:cubicBezTo>
                    <a:pt x="1161" y="368"/>
                    <a:pt x="1191" y="355"/>
                    <a:pt x="1217" y="341"/>
                  </a:cubicBezTo>
                  <a:lnTo>
                    <a:pt x="1217" y="514"/>
                  </a:lnTo>
                  <a:close/>
                  <a:moveTo>
                    <a:pt x="1121" y="344"/>
                  </a:moveTo>
                  <a:cubicBezTo>
                    <a:pt x="1001" y="386"/>
                    <a:pt x="839" y="409"/>
                    <a:pt x="667" y="409"/>
                  </a:cubicBezTo>
                  <a:cubicBezTo>
                    <a:pt x="495" y="409"/>
                    <a:pt x="334" y="386"/>
                    <a:pt x="213" y="344"/>
                  </a:cubicBezTo>
                  <a:cubicBezTo>
                    <a:pt x="103" y="306"/>
                    <a:pt x="54" y="260"/>
                    <a:pt x="54" y="232"/>
                  </a:cubicBezTo>
                  <a:cubicBezTo>
                    <a:pt x="54" y="203"/>
                    <a:pt x="103" y="157"/>
                    <a:pt x="213" y="119"/>
                  </a:cubicBezTo>
                  <a:cubicBezTo>
                    <a:pt x="334" y="77"/>
                    <a:pt x="495" y="54"/>
                    <a:pt x="667" y="54"/>
                  </a:cubicBezTo>
                  <a:cubicBezTo>
                    <a:pt x="839" y="54"/>
                    <a:pt x="1001" y="77"/>
                    <a:pt x="1121" y="119"/>
                  </a:cubicBezTo>
                  <a:cubicBezTo>
                    <a:pt x="1231" y="157"/>
                    <a:pt x="1280" y="203"/>
                    <a:pt x="1280" y="232"/>
                  </a:cubicBezTo>
                  <a:cubicBezTo>
                    <a:pt x="1280" y="260"/>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74"/>
            <p:cNvSpPr>
              <a:spLocks noEditPoints="1"/>
            </p:cNvSpPr>
            <p:nvPr/>
          </p:nvSpPr>
          <p:spPr bwMode="auto">
            <a:xfrm>
              <a:off x="4189594" y="6225600"/>
              <a:ext cx="390378" cy="126740"/>
            </a:xfrm>
            <a:custGeom>
              <a:avLst/>
              <a:gdLst/>
              <a:ahLst/>
              <a:cxnLst>
                <a:cxn ang="0">
                  <a:pos x="667" y="208"/>
                </a:cxn>
                <a:cxn ang="0">
                  <a:pos x="3" y="0"/>
                </a:cxn>
                <a:cxn ang="0">
                  <a:pos x="0" y="24"/>
                </a:cxn>
                <a:cxn ang="0">
                  <a:pos x="0" y="201"/>
                </a:cxn>
                <a:cxn ang="0">
                  <a:pos x="667" y="433"/>
                </a:cxn>
                <a:cxn ang="0">
                  <a:pos x="1334" y="201"/>
                </a:cxn>
                <a:cxn ang="0">
                  <a:pos x="1334" y="24"/>
                </a:cxn>
                <a:cxn ang="0">
                  <a:pos x="1331" y="0"/>
                </a:cxn>
                <a:cxn ang="0">
                  <a:pos x="667" y="208"/>
                </a:cxn>
                <a:cxn ang="0">
                  <a:pos x="151" y="324"/>
                </a:cxn>
                <a:cxn ang="0">
                  <a:pos x="62" y="272"/>
                </a:cxn>
                <a:cxn ang="0">
                  <a:pos x="62" y="99"/>
                </a:cxn>
                <a:cxn ang="0">
                  <a:pos x="151" y="151"/>
                </a:cxn>
                <a:cxn ang="0">
                  <a:pos x="151" y="324"/>
                </a:cxn>
                <a:cxn ang="0">
                  <a:pos x="282" y="368"/>
                </a:cxn>
                <a:cxn ang="0">
                  <a:pos x="193" y="340"/>
                </a:cxn>
                <a:cxn ang="0">
                  <a:pos x="193" y="167"/>
                </a:cxn>
                <a:cxn ang="0">
                  <a:pos x="282" y="195"/>
                </a:cxn>
                <a:cxn ang="0">
                  <a:pos x="282" y="368"/>
                </a:cxn>
                <a:cxn ang="0">
                  <a:pos x="413" y="394"/>
                </a:cxn>
                <a:cxn ang="0">
                  <a:pos x="324" y="377"/>
                </a:cxn>
                <a:cxn ang="0">
                  <a:pos x="324" y="204"/>
                </a:cxn>
                <a:cxn ang="0">
                  <a:pos x="413" y="221"/>
                </a:cxn>
                <a:cxn ang="0">
                  <a:pos x="413" y="394"/>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1"/>
                    <a:pt x="0" y="201"/>
                    <a:pt x="0" y="201"/>
                  </a:cubicBezTo>
                  <a:cubicBezTo>
                    <a:pt x="0" y="329"/>
                    <a:pt x="298" y="433"/>
                    <a:pt x="667" y="433"/>
                  </a:cubicBezTo>
                  <a:cubicBezTo>
                    <a:pt x="1036" y="433"/>
                    <a:pt x="1334" y="329"/>
                    <a:pt x="1334" y="201"/>
                  </a:cubicBezTo>
                  <a:cubicBezTo>
                    <a:pt x="1334" y="24"/>
                    <a:pt x="1334" y="24"/>
                    <a:pt x="1334" y="24"/>
                  </a:cubicBezTo>
                  <a:cubicBezTo>
                    <a:pt x="1334" y="16"/>
                    <a:pt x="1333" y="8"/>
                    <a:pt x="1331" y="0"/>
                  </a:cubicBezTo>
                  <a:cubicBezTo>
                    <a:pt x="1296" y="117"/>
                    <a:pt x="1012" y="208"/>
                    <a:pt x="667" y="208"/>
                  </a:cubicBezTo>
                  <a:close/>
                  <a:moveTo>
                    <a:pt x="151" y="324"/>
                  </a:moveTo>
                  <a:cubicBezTo>
                    <a:pt x="116" y="308"/>
                    <a:pt x="86" y="291"/>
                    <a:pt x="62" y="272"/>
                  </a:cubicBezTo>
                  <a:cubicBezTo>
                    <a:pt x="62" y="99"/>
                    <a:pt x="62" y="99"/>
                    <a:pt x="62" y="99"/>
                  </a:cubicBezTo>
                  <a:cubicBezTo>
                    <a:pt x="86" y="118"/>
                    <a:pt x="116" y="135"/>
                    <a:pt x="151" y="151"/>
                  </a:cubicBezTo>
                  <a:lnTo>
                    <a:pt x="151" y="324"/>
                  </a:lnTo>
                  <a:close/>
                  <a:moveTo>
                    <a:pt x="282" y="368"/>
                  </a:moveTo>
                  <a:cubicBezTo>
                    <a:pt x="251" y="359"/>
                    <a:pt x="221" y="350"/>
                    <a:pt x="193" y="340"/>
                  </a:cubicBezTo>
                  <a:cubicBezTo>
                    <a:pt x="193" y="167"/>
                    <a:pt x="193" y="167"/>
                    <a:pt x="193" y="167"/>
                  </a:cubicBezTo>
                  <a:cubicBezTo>
                    <a:pt x="221" y="177"/>
                    <a:pt x="251" y="186"/>
                    <a:pt x="282" y="195"/>
                  </a:cubicBezTo>
                  <a:lnTo>
                    <a:pt x="282" y="368"/>
                  </a:lnTo>
                  <a:close/>
                  <a:moveTo>
                    <a:pt x="413" y="394"/>
                  </a:moveTo>
                  <a:cubicBezTo>
                    <a:pt x="383" y="389"/>
                    <a:pt x="353" y="384"/>
                    <a:pt x="324" y="377"/>
                  </a:cubicBezTo>
                  <a:cubicBezTo>
                    <a:pt x="324" y="204"/>
                    <a:pt x="324" y="204"/>
                    <a:pt x="324" y="204"/>
                  </a:cubicBezTo>
                  <a:cubicBezTo>
                    <a:pt x="353" y="211"/>
                    <a:pt x="383" y="216"/>
                    <a:pt x="413" y="221"/>
                  </a:cubicBezTo>
                  <a:lnTo>
                    <a:pt x="413"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75"/>
            <p:cNvSpPr>
              <a:spLocks noEditPoints="1"/>
            </p:cNvSpPr>
            <p:nvPr/>
          </p:nvSpPr>
          <p:spPr bwMode="auto">
            <a:xfrm>
              <a:off x="4189594" y="6309845"/>
              <a:ext cx="390378" cy="126740"/>
            </a:xfrm>
            <a:custGeom>
              <a:avLst/>
              <a:gdLst/>
              <a:ahLst/>
              <a:cxnLst>
                <a:cxn ang="0">
                  <a:pos x="667" y="208"/>
                </a:cxn>
                <a:cxn ang="0">
                  <a:pos x="3" y="0"/>
                </a:cxn>
                <a:cxn ang="0">
                  <a:pos x="0" y="24"/>
                </a:cxn>
                <a:cxn ang="0">
                  <a:pos x="0" y="201"/>
                </a:cxn>
                <a:cxn ang="0">
                  <a:pos x="667" y="433"/>
                </a:cxn>
                <a:cxn ang="0">
                  <a:pos x="1334" y="201"/>
                </a:cxn>
                <a:cxn ang="0">
                  <a:pos x="1334" y="24"/>
                </a:cxn>
                <a:cxn ang="0">
                  <a:pos x="1331" y="0"/>
                </a:cxn>
                <a:cxn ang="0">
                  <a:pos x="667" y="208"/>
                </a:cxn>
                <a:cxn ang="0">
                  <a:pos x="151" y="324"/>
                </a:cxn>
                <a:cxn ang="0">
                  <a:pos x="62" y="273"/>
                </a:cxn>
                <a:cxn ang="0">
                  <a:pos x="62" y="100"/>
                </a:cxn>
                <a:cxn ang="0">
                  <a:pos x="151" y="151"/>
                </a:cxn>
                <a:cxn ang="0">
                  <a:pos x="151" y="324"/>
                </a:cxn>
                <a:cxn ang="0">
                  <a:pos x="282" y="368"/>
                </a:cxn>
                <a:cxn ang="0">
                  <a:pos x="193" y="340"/>
                </a:cxn>
                <a:cxn ang="0">
                  <a:pos x="193" y="167"/>
                </a:cxn>
                <a:cxn ang="0">
                  <a:pos x="282" y="195"/>
                </a:cxn>
                <a:cxn ang="0">
                  <a:pos x="282" y="368"/>
                </a:cxn>
                <a:cxn ang="0">
                  <a:pos x="413" y="394"/>
                </a:cxn>
                <a:cxn ang="0">
                  <a:pos x="324" y="378"/>
                </a:cxn>
                <a:cxn ang="0">
                  <a:pos x="324" y="205"/>
                </a:cxn>
                <a:cxn ang="0">
                  <a:pos x="413" y="221"/>
                </a:cxn>
                <a:cxn ang="0">
                  <a:pos x="413" y="394"/>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1"/>
                    <a:pt x="0" y="201"/>
                    <a:pt x="0" y="201"/>
                  </a:cubicBezTo>
                  <a:cubicBezTo>
                    <a:pt x="0" y="329"/>
                    <a:pt x="298" y="433"/>
                    <a:pt x="667" y="433"/>
                  </a:cubicBezTo>
                  <a:cubicBezTo>
                    <a:pt x="1036" y="433"/>
                    <a:pt x="1334" y="329"/>
                    <a:pt x="1334" y="201"/>
                  </a:cubicBezTo>
                  <a:cubicBezTo>
                    <a:pt x="1334" y="24"/>
                    <a:pt x="1334" y="24"/>
                    <a:pt x="1334" y="24"/>
                  </a:cubicBezTo>
                  <a:cubicBezTo>
                    <a:pt x="1334" y="16"/>
                    <a:pt x="1333" y="8"/>
                    <a:pt x="1331" y="0"/>
                  </a:cubicBezTo>
                  <a:cubicBezTo>
                    <a:pt x="1296" y="117"/>
                    <a:pt x="1012" y="208"/>
                    <a:pt x="667" y="208"/>
                  </a:cubicBezTo>
                  <a:close/>
                  <a:moveTo>
                    <a:pt x="151" y="324"/>
                  </a:moveTo>
                  <a:cubicBezTo>
                    <a:pt x="116" y="308"/>
                    <a:pt x="86" y="291"/>
                    <a:pt x="62" y="273"/>
                  </a:cubicBezTo>
                  <a:cubicBezTo>
                    <a:pt x="62" y="100"/>
                    <a:pt x="62" y="100"/>
                    <a:pt x="62" y="100"/>
                  </a:cubicBezTo>
                  <a:cubicBezTo>
                    <a:pt x="86" y="118"/>
                    <a:pt x="116" y="135"/>
                    <a:pt x="151" y="151"/>
                  </a:cubicBezTo>
                  <a:lnTo>
                    <a:pt x="151" y="324"/>
                  </a:lnTo>
                  <a:close/>
                  <a:moveTo>
                    <a:pt x="282" y="368"/>
                  </a:moveTo>
                  <a:cubicBezTo>
                    <a:pt x="251" y="360"/>
                    <a:pt x="221" y="350"/>
                    <a:pt x="193" y="340"/>
                  </a:cubicBezTo>
                  <a:cubicBezTo>
                    <a:pt x="193" y="167"/>
                    <a:pt x="193" y="167"/>
                    <a:pt x="193" y="167"/>
                  </a:cubicBezTo>
                  <a:cubicBezTo>
                    <a:pt x="221" y="177"/>
                    <a:pt x="251" y="186"/>
                    <a:pt x="282" y="195"/>
                  </a:cubicBezTo>
                  <a:lnTo>
                    <a:pt x="282" y="368"/>
                  </a:lnTo>
                  <a:close/>
                  <a:moveTo>
                    <a:pt x="413" y="394"/>
                  </a:moveTo>
                  <a:cubicBezTo>
                    <a:pt x="383" y="389"/>
                    <a:pt x="353" y="384"/>
                    <a:pt x="324" y="378"/>
                  </a:cubicBezTo>
                  <a:cubicBezTo>
                    <a:pt x="324" y="205"/>
                    <a:pt x="324" y="205"/>
                    <a:pt x="324" y="205"/>
                  </a:cubicBezTo>
                  <a:cubicBezTo>
                    <a:pt x="353" y="211"/>
                    <a:pt x="383" y="216"/>
                    <a:pt x="413" y="221"/>
                  </a:cubicBezTo>
                  <a:lnTo>
                    <a:pt x="413"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6"/>
            <p:cNvSpPr>
              <a:spLocks noEditPoints="1"/>
            </p:cNvSpPr>
            <p:nvPr/>
          </p:nvSpPr>
          <p:spPr bwMode="auto">
            <a:xfrm>
              <a:off x="4189594" y="6394214"/>
              <a:ext cx="390378" cy="126740"/>
            </a:xfrm>
            <a:custGeom>
              <a:avLst/>
              <a:gdLst/>
              <a:ahLst/>
              <a:cxnLst>
                <a:cxn ang="0">
                  <a:pos x="667" y="208"/>
                </a:cxn>
                <a:cxn ang="0">
                  <a:pos x="3" y="0"/>
                </a:cxn>
                <a:cxn ang="0">
                  <a:pos x="0" y="25"/>
                </a:cxn>
                <a:cxn ang="0">
                  <a:pos x="0" y="201"/>
                </a:cxn>
                <a:cxn ang="0">
                  <a:pos x="667" y="433"/>
                </a:cxn>
                <a:cxn ang="0">
                  <a:pos x="1334" y="201"/>
                </a:cxn>
                <a:cxn ang="0">
                  <a:pos x="1334" y="25"/>
                </a:cxn>
                <a:cxn ang="0">
                  <a:pos x="1331" y="0"/>
                </a:cxn>
                <a:cxn ang="0">
                  <a:pos x="667" y="208"/>
                </a:cxn>
                <a:cxn ang="0">
                  <a:pos x="151" y="324"/>
                </a:cxn>
                <a:cxn ang="0">
                  <a:pos x="62" y="273"/>
                </a:cxn>
                <a:cxn ang="0">
                  <a:pos x="62" y="100"/>
                </a:cxn>
                <a:cxn ang="0">
                  <a:pos x="151" y="151"/>
                </a:cxn>
                <a:cxn ang="0">
                  <a:pos x="151" y="324"/>
                </a:cxn>
                <a:cxn ang="0">
                  <a:pos x="282" y="368"/>
                </a:cxn>
                <a:cxn ang="0">
                  <a:pos x="193" y="340"/>
                </a:cxn>
                <a:cxn ang="0">
                  <a:pos x="193" y="167"/>
                </a:cxn>
                <a:cxn ang="0">
                  <a:pos x="282" y="195"/>
                </a:cxn>
                <a:cxn ang="0">
                  <a:pos x="282" y="368"/>
                </a:cxn>
                <a:cxn ang="0">
                  <a:pos x="413" y="394"/>
                </a:cxn>
                <a:cxn ang="0">
                  <a:pos x="324" y="378"/>
                </a:cxn>
                <a:cxn ang="0">
                  <a:pos x="324" y="205"/>
                </a:cxn>
                <a:cxn ang="0">
                  <a:pos x="413" y="221"/>
                </a:cxn>
                <a:cxn ang="0">
                  <a:pos x="413" y="394"/>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5"/>
                  </a:cubicBezTo>
                  <a:cubicBezTo>
                    <a:pt x="0" y="201"/>
                    <a:pt x="0" y="201"/>
                    <a:pt x="0" y="201"/>
                  </a:cubicBezTo>
                  <a:cubicBezTo>
                    <a:pt x="0" y="329"/>
                    <a:pt x="298" y="433"/>
                    <a:pt x="667" y="433"/>
                  </a:cubicBezTo>
                  <a:cubicBezTo>
                    <a:pt x="1036" y="433"/>
                    <a:pt x="1334" y="329"/>
                    <a:pt x="1334" y="201"/>
                  </a:cubicBezTo>
                  <a:cubicBezTo>
                    <a:pt x="1334" y="25"/>
                    <a:pt x="1334" y="25"/>
                    <a:pt x="1334" y="25"/>
                  </a:cubicBezTo>
                  <a:cubicBezTo>
                    <a:pt x="1334" y="16"/>
                    <a:pt x="1333" y="8"/>
                    <a:pt x="1331" y="0"/>
                  </a:cubicBezTo>
                  <a:cubicBezTo>
                    <a:pt x="1296" y="117"/>
                    <a:pt x="1012" y="208"/>
                    <a:pt x="667" y="208"/>
                  </a:cubicBezTo>
                  <a:close/>
                  <a:moveTo>
                    <a:pt x="151" y="324"/>
                  </a:moveTo>
                  <a:cubicBezTo>
                    <a:pt x="116" y="308"/>
                    <a:pt x="86" y="291"/>
                    <a:pt x="62" y="273"/>
                  </a:cubicBezTo>
                  <a:cubicBezTo>
                    <a:pt x="62" y="100"/>
                    <a:pt x="62" y="100"/>
                    <a:pt x="62" y="100"/>
                  </a:cubicBezTo>
                  <a:cubicBezTo>
                    <a:pt x="86" y="118"/>
                    <a:pt x="116" y="135"/>
                    <a:pt x="151" y="151"/>
                  </a:cubicBezTo>
                  <a:lnTo>
                    <a:pt x="151" y="324"/>
                  </a:lnTo>
                  <a:close/>
                  <a:moveTo>
                    <a:pt x="282" y="368"/>
                  </a:moveTo>
                  <a:cubicBezTo>
                    <a:pt x="251" y="360"/>
                    <a:pt x="221" y="350"/>
                    <a:pt x="193" y="340"/>
                  </a:cubicBezTo>
                  <a:cubicBezTo>
                    <a:pt x="193" y="167"/>
                    <a:pt x="193" y="167"/>
                    <a:pt x="193" y="167"/>
                  </a:cubicBezTo>
                  <a:cubicBezTo>
                    <a:pt x="221" y="177"/>
                    <a:pt x="251" y="187"/>
                    <a:pt x="282" y="195"/>
                  </a:cubicBezTo>
                  <a:lnTo>
                    <a:pt x="282" y="368"/>
                  </a:lnTo>
                  <a:close/>
                  <a:moveTo>
                    <a:pt x="413" y="394"/>
                  </a:moveTo>
                  <a:cubicBezTo>
                    <a:pt x="383" y="389"/>
                    <a:pt x="353" y="384"/>
                    <a:pt x="324" y="378"/>
                  </a:cubicBezTo>
                  <a:cubicBezTo>
                    <a:pt x="324" y="205"/>
                    <a:pt x="324" y="205"/>
                    <a:pt x="324" y="205"/>
                  </a:cubicBezTo>
                  <a:cubicBezTo>
                    <a:pt x="353" y="211"/>
                    <a:pt x="383" y="216"/>
                    <a:pt x="413" y="221"/>
                  </a:cubicBezTo>
                  <a:lnTo>
                    <a:pt x="413"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77"/>
            <p:cNvSpPr>
              <a:spLocks noEditPoints="1"/>
            </p:cNvSpPr>
            <p:nvPr/>
          </p:nvSpPr>
          <p:spPr bwMode="auto">
            <a:xfrm>
              <a:off x="4642908" y="5998509"/>
              <a:ext cx="390750" cy="187322"/>
            </a:xfrm>
            <a:custGeom>
              <a:avLst/>
              <a:gdLst/>
              <a:ahLst/>
              <a:cxnLst>
                <a:cxn ang="0">
                  <a:pos x="667" y="0"/>
                </a:cxn>
                <a:cxn ang="0">
                  <a:pos x="0" y="232"/>
                </a:cxn>
                <a:cxn ang="0">
                  <a:pos x="0" y="408"/>
                </a:cxn>
                <a:cxn ang="0">
                  <a:pos x="667" y="640"/>
                </a:cxn>
                <a:cxn ang="0">
                  <a:pos x="1335" y="408"/>
                </a:cxn>
                <a:cxn ang="0">
                  <a:pos x="1335" y="232"/>
                </a:cxn>
                <a:cxn ang="0">
                  <a:pos x="667" y="0"/>
                </a:cxn>
                <a:cxn ang="0">
                  <a:pos x="152" y="531"/>
                </a:cxn>
                <a:cxn ang="0">
                  <a:pos x="63" y="480"/>
                </a:cxn>
                <a:cxn ang="0">
                  <a:pos x="63" y="307"/>
                </a:cxn>
                <a:cxn ang="0">
                  <a:pos x="152" y="358"/>
                </a:cxn>
                <a:cxn ang="0">
                  <a:pos x="152" y="531"/>
                </a:cxn>
                <a:cxn ang="0">
                  <a:pos x="283" y="575"/>
                </a:cxn>
                <a:cxn ang="0">
                  <a:pos x="194" y="548"/>
                </a:cxn>
                <a:cxn ang="0">
                  <a:pos x="194" y="375"/>
                </a:cxn>
                <a:cxn ang="0">
                  <a:pos x="283" y="402"/>
                </a:cxn>
                <a:cxn ang="0">
                  <a:pos x="283" y="575"/>
                </a:cxn>
                <a:cxn ang="0">
                  <a:pos x="414" y="601"/>
                </a:cxn>
                <a:cxn ang="0">
                  <a:pos x="325" y="585"/>
                </a:cxn>
                <a:cxn ang="0">
                  <a:pos x="325" y="412"/>
                </a:cxn>
                <a:cxn ang="0">
                  <a:pos x="414" y="428"/>
                </a:cxn>
                <a:cxn ang="0">
                  <a:pos x="414" y="601"/>
                </a:cxn>
                <a:cxn ang="0">
                  <a:pos x="1217" y="515"/>
                </a:cxn>
                <a:cxn ang="0">
                  <a:pos x="1128" y="553"/>
                </a:cxn>
                <a:cxn ang="0">
                  <a:pos x="1128" y="380"/>
                </a:cxn>
                <a:cxn ang="0">
                  <a:pos x="1217" y="342"/>
                </a:cxn>
                <a:cxn ang="0">
                  <a:pos x="1217" y="515"/>
                </a:cxn>
                <a:cxn ang="0">
                  <a:pos x="1121" y="344"/>
                </a:cxn>
                <a:cxn ang="0">
                  <a:pos x="667" y="409"/>
                </a:cxn>
                <a:cxn ang="0">
                  <a:pos x="213" y="344"/>
                </a:cxn>
                <a:cxn ang="0">
                  <a:pos x="55" y="232"/>
                </a:cxn>
                <a:cxn ang="0">
                  <a:pos x="213" y="119"/>
                </a:cxn>
                <a:cxn ang="0">
                  <a:pos x="667" y="54"/>
                </a:cxn>
                <a:cxn ang="0">
                  <a:pos x="1121" y="119"/>
                </a:cxn>
                <a:cxn ang="0">
                  <a:pos x="1280" y="232"/>
                </a:cxn>
                <a:cxn ang="0">
                  <a:pos x="1121" y="344"/>
                </a:cxn>
              </a:cxnLst>
              <a:rect l="0" t="0" r="r" b="b"/>
              <a:pathLst>
                <a:path w="1335" h="640">
                  <a:moveTo>
                    <a:pt x="667" y="0"/>
                  </a:moveTo>
                  <a:cubicBezTo>
                    <a:pt x="299" y="0"/>
                    <a:pt x="0" y="104"/>
                    <a:pt x="0" y="232"/>
                  </a:cubicBezTo>
                  <a:cubicBezTo>
                    <a:pt x="0" y="408"/>
                    <a:pt x="0" y="408"/>
                    <a:pt x="0" y="408"/>
                  </a:cubicBezTo>
                  <a:cubicBezTo>
                    <a:pt x="0" y="536"/>
                    <a:pt x="299" y="640"/>
                    <a:pt x="667" y="640"/>
                  </a:cubicBezTo>
                  <a:cubicBezTo>
                    <a:pt x="1036" y="640"/>
                    <a:pt x="1335" y="536"/>
                    <a:pt x="1335" y="408"/>
                  </a:cubicBezTo>
                  <a:cubicBezTo>
                    <a:pt x="1335" y="232"/>
                    <a:pt x="1335" y="232"/>
                    <a:pt x="1335" y="232"/>
                  </a:cubicBezTo>
                  <a:cubicBezTo>
                    <a:pt x="1335" y="104"/>
                    <a:pt x="1036" y="0"/>
                    <a:pt x="667" y="0"/>
                  </a:cubicBezTo>
                  <a:close/>
                  <a:moveTo>
                    <a:pt x="152" y="531"/>
                  </a:moveTo>
                  <a:cubicBezTo>
                    <a:pt x="116" y="515"/>
                    <a:pt x="86" y="498"/>
                    <a:pt x="63" y="480"/>
                  </a:cubicBezTo>
                  <a:cubicBezTo>
                    <a:pt x="63" y="307"/>
                    <a:pt x="63" y="307"/>
                    <a:pt x="63" y="307"/>
                  </a:cubicBezTo>
                  <a:cubicBezTo>
                    <a:pt x="86" y="325"/>
                    <a:pt x="116" y="342"/>
                    <a:pt x="152" y="358"/>
                  </a:cubicBezTo>
                  <a:lnTo>
                    <a:pt x="152" y="531"/>
                  </a:lnTo>
                  <a:close/>
                  <a:moveTo>
                    <a:pt x="283" y="575"/>
                  </a:moveTo>
                  <a:cubicBezTo>
                    <a:pt x="251" y="567"/>
                    <a:pt x="221" y="558"/>
                    <a:pt x="194" y="548"/>
                  </a:cubicBezTo>
                  <a:cubicBezTo>
                    <a:pt x="194" y="375"/>
                    <a:pt x="194" y="375"/>
                    <a:pt x="194" y="375"/>
                  </a:cubicBezTo>
                  <a:cubicBezTo>
                    <a:pt x="221" y="385"/>
                    <a:pt x="251" y="394"/>
                    <a:pt x="283" y="402"/>
                  </a:cubicBezTo>
                  <a:lnTo>
                    <a:pt x="283" y="575"/>
                  </a:lnTo>
                  <a:close/>
                  <a:moveTo>
                    <a:pt x="414" y="601"/>
                  </a:moveTo>
                  <a:cubicBezTo>
                    <a:pt x="383" y="596"/>
                    <a:pt x="353" y="591"/>
                    <a:pt x="325" y="585"/>
                  </a:cubicBezTo>
                  <a:cubicBezTo>
                    <a:pt x="325" y="412"/>
                    <a:pt x="325" y="412"/>
                    <a:pt x="325" y="412"/>
                  </a:cubicBezTo>
                  <a:cubicBezTo>
                    <a:pt x="353" y="418"/>
                    <a:pt x="383" y="423"/>
                    <a:pt x="414" y="428"/>
                  </a:cubicBezTo>
                  <a:lnTo>
                    <a:pt x="414" y="601"/>
                  </a:lnTo>
                  <a:close/>
                  <a:moveTo>
                    <a:pt x="1217" y="515"/>
                  </a:moveTo>
                  <a:cubicBezTo>
                    <a:pt x="1191" y="528"/>
                    <a:pt x="1161" y="541"/>
                    <a:pt x="1128" y="553"/>
                  </a:cubicBezTo>
                  <a:cubicBezTo>
                    <a:pt x="1128" y="380"/>
                    <a:pt x="1128" y="380"/>
                    <a:pt x="1128" y="380"/>
                  </a:cubicBezTo>
                  <a:cubicBezTo>
                    <a:pt x="1161" y="368"/>
                    <a:pt x="1191" y="355"/>
                    <a:pt x="1217" y="342"/>
                  </a:cubicBezTo>
                  <a:lnTo>
                    <a:pt x="1217" y="515"/>
                  </a:lnTo>
                  <a:close/>
                  <a:moveTo>
                    <a:pt x="1121" y="344"/>
                  </a:moveTo>
                  <a:cubicBezTo>
                    <a:pt x="1001" y="386"/>
                    <a:pt x="840" y="409"/>
                    <a:pt x="667" y="409"/>
                  </a:cubicBezTo>
                  <a:cubicBezTo>
                    <a:pt x="495" y="409"/>
                    <a:pt x="334" y="386"/>
                    <a:pt x="213" y="344"/>
                  </a:cubicBezTo>
                  <a:cubicBezTo>
                    <a:pt x="104" y="306"/>
                    <a:pt x="55" y="260"/>
                    <a:pt x="55" y="232"/>
                  </a:cubicBezTo>
                  <a:cubicBezTo>
                    <a:pt x="55" y="203"/>
                    <a:pt x="104" y="157"/>
                    <a:pt x="213" y="119"/>
                  </a:cubicBezTo>
                  <a:cubicBezTo>
                    <a:pt x="334" y="77"/>
                    <a:pt x="495" y="54"/>
                    <a:pt x="667" y="54"/>
                  </a:cubicBezTo>
                  <a:cubicBezTo>
                    <a:pt x="840" y="54"/>
                    <a:pt x="1001" y="77"/>
                    <a:pt x="1121" y="119"/>
                  </a:cubicBezTo>
                  <a:cubicBezTo>
                    <a:pt x="1231" y="157"/>
                    <a:pt x="1280" y="203"/>
                    <a:pt x="1280" y="232"/>
                  </a:cubicBezTo>
                  <a:cubicBezTo>
                    <a:pt x="1280" y="260"/>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78"/>
            <p:cNvSpPr>
              <a:spLocks noEditPoints="1"/>
            </p:cNvSpPr>
            <p:nvPr/>
          </p:nvSpPr>
          <p:spPr bwMode="auto">
            <a:xfrm>
              <a:off x="4642908" y="6141602"/>
              <a:ext cx="390750" cy="126492"/>
            </a:xfrm>
            <a:custGeom>
              <a:avLst/>
              <a:gdLst/>
              <a:ahLst/>
              <a:cxnLst>
                <a:cxn ang="0">
                  <a:pos x="667" y="208"/>
                </a:cxn>
                <a:cxn ang="0">
                  <a:pos x="4" y="0"/>
                </a:cxn>
                <a:cxn ang="0">
                  <a:pos x="0" y="24"/>
                </a:cxn>
                <a:cxn ang="0">
                  <a:pos x="0" y="200"/>
                </a:cxn>
                <a:cxn ang="0">
                  <a:pos x="667" y="432"/>
                </a:cxn>
                <a:cxn ang="0">
                  <a:pos x="1335" y="200"/>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4"/>
                </a:cxn>
                <a:cxn ang="0">
                  <a:pos x="1128" y="171"/>
                </a:cxn>
                <a:cxn ang="0">
                  <a:pos x="1217" y="134"/>
                </a:cxn>
                <a:cxn ang="0">
                  <a:pos x="1217" y="307"/>
                </a:cxn>
              </a:cxnLst>
              <a:rect l="0" t="0" r="r" b="b"/>
              <a:pathLst>
                <a:path w="1335" h="432">
                  <a:moveTo>
                    <a:pt x="667" y="208"/>
                  </a:moveTo>
                  <a:cubicBezTo>
                    <a:pt x="322" y="208"/>
                    <a:pt x="38" y="116"/>
                    <a:pt x="4" y="0"/>
                  </a:cubicBezTo>
                  <a:cubicBezTo>
                    <a:pt x="1" y="8"/>
                    <a:pt x="0" y="16"/>
                    <a:pt x="0" y="24"/>
                  </a:cubicBezTo>
                  <a:cubicBezTo>
                    <a:pt x="0" y="200"/>
                    <a:pt x="0" y="200"/>
                    <a:pt x="0" y="200"/>
                  </a:cubicBezTo>
                  <a:cubicBezTo>
                    <a:pt x="0" y="328"/>
                    <a:pt x="299" y="432"/>
                    <a:pt x="667" y="432"/>
                  </a:cubicBezTo>
                  <a:cubicBezTo>
                    <a:pt x="1036" y="432"/>
                    <a:pt x="1335" y="328"/>
                    <a:pt x="1335" y="200"/>
                  </a:cubicBezTo>
                  <a:cubicBezTo>
                    <a:pt x="1335" y="24"/>
                    <a:pt x="1335" y="24"/>
                    <a:pt x="1335" y="24"/>
                  </a:cubicBezTo>
                  <a:cubicBezTo>
                    <a:pt x="1335" y="16"/>
                    <a:pt x="1333" y="8"/>
                    <a:pt x="1331" y="0"/>
                  </a:cubicBezTo>
                  <a:cubicBezTo>
                    <a:pt x="1296" y="116"/>
                    <a:pt x="1012" y="208"/>
                    <a:pt x="667" y="208"/>
                  </a:cubicBezTo>
                  <a:close/>
                  <a:moveTo>
                    <a:pt x="152" y="323"/>
                  </a:moveTo>
                  <a:cubicBezTo>
                    <a:pt x="116" y="307"/>
                    <a:pt x="86" y="290"/>
                    <a:pt x="63" y="272"/>
                  </a:cubicBezTo>
                  <a:cubicBezTo>
                    <a:pt x="63" y="99"/>
                    <a:pt x="63" y="99"/>
                    <a:pt x="63" y="99"/>
                  </a:cubicBezTo>
                  <a:cubicBezTo>
                    <a:pt x="86" y="117"/>
                    <a:pt x="116" y="134"/>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8"/>
                    <a:pt x="353" y="383"/>
                    <a:pt x="325" y="377"/>
                  </a:cubicBezTo>
                  <a:cubicBezTo>
                    <a:pt x="325" y="204"/>
                    <a:pt x="325" y="204"/>
                    <a:pt x="325"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79"/>
            <p:cNvSpPr>
              <a:spLocks noEditPoints="1"/>
            </p:cNvSpPr>
            <p:nvPr/>
          </p:nvSpPr>
          <p:spPr bwMode="auto">
            <a:xfrm>
              <a:off x="4642908" y="6225972"/>
              <a:ext cx="390750" cy="126368"/>
            </a:xfrm>
            <a:custGeom>
              <a:avLst/>
              <a:gdLst/>
              <a:ahLst/>
              <a:cxnLst>
                <a:cxn ang="0">
                  <a:pos x="667" y="208"/>
                </a:cxn>
                <a:cxn ang="0">
                  <a:pos x="4" y="0"/>
                </a:cxn>
                <a:cxn ang="0">
                  <a:pos x="0" y="24"/>
                </a:cxn>
                <a:cxn ang="0">
                  <a:pos x="0" y="200"/>
                </a:cxn>
                <a:cxn ang="0">
                  <a:pos x="667" y="432"/>
                </a:cxn>
                <a:cxn ang="0">
                  <a:pos x="1335" y="200"/>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4"/>
                </a:cxn>
                <a:cxn ang="0">
                  <a:pos x="1128" y="171"/>
                </a:cxn>
                <a:cxn ang="0">
                  <a:pos x="1217" y="134"/>
                </a:cxn>
                <a:cxn ang="0">
                  <a:pos x="1217" y="307"/>
                </a:cxn>
              </a:cxnLst>
              <a:rect l="0" t="0" r="r" b="b"/>
              <a:pathLst>
                <a:path w="1335" h="432">
                  <a:moveTo>
                    <a:pt x="667" y="208"/>
                  </a:moveTo>
                  <a:cubicBezTo>
                    <a:pt x="322" y="208"/>
                    <a:pt x="38" y="117"/>
                    <a:pt x="4" y="0"/>
                  </a:cubicBezTo>
                  <a:cubicBezTo>
                    <a:pt x="1" y="8"/>
                    <a:pt x="0" y="16"/>
                    <a:pt x="0" y="24"/>
                  </a:cubicBezTo>
                  <a:cubicBezTo>
                    <a:pt x="0" y="200"/>
                    <a:pt x="0" y="200"/>
                    <a:pt x="0" y="200"/>
                  </a:cubicBezTo>
                  <a:cubicBezTo>
                    <a:pt x="0" y="328"/>
                    <a:pt x="299" y="432"/>
                    <a:pt x="667" y="432"/>
                  </a:cubicBezTo>
                  <a:cubicBezTo>
                    <a:pt x="1036" y="432"/>
                    <a:pt x="1335" y="328"/>
                    <a:pt x="1335" y="200"/>
                  </a:cubicBezTo>
                  <a:cubicBezTo>
                    <a:pt x="1335" y="24"/>
                    <a:pt x="1335" y="24"/>
                    <a:pt x="1335" y="24"/>
                  </a:cubicBezTo>
                  <a:cubicBezTo>
                    <a:pt x="1335" y="16"/>
                    <a:pt x="1333" y="8"/>
                    <a:pt x="1331" y="0"/>
                  </a:cubicBezTo>
                  <a:cubicBezTo>
                    <a:pt x="1296" y="117"/>
                    <a:pt x="1012" y="208"/>
                    <a:pt x="667" y="208"/>
                  </a:cubicBezTo>
                  <a:close/>
                  <a:moveTo>
                    <a:pt x="152" y="323"/>
                  </a:moveTo>
                  <a:cubicBezTo>
                    <a:pt x="116" y="307"/>
                    <a:pt x="86" y="290"/>
                    <a:pt x="63" y="272"/>
                  </a:cubicBezTo>
                  <a:cubicBezTo>
                    <a:pt x="63" y="99"/>
                    <a:pt x="63" y="99"/>
                    <a:pt x="63" y="99"/>
                  </a:cubicBezTo>
                  <a:cubicBezTo>
                    <a:pt x="86" y="117"/>
                    <a:pt x="116" y="134"/>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8"/>
                    <a:pt x="353" y="383"/>
                    <a:pt x="325" y="377"/>
                  </a:cubicBezTo>
                  <a:cubicBezTo>
                    <a:pt x="325" y="204"/>
                    <a:pt x="325" y="204"/>
                    <a:pt x="325"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0"/>
            <p:cNvSpPr>
              <a:spLocks noEditPoints="1"/>
            </p:cNvSpPr>
            <p:nvPr/>
          </p:nvSpPr>
          <p:spPr bwMode="auto">
            <a:xfrm>
              <a:off x="4642908" y="6310217"/>
              <a:ext cx="390750" cy="126368"/>
            </a:xfrm>
            <a:custGeom>
              <a:avLst/>
              <a:gdLst/>
              <a:ahLst/>
              <a:cxnLst>
                <a:cxn ang="0">
                  <a:pos x="667" y="208"/>
                </a:cxn>
                <a:cxn ang="0">
                  <a:pos x="4" y="0"/>
                </a:cxn>
                <a:cxn ang="0">
                  <a:pos x="0" y="24"/>
                </a:cxn>
                <a:cxn ang="0">
                  <a:pos x="0" y="200"/>
                </a:cxn>
                <a:cxn ang="0">
                  <a:pos x="667" y="432"/>
                </a:cxn>
                <a:cxn ang="0">
                  <a:pos x="1335" y="200"/>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4"/>
                </a:cxn>
                <a:cxn ang="0">
                  <a:pos x="1128" y="171"/>
                </a:cxn>
                <a:cxn ang="0">
                  <a:pos x="1217" y="134"/>
                </a:cxn>
                <a:cxn ang="0">
                  <a:pos x="1217" y="307"/>
                </a:cxn>
              </a:cxnLst>
              <a:rect l="0" t="0" r="r" b="b"/>
              <a:pathLst>
                <a:path w="1335" h="432">
                  <a:moveTo>
                    <a:pt x="667" y="208"/>
                  </a:moveTo>
                  <a:cubicBezTo>
                    <a:pt x="322" y="208"/>
                    <a:pt x="38" y="117"/>
                    <a:pt x="4" y="0"/>
                  </a:cubicBezTo>
                  <a:cubicBezTo>
                    <a:pt x="1" y="8"/>
                    <a:pt x="0" y="16"/>
                    <a:pt x="0" y="24"/>
                  </a:cubicBezTo>
                  <a:cubicBezTo>
                    <a:pt x="0" y="200"/>
                    <a:pt x="0" y="200"/>
                    <a:pt x="0" y="200"/>
                  </a:cubicBezTo>
                  <a:cubicBezTo>
                    <a:pt x="0" y="328"/>
                    <a:pt x="299" y="432"/>
                    <a:pt x="667" y="432"/>
                  </a:cubicBezTo>
                  <a:cubicBezTo>
                    <a:pt x="1036" y="432"/>
                    <a:pt x="1335" y="328"/>
                    <a:pt x="1335" y="200"/>
                  </a:cubicBezTo>
                  <a:cubicBezTo>
                    <a:pt x="1335" y="24"/>
                    <a:pt x="1335" y="24"/>
                    <a:pt x="1335" y="24"/>
                  </a:cubicBezTo>
                  <a:cubicBezTo>
                    <a:pt x="1335" y="16"/>
                    <a:pt x="1333" y="8"/>
                    <a:pt x="1331" y="0"/>
                  </a:cubicBezTo>
                  <a:cubicBezTo>
                    <a:pt x="1296" y="117"/>
                    <a:pt x="1012" y="208"/>
                    <a:pt x="667" y="208"/>
                  </a:cubicBezTo>
                  <a:close/>
                  <a:moveTo>
                    <a:pt x="152" y="323"/>
                  </a:moveTo>
                  <a:cubicBezTo>
                    <a:pt x="116" y="307"/>
                    <a:pt x="86" y="290"/>
                    <a:pt x="63" y="272"/>
                  </a:cubicBezTo>
                  <a:cubicBezTo>
                    <a:pt x="63" y="99"/>
                    <a:pt x="63" y="99"/>
                    <a:pt x="63" y="99"/>
                  </a:cubicBezTo>
                  <a:cubicBezTo>
                    <a:pt x="86" y="117"/>
                    <a:pt x="116" y="134"/>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8"/>
                    <a:pt x="353" y="383"/>
                    <a:pt x="325" y="377"/>
                  </a:cubicBezTo>
                  <a:cubicBezTo>
                    <a:pt x="325" y="204"/>
                    <a:pt x="325" y="204"/>
                    <a:pt x="325"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81"/>
            <p:cNvSpPr>
              <a:spLocks noEditPoints="1"/>
            </p:cNvSpPr>
            <p:nvPr/>
          </p:nvSpPr>
          <p:spPr bwMode="auto">
            <a:xfrm>
              <a:off x="4642908" y="6394462"/>
              <a:ext cx="390750" cy="126492"/>
            </a:xfrm>
            <a:custGeom>
              <a:avLst/>
              <a:gdLst/>
              <a:ahLst/>
              <a:cxnLst>
                <a:cxn ang="0">
                  <a:pos x="667" y="208"/>
                </a:cxn>
                <a:cxn ang="0">
                  <a:pos x="4" y="0"/>
                </a:cxn>
                <a:cxn ang="0">
                  <a:pos x="0" y="24"/>
                </a:cxn>
                <a:cxn ang="0">
                  <a:pos x="0" y="200"/>
                </a:cxn>
                <a:cxn ang="0">
                  <a:pos x="667" y="432"/>
                </a:cxn>
                <a:cxn ang="0">
                  <a:pos x="1335" y="200"/>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5"/>
                </a:cxn>
                <a:cxn ang="0">
                  <a:pos x="1128" y="172"/>
                </a:cxn>
                <a:cxn ang="0">
                  <a:pos x="1217" y="134"/>
                </a:cxn>
                <a:cxn ang="0">
                  <a:pos x="1217" y="307"/>
                </a:cxn>
              </a:cxnLst>
              <a:rect l="0" t="0" r="r" b="b"/>
              <a:pathLst>
                <a:path w="1335" h="432">
                  <a:moveTo>
                    <a:pt x="667" y="208"/>
                  </a:moveTo>
                  <a:cubicBezTo>
                    <a:pt x="322" y="208"/>
                    <a:pt x="38" y="117"/>
                    <a:pt x="4" y="0"/>
                  </a:cubicBezTo>
                  <a:cubicBezTo>
                    <a:pt x="1" y="8"/>
                    <a:pt x="0" y="16"/>
                    <a:pt x="0" y="24"/>
                  </a:cubicBezTo>
                  <a:cubicBezTo>
                    <a:pt x="0" y="200"/>
                    <a:pt x="0" y="200"/>
                    <a:pt x="0" y="200"/>
                  </a:cubicBezTo>
                  <a:cubicBezTo>
                    <a:pt x="0" y="328"/>
                    <a:pt x="299" y="432"/>
                    <a:pt x="667" y="432"/>
                  </a:cubicBezTo>
                  <a:cubicBezTo>
                    <a:pt x="1036" y="432"/>
                    <a:pt x="1335" y="328"/>
                    <a:pt x="1335" y="200"/>
                  </a:cubicBezTo>
                  <a:cubicBezTo>
                    <a:pt x="1335" y="24"/>
                    <a:pt x="1335" y="24"/>
                    <a:pt x="1335" y="24"/>
                  </a:cubicBezTo>
                  <a:cubicBezTo>
                    <a:pt x="1335" y="16"/>
                    <a:pt x="1333" y="8"/>
                    <a:pt x="1331" y="0"/>
                  </a:cubicBezTo>
                  <a:cubicBezTo>
                    <a:pt x="1296" y="117"/>
                    <a:pt x="1012" y="208"/>
                    <a:pt x="667" y="208"/>
                  </a:cubicBezTo>
                  <a:close/>
                  <a:moveTo>
                    <a:pt x="152" y="323"/>
                  </a:moveTo>
                  <a:cubicBezTo>
                    <a:pt x="116" y="307"/>
                    <a:pt x="86" y="290"/>
                    <a:pt x="63" y="272"/>
                  </a:cubicBezTo>
                  <a:cubicBezTo>
                    <a:pt x="63" y="99"/>
                    <a:pt x="63" y="99"/>
                    <a:pt x="63" y="99"/>
                  </a:cubicBezTo>
                  <a:cubicBezTo>
                    <a:pt x="86" y="117"/>
                    <a:pt x="116" y="134"/>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8"/>
                    <a:pt x="353" y="383"/>
                    <a:pt x="325" y="377"/>
                  </a:cubicBezTo>
                  <a:cubicBezTo>
                    <a:pt x="325" y="204"/>
                    <a:pt x="325" y="204"/>
                    <a:pt x="325" y="204"/>
                  </a:cubicBezTo>
                  <a:cubicBezTo>
                    <a:pt x="353" y="210"/>
                    <a:pt x="383" y="215"/>
                    <a:pt x="414" y="220"/>
                  </a:cubicBezTo>
                  <a:lnTo>
                    <a:pt x="414"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82"/>
            <p:cNvSpPr>
              <a:spLocks noEditPoints="1"/>
            </p:cNvSpPr>
            <p:nvPr/>
          </p:nvSpPr>
          <p:spPr bwMode="auto">
            <a:xfrm>
              <a:off x="6878505" y="5577654"/>
              <a:ext cx="390378" cy="187322"/>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3" y="575"/>
                </a:cxn>
                <a:cxn ang="0">
                  <a:pos x="193" y="548"/>
                </a:cxn>
                <a:cxn ang="0">
                  <a:pos x="193" y="375"/>
                </a:cxn>
                <a:cxn ang="0">
                  <a:pos x="283" y="402"/>
                </a:cxn>
                <a:cxn ang="0">
                  <a:pos x="283" y="575"/>
                </a:cxn>
                <a:cxn ang="0">
                  <a:pos x="414" y="601"/>
                </a:cxn>
                <a:cxn ang="0">
                  <a:pos x="324" y="585"/>
                </a:cxn>
                <a:cxn ang="0">
                  <a:pos x="324" y="412"/>
                </a:cxn>
                <a:cxn ang="0">
                  <a:pos x="414" y="428"/>
                </a:cxn>
                <a:cxn ang="0">
                  <a:pos x="414" y="601"/>
                </a:cxn>
                <a:cxn ang="0">
                  <a:pos x="1217" y="514"/>
                </a:cxn>
                <a:cxn ang="0">
                  <a:pos x="1128" y="552"/>
                </a:cxn>
                <a:cxn ang="0">
                  <a:pos x="1128" y="379"/>
                </a:cxn>
                <a:cxn ang="0">
                  <a:pos x="1217" y="342"/>
                </a:cxn>
                <a:cxn ang="0">
                  <a:pos x="1217" y="514"/>
                </a:cxn>
                <a:cxn ang="0">
                  <a:pos x="1121" y="344"/>
                </a:cxn>
                <a:cxn ang="0">
                  <a:pos x="667" y="409"/>
                </a:cxn>
                <a:cxn ang="0">
                  <a:pos x="213" y="344"/>
                </a:cxn>
                <a:cxn ang="0">
                  <a:pos x="54" y="232"/>
                </a:cxn>
                <a:cxn ang="0">
                  <a:pos x="213" y="119"/>
                </a:cxn>
                <a:cxn ang="0">
                  <a:pos x="667" y="54"/>
                </a:cxn>
                <a:cxn ang="0">
                  <a:pos x="1121" y="119"/>
                </a:cxn>
                <a:cxn ang="0">
                  <a:pos x="1280" y="232"/>
                </a:cxn>
                <a:cxn ang="0">
                  <a:pos x="1121" y="344"/>
                </a:cxn>
              </a:cxnLst>
              <a:rect l="0" t="0" r="r" b="b"/>
              <a:pathLst>
                <a:path w="1334" h="640">
                  <a:moveTo>
                    <a:pt x="667" y="0"/>
                  </a:moveTo>
                  <a:cubicBezTo>
                    <a:pt x="299" y="0"/>
                    <a:pt x="0" y="104"/>
                    <a:pt x="0" y="232"/>
                  </a:cubicBezTo>
                  <a:cubicBezTo>
                    <a:pt x="0" y="408"/>
                    <a:pt x="0" y="408"/>
                    <a:pt x="0" y="408"/>
                  </a:cubicBezTo>
                  <a:cubicBezTo>
                    <a:pt x="0" y="536"/>
                    <a:pt x="299" y="640"/>
                    <a:pt x="667" y="640"/>
                  </a:cubicBezTo>
                  <a:cubicBezTo>
                    <a:pt x="1036" y="640"/>
                    <a:pt x="1334" y="536"/>
                    <a:pt x="1334" y="408"/>
                  </a:cubicBezTo>
                  <a:cubicBezTo>
                    <a:pt x="1334" y="232"/>
                    <a:pt x="1334" y="232"/>
                    <a:pt x="1334" y="232"/>
                  </a:cubicBezTo>
                  <a:cubicBezTo>
                    <a:pt x="1334" y="104"/>
                    <a:pt x="1036" y="0"/>
                    <a:pt x="667" y="0"/>
                  </a:cubicBezTo>
                  <a:close/>
                  <a:moveTo>
                    <a:pt x="151" y="531"/>
                  </a:moveTo>
                  <a:cubicBezTo>
                    <a:pt x="116" y="515"/>
                    <a:pt x="86" y="498"/>
                    <a:pt x="62" y="480"/>
                  </a:cubicBezTo>
                  <a:cubicBezTo>
                    <a:pt x="62" y="307"/>
                    <a:pt x="62" y="307"/>
                    <a:pt x="62" y="307"/>
                  </a:cubicBezTo>
                  <a:cubicBezTo>
                    <a:pt x="86" y="325"/>
                    <a:pt x="116" y="342"/>
                    <a:pt x="151" y="358"/>
                  </a:cubicBezTo>
                  <a:lnTo>
                    <a:pt x="151" y="531"/>
                  </a:lnTo>
                  <a:close/>
                  <a:moveTo>
                    <a:pt x="283" y="575"/>
                  </a:moveTo>
                  <a:cubicBezTo>
                    <a:pt x="251" y="567"/>
                    <a:pt x="221" y="558"/>
                    <a:pt x="193" y="548"/>
                  </a:cubicBezTo>
                  <a:cubicBezTo>
                    <a:pt x="193" y="375"/>
                    <a:pt x="193" y="375"/>
                    <a:pt x="193" y="375"/>
                  </a:cubicBezTo>
                  <a:cubicBezTo>
                    <a:pt x="221" y="385"/>
                    <a:pt x="251" y="394"/>
                    <a:pt x="283" y="402"/>
                  </a:cubicBezTo>
                  <a:lnTo>
                    <a:pt x="283" y="575"/>
                  </a:lnTo>
                  <a:close/>
                  <a:moveTo>
                    <a:pt x="414" y="601"/>
                  </a:moveTo>
                  <a:cubicBezTo>
                    <a:pt x="383" y="596"/>
                    <a:pt x="353" y="591"/>
                    <a:pt x="324" y="585"/>
                  </a:cubicBezTo>
                  <a:cubicBezTo>
                    <a:pt x="324" y="412"/>
                    <a:pt x="324" y="412"/>
                    <a:pt x="324" y="412"/>
                  </a:cubicBezTo>
                  <a:cubicBezTo>
                    <a:pt x="353" y="418"/>
                    <a:pt x="383" y="423"/>
                    <a:pt x="414" y="428"/>
                  </a:cubicBezTo>
                  <a:lnTo>
                    <a:pt x="414" y="601"/>
                  </a:lnTo>
                  <a:close/>
                  <a:moveTo>
                    <a:pt x="1217" y="514"/>
                  </a:moveTo>
                  <a:cubicBezTo>
                    <a:pt x="1191" y="528"/>
                    <a:pt x="1161" y="541"/>
                    <a:pt x="1128" y="552"/>
                  </a:cubicBezTo>
                  <a:cubicBezTo>
                    <a:pt x="1128" y="379"/>
                    <a:pt x="1128" y="379"/>
                    <a:pt x="1128" y="379"/>
                  </a:cubicBezTo>
                  <a:cubicBezTo>
                    <a:pt x="1161" y="368"/>
                    <a:pt x="1191" y="355"/>
                    <a:pt x="1217" y="342"/>
                  </a:cubicBezTo>
                  <a:lnTo>
                    <a:pt x="1217" y="514"/>
                  </a:lnTo>
                  <a:close/>
                  <a:moveTo>
                    <a:pt x="1121" y="344"/>
                  </a:moveTo>
                  <a:cubicBezTo>
                    <a:pt x="1001" y="386"/>
                    <a:pt x="839" y="409"/>
                    <a:pt x="667" y="409"/>
                  </a:cubicBezTo>
                  <a:cubicBezTo>
                    <a:pt x="495" y="409"/>
                    <a:pt x="334" y="386"/>
                    <a:pt x="213" y="344"/>
                  </a:cubicBezTo>
                  <a:cubicBezTo>
                    <a:pt x="103" y="306"/>
                    <a:pt x="54" y="260"/>
                    <a:pt x="54" y="232"/>
                  </a:cubicBezTo>
                  <a:cubicBezTo>
                    <a:pt x="54" y="203"/>
                    <a:pt x="103" y="157"/>
                    <a:pt x="213" y="119"/>
                  </a:cubicBezTo>
                  <a:cubicBezTo>
                    <a:pt x="334" y="77"/>
                    <a:pt x="495" y="54"/>
                    <a:pt x="667" y="54"/>
                  </a:cubicBezTo>
                  <a:cubicBezTo>
                    <a:pt x="839" y="54"/>
                    <a:pt x="1001" y="77"/>
                    <a:pt x="1121" y="119"/>
                  </a:cubicBezTo>
                  <a:cubicBezTo>
                    <a:pt x="1231" y="157"/>
                    <a:pt x="1280" y="203"/>
                    <a:pt x="1280" y="232"/>
                  </a:cubicBezTo>
                  <a:cubicBezTo>
                    <a:pt x="1280" y="260"/>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83"/>
            <p:cNvSpPr>
              <a:spLocks noEditPoints="1"/>
            </p:cNvSpPr>
            <p:nvPr/>
          </p:nvSpPr>
          <p:spPr bwMode="auto">
            <a:xfrm>
              <a:off x="6878505" y="5720500"/>
              <a:ext cx="390378" cy="126740"/>
            </a:xfrm>
            <a:custGeom>
              <a:avLst/>
              <a:gdLst/>
              <a:ahLst/>
              <a:cxnLst>
                <a:cxn ang="0">
                  <a:pos x="667" y="208"/>
                </a:cxn>
                <a:cxn ang="0">
                  <a:pos x="3" y="0"/>
                </a:cxn>
                <a:cxn ang="0">
                  <a:pos x="0" y="24"/>
                </a:cxn>
                <a:cxn ang="0">
                  <a:pos x="0" y="201"/>
                </a:cxn>
                <a:cxn ang="0">
                  <a:pos x="667" y="433"/>
                </a:cxn>
                <a:cxn ang="0">
                  <a:pos x="1334" y="201"/>
                </a:cxn>
                <a:cxn ang="0">
                  <a:pos x="1334" y="24"/>
                </a:cxn>
                <a:cxn ang="0">
                  <a:pos x="1331" y="0"/>
                </a:cxn>
                <a:cxn ang="0">
                  <a:pos x="667" y="208"/>
                </a:cxn>
                <a:cxn ang="0">
                  <a:pos x="151" y="324"/>
                </a:cxn>
                <a:cxn ang="0">
                  <a:pos x="62" y="273"/>
                </a:cxn>
                <a:cxn ang="0">
                  <a:pos x="62" y="100"/>
                </a:cxn>
                <a:cxn ang="0">
                  <a:pos x="151" y="151"/>
                </a:cxn>
                <a:cxn ang="0">
                  <a:pos x="151" y="324"/>
                </a:cxn>
                <a:cxn ang="0">
                  <a:pos x="283" y="368"/>
                </a:cxn>
                <a:cxn ang="0">
                  <a:pos x="193" y="340"/>
                </a:cxn>
                <a:cxn ang="0">
                  <a:pos x="193" y="167"/>
                </a:cxn>
                <a:cxn ang="0">
                  <a:pos x="283" y="195"/>
                </a:cxn>
                <a:cxn ang="0">
                  <a:pos x="283" y="368"/>
                </a:cxn>
                <a:cxn ang="0">
                  <a:pos x="414" y="394"/>
                </a:cxn>
                <a:cxn ang="0">
                  <a:pos x="324" y="378"/>
                </a:cxn>
                <a:cxn ang="0">
                  <a:pos x="324" y="205"/>
                </a:cxn>
                <a:cxn ang="0">
                  <a:pos x="414" y="221"/>
                </a:cxn>
                <a:cxn ang="0">
                  <a:pos x="414" y="394"/>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1"/>
                    <a:pt x="0" y="201"/>
                    <a:pt x="0" y="201"/>
                  </a:cubicBezTo>
                  <a:cubicBezTo>
                    <a:pt x="0" y="329"/>
                    <a:pt x="299" y="433"/>
                    <a:pt x="667" y="433"/>
                  </a:cubicBezTo>
                  <a:cubicBezTo>
                    <a:pt x="1036" y="433"/>
                    <a:pt x="1334" y="329"/>
                    <a:pt x="1334" y="201"/>
                  </a:cubicBezTo>
                  <a:cubicBezTo>
                    <a:pt x="1334" y="24"/>
                    <a:pt x="1334" y="24"/>
                    <a:pt x="1334" y="24"/>
                  </a:cubicBezTo>
                  <a:cubicBezTo>
                    <a:pt x="1334" y="16"/>
                    <a:pt x="1333" y="8"/>
                    <a:pt x="1331" y="0"/>
                  </a:cubicBezTo>
                  <a:cubicBezTo>
                    <a:pt x="1296" y="117"/>
                    <a:pt x="1012" y="208"/>
                    <a:pt x="667" y="208"/>
                  </a:cubicBezTo>
                  <a:close/>
                  <a:moveTo>
                    <a:pt x="151" y="324"/>
                  </a:moveTo>
                  <a:cubicBezTo>
                    <a:pt x="116" y="308"/>
                    <a:pt x="86" y="291"/>
                    <a:pt x="62" y="273"/>
                  </a:cubicBezTo>
                  <a:cubicBezTo>
                    <a:pt x="62" y="100"/>
                    <a:pt x="62" y="100"/>
                    <a:pt x="62" y="100"/>
                  </a:cubicBezTo>
                  <a:cubicBezTo>
                    <a:pt x="86" y="118"/>
                    <a:pt x="116" y="135"/>
                    <a:pt x="151" y="151"/>
                  </a:cubicBezTo>
                  <a:lnTo>
                    <a:pt x="151" y="324"/>
                  </a:lnTo>
                  <a:close/>
                  <a:moveTo>
                    <a:pt x="283" y="368"/>
                  </a:moveTo>
                  <a:cubicBezTo>
                    <a:pt x="251" y="360"/>
                    <a:pt x="221" y="350"/>
                    <a:pt x="193" y="340"/>
                  </a:cubicBezTo>
                  <a:cubicBezTo>
                    <a:pt x="193" y="167"/>
                    <a:pt x="193" y="167"/>
                    <a:pt x="193" y="167"/>
                  </a:cubicBezTo>
                  <a:cubicBezTo>
                    <a:pt x="221" y="177"/>
                    <a:pt x="251" y="187"/>
                    <a:pt x="283" y="195"/>
                  </a:cubicBezTo>
                  <a:lnTo>
                    <a:pt x="283" y="368"/>
                  </a:lnTo>
                  <a:close/>
                  <a:moveTo>
                    <a:pt x="414" y="394"/>
                  </a:moveTo>
                  <a:cubicBezTo>
                    <a:pt x="383" y="389"/>
                    <a:pt x="353" y="384"/>
                    <a:pt x="324" y="378"/>
                  </a:cubicBezTo>
                  <a:cubicBezTo>
                    <a:pt x="324" y="205"/>
                    <a:pt x="324" y="205"/>
                    <a:pt x="324" y="205"/>
                  </a:cubicBezTo>
                  <a:cubicBezTo>
                    <a:pt x="353" y="211"/>
                    <a:pt x="383" y="216"/>
                    <a:pt x="414" y="221"/>
                  </a:cubicBezTo>
                  <a:lnTo>
                    <a:pt x="414"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84"/>
            <p:cNvSpPr>
              <a:spLocks noEditPoints="1"/>
            </p:cNvSpPr>
            <p:nvPr/>
          </p:nvSpPr>
          <p:spPr bwMode="auto">
            <a:xfrm>
              <a:off x="6878505" y="5805117"/>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3" y="367"/>
                </a:cxn>
                <a:cxn ang="0">
                  <a:pos x="193" y="339"/>
                </a:cxn>
                <a:cxn ang="0">
                  <a:pos x="193" y="166"/>
                </a:cxn>
                <a:cxn ang="0">
                  <a:pos x="283" y="194"/>
                </a:cxn>
                <a:cxn ang="0">
                  <a:pos x="283" y="367"/>
                </a:cxn>
                <a:cxn ang="0">
                  <a:pos x="414" y="393"/>
                </a:cxn>
                <a:cxn ang="0">
                  <a:pos x="324" y="377"/>
                </a:cxn>
                <a:cxn ang="0">
                  <a:pos x="324" y="204"/>
                </a:cxn>
                <a:cxn ang="0">
                  <a:pos x="414" y="220"/>
                </a:cxn>
                <a:cxn ang="0">
                  <a:pos x="414" y="393"/>
                </a:cxn>
                <a:cxn ang="0">
                  <a:pos x="1217" y="306"/>
                </a:cxn>
                <a:cxn ang="0">
                  <a:pos x="1128" y="344"/>
                </a:cxn>
                <a:cxn ang="0">
                  <a:pos x="1128" y="171"/>
                </a:cxn>
                <a:cxn ang="0">
                  <a:pos x="1217" y="133"/>
                </a:cxn>
                <a:cxn ang="0">
                  <a:pos x="1217" y="306"/>
                </a:cxn>
              </a:cxnLst>
              <a:rect l="0" t="0" r="r" b="b"/>
              <a:pathLst>
                <a:path w="1334" h="432">
                  <a:moveTo>
                    <a:pt x="667" y="208"/>
                  </a:moveTo>
                  <a:cubicBezTo>
                    <a:pt x="322" y="208"/>
                    <a:pt x="38" y="116"/>
                    <a:pt x="3" y="0"/>
                  </a:cubicBezTo>
                  <a:cubicBezTo>
                    <a:pt x="1" y="7"/>
                    <a:pt x="0" y="15"/>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5"/>
                    <a:pt x="1333" y="7"/>
                    <a:pt x="1331" y="0"/>
                  </a:cubicBezTo>
                  <a:cubicBezTo>
                    <a:pt x="1296" y="116"/>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3" y="367"/>
                  </a:moveTo>
                  <a:cubicBezTo>
                    <a:pt x="251" y="359"/>
                    <a:pt x="221" y="349"/>
                    <a:pt x="193" y="339"/>
                  </a:cubicBezTo>
                  <a:cubicBezTo>
                    <a:pt x="193" y="166"/>
                    <a:pt x="193" y="166"/>
                    <a:pt x="193" y="166"/>
                  </a:cubicBezTo>
                  <a:cubicBezTo>
                    <a:pt x="221" y="176"/>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6"/>
                  </a:moveTo>
                  <a:cubicBezTo>
                    <a:pt x="1191" y="320"/>
                    <a:pt x="1161" y="333"/>
                    <a:pt x="1128" y="344"/>
                  </a:cubicBezTo>
                  <a:cubicBezTo>
                    <a:pt x="1128" y="171"/>
                    <a:pt x="1128" y="171"/>
                    <a:pt x="1128" y="171"/>
                  </a:cubicBezTo>
                  <a:cubicBezTo>
                    <a:pt x="1161" y="160"/>
                    <a:pt x="1191" y="147"/>
                    <a:pt x="1217" y="133"/>
                  </a:cubicBezTo>
                  <a:lnTo>
                    <a:pt x="1217" y="3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85"/>
            <p:cNvSpPr>
              <a:spLocks noEditPoints="1"/>
            </p:cNvSpPr>
            <p:nvPr/>
          </p:nvSpPr>
          <p:spPr bwMode="auto">
            <a:xfrm>
              <a:off x="6878505" y="5889362"/>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3" y="367"/>
                </a:cxn>
                <a:cxn ang="0">
                  <a:pos x="193" y="340"/>
                </a:cxn>
                <a:cxn ang="0">
                  <a:pos x="193" y="166"/>
                </a:cxn>
                <a:cxn ang="0">
                  <a:pos x="283" y="194"/>
                </a:cxn>
                <a:cxn ang="0">
                  <a:pos x="283" y="367"/>
                </a:cxn>
                <a:cxn ang="0">
                  <a:pos x="414" y="393"/>
                </a:cxn>
                <a:cxn ang="0">
                  <a:pos x="324" y="377"/>
                </a:cxn>
                <a:cxn ang="0">
                  <a:pos x="324" y="204"/>
                </a:cxn>
                <a:cxn ang="0">
                  <a:pos x="414" y="220"/>
                </a:cxn>
                <a:cxn ang="0">
                  <a:pos x="414" y="393"/>
                </a:cxn>
                <a:cxn ang="0">
                  <a:pos x="1217" y="306"/>
                </a:cxn>
                <a:cxn ang="0">
                  <a:pos x="1128" y="344"/>
                </a:cxn>
                <a:cxn ang="0">
                  <a:pos x="1128" y="171"/>
                </a:cxn>
                <a:cxn ang="0">
                  <a:pos x="1217" y="133"/>
                </a:cxn>
                <a:cxn ang="0">
                  <a:pos x="1217" y="306"/>
                </a:cxn>
              </a:cxnLst>
              <a:rect l="0" t="0" r="r" b="b"/>
              <a:pathLst>
                <a:path w="1334" h="432">
                  <a:moveTo>
                    <a:pt x="667" y="208"/>
                  </a:moveTo>
                  <a:cubicBezTo>
                    <a:pt x="322" y="208"/>
                    <a:pt x="38" y="116"/>
                    <a:pt x="3" y="0"/>
                  </a:cubicBezTo>
                  <a:cubicBezTo>
                    <a:pt x="1" y="7"/>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7"/>
                    <a:pt x="1331" y="0"/>
                  </a:cubicBezTo>
                  <a:cubicBezTo>
                    <a:pt x="1296" y="116"/>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3" y="367"/>
                  </a:moveTo>
                  <a:cubicBezTo>
                    <a:pt x="251" y="359"/>
                    <a:pt x="221" y="350"/>
                    <a:pt x="193" y="340"/>
                  </a:cubicBezTo>
                  <a:cubicBezTo>
                    <a:pt x="193" y="166"/>
                    <a:pt x="193" y="166"/>
                    <a:pt x="193" y="166"/>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6"/>
                  </a:moveTo>
                  <a:cubicBezTo>
                    <a:pt x="1191" y="320"/>
                    <a:pt x="1161" y="333"/>
                    <a:pt x="1128" y="344"/>
                  </a:cubicBezTo>
                  <a:cubicBezTo>
                    <a:pt x="1128" y="171"/>
                    <a:pt x="1128" y="171"/>
                    <a:pt x="1128" y="171"/>
                  </a:cubicBezTo>
                  <a:cubicBezTo>
                    <a:pt x="1161" y="160"/>
                    <a:pt x="1191" y="147"/>
                    <a:pt x="1217" y="133"/>
                  </a:cubicBezTo>
                  <a:lnTo>
                    <a:pt x="1217" y="3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86"/>
            <p:cNvSpPr>
              <a:spLocks noEditPoints="1"/>
            </p:cNvSpPr>
            <p:nvPr/>
          </p:nvSpPr>
          <p:spPr bwMode="auto">
            <a:xfrm>
              <a:off x="6878505" y="5973607"/>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6"/>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6"/>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87"/>
            <p:cNvSpPr>
              <a:spLocks noEditPoints="1"/>
            </p:cNvSpPr>
            <p:nvPr/>
          </p:nvSpPr>
          <p:spPr bwMode="auto">
            <a:xfrm>
              <a:off x="6878505" y="6057977"/>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88"/>
            <p:cNvSpPr>
              <a:spLocks noEditPoints="1"/>
            </p:cNvSpPr>
            <p:nvPr/>
          </p:nvSpPr>
          <p:spPr bwMode="auto">
            <a:xfrm>
              <a:off x="6878505" y="6142222"/>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89"/>
            <p:cNvSpPr>
              <a:spLocks noEditPoints="1"/>
            </p:cNvSpPr>
            <p:nvPr/>
          </p:nvSpPr>
          <p:spPr bwMode="auto">
            <a:xfrm>
              <a:off x="6878505" y="6226467"/>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4"/>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8"/>
                    <a:pt x="353" y="383"/>
                    <a:pt x="324" y="377"/>
                  </a:cubicBezTo>
                  <a:cubicBezTo>
                    <a:pt x="324" y="204"/>
                    <a:pt x="324" y="204"/>
                    <a:pt x="324" y="204"/>
                  </a:cubicBezTo>
                  <a:cubicBezTo>
                    <a:pt x="353" y="210"/>
                    <a:pt x="383" y="215"/>
                    <a:pt x="414" y="220"/>
                  </a:cubicBezTo>
                  <a:lnTo>
                    <a:pt x="414" y="393"/>
                  </a:lnTo>
                  <a:close/>
                  <a:moveTo>
                    <a:pt x="1217" y="307"/>
                  </a:moveTo>
                  <a:cubicBezTo>
                    <a:pt x="1191" y="320"/>
                    <a:pt x="1161" y="333"/>
                    <a:pt x="1128" y="344"/>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90"/>
            <p:cNvSpPr>
              <a:spLocks noEditPoints="1"/>
            </p:cNvSpPr>
            <p:nvPr/>
          </p:nvSpPr>
          <p:spPr bwMode="auto">
            <a:xfrm>
              <a:off x="6878505" y="6310836"/>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91"/>
            <p:cNvSpPr>
              <a:spLocks noEditPoints="1"/>
            </p:cNvSpPr>
            <p:nvPr/>
          </p:nvSpPr>
          <p:spPr bwMode="auto">
            <a:xfrm>
              <a:off x="6878505" y="6395082"/>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9" y="432"/>
                    <a:pt x="667" y="432"/>
                  </a:cubicBezTo>
                  <a:cubicBezTo>
                    <a:pt x="1036"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92"/>
            <p:cNvSpPr>
              <a:spLocks noEditPoints="1"/>
            </p:cNvSpPr>
            <p:nvPr/>
          </p:nvSpPr>
          <p:spPr bwMode="auto">
            <a:xfrm>
              <a:off x="6431881" y="5657564"/>
              <a:ext cx="390378" cy="187322"/>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2" y="575"/>
                </a:cxn>
                <a:cxn ang="0">
                  <a:pos x="193" y="548"/>
                </a:cxn>
                <a:cxn ang="0">
                  <a:pos x="193" y="375"/>
                </a:cxn>
                <a:cxn ang="0">
                  <a:pos x="282" y="402"/>
                </a:cxn>
                <a:cxn ang="0">
                  <a:pos x="282" y="575"/>
                </a:cxn>
                <a:cxn ang="0">
                  <a:pos x="413" y="601"/>
                </a:cxn>
                <a:cxn ang="0">
                  <a:pos x="324" y="585"/>
                </a:cxn>
                <a:cxn ang="0">
                  <a:pos x="324" y="412"/>
                </a:cxn>
                <a:cxn ang="0">
                  <a:pos x="413" y="428"/>
                </a:cxn>
                <a:cxn ang="0">
                  <a:pos x="413" y="601"/>
                </a:cxn>
                <a:cxn ang="0">
                  <a:pos x="1217" y="515"/>
                </a:cxn>
                <a:cxn ang="0">
                  <a:pos x="1128" y="553"/>
                </a:cxn>
                <a:cxn ang="0">
                  <a:pos x="1128" y="380"/>
                </a:cxn>
                <a:cxn ang="0">
                  <a:pos x="1217" y="342"/>
                </a:cxn>
                <a:cxn ang="0">
                  <a:pos x="1217" y="515"/>
                </a:cxn>
                <a:cxn ang="0">
                  <a:pos x="1121" y="344"/>
                </a:cxn>
                <a:cxn ang="0">
                  <a:pos x="667" y="409"/>
                </a:cxn>
                <a:cxn ang="0">
                  <a:pos x="213" y="344"/>
                </a:cxn>
                <a:cxn ang="0">
                  <a:pos x="54" y="232"/>
                </a:cxn>
                <a:cxn ang="0">
                  <a:pos x="213" y="119"/>
                </a:cxn>
                <a:cxn ang="0">
                  <a:pos x="667" y="54"/>
                </a:cxn>
                <a:cxn ang="0">
                  <a:pos x="1121" y="119"/>
                </a:cxn>
                <a:cxn ang="0">
                  <a:pos x="1280" y="232"/>
                </a:cxn>
                <a:cxn ang="0">
                  <a:pos x="1121" y="344"/>
                </a:cxn>
              </a:cxnLst>
              <a:rect l="0" t="0" r="r" b="b"/>
              <a:pathLst>
                <a:path w="1334" h="640">
                  <a:moveTo>
                    <a:pt x="667" y="0"/>
                  </a:moveTo>
                  <a:cubicBezTo>
                    <a:pt x="298" y="0"/>
                    <a:pt x="0" y="104"/>
                    <a:pt x="0" y="232"/>
                  </a:cubicBezTo>
                  <a:cubicBezTo>
                    <a:pt x="0" y="408"/>
                    <a:pt x="0" y="408"/>
                    <a:pt x="0" y="408"/>
                  </a:cubicBezTo>
                  <a:cubicBezTo>
                    <a:pt x="0" y="536"/>
                    <a:pt x="298" y="640"/>
                    <a:pt x="667" y="640"/>
                  </a:cubicBezTo>
                  <a:cubicBezTo>
                    <a:pt x="1035" y="640"/>
                    <a:pt x="1334" y="536"/>
                    <a:pt x="1334" y="408"/>
                  </a:cubicBezTo>
                  <a:cubicBezTo>
                    <a:pt x="1334" y="232"/>
                    <a:pt x="1334" y="232"/>
                    <a:pt x="1334" y="232"/>
                  </a:cubicBezTo>
                  <a:cubicBezTo>
                    <a:pt x="1334" y="104"/>
                    <a:pt x="1035" y="0"/>
                    <a:pt x="667" y="0"/>
                  </a:cubicBezTo>
                  <a:close/>
                  <a:moveTo>
                    <a:pt x="151" y="531"/>
                  </a:moveTo>
                  <a:cubicBezTo>
                    <a:pt x="116" y="515"/>
                    <a:pt x="86" y="498"/>
                    <a:pt x="62" y="480"/>
                  </a:cubicBezTo>
                  <a:cubicBezTo>
                    <a:pt x="62" y="307"/>
                    <a:pt x="62" y="307"/>
                    <a:pt x="62" y="307"/>
                  </a:cubicBezTo>
                  <a:cubicBezTo>
                    <a:pt x="86" y="325"/>
                    <a:pt x="116" y="342"/>
                    <a:pt x="151" y="358"/>
                  </a:cubicBezTo>
                  <a:lnTo>
                    <a:pt x="151" y="531"/>
                  </a:lnTo>
                  <a:close/>
                  <a:moveTo>
                    <a:pt x="282" y="575"/>
                  </a:moveTo>
                  <a:cubicBezTo>
                    <a:pt x="250" y="567"/>
                    <a:pt x="220" y="558"/>
                    <a:pt x="193" y="548"/>
                  </a:cubicBezTo>
                  <a:cubicBezTo>
                    <a:pt x="193" y="375"/>
                    <a:pt x="193" y="375"/>
                    <a:pt x="193" y="375"/>
                  </a:cubicBezTo>
                  <a:cubicBezTo>
                    <a:pt x="220" y="385"/>
                    <a:pt x="250" y="394"/>
                    <a:pt x="282" y="402"/>
                  </a:cubicBezTo>
                  <a:lnTo>
                    <a:pt x="282" y="575"/>
                  </a:lnTo>
                  <a:close/>
                  <a:moveTo>
                    <a:pt x="413" y="601"/>
                  </a:moveTo>
                  <a:cubicBezTo>
                    <a:pt x="382" y="596"/>
                    <a:pt x="353" y="591"/>
                    <a:pt x="324" y="585"/>
                  </a:cubicBezTo>
                  <a:cubicBezTo>
                    <a:pt x="324" y="412"/>
                    <a:pt x="324" y="412"/>
                    <a:pt x="324" y="412"/>
                  </a:cubicBezTo>
                  <a:cubicBezTo>
                    <a:pt x="353" y="418"/>
                    <a:pt x="382" y="423"/>
                    <a:pt x="413" y="428"/>
                  </a:cubicBezTo>
                  <a:lnTo>
                    <a:pt x="413" y="601"/>
                  </a:lnTo>
                  <a:close/>
                  <a:moveTo>
                    <a:pt x="1217" y="515"/>
                  </a:moveTo>
                  <a:cubicBezTo>
                    <a:pt x="1191" y="528"/>
                    <a:pt x="1161" y="541"/>
                    <a:pt x="1128" y="553"/>
                  </a:cubicBezTo>
                  <a:cubicBezTo>
                    <a:pt x="1128" y="380"/>
                    <a:pt x="1128" y="380"/>
                    <a:pt x="1128" y="380"/>
                  </a:cubicBezTo>
                  <a:cubicBezTo>
                    <a:pt x="1161" y="368"/>
                    <a:pt x="1191" y="355"/>
                    <a:pt x="1217" y="342"/>
                  </a:cubicBezTo>
                  <a:lnTo>
                    <a:pt x="1217" y="515"/>
                  </a:lnTo>
                  <a:close/>
                  <a:moveTo>
                    <a:pt x="1121" y="344"/>
                  </a:moveTo>
                  <a:cubicBezTo>
                    <a:pt x="1000" y="386"/>
                    <a:pt x="839" y="409"/>
                    <a:pt x="667" y="409"/>
                  </a:cubicBezTo>
                  <a:cubicBezTo>
                    <a:pt x="495" y="409"/>
                    <a:pt x="333" y="386"/>
                    <a:pt x="213" y="344"/>
                  </a:cubicBezTo>
                  <a:cubicBezTo>
                    <a:pt x="103" y="306"/>
                    <a:pt x="54" y="260"/>
                    <a:pt x="54" y="232"/>
                  </a:cubicBezTo>
                  <a:cubicBezTo>
                    <a:pt x="54" y="203"/>
                    <a:pt x="103" y="157"/>
                    <a:pt x="213" y="119"/>
                  </a:cubicBezTo>
                  <a:cubicBezTo>
                    <a:pt x="333" y="77"/>
                    <a:pt x="495" y="54"/>
                    <a:pt x="667" y="54"/>
                  </a:cubicBezTo>
                  <a:cubicBezTo>
                    <a:pt x="839" y="54"/>
                    <a:pt x="1000" y="77"/>
                    <a:pt x="1121" y="119"/>
                  </a:cubicBezTo>
                  <a:cubicBezTo>
                    <a:pt x="1230" y="157"/>
                    <a:pt x="1280" y="203"/>
                    <a:pt x="1280" y="232"/>
                  </a:cubicBezTo>
                  <a:cubicBezTo>
                    <a:pt x="1280" y="260"/>
                    <a:pt x="1230"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93"/>
            <p:cNvSpPr>
              <a:spLocks noEditPoints="1"/>
            </p:cNvSpPr>
            <p:nvPr/>
          </p:nvSpPr>
          <p:spPr bwMode="auto">
            <a:xfrm>
              <a:off x="6431881" y="5800657"/>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6"/>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6"/>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0" y="350"/>
                    <a:pt x="193" y="340"/>
                  </a:cubicBezTo>
                  <a:cubicBezTo>
                    <a:pt x="193" y="167"/>
                    <a:pt x="193" y="167"/>
                    <a:pt x="193" y="167"/>
                  </a:cubicBezTo>
                  <a:cubicBezTo>
                    <a:pt x="220"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94"/>
            <p:cNvSpPr>
              <a:spLocks noEditPoints="1"/>
            </p:cNvSpPr>
            <p:nvPr/>
          </p:nvSpPr>
          <p:spPr bwMode="auto">
            <a:xfrm>
              <a:off x="6431881" y="5885026"/>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0" y="350"/>
                    <a:pt x="193" y="340"/>
                  </a:cubicBezTo>
                  <a:cubicBezTo>
                    <a:pt x="193" y="167"/>
                    <a:pt x="193" y="167"/>
                    <a:pt x="193" y="167"/>
                  </a:cubicBezTo>
                  <a:cubicBezTo>
                    <a:pt x="220"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5"/>
            <p:cNvSpPr>
              <a:spLocks noEditPoints="1"/>
            </p:cNvSpPr>
            <p:nvPr/>
          </p:nvSpPr>
          <p:spPr bwMode="auto">
            <a:xfrm>
              <a:off x="6431881" y="5969271"/>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0" y="350"/>
                    <a:pt x="193" y="340"/>
                  </a:cubicBezTo>
                  <a:cubicBezTo>
                    <a:pt x="193" y="167"/>
                    <a:pt x="193" y="167"/>
                    <a:pt x="193" y="167"/>
                  </a:cubicBezTo>
                  <a:cubicBezTo>
                    <a:pt x="220"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96"/>
            <p:cNvSpPr>
              <a:spLocks noEditPoints="1"/>
            </p:cNvSpPr>
            <p:nvPr/>
          </p:nvSpPr>
          <p:spPr bwMode="auto">
            <a:xfrm>
              <a:off x="6431881" y="6053517"/>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0" y="350"/>
                    <a:pt x="193" y="340"/>
                  </a:cubicBezTo>
                  <a:cubicBezTo>
                    <a:pt x="193" y="167"/>
                    <a:pt x="193" y="167"/>
                    <a:pt x="193" y="167"/>
                  </a:cubicBezTo>
                  <a:cubicBezTo>
                    <a:pt x="220" y="177"/>
                    <a:pt x="250" y="186"/>
                    <a:pt x="282" y="194"/>
                  </a:cubicBezTo>
                  <a:lnTo>
                    <a:pt x="282" y="367"/>
                  </a:lnTo>
                  <a:close/>
                  <a:moveTo>
                    <a:pt x="413" y="393"/>
                  </a:moveTo>
                  <a:cubicBezTo>
                    <a:pt x="382" y="389"/>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97"/>
            <p:cNvSpPr>
              <a:spLocks noEditPoints="1"/>
            </p:cNvSpPr>
            <p:nvPr/>
          </p:nvSpPr>
          <p:spPr bwMode="auto">
            <a:xfrm>
              <a:off x="6431881" y="6137762"/>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2" y="367"/>
                  </a:moveTo>
                  <a:cubicBezTo>
                    <a:pt x="250" y="359"/>
                    <a:pt x="220" y="350"/>
                    <a:pt x="193" y="340"/>
                  </a:cubicBezTo>
                  <a:cubicBezTo>
                    <a:pt x="193" y="167"/>
                    <a:pt x="193" y="167"/>
                    <a:pt x="193" y="167"/>
                  </a:cubicBezTo>
                  <a:cubicBezTo>
                    <a:pt x="220"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98"/>
            <p:cNvSpPr>
              <a:spLocks noEditPoints="1"/>
            </p:cNvSpPr>
            <p:nvPr/>
          </p:nvSpPr>
          <p:spPr bwMode="auto">
            <a:xfrm>
              <a:off x="6431881" y="6222131"/>
              <a:ext cx="390378" cy="12636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9"/>
                    <a:pt x="298" y="432"/>
                    <a:pt x="667" y="432"/>
                  </a:cubicBezTo>
                  <a:cubicBezTo>
                    <a:pt x="1035" y="432"/>
                    <a:pt x="1334" y="329"/>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2" y="367"/>
                  </a:moveTo>
                  <a:cubicBezTo>
                    <a:pt x="250" y="359"/>
                    <a:pt x="220" y="350"/>
                    <a:pt x="193" y="340"/>
                  </a:cubicBezTo>
                  <a:cubicBezTo>
                    <a:pt x="193" y="167"/>
                    <a:pt x="193" y="167"/>
                    <a:pt x="193" y="167"/>
                  </a:cubicBezTo>
                  <a:cubicBezTo>
                    <a:pt x="220"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99"/>
            <p:cNvSpPr>
              <a:spLocks noEditPoints="1"/>
            </p:cNvSpPr>
            <p:nvPr/>
          </p:nvSpPr>
          <p:spPr bwMode="auto">
            <a:xfrm>
              <a:off x="6431881" y="6306376"/>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9"/>
                    <a:pt x="298" y="432"/>
                    <a:pt x="667" y="432"/>
                  </a:cubicBezTo>
                  <a:cubicBezTo>
                    <a:pt x="1035" y="432"/>
                    <a:pt x="1334" y="329"/>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1"/>
                    <a:pt x="62" y="272"/>
                  </a:cubicBezTo>
                  <a:cubicBezTo>
                    <a:pt x="62" y="99"/>
                    <a:pt x="62" y="99"/>
                    <a:pt x="62" y="99"/>
                  </a:cubicBezTo>
                  <a:cubicBezTo>
                    <a:pt x="86" y="118"/>
                    <a:pt x="116" y="135"/>
                    <a:pt x="151" y="150"/>
                  </a:cubicBezTo>
                  <a:lnTo>
                    <a:pt x="151" y="323"/>
                  </a:lnTo>
                  <a:close/>
                  <a:moveTo>
                    <a:pt x="282" y="367"/>
                  </a:moveTo>
                  <a:cubicBezTo>
                    <a:pt x="250" y="359"/>
                    <a:pt x="220" y="350"/>
                    <a:pt x="193" y="340"/>
                  </a:cubicBezTo>
                  <a:cubicBezTo>
                    <a:pt x="193" y="167"/>
                    <a:pt x="193" y="167"/>
                    <a:pt x="193" y="167"/>
                  </a:cubicBezTo>
                  <a:cubicBezTo>
                    <a:pt x="220"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00"/>
            <p:cNvSpPr>
              <a:spLocks noEditPoints="1"/>
            </p:cNvSpPr>
            <p:nvPr/>
          </p:nvSpPr>
          <p:spPr bwMode="auto">
            <a:xfrm>
              <a:off x="6431881" y="6390622"/>
              <a:ext cx="390378" cy="126740"/>
            </a:xfrm>
            <a:custGeom>
              <a:avLst/>
              <a:gdLst/>
              <a:ahLst/>
              <a:cxnLst>
                <a:cxn ang="0">
                  <a:pos x="667" y="208"/>
                </a:cxn>
                <a:cxn ang="0">
                  <a:pos x="3" y="0"/>
                </a:cxn>
                <a:cxn ang="0">
                  <a:pos x="0" y="24"/>
                </a:cxn>
                <a:cxn ang="0">
                  <a:pos x="0" y="200"/>
                </a:cxn>
                <a:cxn ang="0">
                  <a:pos x="667" y="433"/>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0"/>
                    <a:pt x="0" y="200"/>
                    <a:pt x="0" y="200"/>
                  </a:cubicBezTo>
                  <a:cubicBezTo>
                    <a:pt x="0" y="329"/>
                    <a:pt x="298" y="433"/>
                    <a:pt x="667" y="433"/>
                  </a:cubicBezTo>
                  <a:cubicBezTo>
                    <a:pt x="1035" y="433"/>
                    <a:pt x="1334" y="329"/>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1"/>
                    <a:pt x="62" y="272"/>
                  </a:cubicBezTo>
                  <a:cubicBezTo>
                    <a:pt x="62" y="99"/>
                    <a:pt x="62" y="99"/>
                    <a:pt x="62" y="99"/>
                  </a:cubicBezTo>
                  <a:cubicBezTo>
                    <a:pt x="86" y="118"/>
                    <a:pt x="116" y="135"/>
                    <a:pt x="151" y="150"/>
                  </a:cubicBezTo>
                  <a:lnTo>
                    <a:pt x="151" y="323"/>
                  </a:lnTo>
                  <a:close/>
                  <a:moveTo>
                    <a:pt x="282" y="367"/>
                  </a:moveTo>
                  <a:cubicBezTo>
                    <a:pt x="250" y="359"/>
                    <a:pt x="220" y="350"/>
                    <a:pt x="193" y="340"/>
                  </a:cubicBezTo>
                  <a:cubicBezTo>
                    <a:pt x="193" y="167"/>
                    <a:pt x="193" y="167"/>
                    <a:pt x="193" y="167"/>
                  </a:cubicBezTo>
                  <a:cubicBezTo>
                    <a:pt x="220"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01"/>
            <p:cNvSpPr>
              <a:spLocks noEditPoints="1"/>
            </p:cNvSpPr>
            <p:nvPr/>
          </p:nvSpPr>
          <p:spPr bwMode="auto">
            <a:xfrm>
              <a:off x="5983275" y="5750110"/>
              <a:ext cx="390750" cy="187570"/>
            </a:xfrm>
            <a:custGeom>
              <a:avLst/>
              <a:gdLst/>
              <a:ahLst/>
              <a:cxnLst>
                <a:cxn ang="0">
                  <a:pos x="667" y="0"/>
                </a:cxn>
                <a:cxn ang="0">
                  <a:pos x="0" y="232"/>
                </a:cxn>
                <a:cxn ang="0">
                  <a:pos x="0" y="408"/>
                </a:cxn>
                <a:cxn ang="0">
                  <a:pos x="667" y="641"/>
                </a:cxn>
                <a:cxn ang="0">
                  <a:pos x="1335" y="408"/>
                </a:cxn>
                <a:cxn ang="0">
                  <a:pos x="1335" y="232"/>
                </a:cxn>
                <a:cxn ang="0">
                  <a:pos x="667" y="0"/>
                </a:cxn>
                <a:cxn ang="0">
                  <a:pos x="152" y="531"/>
                </a:cxn>
                <a:cxn ang="0">
                  <a:pos x="63" y="480"/>
                </a:cxn>
                <a:cxn ang="0">
                  <a:pos x="63" y="307"/>
                </a:cxn>
                <a:cxn ang="0">
                  <a:pos x="152" y="358"/>
                </a:cxn>
                <a:cxn ang="0">
                  <a:pos x="152" y="531"/>
                </a:cxn>
                <a:cxn ang="0">
                  <a:pos x="283" y="575"/>
                </a:cxn>
                <a:cxn ang="0">
                  <a:pos x="194" y="548"/>
                </a:cxn>
                <a:cxn ang="0">
                  <a:pos x="194" y="375"/>
                </a:cxn>
                <a:cxn ang="0">
                  <a:pos x="283" y="402"/>
                </a:cxn>
                <a:cxn ang="0">
                  <a:pos x="283" y="575"/>
                </a:cxn>
                <a:cxn ang="0">
                  <a:pos x="414" y="601"/>
                </a:cxn>
                <a:cxn ang="0">
                  <a:pos x="325" y="585"/>
                </a:cxn>
                <a:cxn ang="0">
                  <a:pos x="325" y="412"/>
                </a:cxn>
                <a:cxn ang="0">
                  <a:pos x="414" y="428"/>
                </a:cxn>
                <a:cxn ang="0">
                  <a:pos x="414" y="601"/>
                </a:cxn>
                <a:cxn ang="0">
                  <a:pos x="1217" y="515"/>
                </a:cxn>
                <a:cxn ang="0">
                  <a:pos x="1128" y="553"/>
                </a:cxn>
                <a:cxn ang="0">
                  <a:pos x="1128" y="380"/>
                </a:cxn>
                <a:cxn ang="0">
                  <a:pos x="1217" y="342"/>
                </a:cxn>
                <a:cxn ang="0">
                  <a:pos x="1217" y="515"/>
                </a:cxn>
                <a:cxn ang="0">
                  <a:pos x="1121" y="345"/>
                </a:cxn>
                <a:cxn ang="0">
                  <a:pos x="667" y="410"/>
                </a:cxn>
                <a:cxn ang="0">
                  <a:pos x="213" y="345"/>
                </a:cxn>
                <a:cxn ang="0">
                  <a:pos x="55" y="232"/>
                </a:cxn>
                <a:cxn ang="0">
                  <a:pos x="213" y="120"/>
                </a:cxn>
                <a:cxn ang="0">
                  <a:pos x="667" y="55"/>
                </a:cxn>
                <a:cxn ang="0">
                  <a:pos x="1121" y="120"/>
                </a:cxn>
                <a:cxn ang="0">
                  <a:pos x="1280" y="232"/>
                </a:cxn>
                <a:cxn ang="0">
                  <a:pos x="1121" y="345"/>
                </a:cxn>
              </a:cxnLst>
              <a:rect l="0" t="0" r="r" b="b"/>
              <a:pathLst>
                <a:path w="1335" h="641">
                  <a:moveTo>
                    <a:pt x="667" y="0"/>
                  </a:moveTo>
                  <a:cubicBezTo>
                    <a:pt x="299" y="0"/>
                    <a:pt x="0" y="104"/>
                    <a:pt x="0" y="232"/>
                  </a:cubicBezTo>
                  <a:cubicBezTo>
                    <a:pt x="0" y="408"/>
                    <a:pt x="0" y="408"/>
                    <a:pt x="0" y="408"/>
                  </a:cubicBezTo>
                  <a:cubicBezTo>
                    <a:pt x="0" y="537"/>
                    <a:pt x="299" y="641"/>
                    <a:pt x="667" y="641"/>
                  </a:cubicBezTo>
                  <a:cubicBezTo>
                    <a:pt x="1036" y="641"/>
                    <a:pt x="1335" y="537"/>
                    <a:pt x="1335" y="408"/>
                  </a:cubicBezTo>
                  <a:cubicBezTo>
                    <a:pt x="1335" y="232"/>
                    <a:pt x="1335" y="232"/>
                    <a:pt x="1335" y="232"/>
                  </a:cubicBezTo>
                  <a:cubicBezTo>
                    <a:pt x="1335" y="104"/>
                    <a:pt x="1036" y="0"/>
                    <a:pt x="667" y="0"/>
                  </a:cubicBezTo>
                  <a:close/>
                  <a:moveTo>
                    <a:pt x="152" y="531"/>
                  </a:moveTo>
                  <a:cubicBezTo>
                    <a:pt x="116" y="516"/>
                    <a:pt x="86" y="499"/>
                    <a:pt x="63" y="480"/>
                  </a:cubicBezTo>
                  <a:cubicBezTo>
                    <a:pt x="63" y="307"/>
                    <a:pt x="63" y="307"/>
                    <a:pt x="63" y="307"/>
                  </a:cubicBezTo>
                  <a:cubicBezTo>
                    <a:pt x="86" y="326"/>
                    <a:pt x="116" y="343"/>
                    <a:pt x="152" y="358"/>
                  </a:cubicBezTo>
                  <a:lnTo>
                    <a:pt x="152" y="531"/>
                  </a:lnTo>
                  <a:close/>
                  <a:moveTo>
                    <a:pt x="283" y="575"/>
                  </a:moveTo>
                  <a:cubicBezTo>
                    <a:pt x="251" y="567"/>
                    <a:pt x="221" y="558"/>
                    <a:pt x="194" y="548"/>
                  </a:cubicBezTo>
                  <a:cubicBezTo>
                    <a:pt x="194" y="375"/>
                    <a:pt x="194" y="375"/>
                    <a:pt x="194" y="375"/>
                  </a:cubicBezTo>
                  <a:cubicBezTo>
                    <a:pt x="221" y="385"/>
                    <a:pt x="251" y="394"/>
                    <a:pt x="283" y="402"/>
                  </a:cubicBezTo>
                  <a:lnTo>
                    <a:pt x="283" y="575"/>
                  </a:lnTo>
                  <a:close/>
                  <a:moveTo>
                    <a:pt x="414" y="601"/>
                  </a:moveTo>
                  <a:cubicBezTo>
                    <a:pt x="383" y="597"/>
                    <a:pt x="353" y="591"/>
                    <a:pt x="325" y="585"/>
                  </a:cubicBezTo>
                  <a:cubicBezTo>
                    <a:pt x="325" y="412"/>
                    <a:pt x="325" y="412"/>
                    <a:pt x="325" y="412"/>
                  </a:cubicBezTo>
                  <a:cubicBezTo>
                    <a:pt x="353" y="418"/>
                    <a:pt x="383" y="424"/>
                    <a:pt x="414" y="428"/>
                  </a:cubicBezTo>
                  <a:lnTo>
                    <a:pt x="414"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5"/>
                  </a:moveTo>
                  <a:cubicBezTo>
                    <a:pt x="1001" y="386"/>
                    <a:pt x="840" y="410"/>
                    <a:pt x="667" y="410"/>
                  </a:cubicBezTo>
                  <a:cubicBezTo>
                    <a:pt x="495" y="410"/>
                    <a:pt x="334" y="386"/>
                    <a:pt x="213" y="345"/>
                  </a:cubicBezTo>
                  <a:cubicBezTo>
                    <a:pt x="104" y="307"/>
                    <a:pt x="55" y="261"/>
                    <a:pt x="55" y="232"/>
                  </a:cubicBezTo>
                  <a:cubicBezTo>
                    <a:pt x="55" y="204"/>
                    <a:pt x="104" y="158"/>
                    <a:pt x="213" y="120"/>
                  </a:cubicBezTo>
                  <a:cubicBezTo>
                    <a:pt x="334" y="78"/>
                    <a:pt x="495" y="55"/>
                    <a:pt x="667" y="55"/>
                  </a:cubicBezTo>
                  <a:cubicBezTo>
                    <a:pt x="840" y="55"/>
                    <a:pt x="1001" y="78"/>
                    <a:pt x="1121" y="120"/>
                  </a:cubicBezTo>
                  <a:cubicBezTo>
                    <a:pt x="1231" y="158"/>
                    <a:pt x="1280" y="204"/>
                    <a:pt x="1280" y="232"/>
                  </a:cubicBezTo>
                  <a:cubicBezTo>
                    <a:pt x="1280" y="261"/>
                    <a:pt x="1231" y="307"/>
                    <a:pt x="1121"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02"/>
            <p:cNvSpPr>
              <a:spLocks noEditPoints="1"/>
            </p:cNvSpPr>
            <p:nvPr/>
          </p:nvSpPr>
          <p:spPr bwMode="auto">
            <a:xfrm>
              <a:off x="5983275" y="5893203"/>
              <a:ext cx="390750" cy="126368"/>
            </a:xfrm>
            <a:custGeom>
              <a:avLst/>
              <a:gdLst/>
              <a:ahLst/>
              <a:cxnLst>
                <a:cxn ang="0">
                  <a:pos x="667" y="208"/>
                </a:cxn>
                <a:cxn ang="0">
                  <a:pos x="4" y="0"/>
                </a:cxn>
                <a:cxn ang="0">
                  <a:pos x="0" y="24"/>
                </a:cxn>
                <a:cxn ang="0">
                  <a:pos x="0" y="200"/>
                </a:cxn>
                <a:cxn ang="0">
                  <a:pos x="667" y="432"/>
                </a:cxn>
                <a:cxn ang="0">
                  <a:pos x="1335" y="200"/>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5"/>
                </a:cxn>
                <a:cxn ang="0">
                  <a:pos x="1128" y="172"/>
                </a:cxn>
                <a:cxn ang="0">
                  <a:pos x="1217" y="134"/>
                </a:cxn>
                <a:cxn ang="0">
                  <a:pos x="1217" y="307"/>
                </a:cxn>
              </a:cxnLst>
              <a:rect l="0" t="0" r="r" b="b"/>
              <a:pathLst>
                <a:path w="1335" h="432">
                  <a:moveTo>
                    <a:pt x="667" y="208"/>
                  </a:moveTo>
                  <a:cubicBezTo>
                    <a:pt x="322" y="208"/>
                    <a:pt x="38" y="117"/>
                    <a:pt x="4" y="0"/>
                  </a:cubicBezTo>
                  <a:cubicBezTo>
                    <a:pt x="1" y="8"/>
                    <a:pt x="0" y="16"/>
                    <a:pt x="0" y="24"/>
                  </a:cubicBezTo>
                  <a:cubicBezTo>
                    <a:pt x="0" y="200"/>
                    <a:pt x="0" y="200"/>
                    <a:pt x="0" y="200"/>
                  </a:cubicBezTo>
                  <a:cubicBezTo>
                    <a:pt x="0" y="328"/>
                    <a:pt x="299" y="432"/>
                    <a:pt x="667" y="432"/>
                  </a:cubicBezTo>
                  <a:cubicBezTo>
                    <a:pt x="1036" y="432"/>
                    <a:pt x="1335" y="328"/>
                    <a:pt x="1335" y="200"/>
                  </a:cubicBezTo>
                  <a:cubicBezTo>
                    <a:pt x="1335" y="24"/>
                    <a:pt x="1335" y="24"/>
                    <a:pt x="1335" y="24"/>
                  </a:cubicBezTo>
                  <a:cubicBezTo>
                    <a:pt x="1335" y="16"/>
                    <a:pt x="1334" y="8"/>
                    <a:pt x="1331" y="0"/>
                  </a:cubicBezTo>
                  <a:cubicBezTo>
                    <a:pt x="1297" y="117"/>
                    <a:pt x="1013" y="208"/>
                    <a:pt x="667" y="208"/>
                  </a:cubicBezTo>
                  <a:close/>
                  <a:moveTo>
                    <a:pt x="152" y="323"/>
                  </a:moveTo>
                  <a:cubicBezTo>
                    <a:pt x="116" y="308"/>
                    <a:pt x="86" y="290"/>
                    <a:pt x="63" y="272"/>
                  </a:cubicBezTo>
                  <a:cubicBezTo>
                    <a:pt x="63" y="99"/>
                    <a:pt x="63" y="99"/>
                    <a:pt x="63" y="99"/>
                  </a:cubicBezTo>
                  <a:cubicBezTo>
                    <a:pt x="86" y="117"/>
                    <a:pt x="116"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03"/>
            <p:cNvSpPr>
              <a:spLocks noEditPoints="1"/>
            </p:cNvSpPr>
            <p:nvPr/>
          </p:nvSpPr>
          <p:spPr bwMode="auto">
            <a:xfrm>
              <a:off x="5983275" y="5977448"/>
              <a:ext cx="390750" cy="126368"/>
            </a:xfrm>
            <a:custGeom>
              <a:avLst/>
              <a:gdLst/>
              <a:ahLst/>
              <a:cxnLst>
                <a:cxn ang="0">
                  <a:pos x="667" y="208"/>
                </a:cxn>
                <a:cxn ang="0">
                  <a:pos x="4" y="0"/>
                </a:cxn>
                <a:cxn ang="0">
                  <a:pos x="0" y="24"/>
                </a:cxn>
                <a:cxn ang="0">
                  <a:pos x="0" y="200"/>
                </a:cxn>
                <a:cxn ang="0">
                  <a:pos x="667" y="432"/>
                </a:cxn>
                <a:cxn ang="0">
                  <a:pos x="1335" y="200"/>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5"/>
                </a:cxn>
                <a:cxn ang="0">
                  <a:pos x="1128" y="172"/>
                </a:cxn>
                <a:cxn ang="0">
                  <a:pos x="1217" y="134"/>
                </a:cxn>
                <a:cxn ang="0">
                  <a:pos x="1217" y="307"/>
                </a:cxn>
              </a:cxnLst>
              <a:rect l="0" t="0" r="r" b="b"/>
              <a:pathLst>
                <a:path w="1335" h="432">
                  <a:moveTo>
                    <a:pt x="667" y="208"/>
                  </a:moveTo>
                  <a:cubicBezTo>
                    <a:pt x="322" y="208"/>
                    <a:pt x="38" y="117"/>
                    <a:pt x="4" y="0"/>
                  </a:cubicBezTo>
                  <a:cubicBezTo>
                    <a:pt x="1" y="8"/>
                    <a:pt x="0" y="16"/>
                    <a:pt x="0" y="24"/>
                  </a:cubicBezTo>
                  <a:cubicBezTo>
                    <a:pt x="0" y="200"/>
                    <a:pt x="0" y="200"/>
                    <a:pt x="0" y="200"/>
                  </a:cubicBezTo>
                  <a:cubicBezTo>
                    <a:pt x="0" y="329"/>
                    <a:pt x="299" y="432"/>
                    <a:pt x="667" y="432"/>
                  </a:cubicBezTo>
                  <a:cubicBezTo>
                    <a:pt x="1036" y="432"/>
                    <a:pt x="1335" y="329"/>
                    <a:pt x="1335" y="200"/>
                  </a:cubicBezTo>
                  <a:cubicBezTo>
                    <a:pt x="1335" y="24"/>
                    <a:pt x="1335" y="24"/>
                    <a:pt x="1335" y="24"/>
                  </a:cubicBezTo>
                  <a:cubicBezTo>
                    <a:pt x="1335" y="16"/>
                    <a:pt x="1334" y="8"/>
                    <a:pt x="1331" y="0"/>
                  </a:cubicBezTo>
                  <a:cubicBezTo>
                    <a:pt x="1297" y="117"/>
                    <a:pt x="1013" y="208"/>
                    <a:pt x="667" y="208"/>
                  </a:cubicBezTo>
                  <a:close/>
                  <a:moveTo>
                    <a:pt x="152" y="323"/>
                  </a:moveTo>
                  <a:cubicBezTo>
                    <a:pt x="116" y="308"/>
                    <a:pt x="86" y="291"/>
                    <a:pt x="63" y="272"/>
                  </a:cubicBezTo>
                  <a:cubicBezTo>
                    <a:pt x="63" y="99"/>
                    <a:pt x="63" y="99"/>
                    <a:pt x="63" y="99"/>
                  </a:cubicBezTo>
                  <a:cubicBezTo>
                    <a:pt x="86" y="118"/>
                    <a:pt x="116"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04"/>
            <p:cNvSpPr>
              <a:spLocks noEditPoints="1"/>
            </p:cNvSpPr>
            <p:nvPr/>
          </p:nvSpPr>
          <p:spPr bwMode="auto">
            <a:xfrm>
              <a:off x="5983275" y="6061693"/>
              <a:ext cx="390750" cy="126492"/>
            </a:xfrm>
            <a:custGeom>
              <a:avLst/>
              <a:gdLst/>
              <a:ahLst/>
              <a:cxnLst>
                <a:cxn ang="0">
                  <a:pos x="667" y="208"/>
                </a:cxn>
                <a:cxn ang="0">
                  <a:pos x="4" y="0"/>
                </a:cxn>
                <a:cxn ang="0">
                  <a:pos x="0" y="24"/>
                </a:cxn>
                <a:cxn ang="0">
                  <a:pos x="0" y="200"/>
                </a:cxn>
                <a:cxn ang="0">
                  <a:pos x="667" y="432"/>
                </a:cxn>
                <a:cxn ang="0">
                  <a:pos x="1335" y="200"/>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5"/>
                </a:cxn>
                <a:cxn ang="0">
                  <a:pos x="1128" y="172"/>
                </a:cxn>
                <a:cxn ang="0">
                  <a:pos x="1217" y="134"/>
                </a:cxn>
                <a:cxn ang="0">
                  <a:pos x="1217" y="307"/>
                </a:cxn>
              </a:cxnLst>
              <a:rect l="0" t="0" r="r" b="b"/>
              <a:pathLst>
                <a:path w="1335" h="432">
                  <a:moveTo>
                    <a:pt x="667" y="208"/>
                  </a:moveTo>
                  <a:cubicBezTo>
                    <a:pt x="322" y="208"/>
                    <a:pt x="38" y="117"/>
                    <a:pt x="4" y="0"/>
                  </a:cubicBezTo>
                  <a:cubicBezTo>
                    <a:pt x="1" y="8"/>
                    <a:pt x="0" y="16"/>
                    <a:pt x="0" y="24"/>
                  </a:cubicBezTo>
                  <a:cubicBezTo>
                    <a:pt x="0" y="200"/>
                    <a:pt x="0" y="200"/>
                    <a:pt x="0" y="200"/>
                  </a:cubicBezTo>
                  <a:cubicBezTo>
                    <a:pt x="0" y="329"/>
                    <a:pt x="299" y="432"/>
                    <a:pt x="667" y="432"/>
                  </a:cubicBezTo>
                  <a:cubicBezTo>
                    <a:pt x="1036" y="432"/>
                    <a:pt x="1335" y="329"/>
                    <a:pt x="1335" y="200"/>
                  </a:cubicBezTo>
                  <a:cubicBezTo>
                    <a:pt x="1335" y="24"/>
                    <a:pt x="1335" y="24"/>
                    <a:pt x="1335" y="24"/>
                  </a:cubicBezTo>
                  <a:cubicBezTo>
                    <a:pt x="1335" y="16"/>
                    <a:pt x="1334" y="8"/>
                    <a:pt x="1331" y="0"/>
                  </a:cubicBezTo>
                  <a:cubicBezTo>
                    <a:pt x="1297" y="117"/>
                    <a:pt x="1013" y="208"/>
                    <a:pt x="667" y="208"/>
                  </a:cubicBezTo>
                  <a:close/>
                  <a:moveTo>
                    <a:pt x="152" y="323"/>
                  </a:moveTo>
                  <a:cubicBezTo>
                    <a:pt x="116" y="308"/>
                    <a:pt x="86" y="291"/>
                    <a:pt x="63" y="272"/>
                  </a:cubicBezTo>
                  <a:cubicBezTo>
                    <a:pt x="63" y="99"/>
                    <a:pt x="63" y="99"/>
                    <a:pt x="63" y="99"/>
                  </a:cubicBezTo>
                  <a:cubicBezTo>
                    <a:pt x="86" y="118"/>
                    <a:pt x="116"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05"/>
            <p:cNvSpPr>
              <a:spLocks noEditPoints="1"/>
            </p:cNvSpPr>
            <p:nvPr/>
          </p:nvSpPr>
          <p:spPr bwMode="auto">
            <a:xfrm>
              <a:off x="5983275" y="6146062"/>
              <a:ext cx="390750" cy="126616"/>
            </a:xfrm>
            <a:custGeom>
              <a:avLst/>
              <a:gdLst/>
              <a:ahLst/>
              <a:cxnLst>
                <a:cxn ang="0">
                  <a:pos x="667" y="208"/>
                </a:cxn>
                <a:cxn ang="0">
                  <a:pos x="4" y="0"/>
                </a:cxn>
                <a:cxn ang="0">
                  <a:pos x="0" y="24"/>
                </a:cxn>
                <a:cxn ang="0">
                  <a:pos x="0" y="200"/>
                </a:cxn>
                <a:cxn ang="0">
                  <a:pos x="667" y="433"/>
                </a:cxn>
                <a:cxn ang="0">
                  <a:pos x="1335" y="200"/>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5"/>
                </a:cxn>
                <a:cxn ang="0">
                  <a:pos x="1128" y="172"/>
                </a:cxn>
                <a:cxn ang="0">
                  <a:pos x="1217" y="134"/>
                </a:cxn>
                <a:cxn ang="0">
                  <a:pos x="1217" y="307"/>
                </a:cxn>
              </a:cxnLst>
              <a:rect l="0" t="0" r="r" b="b"/>
              <a:pathLst>
                <a:path w="1335" h="433">
                  <a:moveTo>
                    <a:pt x="667" y="208"/>
                  </a:moveTo>
                  <a:cubicBezTo>
                    <a:pt x="322" y="208"/>
                    <a:pt x="38" y="117"/>
                    <a:pt x="4" y="0"/>
                  </a:cubicBezTo>
                  <a:cubicBezTo>
                    <a:pt x="1" y="8"/>
                    <a:pt x="0" y="16"/>
                    <a:pt x="0" y="24"/>
                  </a:cubicBezTo>
                  <a:cubicBezTo>
                    <a:pt x="0" y="200"/>
                    <a:pt x="0" y="200"/>
                    <a:pt x="0" y="200"/>
                  </a:cubicBezTo>
                  <a:cubicBezTo>
                    <a:pt x="0" y="329"/>
                    <a:pt x="299" y="433"/>
                    <a:pt x="667" y="433"/>
                  </a:cubicBezTo>
                  <a:cubicBezTo>
                    <a:pt x="1036" y="433"/>
                    <a:pt x="1335" y="329"/>
                    <a:pt x="1335" y="200"/>
                  </a:cubicBezTo>
                  <a:cubicBezTo>
                    <a:pt x="1335" y="24"/>
                    <a:pt x="1335" y="24"/>
                    <a:pt x="1335" y="24"/>
                  </a:cubicBezTo>
                  <a:cubicBezTo>
                    <a:pt x="1335" y="16"/>
                    <a:pt x="1334" y="8"/>
                    <a:pt x="1331" y="0"/>
                  </a:cubicBezTo>
                  <a:cubicBezTo>
                    <a:pt x="1297" y="117"/>
                    <a:pt x="1013" y="208"/>
                    <a:pt x="667" y="208"/>
                  </a:cubicBezTo>
                  <a:close/>
                  <a:moveTo>
                    <a:pt x="152" y="323"/>
                  </a:moveTo>
                  <a:cubicBezTo>
                    <a:pt x="116" y="308"/>
                    <a:pt x="86" y="291"/>
                    <a:pt x="63" y="272"/>
                  </a:cubicBezTo>
                  <a:cubicBezTo>
                    <a:pt x="63" y="99"/>
                    <a:pt x="63" y="99"/>
                    <a:pt x="63" y="99"/>
                  </a:cubicBezTo>
                  <a:cubicBezTo>
                    <a:pt x="86" y="118"/>
                    <a:pt x="116"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6"/>
            <p:cNvSpPr>
              <a:spLocks noEditPoints="1"/>
            </p:cNvSpPr>
            <p:nvPr/>
          </p:nvSpPr>
          <p:spPr bwMode="auto">
            <a:xfrm>
              <a:off x="5983275" y="6230308"/>
              <a:ext cx="390750" cy="126740"/>
            </a:xfrm>
            <a:custGeom>
              <a:avLst/>
              <a:gdLst/>
              <a:ahLst/>
              <a:cxnLst>
                <a:cxn ang="0">
                  <a:pos x="667" y="208"/>
                </a:cxn>
                <a:cxn ang="0">
                  <a:pos x="4" y="0"/>
                </a:cxn>
                <a:cxn ang="0">
                  <a:pos x="0" y="24"/>
                </a:cxn>
                <a:cxn ang="0">
                  <a:pos x="0" y="201"/>
                </a:cxn>
                <a:cxn ang="0">
                  <a:pos x="667" y="433"/>
                </a:cxn>
                <a:cxn ang="0">
                  <a:pos x="1335" y="201"/>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5"/>
                </a:cxn>
                <a:cxn ang="0">
                  <a:pos x="1128" y="172"/>
                </a:cxn>
                <a:cxn ang="0">
                  <a:pos x="1217" y="134"/>
                </a:cxn>
                <a:cxn ang="0">
                  <a:pos x="1217" y="307"/>
                </a:cxn>
              </a:cxnLst>
              <a:rect l="0" t="0" r="r" b="b"/>
              <a:pathLst>
                <a:path w="1335" h="433">
                  <a:moveTo>
                    <a:pt x="667" y="208"/>
                  </a:moveTo>
                  <a:cubicBezTo>
                    <a:pt x="322" y="208"/>
                    <a:pt x="38" y="117"/>
                    <a:pt x="4" y="0"/>
                  </a:cubicBezTo>
                  <a:cubicBezTo>
                    <a:pt x="1" y="8"/>
                    <a:pt x="0" y="16"/>
                    <a:pt x="0" y="24"/>
                  </a:cubicBezTo>
                  <a:cubicBezTo>
                    <a:pt x="0" y="201"/>
                    <a:pt x="0" y="201"/>
                    <a:pt x="0" y="201"/>
                  </a:cubicBezTo>
                  <a:cubicBezTo>
                    <a:pt x="0" y="329"/>
                    <a:pt x="299" y="433"/>
                    <a:pt x="667" y="433"/>
                  </a:cubicBezTo>
                  <a:cubicBezTo>
                    <a:pt x="1036" y="433"/>
                    <a:pt x="1335" y="329"/>
                    <a:pt x="1335" y="201"/>
                  </a:cubicBezTo>
                  <a:cubicBezTo>
                    <a:pt x="1335" y="24"/>
                    <a:pt x="1335" y="24"/>
                    <a:pt x="1335" y="24"/>
                  </a:cubicBezTo>
                  <a:cubicBezTo>
                    <a:pt x="1335" y="16"/>
                    <a:pt x="1334" y="8"/>
                    <a:pt x="1331" y="0"/>
                  </a:cubicBezTo>
                  <a:cubicBezTo>
                    <a:pt x="1297" y="117"/>
                    <a:pt x="1013" y="208"/>
                    <a:pt x="667" y="208"/>
                  </a:cubicBezTo>
                  <a:close/>
                  <a:moveTo>
                    <a:pt x="152" y="323"/>
                  </a:moveTo>
                  <a:cubicBezTo>
                    <a:pt x="116" y="308"/>
                    <a:pt x="86" y="291"/>
                    <a:pt x="63" y="272"/>
                  </a:cubicBezTo>
                  <a:cubicBezTo>
                    <a:pt x="63" y="99"/>
                    <a:pt x="63" y="99"/>
                    <a:pt x="63" y="99"/>
                  </a:cubicBezTo>
                  <a:cubicBezTo>
                    <a:pt x="86" y="118"/>
                    <a:pt x="116"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07"/>
            <p:cNvSpPr>
              <a:spLocks noEditPoints="1"/>
            </p:cNvSpPr>
            <p:nvPr/>
          </p:nvSpPr>
          <p:spPr bwMode="auto">
            <a:xfrm>
              <a:off x="5983275" y="6314553"/>
              <a:ext cx="390750" cy="126740"/>
            </a:xfrm>
            <a:custGeom>
              <a:avLst/>
              <a:gdLst/>
              <a:ahLst/>
              <a:cxnLst>
                <a:cxn ang="0">
                  <a:pos x="667" y="208"/>
                </a:cxn>
                <a:cxn ang="0">
                  <a:pos x="4" y="0"/>
                </a:cxn>
                <a:cxn ang="0">
                  <a:pos x="0" y="24"/>
                </a:cxn>
                <a:cxn ang="0">
                  <a:pos x="0" y="201"/>
                </a:cxn>
                <a:cxn ang="0">
                  <a:pos x="667" y="433"/>
                </a:cxn>
                <a:cxn ang="0">
                  <a:pos x="1335" y="201"/>
                </a:cxn>
                <a:cxn ang="0">
                  <a:pos x="1335" y="24"/>
                </a:cxn>
                <a:cxn ang="0">
                  <a:pos x="1331" y="0"/>
                </a:cxn>
                <a:cxn ang="0">
                  <a:pos x="667"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3"/>
                </a:cxn>
                <a:cxn ang="0">
                  <a:pos x="325" y="377"/>
                </a:cxn>
                <a:cxn ang="0">
                  <a:pos x="325" y="204"/>
                </a:cxn>
                <a:cxn ang="0">
                  <a:pos x="414" y="220"/>
                </a:cxn>
                <a:cxn ang="0">
                  <a:pos x="414" y="393"/>
                </a:cxn>
                <a:cxn ang="0">
                  <a:pos x="1217" y="307"/>
                </a:cxn>
                <a:cxn ang="0">
                  <a:pos x="1128" y="345"/>
                </a:cxn>
                <a:cxn ang="0">
                  <a:pos x="1128" y="172"/>
                </a:cxn>
                <a:cxn ang="0">
                  <a:pos x="1217" y="134"/>
                </a:cxn>
                <a:cxn ang="0">
                  <a:pos x="1217" y="307"/>
                </a:cxn>
              </a:cxnLst>
              <a:rect l="0" t="0" r="r" b="b"/>
              <a:pathLst>
                <a:path w="1335" h="433">
                  <a:moveTo>
                    <a:pt x="667" y="208"/>
                  </a:moveTo>
                  <a:cubicBezTo>
                    <a:pt x="322" y="208"/>
                    <a:pt x="38" y="117"/>
                    <a:pt x="4" y="0"/>
                  </a:cubicBezTo>
                  <a:cubicBezTo>
                    <a:pt x="1" y="8"/>
                    <a:pt x="0" y="16"/>
                    <a:pt x="0" y="24"/>
                  </a:cubicBezTo>
                  <a:cubicBezTo>
                    <a:pt x="0" y="201"/>
                    <a:pt x="0" y="201"/>
                    <a:pt x="0" y="201"/>
                  </a:cubicBezTo>
                  <a:cubicBezTo>
                    <a:pt x="0" y="329"/>
                    <a:pt x="299" y="433"/>
                    <a:pt x="667" y="433"/>
                  </a:cubicBezTo>
                  <a:cubicBezTo>
                    <a:pt x="1036" y="433"/>
                    <a:pt x="1335" y="329"/>
                    <a:pt x="1335" y="201"/>
                  </a:cubicBezTo>
                  <a:cubicBezTo>
                    <a:pt x="1335" y="24"/>
                    <a:pt x="1335" y="24"/>
                    <a:pt x="1335" y="24"/>
                  </a:cubicBezTo>
                  <a:cubicBezTo>
                    <a:pt x="1335" y="16"/>
                    <a:pt x="1334" y="8"/>
                    <a:pt x="1331" y="0"/>
                  </a:cubicBezTo>
                  <a:cubicBezTo>
                    <a:pt x="1297" y="117"/>
                    <a:pt x="1013" y="208"/>
                    <a:pt x="667" y="208"/>
                  </a:cubicBezTo>
                  <a:close/>
                  <a:moveTo>
                    <a:pt x="152" y="323"/>
                  </a:moveTo>
                  <a:cubicBezTo>
                    <a:pt x="116" y="308"/>
                    <a:pt x="86" y="291"/>
                    <a:pt x="63" y="272"/>
                  </a:cubicBezTo>
                  <a:cubicBezTo>
                    <a:pt x="63" y="99"/>
                    <a:pt x="63" y="99"/>
                    <a:pt x="63" y="99"/>
                  </a:cubicBezTo>
                  <a:cubicBezTo>
                    <a:pt x="86" y="118"/>
                    <a:pt x="116"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3"/>
                  </a:moveTo>
                  <a:cubicBezTo>
                    <a:pt x="383" y="389"/>
                    <a:pt x="353" y="383"/>
                    <a:pt x="325" y="377"/>
                  </a:cubicBezTo>
                  <a:cubicBezTo>
                    <a:pt x="325" y="204"/>
                    <a:pt x="325" y="204"/>
                    <a:pt x="325"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108"/>
            <p:cNvSpPr>
              <a:spLocks noEditPoints="1"/>
            </p:cNvSpPr>
            <p:nvPr/>
          </p:nvSpPr>
          <p:spPr bwMode="auto">
            <a:xfrm>
              <a:off x="5983275" y="6398922"/>
              <a:ext cx="390750" cy="126616"/>
            </a:xfrm>
            <a:custGeom>
              <a:avLst/>
              <a:gdLst/>
              <a:ahLst/>
              <a:cxnLst>
                <a:cxn ang="0">
                  <a:pos x="667" y="208"/>
                </a:cxn>
                <a:cxn ang="0">
                  <a:pos x="4" y="0"/>
                </a:cxn>
                <a:cxn ang="0">
                  <a:pos x="0" y="24"/>
                </a:cxn>
                <a:cxn ang="0">
                  <a:pos x="0" y="201"/>
                </a:cxn>
                <a:cxn ang="0">
                  <a:pos x="667" y="433"/>
                </a:cxn>
                <a:cxn ang="0">
                  <a:pos x="1335" y="201"/>
                </a:cxn>
                <a:cxn ang="0">
                  <a:pos x="1335" y="24"/>
                </a:cxn>
                <a:cxn ang="0">
                  <a:pos x="1331" y="0"/>
                </a:cxn>
                <a:cxn ang="0">
                  <a:pos x="667" y="208"/>
                </a:cxn>
                <a:cxn ang="0">
                  <a:pos x="152" y="323"/>
                </a:cxn>
                <a:cxn ang="0">
                  <a:pos x="63" y="272"/>
                </a:cxn>
                <a:cxn ang="0">
                  <a:pos x="63" y="99"/>
                </a:cxn>
                <a:cxn ang="0">
                  <a:pos x="152" y="150"/>
                </a:cxn>
                <a:cxn ang="0">
                  <a:pos x="152" y="323"/>
                </a:cxn>
                <a:cxn ang="0">
                  <a:pos x="283" y="368"/>
                </a:cxn>
                <a:cxn ang="0">
                  <a:pos x="194" y="340"/>
                </a:cxn>
                <a:cxn ang="0">
                  <a:pos x="194" y="167"/>
                </a:cxn>
                <a:cxn ang="0">
                  <a:pos x="283" y="195"/>
                </a:cxn>
                <a:cxn ang="0">
                  <a:pos x="283" y="368"/>
                </a:cxn>
                <a:cxn ang="0">
                  <a:pos x="414" y="394"/>
                </a:cxn>
                <a:cxn ang="0">
                  <a:pos x="325" y="377"/>
                </a:cxn>
                <a:cxn ang="0">
                  <a:pos x="325" y="204"/>
                </a:cxn>
                <a:cxn ang="0">
                  <a:pos x="414" y="221"/>
                </a:cxn>
                <a:cxn ang="0">
                  <a:pos x="414" y="394"/>
                </a:cxn>
                <a:cxn ang="0">
                  <a:pos x="1217" y="307"/>
                </a:cxn>
                <a:cxn ang="0">
                  <a:pos x="1128" y="345"/>
                </a:cxn>
                <a:cxn ang="0">
                  <a:pos x="1128" y="172"/>
                </a:cxn>
                <a:cxn ang="0">
                  <a:pos x="1217" y="134"/>
                </a:cxn>
                <a:cxn ang="0">
                  <a:pos x="1217" y="307"/>
                </a:cxn>
              </a:cxnLst>
              <a:rect l="0" t="0" r="r" b="b"/>
              <a:pathLst>
                <a:path w="1335" h="433">
                  <a:moveTo>
                    <a:pt x="667" y="208"/>
                  </a:moveTo>
                  <a:cubicBezTo>
                    <a:pt x="322" y="208"/>
                    <a:pt x="38" y="117"/>
                    <a:pt x="4" y="0"/>
                  </a:cubicBezTo>
                  <a:cubicBezTo>
                    <a:pt x="1" y="8"/>
                    <a:pt x="0" y="16"/>
                    <a:pt x="0" y="24"/>
                  </a:cubicBezTo>
                  <a:cubicBezTo>
                    <a:pt x="0" y="201"/>
                    <a:pt x="0" y="201"/>
                    <a:pt x="0" y="201"/>
                  </a:cubicBezTo>
                  <a:cubicBezTo>
                    <a:pt x="0" y="329"/>
                    <a:pt x="299" y="433"/>
                    <a:pt x="667" y="433"/>
                  </a:cubicBezTo>
                  <a:cubicBezTo>
                    <a:pt x="1036" y="433"/>
                    <a:pt x="1335" y="329"/>
                    <a:pt x="1335" y="201"/>
                  </a:cubicBezTo>
                  <a:cubicBezTo>
                    <a:pt x="1335" y="24"/>
                    <a:pt x="1335" y="24"/>
                    <a:pt x="1335" y="24"/>
                  </a:cubicBezTo>
                  <a:cubicBezTo>
                    <a:pt x="1335" y="16"/>
                    <a:pt x="1334" y="8"/>
                    <a:pt x="1331" y="0"/>
                  </a:cubicBezTo>
                  <a:cubicBezTo>
                    <a:pt x="1297" y="117"/>
                    <a:pt x="1013" y="208"/>
                    <a:pt x="667" y="208"/>
                  </a:cubicBezTo>
                  <a:close/>
                  <a:moveTo>
                    <a:pt x="152" y="323"/>
                  </a:moveTo>
                  <a:cubicBezTo>
                    <a:pt x="116" y="308"/>
                    <a:pt x="86" y="291"/>
                    <a:pt x="63" y="272"/>
                  </a:cubicBezTo>
                  <a:cubicBezTo>
                    <a:pt x="63" y="99"/>
                    <a:pt x="63" y="99"/>
                    <a:pt x="63" y="99"/>
                  </a:cubicBezTo>
                  <a:cubicBezTo>
                    <a:pt x="86" y="118"/>
                    <a:pt x="116" y="135"/>
                    <a:pt x="152" y="150"/>
                  </a:cubicBezTo>
                  <a:lnTo>
                    <a:pt x="152" y="323"/>
                  </a:lnTo>
                  <a:close/>
                  <a:moveTo>
                    <a:pt x="283" y="368"/>
                  </a:moveTo>
                  <a:cubicBezTo>
                    <a:pt x="251" y="359"/>
                    <a:pt x="221" y="350"/>
                    <a:pt x="194" y="340"/>
                  </a:cubicBezTo>
                  <a:cubicBezTo>
                    <a:pt x="194" y="167"/>
                    <a:pt x="194" y="167"/>
                    <a:pt x="194" y="167"/>
                  </a:cubicBezTo>
                  <a:cubicBezTo>
                    <a:pt x="221" y="177"/>
                    <a:pt x="251" y="186"/>
                    <a:pt x="283" y="195"/>
                  </a:cubicBezTo>
                  <a:lnTo>
                    <a:pt x="283" y="368"/>
                  </a:lnTo>
                  <a:close/>
                  <a:moveTo>
                    <a:pt x="414" y="394"/>
                  </a:moveTo>
                  <a:cubicBezTo>
                    <a:pt x="383" y="389"/>
                    <a:pt x="353" y="384"/>
                    <a:pt x="325" y="377"/>
                  </a:cubicBezTo>
                  <a:cubicBezTo>
                    <a:pt x="325" y="204"/>
                    <a:pt x="325" y="204"/>
                    <a:pt x="325" y="204"/>
                  </a:cubicBezTo>
                  <a:cubicBezTo>
                    <a:pt x="353" y="211"/>
                    <a:pt x="383" y="216"/>
                    <a:pt x="414" y="221"/>
                  </a:cubicBezTo>
                  <a:lnTo>
                    <a:pt x="414"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109"/>
            <p:cNvSpPr>
              <a:spLocks noEditPoints="1"/>
            </p:cNvSpPr>
            <p:nvPr/>
          </p:nvSpPr>
          <p:spPr bwMode="auto">
            <a:xfrm>
              <a:off x="5084824" y="5913892"/>
              <a:ext cx="390750" cy="187694"/>
            </a:xfrm>
            <a:custGeom>
              <a:avLst/>
              <a:gdLst/>
              <a:ahLst/>
              <a:cxnLst>
                <a:cxn ang="0">
                  <a:pos x="668" y="0"/>
                </a:cxn>
                <a:cxn ang="0">
                  <a:pos x="0" y="232"/>
                </a:cxn>
                <a:cxn ang="0">
                  <a:pos x="0" y="409"/>
                </a:cxn>
                <a:cxn ang="0">
                  <a:pos x="668" y="641"/>
                </a:cxn>
                <a:cxn ang="0">
                  <a:pos x="1335" y="409"/>
                </a:cxn>
                <a:cxn ang="0">
                  <a:pos x="1335" y="232"/>
                </a:cxn>
                <a:cxn ang="0">
                  <a:pos x="668" y="0"/>
                </a:cxn>
                <a:cxn ang="0">
                  <a:pos x="152" y="532"/>
                </a:cxn>
                <a:cxn ang="0">
                  <a:pos x="63" y="481"/>
                </a:cxn>
                <a:cxn ang="0">
                  <a:pos x="63" y="308"/>
                </a:cxn>
                <a:cxn ang="0">
                  <a:pos x="152" y="359"/>
                </a:cxn>
                <a:cxn ang="0">
                  <a:pos x="152" y="532"/>
                </a:cxn>
                <a:cxn ang="0">
                  <a:pos x="283" y="576"/>
                </a:cxn>
                <a:cxn ang="0">
                  <a:pos x="194" y="548"/>
                </a:cxn>
                <a:cxn ang="0">
                  <a:pos x="194" y="375"/>
                </a:cxn>
                <a:cxn ang="0">
                  <a:pos x="283" y="403"/>
                </a:cxn>
                <a:cxn ang="0">
                  <a:pos x="283" y="576"/>
                </a:cxn>
                <a:cxn ang="0">
                  <a:pos x="414" y="602"/>
                </a:cxn>
                <a:cxn ang="0">
                  <a:pos x="325" y="586"/>
                </a:cxn>
                <a:cxn ang="0">
                  <a:pos x="325" y="413"/>
                </a:cxn>
                <a:cxn ang="0">
                  <a:pos x="414" y="429"/>
                </a:cxn>
                <a:cxn ang="0">
                  <a:pos x="414" y="602"/>
                </a:cxn>
                <a:cxn ang="0">
                  <a:pos x="1217" y="515"/>
                </a:cxn>
                <a:cxn ang="0">
                  <a:pos x="1128" y="553"/>
                </a:cxn>
                <a:cxn ang="0">
                  <a:pos x="1128" y="380"/>
                </a:cxn>
                <a:cxn ang="0">
                  <a:pos x="1217" y="342"/>
                </a:cxn>
                <a:cxn ang="0">
                  <a:pos x="1217" y="515"/>
                </a:cxn>
                <a:cxn ang="0">
                  <a:pos x="1121" y="345"/>
                </a:cxn>
                <a:cxn ang="0">
                  <a:pos x="668" y="410"/>
                </a:cxn>
                <a:cxn ang="0">
                  <a:pos x="214" y="345"/>
                </a:cxn>
                <a:cxn ang="0">
                  <a:pos x="55" y="232"/>
                </a:cxn>
                <a:cxn ang="0">
                  <a:pos x="214" y="120"/>
                </a:cxn>
                <a:cxn ang="0">
                  <a:pos x="668" y="55"/>
                </a:cxn>
                <a:cxn ang="0">
                  <a:pos x="1121" y="120"/>
                </a:cxn>
                <a:cxn ang="0">
                  <a:pos x="1280" y="232"/>
                </a:cxn>
                <a:cxn ang="0">
                  <a:pos x="1121" y="345"/>
                </a:cxn>
              </a:cxnLst>
              <a:rect l="0" t="0" r="r" b="b"/>
              <a:pathLst>
                <a:path w="1335" h="641">
                  <a:moveTo>
                    <a:pt x="668" y="0"/>
                  </a:moveTo>
                  <a:cubicBezTo>
                    <a:pt x="299" y="0"/>
                    <a:pt x="0" y="104"/>
                    <a:pt x="0" y="232"/>
                  </a:cubicBezTo>
                  <a:cubicBezTo>
                    <a:pt x="0" y="409"/>
                    <a:pt x="0" y="409"/>
                    <a:pt x="0" y="409"/>
                  </a:cubicBezTo>
                  <a:cubicBezTo>
                    <a:pt x="0" y="537"/>
                    <a:pt x="299" y="641"/>
                    <a:pt x="668" y="641"/>
                  </a:cubicBezTo>
                  <a:cubicBezTo>
                    <a:pt x="1036" y="641"/>
                    <a:pt x="1335" y="537"/>
                    <a:pt x="1335" y="409"/>
                  </a:cubicBezTo>
                  <a:cubicBezTo>
                    <a:pt x="1335" y="232"/>
                    <a:pt x="1335" y="232"/>
                    <a:pt x="1335" y="232"/>
                  </a:cubicBezTo>
                  <a:cubicBezTo>
                    <a:pt x="1335" y="104"/>
                    <a:pt x="1036" y="0"/>
                    <a:pt x="668" y="0"/>
                  </a:cubicBezTo>
                  <a:close/>
                  <a:moveTo>
                    <a:pt x="152" y="532"/>
                  </a:moveTo>
                  <a:cubicBezTo>
                    <a:pt x="117" y="516"/>
                    <a:pt x="87" y="499"/>
                    <a:pt x="63" y="481"/>
                  </a:cubicBezTo>
                  <a:cubicBezTo>
                    <a:pt x="63" y="308"/>
                    <a:pt x="63" y="308"/>
                    <a:pt x="63" y="308"/>
                  </a:cubicBezTo>
                  <a:cubicBezTo>
                    <a:pt x="87" y="326"/>
                    <a:pt x="117" y="343"/>
                    <a:pt x="152" y="359"/>
                  </a:cubicBezTo>
                  <a:lnTo>
                    <a:pt x="152" y="532"/>
                  </a:lnTo>
                  <a:close/>
                  <a:moveTo>
                    <a:pt x="283" y="576"/>
                  </a:moveTo>
                  <a:cubicBezTo>
                    <a:pt x="251" y="568"/>
                    <a:pt x="221" y="558"/>
                    <a:pt x="194" y="548"/>
                  </a:cubicBezTo>
                  <a:cubicBezTo>
                    <a:pt x="194" y="375"/>
                    <a:pt x="194" y="375"/>
                    <a:pt x="194" y="375"/>
                  </a:cubicBezTo>
                  <a:cubicBezTo>
                    <a:pt x="221" y="385"/>
                    <a:pt x="251" y="395"/>
                    <a:pt x="283" y="403"/>
                  </a:cubicBezTo>
                  <a:lnTo>
                    <a:pt x="283" y="576"/>
                  </a:lnTo>
                  <a:close/>
                  <a:moveTo>
                    <a:pt x="414" y="602"/>
                  </a:moveTo>
                  <a:cubicBezTo>
                    <a:pt x="383" y="597"/>
                    <a:pt x="353" y="592"/>
                    <a:pt x="325" y="586"/>
                  </a:cubicBezTo>
                  <a:cubicBezTo>
                    <a:pt x="325" y="413"/>
                    <a:pt x="325" y="413"/>
                    <a:pt x="325" y="413"/>
                  </a:cubicBezTo>
                  <a:cubicBezTo>
                    <a:pt x="353" y="419"/>
                    <a:pt x="383" y="424"/>
                    <a:pt x="414" y="429"/>
                  </a:cubicBezTo>
                  <a:lnTo>
                    <a:pt x="414" y="602"/>
                  </a:lnTo>
                  <a:close/>
                  <a:moveTo>
                    <a:pt x="1217" y="515"/>
                  </a:moveTo>
                  <a:cubicBezTo>
                    <a:pt x="1191" y="529"/>
                    <a:pt x="1161" y="542"/>
                    <a:pt x="1128" y="553"/>
                  </a:cubicBezTo>
                  <a:cubicBezTo>
                    <a:pt x="1128" y="380"/>
                    <a:pt x="1128" y="380"/>
                    <a:pt x="1128" y="380"/>
                  </a:cubicBezTo>
                  <a:cubicBezTo>
                    <a:pt x="1161" y="369"/>
                    <a:pt x="1191" y="356"/>
                    <a:pt x="1217" y="342"/>
                  </a:cubicBezTo>
                  <a:lnTo>
                    <a:pt x="1217" y="515"/>
                  </a:lnTo>
                  <a:close/>
                  <a:moveTo>
                    <a:pt x="1121" y="345"/>
                  </a:moveTo>
                  <a:cubicBezTo>
                    <a:pt x="1001" y="387"/>
                    <a:pt x="840" y="410"/>
                    <a:pt x="668" y="410"/>
                  </a:cubicBezTo>
                  <a:cubicBezTo>
                    <a:pt x="495" y="410"/>
                    <a:pt x="334" y="387"/>
                    <a:pt x="214" y="345"/>
                  </a:cubicBezTo>
                  <a:cubicBezTo>
                    <a:pt x="104" y="307"/>
                    <a:pt x="55" y="261"/>
                    <a:pt x="55" y="232"/>
                  </a:cubicBezTo>
                  <a:cubicBezTo>
                    <a:pt x="55" y="204"/>
                    <a:pt x="104" y="158"/>
                    <a:pt x="214" y="120"/>
                  </a:cubicBezTo>
                  <a:cubicBezTo>
                    <a:pt x="334" y="78"/>
                    <a:pt x="495" y="55"/>
                    <a:pt x="668" y="55"/>
                  </a:cubicBezTo>
                  <a:cubicBezTo>
                    <a:pt x="840" y="55"/>
                    <a:pt x="1001" y="78"/>
                    <a:pt x="1121" y="120"/>
                  </a:cubicBezTo>
                  <a:cubicBezTo>
                    <a:pt x="1231" y="158"/>
                    <a:pt x="1280" y="204"/>
                    <a:pt x="1280" y="232"/>
                  </a:cubicBezTo>
                  <a:cubicBezTo>
                    <a:pt x="1280" y="261"/>
                    <a:pt x="1231" y="307"/>
                    <a:pt x="1121"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10"/>
            <p:cNvSpPr>
              <a:spLocks noEditPoints="1"/>
            </p:cNvSpPr>
            <p:nvPr/>
          </p:nvSpPr>
          <p:spPr bwMode="auto">
            <a:xfrm>
              <a:off x="5084824" y="6057109"/>
              <a:ext cx="390750" cy="126616"/>
            </a:xfrm>
            <a:custGeom>
              <a:avLst/>
              <a:gdLst/>
              <a:ahLst/>
              <a:cxnLst>
                <a:cxn ang="0">
                  <a:pos x="668" y="208"/>
                </a:cxn>
                <a:cxn ang="0">
                  <a:pos x="4" y="0"/>
                </a:cxn>
                <a:cxn ang="0">
                  <a:pos x="0" y="24"/>
                </a:cxn>
                <a:cxn ang="0">
                  <a:pos x="0" y="201"/>
                </a:cxn>
                <a:cxn ang="0">
                  <a:pos x="668" y="433"/>
                </a:cxn>
                <a:cxn ang="0">
                  <a:pos x="1335" y="201"/>
                </a:cxn>
                <a:cxn ang="0">
                  <a:pos x="1335" y="24"/>
                </a:cxn>
                <a:cxn ang="0">
                  <a:pos x="1331" y="0"/>
                </a:cxn>
                <a:cxn ang="0">
                  <a:pos x="668" y="208"/>
                </a:cxn>
                <a:cxn ang="0">
                  <a:pos x="152" y="323"/>
                </a:cxn>
                <a:cxn ang="0">
                  <a:pos x="63" y="272"/>
                </a:cxn>
                <a:cxn ang="0">
                  <a:pos x="63" y="99"/>
                </a:cxn>
                <a:cxn ang="0">
                  <a:pos x="152" y="150"/>
                </a:cxn>
                <a:cxn ang="0">
                  <a:pos x="152" y="323"/>
                </a:cxn>
                <a:cxn ang="0">
                  <a:pos x="283" y="367"/>
                </a:cxn>
                <a:cxn ang="0">
                  <a:pos x="194" y="340"/>
                </a:cxn>
                <a:cxn ang="0">
                  <a:pos x="194" y="167"/>
                </a:cxn>
                <a:cxn ang="0">
                  <a:pos x="283" y="194"/>
                </a:cxn>
                <a:cxn ang="0">
                  <a:pos x="283" y="367"/>
                </a:cxn>
                <a:cxn ang="0">
                  <a:pos x="414" y="394"/>
                </a:cxn>
                <a:cxn ang="0">
                  <a:pos x="325" y="377"/>
                </a:cxn>
                <a:cxn ang="0">
                  <a:pos x="325" y="204"/>
                </a:cxn>
                <a:cxn ang="0">
                  <a:pos x="414" y="221"/>
                </a:cxn>
                <a:cxn ang="0">
                  <a:pos x="414" y="394"/>
                </a:cxn>
                <a:cxn ang="0">
                  <a:pos x="1217" y="307"/>
                </a:cxn>
                <a:cxn ang="0">
                  <a:pos x="1128" y="345"/>
                </a:cxn>
                <a:cxn ang="0">
                  <a:pos x="1128" y="172"/>
                </a:cxn>
                <a:cxn ang="0">
                  <a:pos x="1217" y="134"/>
                </a:cxn>
                <a:cxn ang="0">
                  <a:pos x="1217" y="307"/>
                </a:cxn>
              </a:cxnLst>
              <a:rect l="0" t="0" r="r" b="b"/>
              <a:pathLst>
                <a:path w="1335" h="433">
                  <a:moveTo>
                    <a:pt x="668" y="208"/>
                  </a:moveTo>
                  <a:cubicBezTo>
                    <a:pt x="322" y="208"/>
                    <a:pt x="38" y="117"/>
                    <a:pt x="4" y="0"/>
                  </a:cubicBezTo>
                  <a:cubicBezTo>
                    <a:pt x="1" y="8"/>
                    <a:pt x="0" y="16"/>
                    <a:pt x="0" y="24"/>
                  </a:cubicBezTo>
                  <a:cubicBezTo>
                    <a:pt x="0" y="201"/>
                    <a:pt x="0" y="201"/>
                    <a:pt x="0" y="201"/>
                  </a:cubicBezTo>
                  <a:cubicBezTo>
                    <a:pt x="0" y="329"/>
                    <a:pt x="299" y="433"/>
                    <a:pt x="668" y="433"/>
                  </a:cubicBezTo>
                  <a:cubicBezTo>
                    <a:pt x="1036" y="433"/>
                    <a:pt x="1335" y="329"/>
                    <a:pt x="1335" y="201"/>
                  </a:cubicBezTo>
                  <a:cubicBezTo>
                    <a:pt x="1335" y="24"/>
                    <a:pt x="1335" y="24"/>
                    <a:pt x="1335" y="24"/>
                  </a:cubicBezTo>
                  <a:cubicBezTo>
                    <a:pt x="1335" y="16"/>
                    <a:pt x="1334" y="8"/>
                    <a:pt x="1331" y="0"/>
                  </a:cubicBezTo>
                  <a:cubicBezTo>
                    <a:pt x="1297" y="117"/>
                    <a:pt x="1013" y="208"/>
                    <a:pt x="668" y="208"/>
                  </a:cubicBezTo>
                  <a:close/>
                  <a:moveTo>
                    <a:pt x="152" y="323"/>
                  </a:moveTo>
                  <a:cubicBezTo>
                    <a:pt x="117" y="308"/>
                    <a:pt x="87" y="291"/>
                    <a:pt x="63" y="272"/>
                  </a:cubicBezTo>
                  <a:cubicBezTo>
                    <a:pt x="63" y="99"/>
                    <a:pt x="63" y="99"/>
                    <a:pt x="63" y="99"/>
                  </a:cubicBezTo>
                  <a:cubicBezTo>
                    <a:pt x="87" y="118"/>
                    <a:pt x="117" y="135"/>
                    <a:pt x="152" y="150"/>
                  </a:cubicBezTo>
                  <a:lnTo>
                    <a:pt x="152" y="323"/>
                  </a:lnTo>
                  <a:close/>
                  <a:moveTo>
                    <a:pt x="283" y="367"/>
                  </a:moveTo>
                  <a:cubicBezTo>
                    <a:pt x="251" y="359"/>
                    <a:pt x="221" y="350"/>
                    <a:pt x="194" y="340"/>
                  </a:cubicBezTo>
                  <a:cubicBezTo>
                    <a:pt x="194" y="167"/>
                    <a:pt x="194" y="167"/>
                    <a:pt x="194" y="167"/>
                  </a:cubicBezTo>
                  <a:cubicBezTo>
                    <a:pt x="221" y="177"/>
                    <a:pt x="251" y="186"/>
                    <a:pt x="283" y="194"/>
                  </a:cubicBezTo>
                  <a:lnTo>
                    <a:pt x="283" y="367"/>
                  </a:lnTo>
                  <a:close/>
                  <a:moveTo>
                    <a:pt x="414" y="394"/>
                  </a:moveTo>
                  <a:cubicBezTo>
                    <a:pt x="383" y="389"/>
                    <a:pt x="353" y="384"/>
                    <a:pt x="325" y="377"/>
                  </a:cubicBezTo>
                  <a:cubicBezTo>
                    <a:pt x="325" y="204"/>
                    <a:pt x="325" y="204"/>
                    <a:pt x="325" y="204"/>
                  </a:cubicBezTo>
                  <a:cubicBezTo>
                    <a:pt x="353" y="211"/>
                    <a:pt x="383" y="216"/>
                    <a:pt x="414" y="221"/>
                  </a:cubicBezTo>
                  <a:lnTo>
                    <a:pt x="414" y="394"/>
                  </a:lnTo>
                  <a:close/>
                  <a:moveTo>
                    <a:pt x="1217" y="307"/>
                  </a:moveTo>
                  <a:cubicBezTo>
                    <a:pt x="1191" y="321"/>
                    <a:pt x="1161" y="334"/>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11"/>
            <p:cNvSpPr>
              <a:spLocks noEditPoints="1"/>
            </p:cNvSpPr>
            <p:nvPr/>
          </p:nvSpPr>
          <p:spPr bwMode="auto">
            <a:xfrm>
              <a:off x="5084824" y="6141355"/>
              <a:ext cx="390750" cy="126740"/>
            </a:xfrm>
            <a:custGeom>
              <a:avLst/>
              <a:gdLst/>
              <a:ahLst/>
              <a:cxnLst>
                <a:cxn ang="0">
                  <a:pos x="668" y="208"/>
                </a:cxn>
                <a:cxn ang="0">
                  <a:pos x="4" y="0"/>
                </a:cxn>
                <a:cxn ang="0">
                  <a:pos x="0" y="24"/>
                </a:cxn>
                <a:cxn ang="0">
                  <a:pos x="0" y="201"/>
                </a:cxn>
                <a:cxn ang="0">
                  <a:pos x="668" y="433"/>
                </a:cxn>
                <a:cxn ang="0">
                  <a:pos x="1335" y="201"/>
                </a:cxn>
                <a:cxn ang="0">
                  <a:pos x="1335" y="24"/>
                </a:cxn>
                <a:cxn ang="0">
                  <a:pos x="1331" y="0"/>
                </a:cxn>
                <a:cxn ang="0">
                  <a:pos x="668" y="208"/>
                </a:cxn>
                <a:cxn ang="0">
                  <a:pos x="152" y="324"/>
                </a:cxn>
                <a:cxn ang="0">
                  <a:pos x="63" y="272"/>
                </a:cxn>
                <a:cxn ang="0">
                  <a:pos x="63" y="99"/>
                </a:cxn>
                <a:cxn ang="0">
                  <a:pos x="152" y="151"/>
                </a:cxn>
                <a:cxn ang="0">
                  <a:pos x="152" y="324"/>
                </a:cxn>
                <a:cxn ang="0">
                  <a:pos x="283" y="368"/>
                </a:cxn>
                <a:cxn ang="0">
                  <a:pos x="194" y="340"/>
                </a:cxn>
                <a:cxn ang="0">
                  <a:pos x="194" y="167"/>
                </a:cxn>
                <a:cxn ang="0">
                  <a:pos x="283" y="195"/>
                </a:cxn>
                <a:cxn ang="0">
                  <a:pos x="283" y="368"/>
                </a:cxn>
                <a:cxn ang="0">
                  <a:pos x="414" y="394"/>
                </a:cxn>
                <a:cxn ang="0">
                  <a:pos x="325" y="377"/>
                </a:cxn>
                <a:cxn ang="0">
                  <a:pos x="325" y="204"/>
                </a:cxn>
                <a:cxn ang="0">
                  <a:pos x="414" y="221"/>
                </a:cxn>
                <a:cxn ang="0">
                  <a:pos x="414" y="394"/>
                </a:cxn>
                <a:cxn ang="0">
                  <a:pos x="1217" y="307"/>
                </a:cxn>
                <a:cxn ang="0">
                  <a:pos x="1128" y="345"/>
                </a:cxn>
                <a:cxn ang="0">
                  <a:pos x="1128" y="172"/>
                </a:cxn>
                <a:cxn ang="0">
                  <a:pos x="1217" y="134"/>
                </a:cxn>
                <a:cxn ang="0">
                  <a:pos x="1217" y="307"/>
                </a:cxn>
              </a:cxnLst>
              <a:rect l="0" t="0" r="r" b="b"/>
              <a:pathLst>
                <a:path w="1335" h="433">
                  <a:moveTo>
                    <a:pt x="668" y="208"/>
                  </a:moveTo>
                  <a:cubicBezTo>
                    <a:pt x="322" y="208"/>
                    <a:pt x="38" y="117"/>
                    <a:pt x="4" y="0"/>
                  </a:cubicBezTo>
                  <a:cubicBezTo>
                    <a:pt x="1" y="8"/>
                    <a:pt x="0" y="16"/>
                    <a:pt x="0" y="24"/>
                  </a:cubicBezTo>
                  <a:cubicBezTo>
                    <a:pt x="0" y="201"/>
                    <a:pt x="0" y="201"/>
                    <a:pt x="0" y="201"/>
                  </a:cubicBezTo>
                  <a:cubicBezTo>
                    <a:pt x="0" y="329"/>
                    <a:pt x="299" y="433"/>
                    <a:pt x="668" y="433"/>
                  </a:cubicBezTo>
                  <a:cubicBezTo>
                    <a:pt x="1036" y="433"/>
                    <a:pt x="1335" y="329"/>
                    <a:pt x="1335" y="201"/>
                  </a:cubicBezTo>
                  <a:cubicBezTo>
                    <a:pt x="1335" y="24"/>
                    <a:pt x="1335" y="24"/>
                    <a:pt x="1335" y="24"/>
                  </a:cubicBezTo>
                  <a:cubicBezTo>
                    <a:pt x="1335" y="16"/>
                    <a:pt x="1334" y="8"/>
                    <a:pt x="1331" y="0"/>
                  </a:cubicBezTo>
                  <a:cubicBezTo>
                    <a:pt x="1297" y="117"/>
                    <a:pt x="1013" y="208"/>
                    <a:pt x="668" y="208"/>
                  </a:cubicBezTo>
                  <a:close/>
                  <a:moveTo>
                    <a:pt x="152" y="324"/>
                  </a:moveTo>
                  <a:cubicBezTo>
                    <a:pt x="117" y="308"/>
                    <a:pt x="87" y="291"/>
                    <a:pt x="63" y="272"/>
                  </a:cubicBezTo>
                  <a:cubicBezTo>
                    <a:pt x="63" y="99"/>
                    <a:pt x="63" y="99"/>
                    <a:pt x="63" y="99"/>
                  </a:cubicBezTo>
                  <a:cubicBezTo>
                    <a:pt x="87" y="118"/>
                    <a:pt x="117" y="135"/>
                    <a:pt x="152" y="151"/>
                  </a:cubicBezTo>
                  <a:lnTo>
                    <a:pt x="152" y="324"/>
                  </a:lnTo>
                  <a:close/>
                  <a:moveTo>
                    <a:pt x="283" y="368"/>
                  </a:moveTo>
                  <a:cubicBezTo>
                    <a:pt x="251" y="359"/>
                    <a:pt x="221" y="350"/>
                    <a:pt x="194" y="340"/>
                  </a:cubicBezTo>
                  <a:cubicBezTo>
                    <a:pt x="194" y="167"/>
                    <a:pt x="194" y="167"/>
                    <a:pt x="194" y="167"/>
                  </a:cubicBezTo>
                  <a:cubicBezTo>
                    <a:pt x="221" y="177"/>
                    <a:pt x="251" y="186"/>
                    <a:pt x="283" y="195"/>
                  </a:cubicBezTo>
                  <a:lnTo>
                    <a:pt x="283" y="368"/>
                  </a:lnTo>
                  <a:close/>
                  <a:moveTo>
                    <a:pt x="414" y="394"/>
                  </a:moveTo>
                  <a:cubicBezTo>
                    <a:pt x="383" y="389"/>
                    <a:pt x="353" y="384"/>
                    <a:pt x="325" y="377"/>
                  </a:cubicBezTo>
                  <a:cubicBezTo>
                    <a:pt x="325" y="204"/>
                    <a:pt x="325" y="204"/>
                    <a:pt x="325" y="204"/>
                  </a:cubicBezTo>
                  <a:cubicBezTo>
                    <a:pt x="353" y="211"/>
                    <a:pt x="383" y="216"/>
                    <a:pt x="414" y="221"/>
                  </a:cubicBezTo>
                  <a:lnTo>
                    <a:pt x="414"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112"/>
            <p:cNvSpPr>
              <a:spLocks noEditPoints="1"/>
            </p:cNvSpPr>
            <p:nvPr/>
          </p:nvSpPr>
          <p:spPr bwMode="auto">
            <a:xfrm>
              <a:off x="5084824" y="6225600"/>
              <a:ext cx="390750" cy="126740"/>
            </a:xfrm>
            <a:custGeom>
              <a:avLst/>
              <a:gdLst/>
              <a:ahLst/>
              <a:cxnLst>
                <a:cxn ang="0">
                  <a:pos x="668" y="208"/>
                </a:cxn>
                <a:cxn ang="0">
                  <a:pos x="4" y="0"/>
                </a:cxn>
                <a:cxn ang="0">
                  <a:pos x="0" y="24"/>
                </a:cxn>
                <a:cxn ang="0">
                  <a:pos x="0" y="201"/>
                </a:cxn>
                <a:cxn ang="0">
                  <a:pos x="668" y="433"/>
                </a:cxn>
                <a:cxn ang="0">
                  <a:pos x="1335" y="201"/>
                </a:cxn>
                <a:cxn ang="0">
                  <a:pos x="1335" y="24"/>
                </a:cxn>
                <a:cxn ang="0">
                  <a:pos x="1331" y="0"/>
                </a:cxn>
                <a:cxn ang="0">
                  <a:pos x="668" y="208"/>
                </a:cxn>
                <a:cxn ang="0">
                  <a:pos x="152" y="324"/>
                </a:cxn>
                <a:cxn ang="0">
                  <a:pos x="63" y="272"/>
                </a:cxn>
                <a:cxn ang="0">
                  <a:pos x="63" y="99"/>
                </a:cxn>
                <a:cxn ang="0">
                  <a:pos x="152" y="151"/>
                </a:cxn>
                <a:cxn ang="0">
                  <a:pos x="152" y="324"/>
                </a:cxn>
                <a:cxn ang="0">
                  <a:pos x="283" y="368"/>
                </a:cxn>
                <a:cxn ang="0">
                  <a:pos x="194" y="340"/>
                </a:cxn>
                <a:cxn ang="0">
                  <a:pos x="194" y="167"/>
                </a:cxn>
                <a:cxn ang="0">
                  <a:pos x="283" y="195"/>
                </a:cxn>
                <a:cxn ang="0">
                  <a:pos x="283" y="368"/>
                </a:cxn>
                <a:cxn ang="0">
                  <a:pos x="414" y="394"/>
                </a:cxn>
                <a:cxn ang="0">
                  <a:pos x="325" y="377"/>
                </a:cxn>
                <a:cxn ang="0">
                  <a:pos x="325" y="205"/>
                </a:cxn>
                <a:cxn ang="0">
                  <a:pos x="414" y="221"/>
                </a:cxn>
                <a:cxn ang="0">
                  <a:pos x="414" y="394"/>
                </a:cxn>
                <a:cxn ang="0">
                  <a:pos x="1217" y="307"/>
                </a:cxn>
                <a:cxn ang="0">
                  <a:pos x="1128" y="345"/>
                </a:cxn>
                <a:cxn ang="0">
                  <a:pos x="1128" y="172"/>
                </a:cxn>
                <a:cxn ang="0">
                  <a:pos x="1217" y="134"/>
                </a:cxn>
                <a:cxn ang="0">
                  <a:pos x="1217" y="307"/>
                </a:cxn>
              </a:cxnLst>
              <a:rect l="0" t="0" r="r" b="b"/>
              <a:pathLst>
                <a:path w="1335" h="433">
                  <a:moveTo>
                    <a:pt x="668" y="208"/>
                  </a:moveTo>
                  <a:cubicBezTo>
                    <a:pt x="322" y="208"/>
                    <a:pt x="38" y="117"/>
                    <a:pt x="4" y="0"/>
                  </a:cubicBezTo>
                  <a:cubicBezTo>
                    <a:pt x="1" y="8"/>
                    <a:pt x="0" y="16"/>
                    <a:pt x="0" y="24"/>
                  </a:cubicBezTo>
                  <a:cubicBezTo>
                    <a:pt x="0" y="201"/>
                    <a:pt x="0" y="201"/>
                    <a:pt x="0" y="201"/>
                  </a:cubicBezTo>
                  <a:cubicBezTo>
                    <a:pt x="0" y="329"/>
                    <a:pt x="299" y="433"/>
                    <a:pt x="668" y="433"/>
                  </a:cubicBezTo>
                  <a:cubicBezTo>
                    <a:pt x="1036" y="433"/>
                    <a:pt x="1335" y="329"/>
                    <a:pt x="1335" y="201"/>
                  </a:cubicBezTo>
                  <a:cubicBezTo>
                    <a:pt x="1335" y="24"/>
                    <a:pt x="1335" y="24"/>
                    <a:pt x="1335" y="24"/>
                  </a:cubicBezTo>
                  <a:cubicBezTo>
                    <a:pt x="1335" y="16"/>
                    <a:pt x="1334" y="8"/>
                    <a:pt x="1331" y="0"/>
                  </a:cubicBezTo>
                  <a:cubicBezTo>
                    <a:pt x="1297" y="117"/>
                    <a:pt x="1013" y="208"/>
                    <a:pt x="668" y="208"/>
                  </a:cubicBezTo>
                  <a:close/>
                  <a:moveTo>
                    <a:pt x="152" y="324"/>
                  </a:moveTo>
                  <a:cubicBezTo>
                    <a:pt x="117" y="308"/>
                    <a:pt x="87" y="291"/>
                    <a:pt x="63" y="272"/>
                  </a:cubicBezTo>
                  <a:cubicBezTo>
                    <a:pt x="63" y="99"/>
                    <a:pt x="63" y="99"/>
                    <a:pt x="63" y="99"/>
                  </a:cubicBezTo>
                  <a:cubicBezTo>
                    <a:pt x="87" y="118"/>
                    <a:pt x="117" y="135"/>
                    <a:pt x="152" y="151"/>
                  </a:cubicBezTo>
                  <a:lnTo>
                    <a:pt x="152" y="324"/>
                  </a:lnTo>
                  <a:close/>
                  <a:moveTo>
                    <a:pt x="283" y="368"/>
                  </a:moveTo>
                  <a:cubicBezTo>
                    <a:pt x="251" y="359"/>
                    <a:pt x="221" y="350"/>
                    <a:pt x="194" y="340"/>
                  </a:cubicBezTo>
                  <a:cubicBezTo>
                    <a:pt x="194" y="167"/>
                    <a:pt x="194" y="167"/>
                    <a:pt x="194" y="167"/>
                  </a:cubicBezTo>
                  <a:cubicBezTo>
                    <a:pt x="221" y="177"/>
                    <a:pt x="251" y="186"/>
                    <a:pt x="283" y="195"/>
                  </a:cubicBezTo>
                  <a:lnTo>
                    <a:pt x="283" y="368"/>
                  </a:lnTo>
                  <a:close/>
                  <a:moveTo>
                    <a:pt x="414" y="394"/>
                  </a:moveTo>
                  <a:cubicBezTo>
                    <a:pt x="383" y="389"/>
                    <a:pt x="353" y="384"/>
                    <a:pt x="325" y="377"/>
                  </a:cubicBezTo>
                  <a:cubicBezTo>
                    <a:pt x="325" y="205"/>
                    <a:pt x="325" y="205"/>
                    <a:pt x="325" y="205"/>
                  </a:cubicBezTo>
                  <a:cubicBezTo>
                    <a:pt x="353" y="211"/>
                    <a:pt x="383" y="216"/>
                    <a:pt x="414" y="221"/>
                  </a:cubicBezTo>
                  <a:lnTo>
                    <a:pt x="414"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13"/>
            <p:cNvSpPr>
              <a:spLocks noEditPoints="1"/>
            </p:cNvSpPr>
            <p:nvPr/>
          </p:nvSpPr>
          <p:spPr bwMode="auto">
            <a:xfrm>
              <a:off x="5084824" y="6309845"/>
              <a:ext cx="390750" cy="126740"/>
            </a:xfrm>
            <a:custGeom>
              <a:avLst/>
              <a:gdLst/>
              <a:ahLst/>
              <a:cxnLst>
                <a:cxn ang="0">
                  <a:pos x="668" y="208"/>
                </a:cxn>
                <a:cxn ang="0">
                  <a:pos x="4" y="0"/>
                </a:cxn>
                <a:cxn ang="0">
                  <a:pos x="0" y="24"/>
                </a:cxn>
                <a:cxn ang="0">
                  <a:pos x="0" y="201"/>
                </a:cxn>
                <a:cxn ang="0">
                  <a:pos x="668" y="433"/>
                </a:cxn>
                <a:cxn ang="0">
                  <a:pos x="1335" y="201"/>
                </a:cxn>
                <a:cxn ang="0">
                  <a:pos x="1335" y="24"/>
                </a:cxn>
                <a:cxn ang="0">
                  <a:pos x="1331" y="0"/>
                </a:cxn>
                <a:cxn ang="0">
                  <a:pos x="668" y="208"/>
                </a:cxn>
                <a:cxn ang="0">
                  <a:pos x="152" y="324"/>
                </a:cxn>
                <a:cxn ang="0">
                  <a:pos x="63" y="273"/>
                </a:cxn>
                <a:cxn ang="0">
                  <a:pos x="63" y="100"/>
                </a:cxn>
                <a:cxn ang="0">
                  <a:pos x="152" y="151"/>
                </a:cxn>
                <a:cxn ang="0">
                  <a:pos x="152" y="324"/>
                </a:cxn>
                <a:cxn ang="0">
                  <a:pos x="283" y="368"/>
                </a:cxn>
                <a:cxn ang="0">
                  <a:pos x="194" y="340"/>
                </a:cxn>
                <a:cxn ang="0">
                  <a:pos x="194" y="167"/>
                </a:cxn>
                <a:cxn ang="0">
                  <a:pos x="283" y="195"/>
                </a:cxn>
                <a:cxn ang="0">
                  <a:pos x="283" y="368"/>
                </a:cxn>
                <a:cxn ang="0">
                  <a:pos x="414" y="394"/>
                </a:cxn>
                <a:cxn ang="0">
                  <a:pos x="325" y="378"/>
                </a:cxn>
                <a:cxn ang="0">
                  <a:pos x="325" y="205"/>
                </a:cxn>
                <a:cxn ang="0">
                  <a:pos x="414" y="221"/>
                </a:cxn>
                <a:cxn ang="0">
                  <a:pos x="414" y="394"/>
                </a:cxn>
                <a:cxn ang="0">
                  <a:pos x="1217" y="307"/>
                </a:cxn>
                <a:cxn ang="0">
                  <a:pos x="1128" y="345"/>
                </a:cxn>
                <a:cxn ang="0">
                  <a:pos x="1128" y="172"/>
                </a:cxn>
                <a:cxn ang="0">
                  <a:pos x="1217" y="134"/>
                </a:cxn>
                <a:cxn ang="0">
                  <a:pos x="1217" y="307"/>
                </a:cxn>
              </a:cxnLst>
              <a:rect l="0" t="0" r="r" b="b"/>
              <a:pathLst>
                <a:path w="1335" h="433">
                  <a:moveTo>
                    <a:pt x="668" y="208"/>
                  </a:moveTo>
                  <a:cubicBezTo>
                    <a:pt x="322" y="208"/>
                    <a:pt x="38" y="117"/>
                    <a:pt x="4" y="0"/>
                  </a:cubicBezTo>
                  <a:cubicBezTo>
                    <a:pt x="1" y="8"/>
                    <a:pt x="0" y="16"/>
                    <a:pt x="0" y="24"/>
                  </a:cubicBezTo>
                  <a:cubicBezTo>
                    <a:pt x="0" y="201"/>
                    <a:pt x="0" y="201"/>
                    <a:pt x="0" y="201"/>
                  </a:cubicBezTo>
                  <a:cubicBezTo>
                    <a:pt x="0" y="329"/>
                    <a:pt x="299" y="433"/>
                    <a:pt x="668" y="433"/>
                  </a:cubicBezTo>
                  <a:cubicBezTo>
                    <a:pt x="1036" y="433"/>
                    <a:pt x="1335" y="329"/>
                    <a:pt x="1335" y="201"/>
                  </a:cubicBezTo>
                  <a:cubicBezTo>
                    <a:pt x="1335" y="24"/>
                    <a:pt x="1335" y="24"/>
                    <a:pt x="1335" y="24"/>
                  </a:cubicBezTo>
                  <a:cubicBezTo>
                    <a:pt x="1335" y="16"/>
                    <a:pt x="1334" y="8"/>
                    <a:pt x="1331" y="0"/>
                  </a:cubicBezTo>
                  <a:cubicBezTo>
                    <a:pt x="1297" y="117"/>
                    <a:pt x="1013" y="208"/>
                    <a:pt x="668" y="208"/>
                  </a:cubicBezTo>
                  <a:close/>
                  <a:moveTo>
                    <a:pt x="152" y="324"/>
                  </a:moveTo>
                  <a:cubicBezTo>
                    <a:pt x="117" y="308"/>
                    <a:pt x="87" y="291"/>
                    <a:pt x="63" y="273"/>
                  </a:cubicBezTo>
                  <a:cubicBezTo>
                    <a:pt x="63" y="100"/>
                    <a:pt x="63" y="100"/>
                    <a:pt x="63" y="100"/>
                  </a:cubicBezTo>
                  <a:cubicBezTo>
                    <a:pt x="87" y="118"/>
                    <a:pt x="117" y="135"/>
                    <a:pt x="152" y="151"/>
                  </a:cubicBezTo>
                  <a:lnTo>
                    <a:pt x="152" y="324"/>
                  </a:lnTo>
                  <a:close/>
                  <a:moveTo>
                    <a:pt x="283" y="368"/>
                  </a:moveTo>
                  <a:cubicBezTo>
                    <a:pt x="251" y="360"/>
                    <a:pt x="221" y="350"/>
                    <a:pt x="194" y="340"/>
                  </a:cubicBezTo>
                  <a:cubicBezTo>
                    <a:pt x="194" y="167"/>
                    <a:pt x="194" y="167"/>
                    <a:pt x="194" y="167"/>
                  </a:cubicBezTo>
                  <a:cubicBezTo>
                    <a:pt x="221" y="177"/>
                    <a:pt x="251" y="187"/>
                    <a:pt x="283" y="195"/>
                  </a:cubicBezTo>
                  <a:lnTo>
                    <a:pt x="283" y="368"/>
                  </a:lnTo>
                  <a:close/>
                  <a:moveTo>
                    <a:pt x="414" y="394"/>
                  </a:moveTo>
                  <a:cubicBezTo>
                    <a:pt x="383" y="389"/>
                    <a:pt x="353" y="384"/>
                    <a:pt x="325" y="378"/>
                  </a:cubicBezTo>
                  <a:cubicBezTo>
                    <a:pt x="325" y="205"/>
                    <a:pt x="325" y="205"/>
                    <a:pt x="325" y="205"/>
                  </a:cubicBezTo>
                  <a:cubicBezTo>
                    <a:pt x="353" y="211"/>
                    <a:pt x="383" y="216"/>
                    <a:pt x="414" y="221"/>
                  </a:cubicBezTo>
                  <a:lnTo>
                    <a:pt x="414"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114"/>
            <p:cNvSpPr>
              <a:spLocks noEditPoints="1"/>
            </p:cNvSpPr>
            <p:nvPr/>
          </p:nvSpPr>
          <p:spPr bwMode="auto">
            <a:xfrm>
              <a:off x="5084824" y="6394214"/>
              <a:ext cx="390750" cy="126740"/>
            </a:xfrm>
            <a:custGeom>
              <a:avLst/>
              <a:gdLst/>
              <a:ahLst/>
              <a:cxnLst>
                <a:cxn ang="0">
                  <a:pos x="668" y="208"/>
                </a:cxn>
                <a:cxn ang="0">
                  <a:pos x="4" y="1"/>
                </a:cxn>
                <a:cxn ang="0">
                  <a:pos x="0" y="25"/>
                </a:cxn>
                <a:cxn ang="0">
                  <a:pos x="0" y="201"/>
                </a:cxn>
                <a:cxn ang="0">
                  <a:pos x="668" y="433"/>
                </a:cxn>
                <a:cxn ang="0">
                  <a:pos x="1335" y="201"/>
                </a:cxn>
                <a:cxn ang="0">
                  <a:pos x="1335" y="25"/>
                </a:cxn>
                <a:cxn ang="0">
                  <a:pos x="1331" y="0"/>
                </a:cxn>
                <a:cxn ang="0">
                  <a:pos x="668" y="208"/>
                </a:cxn>
                <a:cxn ang="0">
                  <a:pos x="152" y="324"/>
                </a:cxn>
                <a:cxn ang="0">
                  <a:pos x="63" y="273"/>
                </a:cxn>
                <a:cxn ang="0">
                  <a:pos x="63" y="100"/>
                </a:cxn>
                <a:cxn ang="0">
                  <a:pos x="152" y="151"/>
                </a:cxn>
                <a:cxn ang="0">
                  <a:pos x="152" y="324"/>
                </a:cxn>
                <a:cxn ang="0">
                  <a:pos x="283" y="368"/>
                </a:cxn>
                <a:cxn ang="0">
                  <a:pos x="194" y="340"/>
                </a:cxn>
                <a:cxn ang="0">
                  <a:pos x="194" y="167"/>
                </a:cxn>
                <a:cxn ang="0">
                  <a:pos x="283" y="195"/>
                </a:cxn>
                <a:cxn ang="0">
                  <a:pos x="283" y="368"/>
                </a:cxn>
                <a:cxn ang="0">
                  <a:pos x="414" y="394"/>
                </a:cxn>
                <a:cxn ang="0">
                  <a:pos x="325" y="378"/>
                </a:cxn>
                <a:cxn ang="0">
                  <a:pos x="325" y="205"/>
                </a:cxn>
                <a:cxn ang="0">
                  <a:pos x="414" y="221"/>
                </a:cxn>
                <a:cxn ang="0">
                  <a:pos x="414" y="394"/>
                </a:cxn>
                <a:cxn ang="0">
                  <a:pos x="1217" y="307"/>
                </a:cxn>
                <a:cxn ang="0">
                  <a:pos x="1128" y="345"/>
                </a:cxn>
                <a:cxn ang="0">
                  <a:pos x="1128" y="172"/>
                </a:cxn>
                <a:cxn ang="0">
                  <a:pos x="1217" y="134"/>
                </a:cxn>
                <a:cxn ang="0">
                  <a:pos x="1217" y="307"/>
                </a:cxn>
              </a:cxnLst>
              <a:rect l="0" t="0" r="r" b="b"/>
              <a:pathLst>
                <a:path w="1335" h="433">
                  <a:moveTo>
                    <a:pt x="668" y="208"/>
                  </a:moveTo>
                  <a:cubicBezTo>
                    <a:pt x="322" y="208"/>
                    <a:pt x="38" y="117"/>
                    <a:pt x="4" y="1"/>
                  </a:cubicBezTo>
                  <a:cubicBezTo>
                    <a:pt x="1" y="8"/>
                    <a:pt x="0" y="16"/>
                    <a:pt x="0" y="25"/>
                  </a:cubicBezTo>
                  <a:cubicBezTo>
                    <a:pt x="0" y="201"/>
                    <a:pt x="0" y="201"/>
                    <a:pt x="0" y="201"/>
                  </a:cubicBezTo>
                  <a:cubicBezTo>
                    <a:pt x="0" y="329"/>
                    <a:pt x="299" y="433"/>
                    <a:pt x="668" y="433"/>
                  </a:cubicBezTo>
                  <a:cubicBezTo>
                    <a:pt x="1036" y="433"/>
                    <a:pt x="1335" y="329"/>
                    <a:pt x="1335" y="201"/>
                  </a:cubicBezTo>
                  <a:cubicBezTo>
                    <a:pt x="1335" y="25"/>
                    <a:pt x="1335" y="25"/>
                    <a:pt x="1335" y="25"/>
                  </a:cubicBezTo>
                  <a:cubicBezTo>
                    <a:pt x="1335" y="16"/>
                    <a:pt x="1334" y="8"/>
                    <a:pt x="1331" y="0"/>
                  </a:cubicBezTo>
                  <a:cubicBezTo>
                    <a:pt x="1297" y="117"/>
                    <a:pt x="1013" y="208"/>
                    <a:pt x="668" y="208"/>
                  </a:cubicBezTo>
                  <a:close/>
                  <a:moveTo>
                    <a:pt x="152" y="324"/>
                  </a:moveTo>
                  <a:cubicBezTo>
                    <a:pt x="117" y="308"/>
                    <a:pt x="87" y="291"/>
                    <a:pt x="63" y="273"/>
                  </a:cubicBezTo>
                  <a:cubicBezTo>
                    <a:pt x="63" y="100"/>
                    <a:pt x="63" y="100"/>
                    <a:pt x="63" y="100"/>
                  </a:cubicBezTo>
                  <a:cubicBezTo>
                    <a:pt x="87" y="118"/>
                    <a:pt x="117" y="135"/>
                    <a:pt x="152" y="151"/>
                  </a:cubicBezTo>
                  <a:lnTo>
                    <a:pt x="152" y="324"/>
                  </a:lnTo>
                  <a:close/>
                  <a:moveTo>
                    <a:pt x="283" y="368"/>
                  </a:moveTo>
                  <a:cubicBezTo>
                    <a:pt x="251" y="360"/>
                    <a:pt x="221" y="350"/>
                    <a:pt x="194" y="340"/>
                  </a:cubicBezTo>
                  <a:cubicBezTo>
                    <a:pt x="194" y="167"/>
                    <a:pt x="194" y="167"/>
                    <a:pt x="194" y="167"/>
                  </a:cubicBezTo>
                  <a:cubicBezTo>
                    <a:pt x="221" y="177"/>
                    <a:pt x="251" y="187"/>
                    <a:pt x="283" y="195"/>
                  </a:cubicBezTo>
                  <a:lnTo>
                    <a:pt x="283" y="368"/>
                  </a:lnTo>
                  <a:close/>
                  <a:moveTo>
                    <a:pt x="414" y="394"/>
                  </a:moveTo>
                  <a:cubicBezTo>
                    <a:pt x="383" y="389"/>
                    <a:pt x="353" y="384"/>
                    <a:pt x="325" y="378"/>
                  </a:cubicBezTo>
                  <a:cubicBezTo>
                    <a:pt x="325" y="205"/>
                    <a:pt x="325" y="205"/>
                    <a:pt x="325" y="205"/>
                  </a:cubicBezTo>
                  <a:cubicBezTo>
                    <a:pt x="353" y="211"/>
                    <a:pt x="383" y="216"/>
                    <a:pt x="414" y="221"/>
                  </a:cubicBezTo>
                  <a:lnTo>
                    <a:pt x="414"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115"/>
            <p:cNvSpPr>
              <a:spLocks noEditPoints="1"/>
            </p:cNvSpPr>
            <p:nvPr/>
          </p:nvSpPr>
          <p:spPr bwMode="auto">
            <a:xfrm>
              <a:off x="5521784" y="5821470"/>
              <a:ext cx="390378" cy="187570"/>
            </a:xfrm>
            <a:custGeom>
              <a:avLst/>
              <a:gdLst/>
              <a:ahLst/>
              <a:cxnLst>
                <a:cxn ang="0">
                  <a:pos x="667" y="0"/>
                </a:cxn>
                <a:cxn ang="0">
                  <a:pos x="0" y="232"/>
                </a:cxn>
                <a:cxn ang="0">
                  <a:pos x="0" y="409"/>
                </a:cxn>
                <a:cxn ang="0">
                  <a:pos x="667" y="641"/>
                </a:cxn>
                <a:cxn ang="0">
                  <a:pos x="1334" y="409"/>
                </a:cxn>
                <a:cxn ang="0">
                  <a:pos x="1334" y="232"/>
                </a:cxn>
                <a:cxn ang="0">
                  <a:pos x="667" y="0"/>
                </a:cxn>
                <a:cxn ang="0">
                  <a:pos x="151" y="531"/>
                </a:cxn>
                <a:cxn ang="0">
                  <a:pos x="62" y="480"/>
                </a:cxn>
                <a:cxn ang="0">
                  <a:pos x="62" y="307"/>
                </a:cxn>
                <a:cxn ang="0">
                  <a:pos x="151" y="358"/>
                </a:cxn>
                <a:cxn ang="0">
                  <a:pos x="151" y="531"/>
                </a:cxn>
                <a:cxn ang="0">
                  <a:pos x="282" y="575"/>
                </a:cxn>
                <a:cxn ang="0">
                  <a:pos x="193" y="548"/>
                </a:cxn>
                <a:cxn ang="0">
                  <a:pos x="193" y="375"/>
                </a:cxn>
                <a:cxn ang="0">
                  <a:pos x="282" y="402"/>
                </a:cxn>
                <a:cxn ang="0">
                  <a:pos x="282" y="575"/>
                </a:cxn>
                <a:cxn ang="0">
                  <a:pos x="413" y="601"/>
                </a:cxn>
                <a:cxn ang="0">
                  <a:pos x="324" y="585"/>
                </a:cxn>
                <a:cxn ang="0">
                  <a:pos x="324" y="412"/>
                </a:cxn>
                <a:cxn ang="0">
                  <a:pos x="413" y="428"/>
                </a:cxn>
                <a:cxn ang="0">
                  <a:pos x="413" y="601"/>
                </a:cxn>
                <a:cxn ang="0">
                  <a:pos x="1217" y="515"/>
                </a:cxn>
                <a:cxn ang="0">
                  <a:pos x="1128" y="553"/>
                </a:cxn>
                <a:cxn ang="0">
                  <a:pos x="1128" y="380"/>
                </a:cxn>
                <a:cxn ang="0">
                  <a:pos x="1217" y="342"/>
                </a:cxn>
                <a:cxn ang="0">
                  <a:pos x="1217" y="515"/>
                </a:cxn>
                <a:cxn ang="0">
                  <a:pos x="1121" y="345"/>
                </a:cxn>
                <a:cxn ang="0">
                  <a:pos x="667" y="410"/>
                </a:cxn>
                <a:cxn ang="0">
                  <a:pos x="213" y="345"/>
                </a:cxn>
                <a:cxn ang="0">
                  <a:pos x="54" y="232"/>
                </a:cxn>
                <a:cxn ang="0">
                  <a:pos x="213" y="120"/>
                </a:cxn>
                <a:cxn ang="0">
                  <a:pos x="667" y="55"/>
                </a:cxn>
                <a:cxn ang="0">
                  <a:pos x="1121" y="120"/>
                </a:cxn>
                <a:cxn ang="0">
                  <a:pos x="1280" y="232"/>
                </a:cxn>
                <a:cxn ang="0">
                  <a:pos x="1121" y="345"/>
                </a:cxn>
              </a:cxnLst>
              <a:rect l="0" t="0" r="r" b="b"/>
              <a:pathLst>
                <a:path w="1334" h="641">
                  <a:moveTo>
                    <a:pt x="667" y="0"/>
                  </a:moveTo>
                  <a:cubicBezTo>
                    <a:pt x="298" y="0"/>
                    <a:pt x="0" y="104"/>
                    <a:pt x="0" y="232"/>
                  </a:cubicBezTo>
                  <a:cubicBezTo>
                    <a:pt x="0" y="409"/>
                    <a:pt x="0" y="409"/>
                    <a:pt x="0" y="409"/>
                  </a:cubicBezTo>
                  <a:cubicBezTo>
                    <a:pt x="0" y="537"/>
                    <a:pt x="298" y="641"/>
                    <a:pt x="667" y="641"/>
                  </a:cubicBezTo>
                  <a:cubicBezTo>
                    <a:pt x="1036" y="641"/>
                    <a:pt x="1334" y="537"/>
                    <a:pt x="1334" y="409"/>
                  </a:cubicBezTo>
                  <a:cubicBezTo>
                    <a:pt x="1334" y="232"/>
                    <a:pt x="1334" y="232"/>
                    <a:pt x="1334" y="232"/>
                  </a:cubicBezTo>
                  <a:cubicBezTo>
                    <a:pt x="1334" y="104"/>
                    <a:pt x="1036" y="0"/>
                    <a:pt x="667" y="0"/>
                  </a:cubicBezTo>
                  <a:close/>
                  <a:moveTo>
                    <a:pt x="151" y="531"/>
                  </a:moveTo>
                  <a:cubicBezTo>
                    <a:pt x="116" y="516"/>
                    <a:pt x="86" y="499"/>
                    <a:pt x="62" y="480"/>
                  </a:cubicBezTo>
                  <a:cubicBezTo>
                    <a:pt x="62" y="307"/>
                    <a:pt x="62" y="307"/>
                    <a:pt x="62" y="307"/>
                  </a:cubicBezTo>
                  <a:cubicBezTo>
                    <a:pt x="86" y="326"/>
                    <a:pt x="116" y="343"/>
                    <a:pt x="151" y="358"/>
                  </a:cubicBezTo>
                  <a:lnTo>
                    <a:pt x="151" y="531"/>
                  </a:lnTo>
                  <a:close/>
                  <a:moveTo>
                    <a:pt x="282" y="575"/>
                  </a:moveTo>
                  <a:cubicBezTo>
                    <a:pt x="251" y="567"/>
                    <a:pt x="221" y="558"/>
                    <a:pt x="193" y="548"/>
                  </a:cubicBezTo>
                  <a:cubicBezTo>
                    <a:pt x="193" y="375"/>
                    <a:pt x="193" y="375"/>
                    <a:pt x="193" y="375"/>
                  </a:cubicBezTo>
                  <a:cubicBezTo>
                    <a:pt x="221" y="385"/>
                    <a:pt x="251" y="394"/>
                    <a:pt x="282" y="402"/>
                  </a:cubicBezTo>
                  <a:lnTo>
                    <a:pt x="282" y="575"/>
                  </a:lnTo>
                  <a:close/>
                  <a:moveTo>
                    <a:pt x="413" y="601"/>
                  </a:moveTo>
                  <a:cubicBezTo>
                    <a:pt x="383" y="597"/>
                    <a:pt x="353" y="591"/>
                    <a:pt x="324" y="585"/>
                  </a:cubicBezTo>
                  <a:cubicBezTo>
                    <a:pt x="324" y="412"/>
                    <a:pt x="324" y="412"/>
                    <a:pt x="324" y="412"/>
                  </a:cubicBezTo>
                  <a:cubicBezTo>
                    <a:pt x="353" y="418"/>
                    <a:pt x="383" y="424"/>
                    <a:pt x="413" y="428"/>
                  </a:cubicBezTo>
                  <a:lnTo>
                    <a:pt x="413"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5"/>
                  </a:moveTo>
                  <a:cubicBezTo>
                    <a:pt x="1001" y="387"/>
                    <a:pt x="839" y="410"/>
                    <a:pt x="667" y="410"/>
                  </a:cubicBezTo>
                  <a:cubicBezTo>
                    <a:pt x="495" y="410"/>
                    <a:pt x="334" y="387"/>
                    <a:pt x="213" y="345"/>
                  </a:cubicBezTo>
                  <a:cubicBezTo>
                    <a:pt x="103" y="307"/>
                    <a:pt x="54" y="261"/>
                    <a:pt x="54" y="232"/>
                  </a:cubicBezTo>
                  <a:cubicBezTo>
                    <a:pt x="54" y="204"/>
                    <a:pt x="103" y="158"/>
                    <a:pt x="213" y="120"/>
                  </a:cubicBezTo>
                  <a:cubicBezTo>
                    <a:pt x="334" y="78"/>
                    <a:pt x="495" y="55"/>
                    <a:pt x="667" y="55"/>
                  </a:cubicBezTo>
                  <a:cubicBezTo>
                    <a:pt x="839" y="55"/>
                    <a:pt x="1001" y="78"/>
                    <a:pt x="1121" y="120"/>
                  </a:cubicBezTo>
                  <a:cubicBezTo>
                    <a:pt x="1231" y="158"/>
                    <a:pt x="1280" y="204"/>
                    <a:pt x="1280" y="232"/>
                  </a:cubicBezTo>
                  <a:cubicBezTo>
                    <a:pt x="1280" y="261"/>
                    <a:pt x="1231" y="307"/>
                    <a:pt x="1121"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116"/>
            <p:cNvSpPr>
              <a:spLocks noEditPoints="1"/>
            </p:cNvSpPr>
            <p:nvPr/>
          </p:nvSpPr>
          <p:spPr bwMode="auto">
            <a:xfrm>
              <a:off x="5521784" y="5964563"/>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9"/>
                    <a:pt x="298" y="432"/>
                    <a:pt x="667" y="432"/>
                  </a:cubicBezTo>
                  <a:cubicBezTo>
                    <a:pt x="1036" y="432"/>
                    <a:pt x="1334" y="329"/>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1"/>
                    <a:pt x="62" y="272"/>
                  </a:cubicBezTo>
                  <a:cubicBezTo>
                    <a:pt x="62" y="99"/>
                    <a:pt x="62" y="99"/>
                    <a:pt x="62" y="99"/>
                  </a:cubicBezTo>
                  <a:cubicBezTo>
                    <a:pt x="86" y="118"/>
                    <a:pt x="116" y="135"/>
                    <a:pt x="151" y="150"/>
                  </a:cubicBezTo>
                  <a:lnTo>
                    <a:pt x="151" y="323"/>
                  </a:lnTo>
                  <a:close/>
                  <a:moveTo>
                    <a:pt x="282" y="367"/>
                  </a:moveTo>
                  <a:cubicBezTo>
                    <a:pt x="251" y="359"/>
                    <a:pt x="221" y="350"/>
                    <a:pt x="193" y="340"/>
                  </a:cubicBezTo>
                  <a:cubicBezTo>
                    <a:pt x="193" y="167"/>
                    <a:pt x="193" y="167"/>
                    <a:pt x="193" y="167"/>
                  </a:cubicBezTo>
                  <a:cubicBezTo>
                    <a:pt x="221" y="177"/>
                    <a:pt x="251" y="186"/>
                    <a:pt x="282" y="194"/>
                  </a:cubicBezTo>
                  <a:lnTo>
                    <a:pt x="282" y="367"/>
                  </a:lnTo>
                  <a:close/>
                  <a:moveTo>
                    <a:pt x="413" y="393"/>
                  </a:moveTo>
                  <a:cubicBezTo>
                    <a:pt x="383" y="389"/>
                    <a:pt x="353" y="383"/>
                    <a:pt x="324" y="377"/>
                  </a:cubicBezTo>
                  <a:cubicBezTo>
                    <a:pt x="324" y="204"/>
                    <a:pt x="324" y="204"/>
                    <a:pt x="324" y="204"/>
                  </a:cubicBezTo>
                  <a:cubicBezTo>
                    <a:pt x="353" y="210"/>
                    <a:pt x="383" y="216"/>
                    <a:pt x="413" y="220"/>
                  </a:cubicBezTo>
                  <a:lnTo>
                    <a:pt x="413"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117"/>
            <p:cNvSpPr>
              <a:spLocks noEditPoints="1"/>
            </p:cNvSpPr>
            <p:nvPr/>
          </p:nvSpPr>
          <p:spPr bwMode="auto">
            <a:xfrm>
              <a:off x="5521784" y="6048809"/>
              <a:ext cx="390378" cy="126492"/>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9"/>
                    <a:pt x="298" y="432"/>
                    <a:pt x="667" y="432"/>
                  </a:cubicBezTo>
                  <a:cubicBezTo>
                    <a:pt x="1036" y="432"/>
                    <a:pt x="1334" y="329"/>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1"/>
                    <a:pt x="62" y="272"/>
                  </a:cubicBezTo>
                  <a:cubicBezTo>
                    <a:pt x="62" y="99"/>
                    <a:pt x="62" y="99"/>
                    <a:pt x="62" y="99"/>
                  </a:cubicBezTo>
                  <a:cubicBezTo>
                    <a:pt x="86" y="118"/>
                    <a:pt x="116" y="135"/>
                    <a:pt x="151" y="150"/>
                  </a:cubicBezTo>
                  <a:lnTo>
                    <a:pt x="151" y="323"/>
                  </a:lnTo>
                  <a:close/>
                  <a:moveTo>
                    <a:pt x="282" y="367"/>
                  </a:moveTo>
                  <a:cubicBezTo>
                    <a:pt x="251" y="359"/>
                    <a:pt x="221" y="350"/>
                    <a:pt x="193" y="340"/>
                  </a:cubicBezTo>
                  <a:cubicBezTo>
                    <a:pt x="193" y="167"/>
                    <a:pt x="193" y="167"/>
                    <a:pt x="193" y="167"/>
                  </a:cubicBezTo>
                  <a:cubicBezTo>
                    <a:pt x="221" y="177"/>
                    <a:pt x="251" y="186"/>
                    <a:pt x="282" y="194"/>
                  </a:cubicBezTo>
                  <a:lnTo>
                    <a:pt x="282" y="367"/>
                  </a:lnTo>
                  <a:close/>
                  <a:moveTo>
                    <a:pt x="413" y="393"/>
                  </a:moveTo>
                  <a:cubicBezTo>
                    <a:pt x="383" y="389"/>
                    <a:pt x="353" y="383"/>
                    <a:pt x="324" y="377"/>
                  </a:cubicBezTo>
                  <a:cubicBezTo>
                    <a:pt x="324" y="204"/>
                    <a:pt x="324" y="204"/>
                    <a:pt x="324" y="204"/>
                  </a:cubicBezTo>
                  <a:cubicBezTo>
                    <a:pt x="353" y="210"/>
                    <a:pt x="383" y="216"/>
                    <a:pt x="413" y="220"/>
                  </a:cubicBezTo>
                  <a:lnTo>
                    <a:pt x="413"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118"/>
            <p:cNvSpPr>
              <a:spLocks noEditPoints="1"/>
            </p:cNvSpPr>
            <p:nvPr/>
          </p:nvSpPr>
          <p:spPr bwMode="auto">
            <a:xfrm>
              <a:off x="5521784" y="6133178"/>
              <a:ext cx="390378" cy="126740"/>
            </a:xfrm>
            <a:custGeom>
              <a:avLst/>
              <a:gdLst/>
              <a:ahLst/>
              <a:cxnLst>
                <a:cxn ang="0">
                  <a:pos x="667" y="208"/>
                </a:cxn>
                <a:cxn ang="0">
                  <a:pos x="3" y="0"/>
                </a:cxn>
                <a:cxn ang="0">
                  <a:pos x="0" y="24"/>
                </a:cxn>
                <a:cxn ang="0">
                  <a:pos x="0" y="200"/>
                </a:cxn>
                <a:cxn ang="0">
                  <a:pos x="667" y="433"/>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0"/>
                    <a:pt x="0" y="200"/>
                    <a:pt x="0" y="200"/>
                  </a:cubicBezTo>
                  <a:cubicBezTo>
                    <a:pt x="0" y="329"/>
                    <a:pt x="298" y="433"/>
                    <a:pt x="667" y="433"/>
                  </a:cubicBezTo>
                  <a:cubicBezTo>
                    <a:pt x="1036" y="433"/>
                    <a:pt x="1334" y="329"/>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1"/>
                    <a:pt x="62" y="272"/>
                  </a:cubicBezTo>
                  <a:cubicBezTo>
                    <a:pt x="62" y="99"/>
                    <a:pt x="62" y="99"/>
                    <a:pt x="62" y="99"/>
                  </a:cubicBezTo>
                  <a:cubicBezTo>
                    <a:pt x="86" y="118"/>
                    <a:pt x="116" y="135"/>
                    <a:pt x="151" y="150"/>
                  </a:cubicBezTo>
                  <a:lnTo>
                    <a:pt x="151" y="323"/>
                  </a:lnTo>
                  <a:close/>
                  <a:moveTo>
                    <a:pt x="282" y="367"/>
                  </a:moveTo>
                  <a:cubicBezTo>
                    <a:pt x="251" y="359"/>
                    <a:pt x="221" y="350"/>
                    <a:pt x="193" y="340"/>
                  </a:cubicBezTo>
                  <a:cubicBezTo>
                    <a:pt x="193" y="167"/>
                    <a:pt x="193" y="167"/>
                    <a:pt x="193" y="167"/>
                  </a:cubicBezTo>
                  <a:cubicBezTo>
                    <a:pt x="221" y="177"/>
                    <a:pt x="251" y="186"/>
                    <a:pt x="282" y="194"/>
                  </a:cubicBezTo>
                  <a:lnTo>
                    <a:pt x="282" y="367"/>
                  </a:lnTo>
                  <a:close/>
                  <a:moveTo>
                    <a:pt x="413" y="393"/>
                  </a:moveTo>
                  <a:cubicBezTo>
                    <a:pt x="383" y="389"/>
                    <a:pt x="353" y="383"/>
                    <a:pt x="324" y="377"/>
                  </a:cubicBezTo>
                  <a:cubicBezTo>
                    <a:pt x="324" y="204"/>
                    <a:pt x="324" y="204"/>
                    <a:pt x="324" y="204"/>
                  </a:cubicBezTo>
                  <a:cubicBezTo>
                    <a:pt x="353" y="210"/>
                    <a:pt x="383" y="216"/>
                    <a:pt x="413" y="220"/>
                  </a:cubicBezTo>
                  <a:lnTo>
                    <a:pt x="413"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119"/>
            <p:cNvSpPr>
              <a:spLocks noEditPoints="1"/>
            </p:cNvSpPr>
            <p:nvPr/>
          </p:nvSpPr>
          <p:spPr bwMode="auto">
            <a:xfrm>
              <a:off x="5521784" y="6217423"/>
              <a:ext cx="390378" cy="126740"/>
            </a:xfrm>
            <a:custGeom>
              <a:avLst/>
              <a:gdLst/>
              <a:ahLst/>
              <a:cxnLst>
                <a:cxn ang="0">
                  <a:pos x="667" y="208"/>
                </a:cxn>
                <a:cxn ang="0">
                  <a:pos x="3" y="0"/>
                </a:cxn>
                <a:cxn ang="0">
                  <a:pos x="0" y="24"/>
                </a:cxn>
                <a:cxn ang="0">
                  <a:pos x="0" y="201"/>
                </a:cxn>
                <a:cxn ang="0">
                  <a:pos x="667" y="433"/>
                </a:cxn>
                <a:cxn ang="0">
                  <a:pos x="1334" y="201"/>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1"/>
                    <a:pt x="0" y="201"/>
                    <a:pt x="0" y="201"/>
                  </a:cubicBezTo>
                  <a:cubicBezTo>
                    <a:pt x="0" y="329"/>
                    <a:pt x="298" y="433"/>
                    <a:pt x="667" y="433"/>
                  </a:cubicBezTo>
                  <a:cubicBezTo>
                    <a:pt x="1036" y="433"/>
                    <a:pt x="1334" y="329"/>
                    <a:pt x="1334" y="201"/>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1"/>
                    <a:pt x="62" y="272"/>
                  </a:cubicBezTo>
                  <a:cubicBezTo>
                    <a:pt x="62" y="99"/>
                    <a:pt x="62" y="99"/>
                    <a:pt x="62" y="99"/>
                  </a:cubicBezTo>
                  <a:cubicBezTo>
                    <a:pt x="86" y="118"/>
                    <a:pt x="116" y="135"/>
                    <a:pt x="151" y="150"/>
                  </a:cubicBezTo>
                  <a:lnTo>
                    <a:pt x="151" y="323"/>
                  </a:lnTo>
                  <a:close/>
                  <a:moveTo>
                    <a:pt x="282" y="367"/>
                  </a:moveTo>
                  <a:cubicBezTo>
                    <a:pt x="251" y="359"/>
                    <a:pt x="221" y="350"/>
                    <a:pt x="193" y="340"/>
                  </a:cubicBezTo>
                  <a:cubicBezTo>
                    <a:pt x="193" y="167"/>
                    <a:pt x="193" y="167"/>
                    <a:pt x="193" y="167"/>
                  </a:cubicBezTo>
                  <a:cubicBezTo>
                    <a:pt x="221" y="177"/>
                    <a:pt x="251" y="186"/>
                    <a:pt x="282" y="194"/>
                  </a:cubicBezTo>
                  <a:lnTo>
                    <a:pt x="282" y="367"/>
                  </a:lnTo>
                  <a:close/>
                  <a:moveTo>
                    <a:pt x="413" y="393"/>
                  </a:moveTo>
                  <a:cubicBezTo>
                    <a:pt x="383" y="389"/>
                    <a:pt x="353" y="383"/>
                    <a:pt x="324" y="377"/>
                  </a:cubicBezTo>
                  <a:cubicBezTo>
                    <a:pt x="324" y="204"/>
                    <a:pt x="324" y="204"/>
                    <a:pt x="324" y="204"/>
                  </a:cubicBezTo>
                  <a:cubicBezTo>
                    <a:pt x="353" y="210"/>
                    <a:pt x="383" y="216"/>
                    <a:pt x="413" y="220"/>
                  </a:cubicBezTo>
                  <a:lnTo>
                    <a:pt x="413"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120"/>
            <p:cNvSpPr>
              <a:spLocks noEditPoints="1"/>
            </p:cNvSpPr>
            <p:nvPr/>
          </p:nvSpPr>
          <p:spPr bwMode="auto">
            <a:xfrm>
              <a:off x="5521784" y="6301668"/>
              <a:ext cx="390378" cy="126740"/>
            </a:xfrm>
            <a:custGeom>
              <a:avLst/>
              <a:gdLst/>
              <a:ahLst/>
              <a:cxnLst>
                <a:cxn ang="0">
                  <a:pos x="667" y="208"/>
                </a:cxn>
                <a:cxn ang="0">
                  <a:pos x="3" y="0"/>
                </a:cxn>
                <a:cxn ang="0">
                  <a:pos x="0" y="24"/>
                </a:cxn>
                <a:cxn ang="0">
                  <a:pos x="0" y="201"/>
                </a:cxn>
                <a:cxn ang="0">
                  <a:pos x="667" y="433"/>
                </a:cxn>
                <a:cxn ang="0">
                  <a:pos x="1334" y="201"/>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1"/>
                    <a:pt x="0" y="201"/>
                    <a:pt x="0" y="201"/>
                  </a:cubicBezTo>
                  <a:cubicBezTo>
                    <a:pt x="0" y="329"/>
                    <a:pt x="298" y="433"/>
                    <a:pt x="667" y="433"/>
                  </a:cubicBezTo>
                  <a:cubicBezTo>
                    <a:pt x="1036" y="433"/>
                    <a:pt x="1334" y="329"/>
                    <a:pt x="1334" y="201"/>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1"/>
                    <a:pt x="62" y="272"/>
                  </a:cubicBezTo>
                  <a:cubicBezTo>
                    <a:pt x="62" y="99"/>
                    <a:pt x="62" y="99"/>
                    <a:pt x="62" y="99"/>
                  </a:cubicBezTo>
                  <a:cubicBezTo>
                    <a:pt x="86" y="118"/>
                    <a:pt x="116" y="135"/>
                    <a:pt x="151" y="150"/>
                  </a:cubicBezTo>
                  <a:lnTo>
                    <a:pt x="151" y="323"/>
                  </a:lnTo>
                  <a:close/>
                  <a:moveTo>
                    <a:pt x="282" y="367"/>
                  </a:moveTo>
                  <a:cubicBezTo>
                    <a:pt x="251" y="359"/>
                    <a:pt x="221" y="350"/>
                    <a:pt x="193" y="340"/>
                  </a:cubicBezTo>
                  <a:cubicBezTo>
                    <a:pt x="193" y="167"/>
                    <a:pt x="193" y="167"/>
                    <a:pt x="193" y="167"/>
                  </a:cubicBezTo>
                  <a:cubicBezTo>
                    <a:pt x="221" y="177"/>
                    <a:pt x="251" y="186"/>
                    <a:pt x="282" y="194"/>
                  </a:cubicBezTo>
                  <a:lnTo>
                    <a:pt x="282" y="367"/>
                  </a:lnTo>
                  <a:close/>
                  <a:moveTo>
                    <a:pt x="413" y="393"/>
                  </a:moveTo>
                  <a:cubicBezTo>
                    <a:pt x="383" y="389"/>
                    <a:pt x="353" y="383"/>
                    <a:pt x="324" y="377"/>
                  </a:cubicBezTo>
                  <a:cubicBezTo>
                    <a:pt x="324" y="204"/>
                    <a:pt x="324" y="204"/>
                    <a:pt x="324" y="204"/>
                  </a:cubicBezTo>
                  <a:cubicBezTo>
                    <a:pt x="353" y="210"/>
                    <a:pt x="383" y="216"/>
                    <a:pt x="413" y="220"/>
                  </a:cubicBezTo>
                  <a:lnTo>
                    <a:pt x="413"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121"/>
            <p:cNvSpPr>
              <a:spLocks noEditPoints="1"/>
            </p:cNvSpPr>
            <p:nvPr/>
          </p:nvSpPr>
          <p:spPr bwMode="auto">
            <a:xfrm>
              <a:off x="5521784" y="6386038"/>
              <a:ext cx="390378" cy="126740"/>
            </a:xfrm>
            <a:custGeom>
              <a:avLst/>
              <a:gdLst/>
              <a:ahLst/>
              <a:cxnLst>
                <a:cxn ang="0">
                  <a:pos x="667" y="208"/>
                </a:cxn>
                <a:cxn ang="0">
                  <a:pos x="3" y="0"/>
                </a:cxn>
                <a:cxn ang="0">
                  <a:pos x="0" y="24"/>
                </a:cxn>
                <a:cxn ang="0">
                  <a:pos x="0" y="201"/>
                </a:cxn>
                <a:cxn ang="0">
                  <a:pos x="667" y="433"/>
                </a:cxn>
                <a:cxn ang="0">
                  <a:pos x="1334" y="201"/>
                </a:cxn>
                <a:cxn ang="0">
                  <a:pos x="1334" y="24"/>
                </a:cxn>
                <a:cxn ang="0">
                  <a:pos x="1331" y="0"/>
                </a:cxn>
                <a:cxn ang="0">
                  <a:pos x="667" y="208"/>
                </a:cxn>
                <a:cxn ang="0">
                  <a:pos x="151" y="323"/>
                </a:cxn>
                <a:cxn ang="0">
                  <a:pos x="62" y="272"/>
                </a:cxn>
                <a:cxn ang="0">
                  <a:pos x="62" y="99"/>
                </a:cxn>
                <a:cxn ang="0">
                  <a:pos x="151" y="150"/>
                </a:cxn>
                <a:cxn ang="0">
                  <a:pos x="151" y="323"/>
                </a:cxn>
                <a:cxn ang="0">
                  <a:pos x="282" y="368"/>
                </a:cxn>
                <a:cxn ang="0">
                  <a:pos x="193" y="340"/>
                </a:cxn>
                <a:cxn ang="0">
                  <a:pos x="193" y="167"/>
                </a:cxn>
                <a:cxn ang="0">
                  <a:pos x="282" y="195"/>
                </a:cxn>
                <a:cxn ang="0">
                  <a:pos x="282" y="368"/>
                </a:cxn>
                <a:cxn ang="0">
                  <a:pos x="413" y="394"/>
                </a:cxn>
                <a:cxn ang="0">
                  <a:pos x="324" y="377"/>
                </a:cxn>
                <a:cxn ang="0">
                  <a:pos x="324" y="204"/>
                </a:cxn>
                <a:cxn ang="0">
                  <a:pos x="413" y="221"/>
                </a:cxn>
                <a:cxn ang="0">
                  <a:pos x="413" y="394"/>
                </a:cxn>
                <a:cxn ang="0">
                  <a:pos x="1217" y="307"/>
                </a:cxn>
                <a:cxn ang="0">
                  <a:pos x="1128" y="345"/>
                </a:cxn>
                <a:cxn ang="0">
                  <a:pos x="1128" y="172"/>
                </a:cxn>
                <a:cxn ang="0">
                  <a:pos x="1217" y="134"/>
                </a:cxn>
                <a:cxn ang="0">
                  <a:pos x="1217" y="307"/>
                </a:cxn>
              </a:cxnLst>
              <a:rect l="0" t="0" r="r" b="b"/>
              <a:pathLst>
                <a:path w="1334" h="433">
                  <a:moveTo>
                    <a:pt x="667" y="208"/>
                  </a:moveTo>
                  <a:cubicBezTo>
                    <a:pt x="322" y="208"/>
                    <a:pt x="38" y="117"/>
                    <a:pt x="3" y="0"/>
                  </a:cubicBezTo>
                  <a:cubicBezTo>
                    <a:pt x="1" y="8"/>
                    <a:pt x="0" y="16"/>
                    <a:pt x="0" y="24"/>
                  </a:cubicBezTo>
                  <a:cubicBezTo>
                    <a:pt x="0" y="201"/>
                    <a:pt x="0" y="201"/>
                    <a:pt x="0" y="201"/>
                  </a:cubicBezTo>
                  <a:cubicBezTo>
                    <a:pt x="0" y="329"/>
                    <a:pt x="298" y="433"/>
                    <a:pt x="667" y="433"/>
                  </a:cubicBezTo>
                  <a:cubicBezTo>
                    <a:pt x="1036" y="433"/>
                    <a:pt x="1334" y="329"/>
                    <a:pt x="1334" y="201"/>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1"/>
                    <a:pt x="62" y="272"/>
                  </a:cubicBezTo>
                  <a:cubicBezTo>
                    <a:pt x="62" y="99"/>
                    <a:pt x="62" y="99"/>
                    <a:pt x="62" y="99"/>
                  </a:cubicBezTo>
                  <a:cubicBezTo>
                    <a:pt x="86" y="118"/>
                    <a:pt x="116" y="135"/>
                    <a:pt x="151" y="150"/>
                  </a:cubicBezTo>
                  <a:lnTo>
                    <a:pt x="151" y="323"/>
                  </a:lnTo>
                  <a:close/>
                  <a:moveTo>
                    <a:pt x="282" y="368"/>
                  </a:moveTo>
                  <a:cubicBezTo>
                    <a:pt x="251" y="359"/>
                    <a:pt x="221" y="350"/>
                    <a:pt x="193" y="340"/>
                  </a:cubicBezTo>
                  <a:cubicBezTo>
                    <a:pt x="193" y="167"/>
                    <a:pt x="193" y="167"/>
                    <a:pt x="193" y="167"/>
                  </a:cubicBezTo>
                  <a:cubicBezTo>
                    <a:pt x="221" y="177"/>
                    <a:pt x="251" y="186"/>
                    <a:pt x="282" y="195"/>
                  </a:cubicBezTo>
                  <a:lnTo>
                    <a:pt x="282" y="368"/>
                  </a:lnTo>
                  <a:close/>
                  <a:moveTo>
                    <a:pt x="413" y="394"/>
                  </a:moveTo>
                  <a:cubicBezTo>
                    <a:pt x="383" y="389"/>
                    <a:pt x="353" y="384"/>
                    <a:pt x="324" y="377"/>
                  </a:cubicBezTo>
                  <a:cubicBezTo>
                    <a:pt x="324" y="204"/>
                    <a:pt x="324" y="204"/>
                    <a:pt x="324" y="204"/>
                  </a:cubicBezTo>
                  <a:cubicBezTo>
                    <a:pt x="353" y="211"/>
                    <a:pt x="383" y="216"/>
                    <a:pt x="413" y="221"/>
                  </a:cubicBezTo>
                  <a:lnTo>
                    <a:pt x="413" y="394"/>
                  </a:lnTo>
                  <a:close/>
                  <a:moveTo>
                    <a:pt x="1217" y="307"/>
                  </a:moveTo>
                  <a:cubicBezTo>
                    <a:pt x="1191" y="321"/>
                    <a:pt x="1161" y="334"/>
                    <a:pt x="1128" y="345"/>
                  </a:cubicBezTo>
                  <a:cubicBezTo>
                    <a:pt x="1128" y="172"/>
                    <a:pt x="1128" y="172"/>
                    <a:pt x="1128" y="172"/>
                  </a:cubicBezTo>
                  <a:cubicBezTo>
                    <a:pt x="1161" y="161"/>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61"/>
            <p:cNvSpPr>
              <a:spLocks/>
            </p:cNvSpPr>
            <p:nvPr/>
          </p:nvSpPr>
          <p:spPr bwMode="auto">
            <a:xfrm>
              <a:off x="2978567" y="6354941"/>
              <a:ext cx="120050" cy="85484"/>
            </a:xfrm>
            <a:custGeom>
              <a:avLst/>
              <a:gdLst/>
              <a:ahLst/>
              <a:cxnLst>
                <a:cxn ang="0">
                  <a:pos x="410" y="231"/>
                </a:cxn>
                <a:cxn ang="0">
                  <a:pos x="380"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0"/>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1"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80" y="282"/>
                  </a:cubicBezTo>
                  <a:cubicBezTo>
                    <a:pt x="359" y="288"/>
                    <a:pt x="309" y="292"/>
                    <a:pt x="230" y="292"/>
                  </a:cubicBezTo>
                  <a:cubicBezTo>
                    <a:pt x="150" y="292"/>
                    <a:pt x="100" y="288"/>
                    <a:pt x="80" y="281"/>
                  </a:cubicBezTo>
                  <a:cubicBezTo>
                    <a:pt x="60" y="274"/>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2" y="3"/>
                    <a:pt x="151" y="0"/>
                    <a:pt x="229" y="0"/>
                  </a:cubicBezTo>
                  <a:cubicBezTo>
                    <a:pt x="309" y="0"/>
                    <a:pt x="359" y="4"/>
                    <a:pt x="379" y="10"/>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2" y="53"/>
                    <a:pt x="248" y="51"/>
                  </a:cubicBezTo>
                  <a:cubicBezTo>
                    <a:pt x="245" y="49"/>
                    <a:pt x="239" y="48"/>
                    <a:pt x="230" y="48"/>
                  </a:cubicBezTo>
                  <a:cubicBezTo>
                    <a:pt x="221" y="48"/>
                    <a:pt x="215" y="49"/>
                    <a:pt x="212" y="51"/>
                  </a:cubicBezTo>
                  <a:cubicBezTo>
                    <a:pt x="208" y="53"/>
                    <a:pt x="207" y="56"/>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8" y="239"/>
                    <a:pt x="212" y="241"/>
                  </a:cubicBezTo>
                  <a:cubicBezTo>
                    <a:pt x="215" y="243"/>
                    <a:pt x="222" y="244"/>
                    <a:pt x="230" y="244"/>
                  </a:cubicBezTo>
                  <a:cubicBezTo>
                    <a:pt x="238" y="244"/>
                    <a:pt x="244"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162"/>
            <p:cNvSpPr>
              <a:spLocks/>
            </p:cNvSpPr>
            <p:nvPr/>
          </p:nvSpPr>
          <p:spPr bwMode="auto">
            <a:xfrm>
              <a:off x="3459757" y="6275652"/>
              <a:ext cx="119926" cy="85236"/>
            </a:xfrm>
            <a:custGeom>
              <a:avLst/>
              <a:gdLst/>
              <a:ahLst/>
              <a:cxnLst>
                <a:cxn ang="0">
                  <a:pos x="410" y="231"/>
                </a:cxn>
                <a:cxn ang="0">
                  <a:pos x="380" y="281"/>
                </a:cxn>
                <a:cxn ang="0">
                  <a:pos x="230" y="291"/>
                </a:cxn>
                <a:cxn ang="0">
                  <a:pos x="80" y="281"/>
                </a:cxn>
                <a:cxn ang="0">
                  <a:pos x="50" y="231"/>
                </a:cxn>
                <a:cxn ang="0">
                  <a:pos x="50" y="177"/>
                </a:cxn>
                <a:cxn ang="0">
                  <a:pos x="0" y="177"/>
                </a:cxn>
                <a:cxn ang="0">
                  <a:pos x="15" y="148"/>
                </a:cxn>
                <a:cxn ang="0">
                  <a:pos x="50" y="148"/>
                </a:cxn>
                <a:cxn ang="0">
                  <a:pos x="50" y="133"/>
                </a:cxn>
                <a:cxn ang="0">
                  <a:pos x="0" y="133"/>
                </a:cxn>
                <a:cxn ang="0">
                  <a:pos x="15" y="105"/>
                </a:cxn>
                <a:cxn ang="0">
                  <a:pos x="50" y="105"/>
                </a:cxn>
                <a:cxn ang="0">
                  <a:pos x="50" y="60"/>
                </a:cxn>
                <a:cxn ang="0">
                  <a:pos x="81" y="9"/>
                </a:cxn>
                <a:cxn ang="0">
                  <a:pos x="229" y="0"/>
                </a:cxn>
                <a:cxn ang="0">
                  <a:pos x="379" y="10"/>
                </a:cxn>
                <a:cxn ang="0">
                  <a:pos x="410" y="60"/>
                </a:cxn>
                <a:cxn ang="0">
                  <a:pos x="410" y="88"/>
                </a:cxn>
                <a:cxn ang="0">
                  <a:pos x="254" y="88"/>
                </a:cxn>
                <a:cxn ang="0">
                  <a:pos x="254" y="62"/>
                </a:cxn>
                <a:cxn ang="0">
                  <a:pos x="248" y="51"/>
                </a:cxn>
                <a:cxn ang="0">
                  <a:pos x="230" y="47"/>
                </a:cxn>
                <a:cxn ang="0">
                  <a:pos x="212" y="50"/>
                </a:cxn>
                <a:cxn ang="0">
                  <a:pos x="207" y="62"/>
                </a:cxn>
                <a:cxn ang="0">
                  <a:pos x="207" y="105"/>
                </a:cxn>
                <a:cxn ang="0">
                  <a:pos x="350" y="105"/>
                </a:cxn>
                <a:cxn ang="0">
                  <a:pos x="335" y="133"/>
                </a:cxn>
                <a:cxn ang="0">
                  <a:pos x="207" y="133"/>
                </a:cxn>
                <a:cxn ang="0">
                  <a:pos x="207" y="148"/>
                </a:cxn>
                <a:cxn ang="0">
                  <a:pos x="326" y="148"/>
                </a:cxn>
                <a:cxn ang="0">
                  <a:pos x="311" y="177"/>
                </a:cxn>
                <a:cxn ang="0">
                  <a:pos x="207" y="177"/>
                </a:cxn>
                <a:cxn ang="0">
                  <a:pos x="207" y="229"/>
                </a:cxn>
                <a:cxn ang="0">
                  <a:pos x="212" y="240"/>
                </a:cxn>
                <a:cxn ang="0">
                  <a:pos x="230" y="243"/>
                </a:cxn>
                <a:cxn ang="0">
                  <a:pos x="248" y="240"/>
                </a:cxn>
                <a:cxn ang="0">
                  <a:pos x="254" y="229"/>
                </a:cxn>
                <a:cxn ang="0">
                  <a:pos x="254" y="194"/>
                </a:cxn>
                <a:cxn ang="0">
                  <a:pos x="410" y="194"/>
                </a:cxn>
                <a:cxn ang="0">
                  <a:pos x="410" y="231"/>
                </a:cxn>
              </a:cxnLst>
              <a:rect l="0" t="0" r="r" b="b"/>
              <a:pathLst>
                <a:path w="410" h="291">
                  <a:moveTo>
                    <a:pt x="410" y="231"/>
                  </a:moveTo>
                  <a:cubicBezTo>
                    <a:pt x="410" y="258"/>
                    <a:pt x="400" y="274"/>
                    <a:pt x="380" y="281"/>
                  </a:cubicBezTo>
                  <a:cubicBezTo>
                    <a:pt x="359" y="288"/>
                    <a:pt x="310" y="291"/>
                    <a:pt x="230" y="291"/>
                  </a:cubicBezTo>
                  <a:cubicBezTo>
                    <a:pt x="150" y="291"/>
                    <a:pt x="100" y="288"/>
                    <a:pt x="80" y="281"/>
                  </a:cubicBezTo>
                  <a:cubicBezTo>
                    <a:pt x="60" y="274"/>
                    <a:pt x="50" y="257"/>
                    <a:pt x="50" y="231"/>
                  </a:cubicBezTo>
                  <a:cubicBezTo>
                    <a:pt x="50" y="177"/>
                    <a:pt x="50" y="177"/>
                    <a:pt x="50" y="177"/>
                  </a:cubicBezTo>
                  <a:cubicBezTo>
                    <a:pt x="0" y="177"/>
                    <a:pt x="0" y="177"/>
                    <a:pt x="0" y="177"/>
                  </a:cubicBezTo>
                  <a:cubicBezTo>
                    <a:pt x="15" y="148"/>
                    <a:pt x="15" y="148"/>
                    <a:pt x="15" y="148"/>
                  </a:cubicBezTo>
                  <a:cubicBezTo>
                    <a:pt x="50" y="148"/>
                    <a:pt x="50" y="148"/>
                    <a:pt x="50" y="148"/>
                  </a:cubicBezTo>
                  <a:cubicBezTo>
                    <a:pt x="50" y="133"/>
                    <a:pt x="50" y="133"/>
                    <a:pt x="50" y="133"/>
                  </a:cubicBezTo>
                  <a:cubicBezTo>
                    <a:pt x="0" y="133"/>
                    <a:pt x="0" y="133"/>
                    <a:pt x="0" y="133"/>
                  </a:cubicBezTo>
                  <a:cubicBezTo>
                    <a:pt x="15" y="105"/>
                    <a:pt x="15" y="105"/>
                    <a:pt x="15" y="105"/>
                  </a:cubicBezTo>
                  <a:cubicBezTo>
                    <a:pt x="50" y="105"/>
                    <a:pt x="50" y="105"/>
                    <a:pt x="50" y="105"/>
                  </a:cubicBezTo>
                  <a:cubicBezTo>
                    <a:pt x="50" y="60"/>
                    <a:pt x="50" y="60"/>
                    <a:pt x="50" y="60"/>
                  </a:cubicBezTo>
                  <a:cubicBezTo>
                    <a:pt x="50" y="32"/>
                    <a:pt x="60" y="15"/>
                    <a:pt x="81" y="9"/>
                  </a:cubicBezTo>
                  <a:cubicBezTo>
                    <a:pt x="102" y="3"/>
                    <a:pt x="151" y="0"/>
                    <a:pt x="229" y="0"/>
                  </a:cubicBezTo>
                  <a:cubicBezTo>
                    <a:pt x="309" y="0"/>
                    <a:pt x="359" y="3"/>
                    <a:pt x="379" y="10"/>
                  </a:cubicBezTo>
                  <a:cubicBezTo>
                    <a:pt x="400" y="17"/>
                    <a:pt x="410" y="33"/>
                    <a:pt x="410" y="60"/>
                  </a:cubicBezTo>
                  <a:cubicBezTo>
                    <a:pt x="410" y="88"/>
                    <a:pt x="410" y="88"/>
                    <a:pt x="410" y="88"/>
                  </a:cubicBezTo>
                  <a:cubicBezTo>
                    <a:pt x="254" y="88"/>
                    <a:pt x="254" y="88"/>
                    <a:pt x="254" y="88"/>
                  </a:cubicBezTo>
                  <a:cubicBezTo>
                    <a:pt x="254" y="62"/>
                    <a:pt x="254" y="62"/>
                    <a:pt x="254" y="62"/>
                  </a:cubicBezTo>
                  <a:cubicBezTo>
                    <a:pt x="254" y="56"/>
                    <a:pt x="252" y="53"/>
                    <a:pt x="248" y="51"/>
                  </a:cubicBezTo>
                  <a:cubicBezTo>
                    <a:pt x="245" y="48"/>
                    <a:pt x="239" y="47"/>
                    <a:pt x="230" y="47"/>
                  </a:cubicBezTo>
                  <a:cubicBezTo>
                    <a:pt x="221" y="47"/>
                    <a:pt x="215" y="48"/>
                    <a:pt x="212" y="50"/>
                  </a:cubicBezTo>
                  <a:cubicBezTo>
                    <a:pt x="208" y="52"/>
                    <a:pt x="207" y="56"/>
                    <a:pt x="207" y="62"/>
                  </a:cubicBezTo>
                  <a:cubicBezTo>
                    <a:pt x="207" y="105"/>
                    <a:pt x="207" y="105"/>
                    <a:pt x="207" y="105"/>
                  </a:cubicBezTo>
                  <a:cubicBezTo>
                    <a:pt x="350" y="105"/>
                    <a:pt x="350" y="105"/>
                    <a:pt x="350" y="105"/>
                  </a:cubicBezTo>
                  <a:cubicBezTo>
                    <a:pt x="335" y="133"/>
                    <a:pt x="335" y="133"/>
                    <a:pt x="335" y="133"/>
                  </a:cubicBezTo>
                  <a:cubicBezTo>
                    <a:pt x="207" y="133"/>
                    <a:pt x="207" y="133"/>
                    <a:pt x="207" y="133"/>
                  </a:cubicBezTo>
                  <a:cubicBezTo>
                    <a:pt x="207" y="148"/>
                    <a:pt x="207" y="148"/>
                    <a:pt x="207" y="148"/>
                  </a:cubicBezTo>
                  <a:cubicBezTo>
                    <a:pt x="326" y="148"/>
                    <a:pt x="326" y="148"/>
                    <a:pt x="326" y="148"/>
                  </a:cubicBezTo>
                  <a:cubicBezTo>
                    <a:pt x="311" y="177"/>
                    <a:pt x="311" y="177"/>
                    <a:pt x="311" y="177"/>
                  </a:cubicBezTo>
                  <a:cubicBezTo>
                    <a:pt x="207" y="177"/>
                    <a:pt x="207" y="177"/>
                    <a:pt x="207" y="177"/>
                  </a:cubicBezTo>
                  <a:cubicBezTo>
                    <a:pt x="207" y="229"/>
                    <a:pt x="207" y="229"/>
                    <a:pt x="207" y="229"/>
                  </a:cubicBezTo>
                  <a:cubicBezTo>
                    <a:pt x="207" y="234"/>
                    <a:pt x="209" y="238"/>
                    <a:pt x="212" y="240"/>
                  </a:cubicBezTo>
                  <a:cubicBezTo>
                    <a:pt x="216" y="242"/>
                    <a:pt x="222" y="243"/>
                    <a:pt x="230" y="243"/>
                  </a:cubicBezTo>
                  <a:cubicBezTo>
                    <a:pt x="238" y="243"/>
                    <a:pt x="244" y="242"/>
                    <a:pt x="248" y="240"/>
                  </a:cubicBezTo>
                  <a:cubicBezTo>
                    <a:pt x="252" y="237"/>
                    <a:pt x="254" y="234"/>
                    <a:pt x="254" y="229"/>
                  </a:cubicBezTo>
                  <a:cubicBezTo>
                    <a:pt x="254" y="194"/>
                    <a:pt x="254" y="194"/>
                    <a:pt x="254"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163"/>
            <p:cNvSpPr>
              <a:spLocks/>
            </p:cNvSpPr>
            <p:nvPr/>
          </p:nvSpPr>
          <p:spPr bwMode="auto">
            <a:xfrm>
              <a:off x="3881479" y="6189052"/>
              <a:ext cx="119926" cy="85484"/>
            </a:xfrm>
            <a:custGeom>
              <a:avLst/>
              <a:gdLst/>
              <a:ahLst/>
              <a:cxnLst>
                <a:cxn ang="0">
                  <a:pos x="410" y="231"/>
                </a:cxn>
                <a:cxn ang="0">
                  <a:pos x="379"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1"/>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0"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79" y="282"/>
                  </a:cubicBezTo>
                  <a:cubicBezTo>
                    <a:pt x="359" y="288"/>
                    <a:pt x="309" y="292"/>
                    <a:pt x="230" y="292"/>
                  </a:cubicBezTo>
                  <a:cubicBezTo>
                    <a:pt x="150" y="292"/>
                    <a:pt x="100" y="288"/>
                    <a:pt x="80" y="281"/>
                  </a:cubicBezTo>
                  <a:cubicBezTo>
                    <a:pt x="60" y="275"/>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1" y="4"/>
                    <a:pt x="151" y="0"/>
                    <a:pt x="229" y="0"/>
                  </a:cubicBezTo>
                  <a:cubicBezTo>
                    <a:pt x="309" y="0"/>
                    <a:pt x="359" y="4"/>
                    <a:pt x="379" y="11"/>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1" y="53"/>
                    <a:pt x="248" y="51"/>
                  </a:cubicBezTo>
                  <a:cubicBezTo>
                    <a:pt x="244" y="49"/>
                    <a:pt x="238" y="48"/>
                    <a:pt x="230" y="48"/>
                  </a:cubicBezTo>
                  <a:cubicBezTo>
                    <a:pt x="221" y="48"/>
                    <a:pt x="215" y="49"/>
                    <a:pt x="212" y="51"/>
                  </a:cubicBezTo>
                  <a:cubicBezTo>
                    <a:pt x="208" y="53"/>
                    <a:pt x="207" y="57"/>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0" y="177"/>
                    <a:pt x="310" y="177"/>
                    <a:pt x="310" y="177"/>
                  </a:cubicBezTo>
                  <a:cubicBezTo>
                    <a:pt x="207" y="177"/>
                    <a:pt x="207" y="177"/>
                    <a:pt x="207" y="177"/>
                  </a:cubicBezTo>
                  <a:cubicBezTo>
                    <a:pt x="207" y="230"/>
                    <a:pt x="207" y="230"/>
                    <a:pt x="207" y="230"/>
                  </a:cubicBezTo>
                  <a:cubicBezTo>
                    <a:pt x="207" y="235"/>
                    <a:pt x="208" y="239"/>
                    <a:pt x="212" y="241"/>
                  </a:cubicBezTo>
                  <a:cubicBezTo>
                    <a:pt x="215" y="243"/>
                    <a:pt x="221" y="244"/>
                    <a:pt x="230" y="244"/>
                  </a:cubicBezTo>
                  <a:cubicBezTo>
                    <a:pt x="238"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164"/>
            <p:cNvSpPr>
              <a:spLocks/>
            </p:cNvSpPr>
            <p:nvPr/>
          </p:nvSpPr>
          <p:spPr bwMode="auto">
            <a:xfrm>
              <a:off x="4310510" y="6108028"/>
              <a:ext cx="119926" cy="85113"/>
            </a:xfrm>
            <a:custGeom>
              <a:avLst/>
              <a:gdLst/>
              <a:ahLst/>
              <a:cxnLst>
                <a:cxn ang="0">
                  <a:pos x="410" y="231"/>
                </a:cxn>
                <a:cxn ang="0">
                  <a:pos x="380" y="281"/>
                </a:cxn>
                <a:cxn ang="0">
                  <a:pos x="230" y="291"/>
                </a:cxn>
                <a:cxn ang="0">
                  <a:pos x="80" y="281"/>
                </a:cxn>
                <a:cxn ang="0">
                  <a:pos x="50" y="231"/>
                </a:cxn>
                <a:cxn ang="0">
                  <a:pos x="50" y="177"/>
                </a:cxn>
                <a:cxn ang="0">
                  <a:pos x="0" y="177"/>
                </a:cxn>
                <a:cxn ang="0">
                  <a:pos x="16" y="149"/>
                </a:cxn>
                <a:cxn ang="0">
                  <a:pos x="50" y="149"/>
                </a:cxn>
                <a:cxn ang="0">
                  <a:pos x="50" y="133"/>
                </a:cxn>
                <a:cxn ang="0">
                  <a:pos x="0" y="133"/>
                </a:cxn>
                <a:cxn ang="0">
                  <a:pos x="16" y="105"/>
                </a:cxn>
                <a:cxn ang="0">
                  <a:pos x="50" y="105"/>
                </a:cxn>
                <a:cxn ang="0">
                  <a:pos x="50" y="60"/>
                </a:cxn>
                <a:cxn ang="0">
                  <a:pos x="81" y="9"/>
                </a:cxn>
                <a:cxn ang="0">
                  <a:pos x="229" y="0"/>
                </a:cxn>
                <a:cxn ang="0">
                  <a:pos x="380" y="10"/>
                </a:cxn>
                <a:cxn ang="0">
                  <a:pos x="410" y="60"/>
                </a:cxn>
                <a:cxn ang="0">
                  <a:pos x="410" y="88"/>
                </a:cxn>
                <a:cxn ang="0">
                  <a:pos x="254" y="88"/>
                </a:cxn>
                <a:cxn ang="0">
                  <a:pos x="254" y="62"/>
                </a:cxn>
                <a:cxn ang="0">
                  <a:pos x="248" y="51"/>
                </a:cxn>
                <a:cxn ang="0">
                  <a:pos x="230" y="48"/>
                </a:cxn>
                <a:cxn ang="0">
                  <a:pos x="212" y="50"/>
                </a:cxn>
                <a:cxn ang="0">
                  <a:pos x="207" y="62"/>
                </a:cxn>
                <a:cxn ang="0">
                  <a:pos x="207" y="105"/>
                </a:cxn>
                <a:cxn ang="0">
                  <a:pos x="350" y="105"/>
                </a:cxn>
                <a:cxn ang="0">
                  <a:pos x="336" y="133"/>
                </a:cxn>
                <a:cxn ang="0">
                  <a:pos x="207" y="133"/>
                </a:cxn>
                <a:cxn ang="0">
                  <a:pos x="207" y="149"/>
                </a:cxn>
                <a:cxn ang="0">
                  <a:pos x="326" y="149"/>
                </a:cxn>
                <a:cxn ang="0">
                  <a:pos x="311" y="177"/>
                </a:cxn>
                <a:cxn ang="0">
                  <a:pos x="207" y="177"/>
                </a:cxn>
                <a:cxn ang="0">
                  <a:pos x="207" y="230"/>
                </a:cxn>
                <a:cxn ang="0">
                  <a:pos x="212" y="241"/>
                </a:cxn>
                <a:cxn ang="0">
                  <a:pos x="230" y="244"/>
                </a:cxn>
                <a:cxn ang="0">
                  <a:pos x="248" y="240"/>
                </a:cxn>
                <a:cxn ang="0">
                  <a:pos x="254" y="230"/>
                </a:cxn>
                <a:cxn ang="0">
                  <a:pos x="254" y="194"/>
                </a:cxn>
                <a:cxn ang="0">
                  <a:pos x="410" y="194"/>
                </a:cxn>
                <a:cxn ang="0">
                  <a:pos x="410" y="231"/>
                </a:cxn>
              </a:cxnLst>
              <a:rect l="0" t="0" r="r" b="b"/>
              <a:pathLst>
                <a:path w="410" h="291">
                  <a:moveTo>
                    <a:pt x="410" y="231"/>
                  </a:moveTo>
                  <a:cubicBezTo>
                    <a:pt x="410" y="258"/>
                    <a:pt x="400" y="275"/>
                    <a:pt x="380" y="281"/>
                  </a:cubicBezTo>
                  <a:cubicBezTo>
                    <a:pt x="360" y="288"/>
                    <a:pt x="310" y="291"/>
                    <a:pt x="230" y="291"/>
                  </a:cubicBezTo>
                  <a:cubicBezTo>
                    <a:pt x="150" y="291"/>
                    <a:pt x="100" y="288"/>
                    <a:pt x="80" y="281"/>
                  </a:cubicBezTo>
                  <a:cubicBezTo>
                    <a:pt x="60" y="274"/>
                    <a:pt x="50" y="257"/>
                    <a:pt x="50" y="231"/>
                  </a:cubicBezTo>
                  <a:cubicBezTo>
                    <a:pt x="50" y="177"/>
                    <a:pt x="50" y="177"/>
                    <a:pt x="50" y="177"/>
                  </a:cubicBezTo>
                  <a:cubicBezTo>
                    <a:pt x="0" y="177"/>
                    <a:pt x="0" y="177"/>
                    <a:pt x="0" y="177"/>
                  </a:cubicBezTo>
                  <a:cubicBezTo>
                    <a:pt x="16" y="149"/>
                    <a:pt x="16" y="149"/>
                    <a:pt x="16" y="149"/>
                  </a:cubicBezTo>
                  <a:cubicBezTo>
                    <a:pt x="50" y="149"/>
                    <a:pt x="50" y="149"/>
                    <a:pt x="50" y="149"/>
                  </a:cubicBezTo>
                  <a:cubicBezTo>
                    <a:pt x="50" y="133"/>
                    <a:pt x="50" y="133"/>
                    <a:pt x="50" y="133"/>
                  </a:cubicBezTo>
                  <a:cubicBezTo>
                    <a:pt x="0" y="133"/>
                    <a:pt x="0" y="133"/>
                    <a:pt x="0" y="133"/>
                  </a:cubicBezTo>
                  <a:cubicBezTo>
                    <a:pt x="16" y="105"/>
                    <a:pt x="16" y="105"/>
                    <a:pt x="16" y="105"/>
                  </a:cubicBezTo>
                  <a:cubicBezTo>
                    <a:pt x="50" y="105"/>
                    <a:pt x="50" y="105"/>
                    <a:pt x="50" y="105"/>
                  </a:cubicBezTo>
                  <a:cubicBezTo>
                    <a:pt x="50" y="60"/>
                    <a:pt x="50" y="60"/>
                    <a:pt x="50" y="60"/>
                  </a:cubicBezTo>
                  <a:cubicBezTo>
                    <a:pt x="50" y="33"/>
                    <a:pt x="61" y="16"/>
                    <a:pt x="81" y="9"/>
                  </a:cubicBezTo>
                  <a:cubicBezTo>
                    <a:pt x="102" y="3"/>
                    <a:pt x="151" y="0"/>
                    <a:pt x="229" y="0"/>
                  </a:cubicBezTo>
                  <a:cubicBezTo>
                    <a:pt x="309" y="0"/>
                    <a:pt x="359" y="3"/>
                    <a:pt x="380" y="10"/>
                  </a:cubicBezTo>
                  <a:cubicBezTo>
                    <a:pt x="400" y="17"/>
                    <a:pt x="410" y="34"/>
                    <a:pt x="410" y="60"/>
                  </a:cubicBezTo>
                  <a:cubicBezTo>
                    <a:pt x="410" y="88"/>
                    <a:pt x="410" y="88"/>
                    <a:pt x="410" y="88"/>
                  </a:cubicBezTo>
                  <a:cubicBezTo>
                    <a:pt x="254" y="88"/>
                    <a:pt x="254" y="88"/>
                    <a:pt x="254" y="88"/>
                  </a:cubicBezTo>
                  <a:cubicBezTo>
                    <a:pt x="254" y="62"/>
                    <a:pt x="254" y="62"/>
                    <a:pt x="254" y="62"/>
                  </a:cubicBezTo>
                  <a:cubicBezTo>
                    <a:pt x="254" y="57"/>
                    <a:pt x="252" y="53"/>
                    <a:pt x="248" y="51"/>
                  </a:cubicBezTo>
                  <a:cubicBezTo>
                    <a:pt x="245" y="49"/>
                    <a:pt x="239" y="48"/>
                    <a:pt x="230" y="48"/>
                  </a:cubicBezTo>
                  <a:cubicBezTo>
                    <a:pt x="221" y="48"/>
                    <a:pt x="215" y="49"/>
                    <a:pt x="212" y="50"/>
                  </a:cubicBezTo>
                  <a:cubicBezTo>
                    <a:pt x="209" y="52"/>
                    <a:pt x="207" y="56"/>
                    <a:pt x="207" y="62"/>
                  </a:cubicBezTo>
                  <a:cubicBezTo>
                    <a:pt x="207" y="105"/>
                    <a:pt x="207" y="105"/>
                    <a:pt x="207" y="105"/>
                  </a:cubicBezTo>
                  <a:cubicBezTo>
                    <a:pt x="350" y="105"/>
                    <a:pt x="350" y="105"/>
                    <a:pt x="350" y="105"/>
                  </a:cubicBezTo>
                  <a:cubicBezTo>
                    <a:pt x="336" y="133"/>
                    <a:pt x="336" y="133"/>
                    <a:pt x="336" y="133"/>
                  </a:cubicBezTo>
                  <a:cubicBezTo>
                    <a:pt x="207" y="133"/>
                    <a:pt x="207" y="133"/>
                    <a:pt x="207" y="133"/>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9" y="238"/>
                    <a:pt x="212" y="241"/>
                  </a:cubicBezTo>
                  <a:cubicBezTo>
                    <a:pt x="216" y="243"/>
                    <a:pt x="222" y="244"/>
                    <a:pt x="230" y="244"/>
                  </a:cubicBezTo>
                  <a:cubicBezTo>
                    <a:pt x="238" y="244"/>
                    <a:pt x="244" y="242"/>
                    <a:pt x="248" y="240"/>
                  </a:cubicBezTo>
                  <a:cubicBezTo>
                    <a:pt x="252" y="238"/>
                    <a:pt x="254" y="234"/>
                    <a:pt x="254" y="230"/>
                  </a:cubicBezTo>
                  <a:cubicBezTo>
                    <a:pt x="254" y="194"/>
                    <a:pt x="254" y="194"/>
                    <a:pt x="254"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165"/>
            <p:cNvSpPr>
              <a:spLocks/>
            </p:cNvSpPr>
            <p:nvPr/>
          </p:nvSpPr>
          <p:spPr bwMode="auto">
            <a:xfrm>
              <a:off x="4778072" y="6023659"/>
              <a:ext cx="120050" cy="85236"/>
            </a:xfrm>
            <a:custGeom>
              <a:avLst/>
              <a:gdLst/>
              <a:ahLst/>
              <a:cxnLst>
                <a:cxn ang="0">
                  <a:pos x="410" y="231"/>
                </a:cxn>
                <a:cxn ang="0">
                  <a:pos x="380" y="282"/>
                </a:cxn>
                <a:cxn ang="0">
                  <a:pos x="230" y="291"/>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0"/>
                </a:cxn>
                <a:cxn ang="0">
                  <a:pos x="81" y="10"/>
                </a:cxn>
                <a:cxn ang="0">
                  <a:pos x="229" y="0"/>
                </a:cxn>
                <a:cxn ang="0">
                  <a:pos x="380" y="10"/>
                </a:cxn>
                <a:cxn ang="0">
                  <a:pos x="410" y="60"/>
                </a:cxn>
                <a:cxn ang="0">
                  <a:pos x="410" y="88"/>
                </a:cxn>
                <a:cxn ang="0">
                  <a:pos x="254" y="88"/>
                </a:cxn>
                <a:cxn ang="0">
                  <a:pos x="254" y="63"/>
                </a:cxn>
                <a:cxn ang="0">
                  <a:pos x="248" y="51"/>
                </a:cxn>
                <a:cxn ang="0">
                  <a:pos x="230" y="48"/>
                </a:cxn>
                <a:cxn ang="0">
                  <a:pos x="212" y="51"/>
                </a:cxn>
                <a:cxn ang="0">
                  <a:pos x="207" y="63"/>
                </a:cxn>
                <a:cxn ang="0">
                  <a:pos x="207" y="105"/>
                </a:cxn>
                <a:cxn ang="0">
                  <a:pos x="350" y="105"/>
                </a:cxn>
                <a:cxn ang="0">
                  <a:pos x="336" y="134"/>
                </a:cxn>
                <a:cxn ang="0">
                  <a:pos x="207" y="134"/>
                </a:cxn>
                <a:cxn ang="0">
                  <a:pos x="207" y="149"/>
                </a:cxn>
                <a:cxn ang="0">
                  <a:pos x="326" y="149"/>
                </a:cxn>
                <a:cxn ang="0">
                  <a:pos x="311" y="177"/>
                </a:cxn>
                <a:cxn ang="0">
                  <a:pos x="207" y="177"/>
                </a:cxn>
                <a:cxn ang="0">
                  <a:pos x="207" y="230"/>
                </a:cxn>
                <a:cxn ang="0">
                  <a:pos x="212" y="241"/>
                </a:cxn>
                <a:cxn ang="0">
                  <a:pos x="230" y="244"/>
                </a:cxn>
                <a:cxn ang="0">
                  <a:pos x="248" y="240"/>
                </a:cxn>
                <a:cxn ang="0">
                  <a:pos x="254" y="230"/>
                </a:cxn>
                <a:cxn ang="0">
                  <a:pos x="254" y="194"/>
                </a:cxn>
                <a:cxn ang="0">
                  <a:pos x="410" y="194"/>
                </a:cxn>
                <a:cxn ang="0">
                  <a:pos x="410" y="231"/>
                </a:cxn>
              </a:cxnLst>
              <a:rect l="0" t="0" r="r" b="b"/>
              <a:pathLst>
                <a:path w="410" h="291">
                  <a:moveTo>
                    <a:pt x="410" y="231"/>
                  </a:moveTo>
                  <a:cubicBezTo>
                    <a:pt x="410" y="258"/>
                    <a:pt x="400" y="275"/>
                    <a:pt x="380" y="282"/>
                  </a:cubicBezTo>
                  <a:cubicBezTo>
                    <a:pt x="359" y="288"/>
                    <a:pt x="310" y="291"/>
                    <a:pt x="230" y="291"/>
                  </a:cubicBezTo>
                  <a:cubicBezTo>
                    <a:pt x="150" y="291"/>
                    <a:pt x="100" y="288"/>
                    <a:pt x="80" y="281"/>
                  </a:cubicBezTo>
                  <a:cubicBezTo>
                    <a:pt x="60" y="274"/>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0"/>
                    <a:pt x="50" y="60"/>
                    <a:pt x="50" y="60"/>
                  </a:cubicBezTo>
                  <a:cubicBezTo>
                    <a:pt x="50" y="33"/>
                    <a:pt x="61" y="16"/>
                    <a:pt x="81" y="10"/>
                  </a:cubicBezTo>
                  <a:cubicBezTo>
                    <a:pt x="102" y="3"/>
                    <a:pt x="151" y="0"/>
                    <a:pt x="229" y="0"/>
                  </a:cubicBezTo>
                  <a:cubicBezTo>
                    <a:pt x="309" y="0"/>
                    <a:pt x="359" y="4"/>
                    <a:pt x="380" y="10"/>
                  </a:cubicBezTo>
                  <a:cubicBezTo>
                    <a:pt x="400" y="17"/>
                    <a:pt x="410" y="34"/>
                    <a:pt x="410" y="60"/>
                  </a:cubicBezTo>
                  <a:cubicBezTo>
                    <a:pt x="410" y="88"/>
                    <a:pt x="410" y="88"/>
                    <a:pt x="410" y="88"/>
                  </a:cubicBezTo>
                  <a:cubicBezTo>
                    <a:pt x="254" y="88"/>
                    <a:pt x="254" y="88"/>
                    <a:pt x="254" y="88"/>
                  </a:cubicBezTo>
                  <a:cubicBezTo>
                    <a:pt x="254" y="63"/>
                    <a:pt x="254" y="63"/>
                    <a:pt x="254" y="63"/>
                  </a:cubicBezTo>
                  <a:cubicBezTo>
                    <a:pt x="254" y="57"/>
                    <a:pt x="252" y="53"/>
                    <a:pt x="248" y="51"/>
                  </a:cubicBezTo>
                  <a:cubicBezTo>
                    <a:pt x="245" y="49"/>
                    <a:pt x="239" y="48"/>
                    <a:pt x="230" y="48"/>
                  </a:cubicBezTo>
                  <a:cubicBezTo>
                    <a:pt x="221" y="48"/>
                    <a:pt x="215" y="49"/>
                    <a:pt x="212" y="51"/>
                  </a:cubicBezTo>
                  <a:cubicBezTo>
                    <a:pt x="209" y="52"/>
                    <a:pt x="207" y="56"/>
                    <a:pt x="207" y="63"/>
                  </a:cubicBezTo>
                  <a:cubicBezTo>
                    <a:pt x="207" y="105"/>
                    <a:pt x="207" y="105"/>
                    <a:pt x="207" y="105"/>
                  </a:cubicBezTo>
                  <a:cubicBezTo>
                    <a:pt x="350" y="105"/>
                    <a:pt x="350" y="105"/>
                    <a:pt x="350" y="105"/>
                  </a:cubicBezTo>
                  <a:cubicBezTo>
                    <a:pt x="336" y="134"/>
                    <a:pt x="336" y="134"/>
                    <a:pt x="336" y="134"/>
                  </a:cubicBezTo>
                  <a:cubicBezTo>
                    <a:pt x="207" y="134"/>
                    <a:pt x="207" y="134"/>
                    <a:pt x="207" y="134"/>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9" y="239"/>
                    <a:pt x="212" y="241"/>
                  </a:cubicBezTo>
                  <a:cubicBezTo>
                    <a:pt x="216" y="243"/>
                    <a:pt x="222" y="244"/>
                    <a:pt x="230" y="244"/>
                  </a:cubicBezTo>
                  <a:cubicBezTo>
                    <a:pt x="238" y="244"/>
                    <a:pt x="244" y="243"/>
                    <a:pt x="248" y="240"/>
                  </a:cubicBezTo>
                  <a:cubicBezTo>
                    <a:pt x="252" y="238"/>
                    <a:pt x="254" y="234"/>
                    <a:pt x="254" y="230"/>
                  </a:cubicBezTo>
                  <a:cubicBezTo>
                    <a:pt x="254" y="194"/>
                    <a:pt x="254" y="194"/>
                    <a:pt x="254"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166"/>
            <p:cNvSpPr>
              <a:spLocks/>
            </p:cNvSpPr>
            <p:nvPr/>
          </p:nvSpPr>
          <p:spPr bwMode="auto">
            <a:xfrm>
              <a:off x="5220360" y="5939414"/>
              <a:ext cx="119678" cy="85113"/>
            </a:xfrm>
            <a:custGeom>
              <a:avLst/>
              <a:gdLst/>
              <a:ahLst/>
              <a:cxnLst>
                <a:cxn ang="0">
                  <a:pos x="409" y="231"/>
                </a:cxn>
                <a:cxn ang="0">
                  <a:pos x="379" y="281"/>
                </a:cxn>
                <a:cxn ang="0">
                  <a:pos x="229" y="291"/>
                </a:cxn>
                <a:cxn ang="0">
                  <a:pos x="79" y="281"/>
                </a:cxn>
                <a:cxn ang="0">
                  <a:pos x="50" y="231"/>
                </a:cxn>
                <a:cxn ang="0">
                  <a:pos x="50" y="177"/>
                </a:cxn>
                <a:cxn ang="0">
                  <a:pos x="0" y="177"/>
                </a:cxn>
                <a:cxn ang="0">
                  <a:pos x="15" y="148"/>
                </a:cxn>
                <a:cxn ang="0">
                  <a:pos x="50" y="148"/>
                </a:cxn>
                <a:cxn ang="0">
                  <a:pos x="50" y="133"/>
                </a:cxn>
                <a:cxn ang="0">
                  <a:pos x="0" y="133"/>
                </a:cxn>
                <a:cxn ang="0">
                  <a:pos x="15" y="105"/>
                </a:cxn>
                <a:cxn ang="0">
                  <a:pos x="50" y="105"/>
                </a:cxn>
                <a:cxn ang="0">
                  <a:pos x="50" y="60"/>
                </a:cxn>
                <a:cxn ang="0">
                  <a:pos x="80" y="9"/>
                </a:cxn>
                <a:cxn ang="0">
                  <a:pos x="229" y="0"/>
                </a:cxn>
                <a:cxn ang="0">
                  <a:pos x="379" y="10"/>
                </a:cxn>
                <a:cxn ang="0">
                  <a:pos x="409" y="60"/>
                </a:cxn>
                <a:cxn ang="0">
                  <a:pos x="409" y="88"/>
                </a:cxn>
                <a:cxn ang="0">
                  <a:pos x="253" y="88"/>
                </a:cxn>
                <a:cxn ang="0">
                  <a:pos x="253" y="62"/>
                </a:cxn>
                <a:cxn ang="0">
                  <a:pos x="248" y="51"/>
                </a:cxn>
                <a:cxn ang="0">
                  <a:pos x="229" y="48"/>
                </a:cxn>
                <a:cxn ang="0">
                  <a:pos x="211" y="50"/>
                </a:cxn>
                <a:cxn ang="0">
                  <a:pos x="206" y="62"/>
                </a:cxn>
                <a:cxn ang="0">
                  <a:pos x="206" y="105"/>
                </a:cxn>
                <a:cxn ang="0">
                  <a:pos x="349" y="105"/>
                </a:cxn>
                <a:cxn ang="0">
                  <a:pos x="335" y="133"/>
                </a:cxn>
                <a:cxn ang="0">
                  <a:pos x="206" y="133"/>
                </a:cxn>
                <a:cxn ang="0">
                  <a:pos x="206" y="148"/>
                </a:cxn>
                <a:cxn ang="0">
                  <a:pos x="325" y="148"/>
                </a:cxn>
                <a:cxn ang="0">
                  <a:pos x="310" y="177"/>
                </a:cxn>
                <a:cxn ang="0">
                  <a:pos x="206" y="177"/>
                </a:cxn>
                <a:cxn ang="0">
                  <a:pos x="206" y="229"/>
                </a:cxn>
                <a:cxn ang="0">
                  <a:pos x="211" y="240"/>
                </a:cxn>
                <a:cxn ang="0">
                  <a:pos x="229" y="244"/>
                </a:cxn>
                <a:cxn ang="0">
                  <a:pos x="247" y="240"/>
                </a:cxn>
                <a:cxn ang="0">
                  <a:pos x="253" y="229"/>
                </a:cxn>
                <a:cxn ang="0">
                  <a:pos x="253" y="194"/>
                </a:cxn>
                <a:cxn ang="0">
                  <a:pos x="409" y="194"/>
                </a:cxn>
                <a:cxn ang="0">
                  <a:pos x="409" y="231"/>
                </a:cxn>
              </a:cxnLst>
              <a:rect l="0" t="0" r="r" b="b"/>
              <a:pathLst>
                <a:path w="409" h="291">
                  <a:moveTo>
                    <a:pt x="409" y="231"/>
                  </a:moveTo>
                  <a:cubicBezTo>
                    <a:pt x="409" y="258"/>
                    <a:pt x="399" y="275"/>
                    <a:pt x="379" y="281"/>
                  </a:cubicBezTo>
                  <a:cubicBezTo>
                    <a:pt x="359" y="288"/>
                    <a:pt x="309" y="291"/>
                    <a:pt x="229" y="291"/>
                  </a:cubicBezTo>
                  <a:cubicBezTo>
                    <a:pt x="149" y="291"/>
                    <a:pt x="99" y="288"/>
                    <a:pt x="79" y="281"/>
                  </a:cubicBezTo>
                  <a:cubicBezTo>
                    <a:pt x="59" y="274"/>
                    <a:pt x="50" y="257"/>
                    <a:pt x="50" y="231"/>
                  </a:cubicBezTo>
                  <a:cubicBezTo>
                    <a:pt x="50" y="177"/>
                    <a:pt x="50" y="177"/>
                    <a:pt x="50" y="177"/>
                  </a:cubicBezTo>
                  <a:cubicBezTo>
                    <a:pt x="0" y="177"/>
                    <a:pt x="0" y="177"/>
                    <a:pt x="0" y="177"/>
                  </a:cubicBezTo>
                  <a:cubicBezTo>
                    <a:pt x="15" y="148"/>
                    <a:pt x="15" y="148"/>
                    <a:pt x="15" y="148"/>
                  </a:cubicBezTo>
                  <a:cubicBezTo>
                    <a:pt x="50" y="148"/>
                    <a:pt x="50" y="148"/>
                    <a:pt x="50" y="148"/>
                  </a:cubicBezTo>
                  <a:cubicBezTo>
                    <a:pt x="50" y="133"/>
                    <a:pt x="50" y="133"/>
                    <a:pt x="50" y="133"/>
                  </a:cubicBezTo>
                  <a:cubicBezTo>
                    <a:pt x="0" y="133"/>
                    <a:pt x="0" y="133"/>
                    <a:pt x="0" y="133"/>
                  </a:cubicBezTo>
                  <a:cubicBezTo>
                    <a:pt x="15" y="105"/>
                    <a:pt x="15" y="105"/>
                    <a:pt x="15" y="105"/>
                  </a:cubicBezTo>
                  <a:cubicBezTo>
                    <a:pt x="50" y="105"/>
                    <a:pt x="50" y="105"/>
                    <a:pt x="50" y="105"/>
                  </a:cubicBezTo>
                  <a:cubicBezTo>
                    <a:pt x="50" y="60"/>
                    <a:pt x="50" y="60"/>
                    <a:pt x="50" y="60"/>
                  </a:cubicBezTo>
                  <a:cubicBezTo>
                    <a:pt x="50" y="33"/>
                    <a:pt x="60" y="16"/>
                    <a:pt x="80" y="9"/>
                  </a:cubicBezTo>
                  <a:cubicBezTo>
                    <a:pt x="101" y="3"/>
                    <a:pt x="150" y="0"/>
                    <a:pt x="229" y="0"/>
                  </a:cubicBezTo>
                  <a:cubicBezTo>
                    <a:pt x="308" y="0"/>
                    <a:pt x="358" y="3"/>
                    <a:pt x="379" y="10"/>
                  </a:cubicBezTo>
                  <a:cubicBezTo>
                    <a:pt x="399" y="17"/>
                    <a:pt x="409" y="34"/>
                    <a:pt x="409" y="60"/>
                  </a:cubicBezTo>
                  <a:cubicBezTo>
                    <a:pt x="409" y="88"/>
                    <a:pt x="409" y="88"/>
                    <a:pt x="409" y="88"/>
                  </a:cubicBezTo>
                  <a:cubicBezTo>
                    <a:pt x="253" y="88"/>
                    <a:pt x="253" y="88"/>
                    <a:pt x="253" y="88"/>
                  </a:cubicBezTo>
                  <a:cubicBezTo>
                    <a:pt x="253" y="62"/>
                    <a:pt x="253" y="62"/>
                    <a:pt x="253" y="62"/>
                  </a:cubicBezTo>
                  <a:cubicBezTo>
                    <a:pt x="253" y="57"/>
                    <a:pt x="251" y="53"/>
                    <a:pt x="248" y="51"/>
                  </a:cubicBezTo>
                  <a:cubicBezTo>
                    <a:pt x="244" y="49"/>
                    <a:pt x="238" y="48"/>
                    <a:pt x="229" y="48"/>
                  </a:cubicBezTo>
                  <a:cubicBezTo>
                    <a:pt x="221" y="48"/>
                    <a:pt x="215" y="49"/>
                    <a:pt x="211" y="50"/>
                  </a:cubicBezTo>
                  <a:cubicBezTo>
                    <a:pt x="208" y="52"/>
                    <a:pt x="206" y="56"/>
                    <a:pt x="206" y="62"/>
                  </a:cubicBezTo>
                  <a:cubicBezTo>
                    <a:pt x="206" y="105"/>
                    <a:pt x="206" y="105"/>
                    <a:pt x="206" y="105"/>
                  </a:cubicBezTo>
                  <a:cubicBezTo>
                    <a:pt x="349" y="105"/>
                    <a:pt x="349" y="105"/>
                    <a:pt x="349" y="105"/>
                  </a:cubicBezTo>
                  <a:cubicBezTo>
                    <a:pt x="335" y="133"/>
                    <a:pt x="335" y="133"/>
                    <a:pt x="335" y="133"/>
                  </a:cubicBezTo>
                  <a:cubicBezTo>
                    <a:pt x="206" y="133"/>
                    <a:pt x="206" y="133"/>
                    <a:pt x="206" y="133"/>
                  </a:cubicBezTo>
                  <a:cubicBezTo>
                    <a:pt x="206" y="148"/>
                    <a:pt x="206" y="148"/>
                    <a:pt x="206" y="148"/>
                  </a:cubicBezTo>
                  <a:cubicBezTo>
                    <a:pt x="325" y="148"/>
                    <a:pt x="325" y="148"/>
                    <a:pt x="325" y="148"/>
                  </a:cubicBezTo>
                  <a:cubicBezTo>
                    <a:pt x="310" y="177"/>
                    <a:pt x="310" y="177"/>
                    <a:pt x="310" y="177"/>
                  </a:cubicBezTo>
                  <a:cubicBezTo>
                    <a:pt x="206" y="177"/>
                    <a:pt x="206" y="177"/>
                    <a:pt x="206" y="177"/>
                  </a:cubicBezTo>
                  <a:cubicBezTo>
                    <a:pt x="206" y="229"/>
                    <a:pt x="206" y="229"/>
                    <a:pt x="206" y="229"/>
                  </a:cubicBezTo>
                  <a:cubicBezTo>
                    <a:pt x="206" y="235"/>
                    <a:pt x="208" y="238"/>
                    <a:pt x="211" y="240"/>
                  </a:cubicBezTo>
                  <a:cubicBezTo>
                    <a:pt x="215" y="243"/>
                    <a:pt x="221" y="244"/>
                    <a:pt x="229" y="244"/>
                  </a:cubicBezTo>
                  <a:cubicBezTo>
                    <a:pt x="237" y="244"/>
                    <a:pt x="243" y="242"/>
                    <a:pt x="247" y="240"/>
                  </a:cubicBezTo>
                  <a:cubicBezTo>
                    <a:pt x="251" y="237"/>
                    <a:pt x="253" y="234"/>
                    <a:pt x="253" y="229"/>
                  </a:cubicBezTo>
                  <a:cubicBezTo>
                    <a:pt x="253" y="194"/>
                    <a:pt x="253" y="194"/>
                    <a:pt x="253" y="194"/>
                  </a:cubicBezTo>
                  <a:cubicBezTo>
                    <a:pt x="409" y="194"/>
                    <a:pt x="409" y="194"/>
                    <a:pt x="409" y="194"/>
                  </a:cubicBezTo>
                  <a:lnTo>
                    <a:pt x="409"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167"/>
            <p:cNvSpPr>
              <a:spLocks/>
            </p:cNvSpPr>
            <p:nvPr/>
          </p:nvSpPr>
          <p:spPr bwMode="auto">
            <a:xfrm>
              <a:off x="5656948" y="5846868"/>
              <a:ext cx="120050" cy="85236"/>
            </a:xfrm>
            <a:custGeom>
              <a:avLst/>
              <a:gdLst/>
              <a:ahLst/>
              <a:cxnLst>
                <a:cxn ang="0">
                  <a:pos x="410" y="231"/>
                </a:cxn>
                <a:cxn ang="0">
                  <a:pos x="380" y="281"/>
                </a:cxn>
                <a:cxn ang="0">
                  <a:pos x="230" y="291"/>
                </a:cxn>
                <a:cxn ang="0">
                  <a:pos x="80" y="281"/>
                </a:cxn>
                <a:cxn ang="0">
                  <a:pos x="50" y="231"/>
                </a:cxn>
                <a:cxn ang="0">
                  <a:pos x="50" y="177"/>
                </a:cxn>
                <a:cxn ang="0">
                  <a:pos x="0" y="177"/>
                </a:cxn>
                <a:cxn ang="0">
                  <a:pos x="15" y="148"/>
                </a:cxn>
                <a:cxn ang="0">
                  <a:pos x="50" y="148"/>
                </a:cxn>
                <a:cxn ang="0">
                  <a:pos x="50" y="133"/>
                </a:cxn>
                <a:cxn ang="0">
                  <a:pos x="0" y="133"/>
                </a:cxn>
                <a:cxn ang="0">
                  <a:pos x="15" y="105"/>
                </a:cxn>
                <a:cxn ang="0">
                  <a:pos x="50" y="105"/>
                </a:cxn>
                <a:cxn ang="0">
                  <a:pos x="50" y="60"/>
                </a:cxn>
                <a:cxn ang="0">
                  <a:pos x="81" y="9"/>
                </a:cxn>
                <a:cxn ang="0">
                  <a:pos x="229" y="0"/>
                </a:cxn>
                <a:cxn ang="0">
                  <a:pos x="379" y="10"/>
                </a:cxn>
                <a:cxn ang="0">
                  <a:pos x="410" y="60"/>
                </a:cxn>
                <a:cxn ang="0">
                  <a:pos x="410" y="88"/>
                </a:cxn>
                <a:cxn ang="0">
                  <a:pos x="253" y="88"/>
                </a:cxn>
                <a:cxn ang="0">
                  <a:pos x="253" y="62"/>
                </a:cxn>
                <a:cxn ang="0">
                  <a:pos x="248" y="50"/>
                </a:cxn>
                <a:cxn ang="0">
                  <a:pos x="230" y="47"/>
                </a:cxn>
                <a:cxn ang="0">
                  <a:pos x="212" y="50"/>
                </a:cxn>
                <a:cxn ang="0">
                  <a:pos x="207" y="62"/>
                </a:cxn>
                <a:cxn ang="0">
                  <a:pos x="207" y="105"/>
                </a:cxn>
                <a:cxn ang="0">
                  <a:pos x="350" y="105"/>
                </a:cxn>
                <a:cxn ang="0">
                  <a:pos x="335" y="133"/>
                </a:cxn>
                <a:cxn ang="0">
                  <a:pos x="207" y="133"/>
                </a:cxn>
                <a:cxn ang="0">
                  <a:pos x="207" y="148"/>
                </a:cxn>
                <a:cxn ang="0">
                  <a:pos x="326" y="148"/>
                </a:cxn>
                <a:cxn ang="0">
                  <a:pos x="311" y="177"/>
                </a:cxn>
                <a:cxn ang="0">
                  <a:pos x="207" y="177"/>
                </a:cxn>
                <a:cxn ang="0">
                  <a:pos x="207" y="229"/>
                </a:cxn>
                <a:cxn ang="0">
                  <a:pos x="212" y="240"/>
                </a:cxn>
                <a:cxn ang="0">
                  <a:pos x="230" y="243"/>
                </a:cxn>
                <a:cxn ang="0">
                  <a:pos x="247" y="240"/>
                </a:cxn>
                <a:cxn ang="0">
                  <a:pos x="253" y="229"/>
                </a:cxn>
                <a:cxn ang="0">
                  <a:pos x="253" y="194"/>
                </a:cxn>
                <a:cxn ang="0">
                  <a:pos x="410" y="194"/>
                </a:cxn>
                <a:cxn ang="0">
                  <a:pos x="410" y="231"/>
                </a:cxn>
              </a:cxnLst>
              <a:rect l="0" t="0" r="r" b="b"/>
              <a:pathLst>
                <a:path w="410" h="291">
                  <a:moveTo>
                    <a:pt x="410" y="231"/>
                  </a:moveTo>
                  <a:cubicBezTo>
                    <a:pt x="410" y="258"/>
                    <a:pt x="400" y="274"/>
                    <a:pt x="380" y="281"/>
                  </a:cubicBezTo>
                  <a:cubicBezTo>
                    <a:pt x="359" y="288"/>
                    <a:pt x="309" y="291"/>
                    <a:pt x="230" y="291"/>
                  </a:cubicBezTo>
                  <a:cubicBezTo>
                    <a:pt x="150" y="291"/>
                    <a:pt x="100" y="287"/>
                    <a:pt x="80" y="281"/>
                  </a:cubicBezTo>
                  <a:cubicBezTo>
                    <a:pt x="60" y="274"/>
                    <a:pt x="50" y="257"/>
                    <a:pt x="50" y="231"/>
                  </a:cubicBezTo>
                  <a:cubicBezTo>
                    <a:pt x="50" y="177"/>
                    <a:pt x="50" y="177"/>
                    <a:pt x="50" y="177"/>
                  </a:cubicBezTo>
                  <a:cubicBezTo>
                    <a:pt x="0" y="177"/>
                    <a:pt x="0" y="177"/>
                    <a:pt x="0" y="177"/>
                  </a:cubicBezTo>
                  <a:cubicBezTo>
                    <a:pt x="15" y="148"/>
                    <a:pt x="15" y="148"/>
                    <a:pt x="15" y="148"/>
                  </a:cubicBezTo>
                  <a:cubicBezTo>
                    <a:pt x="50" y="148"/>
                    <a:pt x="50" y="148"/>
                    <a:pt x="50" y="148"/>
                  </a:cubicBezTo>
                  <a:cubicBezTo>
                    <a:pt x="50" y="133"/>
                    <a:pt x="50" y="133"/>
                    <a:pt x="50" y="133"/>
                  </a:cubicBezTo>
                  <a:cubicBezTo>
                    <a:pt x="0" y="133"/>
                    <a:pt x="0" y="133"/>
                    <a:pt x="0" y="133"/>
                  </a:cubicBezTo>
                  <a:cubicBezTo>
                    <a:pt x="15" y="105"/>
                    <a:pt x="15" y="105"/>
                    <a:pt x="15" y="105"/>
                  </a:cubicBezTo>
                  <a:cubicBezTo>
                    <a:pt x="50" y="105"/>
                    <a:pt x="50" y="105"/>
                    <a:pt x="50" y="105"/>
                  </a:cubicBezTo>
                  <a:cubicBezTo>
                    <a:pt x="50" y="60"/>
                    <a:pt x="50" y="60"/>
                    <a:pt x="50" y="60"/>
                  </a:cubicBezTo>
                  <a:cubicBezTo>
                    <a:pt x="50" y="32"/>
                    <a:pt x="60" y="15"/>
                    <a:pt x="81" y="9"/>
                  </a:cubicBezTo>
                  <a:cubicBezTo>
                    <a:pt x="102" y="3"/>
                    <a:pt x="151" y="0"/>
                    <a:pt x="229" y="0"/>
                  </a:cubicBezTo>
                  <a:cubicBezTo>
                    <a:pt x="309" y="0"/>
                    <a:pt x="359" y="3"/>
                    <a:pt x="379" y="10"/>
                  </a:cubicBezTo>
                  <a:cubicBezTo>
                    <a:pt x="400" y="17"/>
                    <a:pt x="410" y="33"/>
                    <a:pt x="410" y="60"/>
                  </a:cubicBezTo>
                  <a:cubicBezTo>
                    <a:pt x="410" y="88"/>
                    <a:pt x="410" y="88"/>
                    <a:pt x="410" y="88"/>
                  </a:cubicBezTo>
                  <a:cubicBezTo>
                    <a:pt x="253" y="88"/>
                    <a:pt x="253" y="88"/>
                    <a:pt x="253" y="88"/>
                  </a:cubicBezTo>
                  <a:cubicBezTo>
                    <a:pt x="253" y="62"/>
                    <a:pt x="253" y="62"/>
                    <a:pt x="253" y="62"/>
                  </a:cubicBezTo>
                  <a:cubicBezTo>
                    <a:pt x="253" y="56"/>
                    <a:pt x="252" y="53"/>
                    <a:pt x="248" y="50"/>
                  </a:cubicBezTo>
                  <a:cubicBezTo>
                    <a:pt x="245" y="48"/>
                    <a:pt x="239" y="47"/>
                    <a:pt x="230" y="47"/>
                  </a:cubicBezTo>
                  <a:cubicBezTo>
                    <a:pt x="221" y="47"/>
                    <a:pt x="215" y="48"/>
                    <a:pt x="212" y="50"/>
                  </a:cubicBezTo>
                  <a:cubicBezTo>
                    <a:pt x="208" y="52"/>
                    <a:pt x="207" y="56"/>
                    <a:pt x="207" y="62"/>
                  </a:cubicBezTo>
                  <a:cubicBezTo>
                    <a:pt x="207" y="105"/>
                    <a:pt x="207" y="105"/>
                    <a:pt x="207" y="105"/>
                  </a:cubicBezTo>
                  <a:cubicBezTo>
                    <a:pt x="350" y="105"/>
                    <a:pt x="350" y="105"/>
                    <a:pt x="350" y="105"/>
                  </a:cubicBezTo>
                  <a:cubicBezTo>
                    <a:pt x="335" y="133"/>
                    <a:pt x="335" y="133"/>
                    <a:pt x="335" y="133"/>
                  </a:cubicBezTo>
                  <a:cubicBezTo>
                    <a:pt x="207" y="133"/>
                    <a:pt x="207" y="133"/>
                    <a:pt x="207" y="133"/>
                  </a:cubicBezTo>
                  <a:cubicBezTo>
                    <a:pt x="207" y="148"/>
                    <a:pt x="207" y="148"/>
                    <a:pt x="207" y="148"/>
                  </a:cubicBezTo>
                  <a:cubicBezTo>
                    <a:pt x="326" y="148"/>
                    <a:pt x="326" y="148"/>
                    <a:pt x="326" y="148"/>
                  </a:cubicBezTo>
                  <a:cubicBezTo>
                    <a:pt x="311" y="177"/>
                    <a:pt x="311" y="177"/>
                    <a:pt x="311" y="177"/>
                  </a:cubicBezTo>
                  <a:cubicBezTo>
                    <a:pt x="207" y="177"/>
                    <a:pt x="207" y="177"/>
                    <a:pt x="207" y="177"/>
                  </a:cubicBezTo>
                  <a:cubicBezTo>
                    <a:pt x="207" y="229"/>
                    <a:pt x="207" y="229"/>
                    <a:pt x="207" y="229"/>
                  </a:cubicBezTo>
                  <a:cubicBezTo>
                    <a:pt x="207" y="234"/>
                    <a:pt x="208" y="238"/>
                    <a:pt x="212" y="240"/>
                  </a:cubicBezTo>
                  <a:cubicBezTo>
                    <a:pt x="215" y="242"/>
                    <a:pt x="221" y="243"/>
                    <a:pt x="230" y="243"/>
                  </a:cubicBezTo>
                  <a:cubicBezTo>
                    <a:pt x="238" y="243"/>
                    <a:pt x="243" y="242"/>
                    <a:pt x="247" y="240"/>
                  </a:cubicBezTo>
                  <a:cubicBezTo>
                    <a:pt x="251" y="237"/>
                    <a:pt x="253" y="234"/>
                    <a:pt x="253" y="229"/>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168"/>
            <p:cNvSpPr>
              <a:spLocks/>
            </p:cNvSpPr>
            <p:nvPr/>
          </p:nvSpPr>
          <p:spPr bwMode="auto">
            <a:xfrm>
              <a:off x="6118439" y="5772905"/>
              <a:ext cx="120050" cy="85113"/>
            </a:xfrm>
            <a:custGeom>
              <a:avLst/>
              <a:gdLst/>
              <a:ahLst/>
              <a:cxnLst>
                <a:cxn ang="0">
                  <a:pos x="410" y="231"/>
                </a:cxn>
                <a:cxn ang="0">
                  <a:pos x="380" y="282"/>
                </a:cxn>
                <a:cxn ang="0">
                  <a:pos x="230" y="291"/>
                </a:cxn>
                <a:cxn ang="0">
                  <a:pos x="80" y="281"/>
                </a:cxn>
                <a:cxn ang="0">
                  <a:pos x="50" y="231"/>
                </a:cxn>
                <a:cxn ang="0">
                  <a:pos x="50" y="177"/>
                </a:cxn>
                <a:cxn ang="0">
                  <a:pos x="0" y="177"/>
                </a:cxn>
                <a:cxn ang="0">
                  <a:pos x="16" y="149"/>
                </a:cxn>
                <a:cxn ang="0">
                  <a:pos x="50" y="149"/>
                </a:cxn>
                <a:cxn ang="0">
                  <a:pos x="50" y="134"/>
                </a:cxn>
                <a:cxn ang="0">
                  <a:pos x="0" y="134"/>
                </a:cxn>
                <a:cxn ang="0">
                  <a:pos x="16" y="105"/>
                </a:cxn>
                <a:cxn ang="0">
                  <a:pos x="50" y="105"/>
                </a:cxn>
                <a:cxn ang="0">
                  <a:pos x="50" y="60"/>
                </a:cxn>
                <a:cxn ang="0">
                  <a:pos x="81" y="10"/>
                </a:cxn>
                <a:cxn ang="0">
                  <a:pos x="229" y="0"/>
                </a:cxn>
                <a:cxn ang="0">
                  <a:pos x="380" y="10"/>
                </a:cxn>
                <a:cxn ang="0">
                  <a:pos x="410" y="60"/>
                </a:cxn>
                <a:cxn ang="0">
                  <a:pos x="410" y="88"/>
                </a:cxn>
                <a:cxn ang="0">
                  <a:pos x="254" y="88"/>
                </a:cxn>
                <a:cxn ang="0">
                  <a:pos x="254" y="63"/>
                </a:cxn>
                <a:cxn ang="0">
                  <a:pos x="248" y="51"/>
                </a:cxn>
                <a:cxn ang="0">
                  <a:pos x="230" y="48"/>
                </a:cxn>
                <a:cxn ang="0">
                  <a:pos x="212" y="51"/>
                </a:cxn>
                <a:cxn ang="0">
                  <a:pos x="207" y="63"/>
                </a:cxn>
                <a:cxn ang="0">
                  <a:pos x="207" y="105"/>
                </a:cxn>
                <a:cxn ang="0">
                  <a:pos x="350" y="105"/>
                </a:cxn>
                <a:cxn ang="0">
                  <a:pos x="336" y="134"/>
                </a:cxn>
                <a:cxn ang="0">
                  <a:pos x="207" y="134"/>
                </a:cxn>
                <a:cxn ang="0">
                  <a:pos x="207" y="149"/>
                </a:cxn>
                <a:cxn ang="0">
                  <a:pos x="326" y="149"/>
                </a:cxn>
                <a:cxn ang="0">
                  <a:pos x="311" y="177"/>
                </a:cxn>
                <a:cxn ang="0">
                  <a:pos x="207" y="177"/>
                </a:cxn>
                <a:cxn ang="0">
                  <a:pos x="207" y="230"/>
                </a:cxn>
                <a:cxn ang="0">
                  <a:pos x="212" y="241"/>
                </a:cxn>
                <a:cxn ang="0">
                  <a:pos x="230" y="244"/>
                </a:cxn>
                <a:cxn ang="0">
                  <a:pos x="248" y="240"/>
                </a:cxn>
                <a:cxn ang="0">
                  <a:pos x="254" y="230"/>
                </a:cxn>
                <a:cxn ang="0">
                  <a:pos x="254" y="194"/>
                </a:cxn>
                <a:cxn ang="0">
                  <a:pos x="410" y="194"/>
                </a:cxn>
                <a:cxn ang="0">
                  <a:pos x="410" y="231"/>
                </a:cxn>
              </a:cxnLst>
              <a:rect l="0" t="0" r="r" b="b"/>
              <a:pathLst>
                <a:path w="410" h="291">
                  <a:moveTo>
                    <a:pt x="410" y="231"/>
                  </a:moveTo>
                  <a:cubicBezTo>
                    <a:pt x="410" y="258"/>
                    <a:pt x="400" y="275"/>
                    <a:pt x="380" y="282"/>
                  </a:cubicBezTo>
                  <a:cubicBezTo>
                    <a:pt x="360" y="288"/>
                    <a:pt x="310" y="291"/>
                    <a:pt x="230" y="291"/>
                  </a:cubicBezTo>
                  <a:cubicBezTo>
                    <a:pt x="150" y="291"/>
                    <a:pt x="100" y="288"/>
                    <a:pt x="80" y="281"/>
                  </a:cubicBezTo>
                  <a:cubicBezTo>
                    <a:pt x="60" y="274"/>
                    <a:pt x="50" y="258"/>
                    <a:pt x="50" y="231"/>
                  </a:cubicBezTo>
                  <a:cubicBezTo>
                    <a:pt x="50" y="177"/>
                    <a:pt x="50" y="177"/>
                    <a:pt x="50" y="177"/>
                  </a:cubicBezTo>
                  <a:cubicBezTo>
                    <a:pt x="0" y="177"/>
                    <a:pt x="0" y="177"/>
                    <a:pt x="0" y="177"/>
                  </a:cubicBezTo>
                  <a:cubicBezTo>
                    <a:pt x="16" y="149"/>
                    <a:pt x="16" y="149"/>
                    <a:pt x="16" y="149"/>
                  </a:cubicBezTo>
                  <a:cubicBezTo>
                    <a:pt x="50" y="149"/>
                    <a:pt x="50" y="149"/>
                    <a:pt x="50" y="149"/>
                  </a:cubicBezTo>
                  <a:cubicBezTo>
                    <a:pt x="50" y="134"/>
                    <a:pt x="50" y="134"/>
                    <a:pt x="50" y="134"/>
                  </a:cubicBezTo>
                  <a:cubicBezTo>
                    <a:pt x="0" y="134"/>
                    <a:pt x="0" y="134"/>
                    <a:pt x="0" y="134"/>
                  </a:cubicBezTo>
                  <a:cubicBezTo>
                    <a:pt x="16" y="105"/>
                    <a:pt x="16" y="105"/>
                    <a:pt x="16" y="105"/>
                  </a:cubicBezTo>
                  <a:cubicBezTo>
                    <a:pt x="50" y="105"/>
                    <a:pt x="50" y="105"/>
                    <a:pt x="50" y="105"/>
                  </a:cubicBezTo>
                  <a:cubicBezTo>
                    <a:pt x="50" y="60"/>
                    <a:pt x="50" y="60"/>
                    <a:pt x="50" y="60"/>
                  </a:cubicBezTo>
                  <a:cubicBezTo>
                    <a:pt x="50" y="33"/>
                    <a:pt x="61" y="16"/>
                    <a:pt x="81" y="10"/>
                  </a:cubicBezTo>
                  <a:cubicBezTo>
                    <a:pt x="102" y="3"/>
                    <a:pt x="151" y="0"/>
                    <a:pt x="229" y="0"/>
                  </a:cubicBezTo>
                  <a:cubicBezTo>
                    <a:pt x="309" y="0"/>
                    <a:pt x="359" y="4"/>
                    <a:pt x="380" y="10"/>
                  </a:cubicBezTo>
                  <a:cubicBezTo>
                    <a:pt x="400" y="17"/>
                    <a:pt x="410" y="34"/>
                    <a:pt x="410" y="60"/>
                  </a:cubicBezTo>
                  <a:cubicBezTo>
                    <a:pt x="410" y="88"/>
                    <a:pt x="410" y="88"/>
                    <a:pt x="410" y="88"/>
                  </a:cubicBezTo>
                  <a:cubicBezTo>
                    <a:pt x="254" y="88"/>
                    <a:pt x="254" y="88"/>
                    <a:pt x="254" y="88"/>
                  </a:cubicBezTo>
                  <a:cubicBezTo>
                    <a:pt x="254" y="63"/>
                    <a:pt x="254" y="63"/>
                    <a:pt x="254" y="63"/>
                  </a:cubicBezTo>
                  <a:cubicBezTo>
                    <a:pt x="254" y="57"/>
                    <a:pt x="252" y="53"/>
                    <a:pt x="248" y="51"/>
                  </a:cubicBezTo>
                  <a:cubicBezTo>
                    <a:pt x="245" y="49"/>
                    <a:pt x="239" y="48"/>
                    <a:pt x="230" y="48"/>
                  </a:cubicBezTo>
                  <a:cubicBezTo>
                    <a:pt x="222" y="48"/>
                    <a:pt x="215" y="49"/>
                    <a:pt x="212" y="51"/>
                  </a:cubicBezTo>
                  <a:cubicBezTo>
                    <a:pt x="209" y="52"/>
                    <a:pt x="207" y="56"/>
                    <a:pt x="207" y="63"/>
                  </a:cubicBezTo>
                  <a:cubicBezTo>
                    <a:pt x="207" y="105"/>
                    <a:pt x="207" y="105"/>
                    <a:pt x="207" y="105"/>
                  </a:cubicBezTo>
                  <a:cubicBezTo>
                    <a:pt x="350" y="105"/>
                    <a:pt x="350" y="105"/>
                    <a:pt x="350" y="105"/>
                  </a:cubicBezTo>
                  <a:cubicBezTo>
                    <a:pt x="336" y="134"/>
                    <a:pt x="336" y="134"/>
                    <a:pt x="336" y="134"/>
                  </a:cubicBezTo>
                  <a:cubicBezTo>
                    <a:pt x="207" y="134"/>
                    <a:pt x="207" y="134"/>
                    <a:pt x="207" y="134"/>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9" y="239"/>
                    <a:pt x="212" y="241"/>
                  </a:cubicBezTo>
                  <a:cubicBezTo>
                    <a:pt x="216" y="243"/>
                    <a:pt x="222" y="244"/>
                    <a:pt x="230" y="244"/>
                  </a:cubicBezTo>
                  <a:cubicBezTo>
                    <a:pt x="238" y="244"/>
                    <a:pt x="244" y="243"/>
                    <a:pt x="248" y="240"/>
                  </a:cubicBezTo>
                  <a:cubicBezTo>
                    <a:pt x="252" y="238"/>
                    <a:pt x="254" y="234"/>
                    <a:pt x="254" y="230"/>
                  </a:cubicBezTo>
                  <a:cubicBezTo>
                    <a:pt x="254" y="194"/>
                    <a:pt x="254" y="194"/>
                    <a:pt x="254"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169"/>
            <p:cNvSpPr>
              <a:spLocks/>
            </p:cNvSpPr>
            <p:nvPr/>
          </p:nvSpPr>
          <p:spPr bwMode="auto">
            <a:xfrm>
              <a:off x="6565683" y="5682713"/>
              <a:ext cx="119926" cy="85484"/>
            </a:xfrm>
            <a:custGeom>
              <a:avLst/>
              <a:gdLst/>
              <a:ahLst/>
              <a:cxnLst>
                <a:cxn ang="0">
                  <a:pos x="410" y="231"/>
                </a:cxn>
                <a:cxn ang="0">
                  <a:pos x="380"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0"/>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1"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80" y="282"/>
                  </a:cubicBezTo>
                  <a:cubicBezTo>
                    <a:pt x="359" y="288"/>
                    <a:pt x="309" y="292"/>
                    <a:pt x="230" y="292"/>
                  </a:cubicBezTo>
                  <a:cubicBezTo>
                    <a:pt x="150" y="292"/>
                    <a:pt x="100" y="288"/>
                    <a:pt x="80" y="281"/>
                  </a:cubicBezTo>
                  <a:cubicBezTo>
                    <a:pt x="60" y="274"/>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2" y="3"/>
                    <a:pt x="151" y="0"/>
                    <a:pt x="229" y="0"/>
                  </a:cubicBezTo>
                  <a:cubicBezTo>
                    <a:pt x="309" y="0"/>
                    <a:pt x="359" y="4"/>
                    <a:pt x="379" y="10"/>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2" y="53"/>
                    <a:pt x="248" y="51"/>
                  </a:cubicBezTo>
                  <a:cubicBezTo>
                    <a:pt x="245" y="49"/>
                    <a:pt x="239" y="48"/>
                    <a:pt x="230" y="48"/>
                  </a:cubicBezTo>
                  <a:cubicBezTo>
                    <a:pt x="221" y="48"/>
                    <a:pt x="215" y="49"/>
                    <a:pt x="212" y="51"/>
                  </a:cubicBezTo>
                  <a:cubicBezTo>
                    <a:pt x="208" y="53"/>
                    <a:pt x="207" y="56"/>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8" y="239"/>
                    <a:pt x="212" y="241"/>
                  </a:cubicBezTo>
                  <a:cubicBezTo>
                    <a:pt x="215" y="243"/>
                    <a:pt x="221" y="244"/>
                    <a:pt x="230" y="244"/>
                  </a:cubicBezTo>
                  <a:cubicBezTo>
                    <a:pt x="238"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170"/>
            <p:cNvSpPr>
              <a:spLocks/>
            </p:cNvSpPr>
            <p:nvPr/>
          </p:nvSpPr>
          <p:spPr bwMode="auto">
            <a:xfrm>
              <a:off x="7013669" y="5602804"/>
              <a:ext cx="120050" cy="85236"/>
            </a:xfrm>
            <a:custGeom>
              <a:avLst/>
              <a:gdLst/>
              <a:ahLst/>
              <a:cxnLst>
                <a:cxn ang="0">
                  <a:pos x="410" y="231"/>
                </a:cxn>
                <a:cxn ang="0">
                  <a:pos x="380" y="281"/>
                </a:cxn>
                <a:cxn ang="0">
                  <a:pos x="230" y="291"/>
                </a:cxn>
                <a:cxn ang="0">
                  <a:pos x="80" y="281"/>
                </a:cxn>
                <a:cxn ang="0">
                  <a:pos x="50" y="231"/>
                </a:cxn>
                <a:cxn ang="0">
                  <a:pos x="50" y="177"/>
                </a:cxn>
                <a:cxn ang="0">
                  <a:pos x="0" y="177"/>
                </a:cxn>
                <a:cxn ang="0">
                  <a:pos x="15" y="149"/>
                </a:cxn>
                <a:cxn ang="0">
                  <a:pos x="50" y="149"/>
                </a:cxn>
                <a:cxn ang="0">
                  <a:pos x="50" y="133"/>
                </a:cxn>
                <a:cxn ang="0">
                  <a:pos x="0" y="133"/>
                </a:cxn>
                <a:cxn ang="0">
                  <a:pos x="15" y="105"/>
                </a:cxn>
                <a:cxn ang="0">
                  <a:pos x="50" y="105"/>
                </a:cxn>
                <a:cxn ang="0">
                  <a:pos x="50" y="60"/>
                </a:cxn>
                <a:cxn ang="0">
                  <a:pos x="81" y="10"/>
                </a:cxn>
                <a:cxn ang="0">
                  <a:pos x="229" y="0"/>
                </a:cxn>
                <a:cxn ang="0">
                  <a:pos x="379" y="10"/>
                </a:cxn>
                <a:cxn ang="0">
                  <a:pos x="410" y="60"/>
                </a:cxn>
                <a:cxn ang="0">
                  <a:pos x="410" y="88"/>
                </a:cxn>
                <a:cxn ang="0">
                  <a:pos x="253" y="88"/>
                </a:cxn>
                <a:cxn ang="0">
                  <a:pos x="253" y="62"/>
                </a:cxn>
                <a:cxn ang="0">
                  <a:pos x="248" y="51"/>
                </a:cxn>
                <a:cxn ang="0">
                  <a:pos x="230" y="48"/>
                </a:cxn>
                <a:cxn ang="0">
                  <a:pos x="212" y="51"/>
                </a:cxn>
                <a:cxn ang="0">
                  <a:pos x="207" y="62"/>
                </a:cxn>
                <a:cxn ang="0">
                  <a:pos x="207" y="105"/>
                </a:cxn>
                <a:cxn ang="0">
                  <a:pos x="350" y="105"/>
                </a:cxn>
                <a:cxn ang="0">
                  <a:pos x="335" y="133"/>
                </a:cxn>
                <a:cxn ang="0">
                  <a:pos x="207" y="133"/>
                </a:cxn>
                <a:cxn ang="0">
                  <a:pos x="207" y="149"/>
                </a:cxn>
                <a:cxn ang="0">
                  <a:pos x="326" y="149"/>
                </a:cxn>
                <a:cxn ang="0">
                  <a:pos x="311"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1">
                  <a:moveTo>
                    <a:pt x="410" y="231"/>
                  </a:moveTo>
                  <a:cubicBezTo>
                    <a:pt x="410" y="258"/>
                    <a:pt x="400" y="275"/>
                    <a:pt x="380" y="281"/>
                  </a:cubicBezTo>
                  <a:cubicBezTo>
                    <a:pt x="359" y="288"/>
                    <a:pt x="309" y="291"/>
                    <a:pt x="230" y="291"/>
                  </a:cubicBezTo>
                  <a:cubicBezTo>
                    <a:pt x="150" y="291"/>
                    <a:pt x="100" y="288"/>
                    <a:pt x="80" y="281"/>
                  </a:cubicBezTo>
                  <a:cubicBezTo>
                    <a:pt x="60" y="274"/>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3"/>
                    <a:pt x="50" y="133"/>
                    <a:pt x="50" y="133"/>
                  </a:cubicBezTo>
                  <a:cubicBezTo>
                    <a:pt x="0" y="133"/>
                    <a:pt x="0" y="133"/>
                    <a:pt x="0" y="133"/>
                  </a:cubicBezTo>
                  <a:cubicBezTo>
                    <a:pt x="15" y="105"/>
                    <a:pt x="15" y="105"/>
                    <a:pt x="15" y="105"/>
                  </a:cubicBezTo>
                  <a:cubicBezTo>
                    <a:pt x="50" y="105"/>
                    <a:pt x="50" y="105"/>
                    <a:pt x="50" y="105"/>
                  </a:cubicBezTo>
                  <a:cubicBezTo>
                    <a:pt x="50" y="60"/>
                    <a:pt x="50" y="60"/>
                    <a:pt x="50" y="60"/>
                  </a:cubicBezTo>
                  <a:cubicBezTo>
                    <a:pt x="50" y="33"/>
                    <a:pt x="60" y="16"/>
                    <a:pt x="81" y="10"/>
                  </a:cubicBezTo>
                  <a:cubicBezTo>
                    <a:pt x="102" y="3"/>
                    <a:pt x="151" y="0"/>
                    <a:pt x="229" y="0"/>
                  </a:cubicBezTo>
                  <a:cubicBezTo>
                    <a:pt x="309" y="0"/>
                    <a:pt x="359" y="3"/>
                    <a:pt x="379" y="10"/>
                  </a:cubicBezTo>
                  <a:cubicBezTo>
                    <a:pt x="400" y="17"/>
                    <a:pt x="410" y="34"/>
                    <a:pt x="410" y="60"/>
                  </a:cubicBezTo>
                  <a:cubicBezTo>
                    <a:pt x="410" y="88"/>
                    <a:pt x="410" y="88"/>
                    <a:pt x="410" y="88"/>
                  </a:cubicBezTo>
                  <a:cubicBezTo>
                    <a:pt x="253" y="88"/>
                    <a:pt x="253" y="88"/>
                    <a:pt x="253" y="88"/>
                  </a:cubicBezTo>
                  <a:cubicBezTo>
                    <a:pt x="253" y="62"/>
                    <a:pt x="253" y="62"/>
                    <a:pt x="253" y="62"/>
                  </a:cubicBezTo>
                  <a:cubicBezTo>
                    <a:pt x="253" y="57"/>
                    <a:pt x="252" y="53"/>
                    <a:pt x="248" y="51"/>
                  </a:cubicBezTo>
                  <a:cubicBezTo>
                    <a:pt x="245" y="49"/>
                    <a:pt x="239" y="48"/>
                    <a:pt x="230" y="48"/>
                  </a:cubicBezTo>
                  <a:cubicBezTo>
                    <a:pt x="221" y="48"/>
                    <a:pt x="215" y="49"/>
                    <a:pt x="212" y="51"/>
                  </a:cubicBezTo>
                  <a:cubicBezTo>
                    <a:pt x="208" y="52"/>
                    <a:pt x="207" y="56"/>
                    <a:pt x="207" y="62"/>
                  </a:cubicBezTo>
                  <a:cubicBezTo>
                    <a:pt x="207" y="105"/>
                    <a:pt x="207" y="105"/>
                    <a:pt x="207" y="105"/>
                  </a:cubicBezTo>
                  <a:cubicBezTo>
                    <a:pt x="350" y="105"/>
                    <a:pt x="350" y="105"/>
                    <a:pt x="350" y="105"/>
                  </a:cubicBezTo>
                  <a:cubicBezTo>
                    <a:pt x="335" y="133"/>
                    <a:pt x="335" y="133"/>
                    <a:pt x="335" y="133"/>
                  </a:cubicBezTo>
                  <a:cubicBezTo>
                    <a:pt x="207" y="133"/>
                    <a:pt x="207" y="133"/>
                    <a:pt x="207" y="133"/>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8" y="238"/>
                    <a:pt x="212" y="241"/>
                  </a:cubicBezTo>
                  <a:cubicBezTo>
                    <a:pt x="215" y="243"/>
                    <a:pt x="222" y="244"/>
                    <a:pt x="230" y="244"/>
                  </a:cubicBezTo>
                  <a:cubicBezTo>
                    <a:pt x="238"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171"/>
            <p:cNvSpPr>
              <a:spLocks/>
            </p:cNvSpPr>
            <p:nvPr/>
          </p:nvSpPr>
          <p:spPr bwMode="auto">
            <a:xfrm>
              <a:off x="7467975" y="5518807"/>
              <a:ext cx="119926" cy="85236"/>
            </a:xfrm>
            <a:custGeom>
              <a:avLst/>
              <a:gdLst/>
              <a:ahLst/>
              <a:cxnLst>
                <a:cxn ang="0">
                  <a:pos x="410" y="231"/>
                </a:cxn>
                <a:cxn ang="0">
                  <a:pos x="380" y="282"/>
                </a:cxn>
                <a:cxn ang="0">
                  <a:pos x="230" y="291"/>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0"/>
                </a:cxn>
                <a:cxn ang="0">
                  <a:pos x="81" y="10"/>
                </a:cxn>
                <a:cxn ang="0">
                  <a:pos x="229" y="0"/>
                </a:cxn>
                <a:cxn ang="0">
                  <a:pos x="379" y="10"/>
                </a:cxn>
                <a:cxn ang="0">
                  <a:pos x="410" y="60"/>
                </a:cxn>
                <a:cxn ang="0">
                  <a:pos x="410" y="88"/>
                </a:cxn>
                <a:cxn ang="0">
                  <a:pos x="253" y="88"/>
                </a:cxn>
                <a:cxn ang="0">
                  <a:pos x="253" y="62"/>
                </a:cxn>
                <a:cxn ang="0">
                  <a:pos x="248" y="51"/>
                </a:cxn>
                <a:cxn ang="0">
                  <a:pos x="230" y="48"/>
                </a:cxn>
                <a:cxn ang="0">
                  <a:pos x="212" y="51"/>
                </a:cxn>
                <a:cxn ang="0">
                  <a:pos x="207" y="62"/>
                </a:cxn>
                <a:cxn ang="0">
                  <a:pos x="207" y="105"/>
                </a:cxn>
                <a:cxn ang="0">
                  <a:pos x="350" y="105"/>
                </a:cxn>
                <a:cxn ang="0">
                  <a:pos x="335" y="134"/>
                </a:cxn>
                <a:cxn ang="0">
                  <a:pos x="207" y="134"/>
                </a:cxn>
                <a:cxn ang="0">
                  <a:pos x="207" y="149"/>
                </a:cxn>
                <a:cxn ang="0">
                  <a:pos x="326" y="149"/>
                </a:cxn>
                <a:cxn ang="0">
                  <a:pos x="311" y="177"/>
                </a:cxn>
                <a:cxn ang="0">
                  <a:pos x="207" y="177"/>
                </a:cxn>
                <a:cxn ang="0">
                  <a:pos x="207" y="230"/>
                </a:cxn>
                <a:cxn ang="0">
                  <a:pos x="212" y="241"/>
                </a:cxn>
                <a:cxn ang="0">
                  <a:pos x="230" y="244"/>
                </a:cxn>
                <a:cxn ang="0">
                  <a:pos x="248" y="240"/>
                </a:cxn>
                <a:cxn ang="0">
                  <a:pos x="253" y="230"/>
                </a:cxn>
                <a:cxn ang="0">
                  <a:pos x="253" y="194"/>
                </a:cxn>
                <a:cxn ang="0">
                  <a:pos x="410" y="194"/>
                </a:cxn>
                <a:cxn ang="0">
                  <a:pos x="410" y="231"/>
                </a:cxn>
              </a:cxnLst>
              <a:rect l="0" t="0" r="r" b="b"/>
              <a:pathLst>
                <a:path w="410" h="291">
                  <a:moveTo>
                    <a:pt x="410" y="231"/>
                  </a:moveTo>
                  <a:cubicBezTo>
                    <a:pt x="410" y="258"/>
                    <a:pt x="400" y="275"/>
                    <a:pt x="380" y="282"/>
                  </a:cubicBezTo>
                  <a:cubicBezTo>
                    <a:pt x="359" y="288"/>
                    <a:pt x="309" y="291"/>
                    <a:pt x="230" y="291"/>
                  </a:cubicBezTo>
                  <a:cubicBezTo>
                    <a:pt x="150" y="291"/>
                    <a:pt x="100" y="288"/>
                    <a:pt x="80" y="281"/>
                  </a:cubicBezTo>
                  <a:cubicBezTo>
                    <a:pt x="60" y="274"/>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0"/>
                    <a:pt x="50" y="60"/>
                    <a:pt x="50" y="60"/>
                  </a:cubicBezTo>
                  <a:cubicBezTo>
                    <a:pt x="50" y="33"/>
                    <a:pt x="60" y="16"/>
                    <a:pt x="81" y="10"/>
                  </a:cubicBezTo>
                  <a:cubicBezTo>
                    <a:pt x="102" y="3"/>
                    <a:pt x="151" y="0"/>
                    <a:pt x="229" y="0"/>
                  </a:cubicBezTo>
                  <a:cubicBezTo>
                    <a:pt x="309" y="0"/>
                    <a:pt x="359" y="4"/>
                    <a:pt x="379" y="10"/>
                  </a:cubicBezTo>
                  <a:cubicBezTo>
                    <a:pt x="400" y="17"/>
                    <a:pt x="410" y="34"/>
                    <a:pt x="410" y="60"/>
                  </a:cubicBezTo>
                  <a:cubicBezTo>
                    <a:pt x="410" y="88"/>
                    <a:pt x="410" y="88"/>
                    <a:pt x="410" y="88"/>
                  </a:cubicBezTo>
                  <a:cubicBezTo>
                    <a:pt x="253" y="88"/>
                    <a:pt x="253" y="88"/>
                    <a:pt x="253" y="88"/>
                  </a:cubicBezTo>
                  <a:cubicBezTo>
                    <a:pt x="253" y="62"/>
                    <a:pt x="253" y="62"/>
                    <a:pt x="253" y="62"/>
                  </a:cubicBezTo>
                  <a:cubicBezTo>
                    <a:pt x="253" y="57"/>
                    <a:pt x="252" y="53"/>
                    <a:pt x="248" y="51"/>
                  </a:cubicBezTo>
                  <a:cubicBezTo>
                    <a:pt x="245" y="49"/>
                    <a:pt x="239" y="48"/>
                    <a:pt x="230" y="48"/>
                  </a:cubicBezTo>
                  <a:cubicBezTo>
                    <a:pt x="221" y="48"/>
                    <a:pt x="215" y="49"/>
                    <a:pt x="212" y="51"/>
                  </a:cubicBezTo>
                  <a:cubicBezTo>
                    <a:pt x="208" y="52"/>
                    <a:pt x="207" y="56"/>
                    <a:pt x="207" y="62"/>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8" y="239"/>
                    <a:pt x="212" y="241"/>
                  </a:cubicBezTo>
                  <a:cubicBezTo>
                    <a:pt x="216" y="243"/>
                    <a:pt x="222" y="244"/>
                    <a:pt x="230" y="244"/>
                  </a:cubicBezTo>
                  <a:cubicBezTo>
                    <a:pt x="238" y="244"/>
                    <a:pt x="244" y="243"/>
                    <a:pt x="248"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172"/>
            <p:cNvSpPr>
              <a:spLocks/>
            </p:cNvSpPr>
            <p:nvPr/>
          </p:nvSpPr>
          <p:spPr bwMode="auto">
            <a:xfrm>
              <a:off x="7929465" y="5431960"/>
              <a:ext cx="119926" cy="85484"/>
            </a:xfrm>
            <a:custGeom>
              <a:avLst/>
              <a:gdLst/>
              <a:ahLst/>
              <a:cxnLst>
                <a:cxn ang="0">
                  <a:pos x="410" y="231"/>
                </a:cxn>
                <a:cxn ang="0">
                  <a:pos x="379" y="282"/>
                </a:cxn>
                <a:cxn ang="0">
                  <a:pos x="230" y="292"/>
                </a:cxn>
                <a:cxn ang="0">
                  <a:pos x="79"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0"/>
                </a:cxn>
                <a:cxn ang="0">
                  <a:pos x="410" y="61"/>
                </a:cxn>
                <a:cxn ang="0">
                  <a:pos x="410" y="88"/>
                </a:cxn>
                <a:cxn ang="0">
                  <a:pos x="253" y="88"/>
                </a:cxn>
                <a:cxn ang="0">
                  <a:pos x="253" y="63"/>
                </a:cxn>
                <a:cxn ang="0">
                  <a:pos x="248" y="51"/>
                </a:cxn>
                <a:cxn ang="0">
                  <a:pos x="230" y="48"/>
                </a:cxn>
                <a:cxn ang="0">
                  <a:pos x="211" y="51"/>
                </a:cxn>
                <a:cxn ang="0">
                  <a:pos x="206" y="63"/>
                </a:cxn>
                <a:cxn ang="0">
                  <a:pos x="206" y="105"/>
                </a:cxn>
                <a:cxn ang="0">
                  <a:pos x="350" y="105"/>
                </a:cxn>
                <a:cxn ang="0">
                  <a:pos x="335" y="134"/>
                </a:cxn>
                <a:cxn ang="0">
                  <a:pos x="206" y="134"/>
                </a:cxn>
                <a:cxn ang="0">
                  <a:pos x="206" y="149"/>
                </a:cxn>
                <a:cxn ang="0">
                  <a:pos x="325" y="149"/>
                </a:cxn>
                <a:cxn ang="0">
                  <a:pos x="310" y="177"/>
                </a:cxn>
                <a:cxn ang="0">
                  <a:pos x="206" y="177"/>
                </a:cxn>
                <a:cxn ang="0">
                  <a:pos x="206"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399" y="275"/>
                    <a:pt x="379" y="282"/>
                  </a:cubicBezTo>
                  <a:cubicBezTo>
                    <a:pt x="359" y="288"/>
                    <a:pt x="309" y="292"/>
                    <a:pt x="230" y="292"/>
                  </a:cubicBezTo>
                  <a:cubicBezTo>
                    <a:pt x="149" y="292"/>
                    <a:pt x="99" y="288"/>
                    <a:pt x="79" y="281"/>
                  </a:cubicBezTo>
                  <a:cubicBezTo>
                    <a:pt x="60" y="275"/>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1" y="3"/>
                    <a:pt x="151" y="0"/>
                    <a:pt x="229" y="0"/>
                  </a:cubicBezTo>
                  <a:cubicBezTo>
                    <a:pt x="308" y="0"/>
                    <a:pt x="358" y="4"/>
                    <a:pt x="379" y="10"/>
                  </a:cubicBezTo>
                  <a:cubicBezTo>
                    <a:pt x="399" y="17"/>
                    <a:pt x="410" y="34"/>
                    <a:pt x="410" y="61"/>
                  </a:cubicBezTo>
                  <a:cubicBezTo>
                    <a:pt x="410" y="88"/>
                    <a:pt x="410" y="88"/>
                    <a:pt x="410" y="88"/>
                  </a:cubicBezTo>
                  <a:cubicBezTo>
                    <a:pt x="253" y="88"/>
                    <a:pt x="253" y="88"/>
                    <a:pt x="253" y="88"/>
                  </a:cubicBezTo>
                  <a:cubicBezTo>
                    <a:pt x="253" y="63"/>
                    <a:pt x="253" y="63"/>
                    <a:pt x="253" y="63"/>
                  </a:cubicBezTo>
                  <a:cubicBezTo>
                    <a:pt x="253" y="57"/>
                    <a:pt x="251" y="53"/>
                    <a:pt x="248" y="51"/>
                  </a:cubicBezTo>
                  <a:cubicBezTo>
                    <a:pt x="244" y="49"/>
                    <a:pt x="238" y="48"/>
                    <a:pt x="230" y="48"/>
                  </a:cubicBezTo>
                  <a:cubicBezTo>
                    <a:pt x="221" y="48"/>
                    <a:pt x="215" y="49"/>
                    <a:pt x="211" y="51"/>
                  </a:cubicBezTo>
                  <a:cubicBezTo>
                    <a:pt x="208" y="53"/>
                    <a:pt x="206" y="57"/>
                    <a:pt x="206" y="63"/>
                  </a:cubicBezTo>
                  <a:cubicBezTo>
                    <a:pt x="206" y="105"/>
                    <a:pt x="206" y="105"/>
                    <a:pt x="206" y="105"/>
                  </a:cubicBezTo>
                  <a:cubicBezTo>
                    <a:pt x="350" y="105"/>
                    <a:pt x="350" y="105"/>
                    <a:pt x="350" y="105"/>
                  </a:cubicBezTo>
                  <a:cubicBezTo>
                    <a:pt x="335" y="134"/>
                    <a:pt x="335" y="134"/>
                    <a:pt x="335" y="134"/>
                  </a:cubicBezTo>
                  <a:cubicBezTo>
                    <a:pt x="206" y="134"/>
                    <a:pt x="206" y="134"/>
                    <a:pt x="206" y="134"/>
                  </a:cubicBezTo>
                  <a:cubicBezTo>
                    <a:pt x="206" y="149"/>
                    <a:pt x="206" y="149"/>
                    <a:pt x="206" y="149"/>
                  </a:cubicBezTo>
                  <a:cubicBezTo>
                    <a:pt x="325" y="149"/>
                    <a:pt x="325" y="149"/>
                    <a:pt x="325" y="149"/>
                  </a:cubicBezTo>
                  <a:cubicBezTo>
                    <a:pt x="310" y="177"/>
                    <a:pt x="310" y="177"/>
                    <a:pt x="310" y="177"/>
                  </a:cubicBezTo>
                  <a:cubicBezTo>
                    <a:pt x="206" y="177"/>
                    <a:pt x="206" y="177"/>
                    <a:pt x="206" y="177"/>
                  </a:cubicBezTo>
                  <a:cubicBezTo>
                    <a:pt x="206" y="230"/>
                    <a:pt x="206" y="230"/>
                    <a:pt x="206" y="230"/>
                  </a:cubicBezTo>
                  <a:cubicBezTo>
                    <a:pt x="206" y="235"/>
                    <a:pt x="208" y="239"/>
                    <a:pt x="212" y="241"/>
                  </a:cubicBezTo>
                  <a:cubicBezTo>
                    <a:pt x="215" y="243"/>
                    <a:pt x="221" y="244"/>
                    <a:pt x="230" y="244"/>
                  </a:cubicBezTo>
                  <a:cubicBezTo>
                    <a:pt x="237"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4214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61" name="Rectangle 27"/>
          <p:cNvSpPr>
            <a:spLocks noGrp="1" noChangeArrowheads="1"/>
          </p:cNvSpPr>
          <p:nvPr>
            <p:ph type="title"/>
          </p:nvPr>
        </p:nvSpPr>
        <p:spPr>
          <a:xfrm>
            <a:off x="765284" y="130815"/>
            <a:ext cx="7307121" cy="611187"/>
          </a:xfrm>
        </p:spPr>
        <p:txBody>
          <a:bodyPr/>
          <a:lstStyle/>
          <a:p>
            <a:pPr eaLnBrk="1" hangingPunct="1"/>
            <a:r>
              <a:rPr lang="fr-FR" altLang="fr-FR" sz="1800" dirty="0" smtClean="0"/>
              <a:t>Un taux d’intérêt suscité par la lecture de livres numériques qui reste limité en apparence mais qui progresse chez les lecteurs de livres numériques. </a:t>
            </a:r>
          </a:p>
        </p:txBody>
      </p:sp>
      <p:sp>
        <p:nvSpPr>
          <p:cNvPr id="9523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CF365B51-4459-464F-9998-3BFCA3C0E9E3}" type="slidenum">
              <a:rPr lang="en-US" altLang="fr-FR" smtClean="0">
                <a:solidFill>
                  <a:srgbClr val="1F497D"/>
                </a:solidFill>
              </a:rPr>
              <a:pPr eaLnBrk="1" hangingPunct="1">
                <a:spcBef>
                  <a:spcPct val="0"/>
                </a:spcBef>
                <a:buFontTx/>
                <a:buNone/>
              </a:pPr>
              <a:t>50</a:t>
            </a:fld>
            <a:endParaRPr lang="en-US" altLang="fr-FR" smtClean="0">
              <a:solidFill>
                <a:srgbClr val="1F497D"/>
              </a:solidFill>
            </a:endParaRPr>
          </a:p>
        </p:txBody>
      </p:sp>
      <p:sp>
        <p:nvSpPr>
          <p:cNvPr id="95263" name="Textfeld 7"/>
          <p:cNvSpPr txBox="1">
            <a:spLocks noChangeArrowheads="1"/>
          </p:cNvSpPr>
          <p:nvPr/>
        </p:nvSpPr>
        <p:spPr bwMode="auto">
          <a:xfrm>
            <a:off x="176817" y="944563"/>
            <a:ext cx="8515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000" dirty="0" smtClean="0">
                <a:solidFill>
                  <a:srgbClr val="1F497D"/>
                </a:solidFill>
                <a:ea typeface="ヒラギノ角ゴ Pro W3" pitchFamily="-64" charset="-128"/>
              </a:rPr>
              <a:t>Q7. Diriez-vous que vous êtes très, assez, peu ou pas du tout intéressé par la lecture de livres numériques ?</a:t>
            </a:r>
          </a:p>
          <a:p>
            <a:pPr eaLnBrk="1" hangingPunct="1">
              <a:spcBef>
                <a:spcPct val="0"/>
              </a:spcBef>
              <a:buFontTx/>
              <a:buNone/>
            </a:pPr>
            <a:r>
              <a:rPr lang="fr-FR" altLang="fr-FR" sz="1000" dirty="0" smtClean="0">
                <a:solidFill>
                  <a:srgbClr val="1F497D"/>
                </a:solidFill>
                <a:ea typeface="ヒラギノ角ゴ Pro W3" pitchFamily="-64" charset="-128"/>
              </a:rPr>
              <a:t>Base : Ensemble 2 018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Lecteurs LN 213 </a:t>
            </a:r>
            <a:r>
              <a:rPr lang="fr-FR" altLang="fr-FR" sz="1000" dirty="0" err="1" smtClean="0">
                <a:solidFill>
                  <a:srgbClr val="1F497D"/>
                </a:solidFill>
                <a:ea typeface="ヒラギノ角ゴ Pro W3" pitchFamily="-64" charset="-128"/>
              </a:rPr>
              <a:t>int</a:t>
            </a:r>
            <a:r>
              <a:rPr lang="fr-FR" altLang="fr-FR" sz="1000" dirty="0" smtClean="0">
                <a:solidFill>
                  <a:srgbClr val="1F497D"/>
                </a:solidFill>
                <a:ea typeface="ヒラギノ角ゴ Pro W3" pitchFamily="-64" charset="-128"/>
              </a:rPr>
              <a:t>. / %</a:t>
            </a:r>
            <a:endParaRPr lang="fr-FR" altLang="fr-FR" sz="1000" dirty="0">
              <a:solidFill>
                <a:srgbClr val="1F497D"/>
              </a:solidFill>
              <a:ea typeface="ヒラギノ角ゴ Pro W3" pitchFamily="-64" charset="-128"/>
            </a:endParaRPr>
          </a:p>
        </p:txBody>
      </p:sp>
      <p:sp>
        <p:nvSpPr>
          <p:cNvPr id="51" name="Textfeld 7"/>
          <p:cNvSpPr txBox="1">
            <a:spLocks noChangeArrowheads="1"/>
          </p:cNvSpPr>
          <p:nvPr/>
        </p:nvSpPr>
        <p:spPr bwMode="auto">
          <a:xfrm rot="5400000">
            <a:off x="7725193" y="2360909"/>
            <a:ext cx="1299956" cy="459700"/>
          </a:xfrm>
          <a:prstGeom prst="roundRect">
            <a:avLst/>
          </a:prstGeom>
          <a:solidFill>
            <a:schemeClr val="bg1">
              <a:lumMod val="50000"/>
            </a:schemeClr>
          </a:solidFill>
          <a:ln>
            <a:noFill/>
          </a:ln>
          <a:effectLst>
            <a:glow rad="63500">
              <a:schemeClr val="bg1">
                <a:lumMod val="50000"/>
                <a:alpha val="40000"/>
              </a:schemeClr>
            </a:glow>
          </a:effectLs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000" b="1" dirty="0" smtClean="0">
                <a:solidFill>
                  <a:srgbClr val="FFFFFF"/>
                </a:solidFill>
                <a:ea typeface="ヒラギノ角ゴ Pro W3" pitchFamily="-64" charset="-128"/>
              </a:rPr>
              <a:t>Ensemble</a:t>
            </a:r>
          </a:p>
          <a:p>
            <a:pPr algn="ctr" eaLnBrk="1" hangingPunct="1">
              <a:spcBef>
                <a:spcPct val="0"/>
              </a:spcBef>
              <a:buFontTx/>
              <a:buNone/>
            </a:pPr>
            <a:r>
              <a:rPr lang="fr-FR" altLang="fr-FR" sz="1000" dirty="0" smtClean="0">
                <a:solidFill>
                  <a:srgbClr val="FFFFFF"/>
                </a:solidFill>
                <a:ea typeface="ヒラギノ角ゴ Pro W3" pitchFamily="-64" charset="-128"/>
              </a:rPr>
              <a:t>Base : 2018</a:t>
            </a:r>
          </a:p>
        </p:txBody>
      </p:sp>
      <p:sp>
        <p:nvSpPr>
          <p:cNvPr id="52" name="Textfeld 7"/>
          <p:cNvSpPr txBox="1">
            <a:spLocks noChangeArrowheads="1"/>
          </p:cNvSpPr>
          <p:nvPr/>
        </p:nvSpPr>
        <p:spPr bwMode="auto">
          <a:xfrm rot="16200000">
            <a:off x="155848" y="5090663"/>
            <a:ext cx="1299956" cy="459700"/>
          </a:xfrm>
          <a:prstGeom prst="roundRect">
            <a:avLst/>
          </a:prstGeom>
          <a:solidFill>
            <a:srgbClr val="7030A0"/>
          </a:solidFill>
          <a:ln>
            <a:noFill/>
          </a:ln>
          <a:effectLst>
            <a:glow rad="63500">
              <a:srgbClr val="7030A0">
                <a:alpha val="40000"/>
              </a:srgbClr>
            </a:glow>
          </a:effectLs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pPr>
            <a:r>
              <a:rPr lang="fr-FR" altLang="fr-FR" sz="2000" b="1" dirty="0" smtClean="0">
                <a:solidFill>
                  <a:srgbClr val="FFFFFF"/>
                </a:solidFill>
                <a:ea typeface="ヒラギノ角ゴ Pro W3" pitchFamily="-64" charset="-128"/>
              </a:rPr>
              <a:t>Lecteurs LN</a:t>
            </a:r>
          </a:p>
          <a:p>
            <a:pPr algn="ctr" eaLnBrk="1" hangingPunct="1">
              <a:spcBef>
                <a:spcPct val="0"/>
              </a:spcBef>
              <a:buFontTx/>
              <a:buNone/>
            </a:pPr>
            <a:r>
              <a:rPr lang="fr-FR" altLang="fr-FR" sz="1000" dirty="0" smtClean="0">
                <a:solidFill>
                  <a:srgbClr val="FFFFFF"/>
                </a:solidFill>
                <a:ea typeface="ヒラギノ角ゴ Pro W3" pitchFamily="-64" charset="-128"/>
              </a:rPr>
              <a:t>Base : 213</a:t>
            </a:r>
          </a:p>
        </p:txBody>
      </p:sp>
      <p:sp>
        <p:nvSpPr>
          <p:cNvPr id="2" name="Rectangle à coins arrondis 1"/>
          <p:cNvSpPr/>
          <p:nvPr/>
        </p:nvSpPr>
        <p:spPr bwMode="auto">
          <a:xfrm>
            <a:off x="473075" y="1865475"/>
            <a:ext cx="8197850" cy="1447872"/>
          </a:xfrm>
          <a:prstGeom prst="roundRect">
            <a:avLst>
              <a:gd name="adj" fmla="val 7023"/>
            </a:avLst>
          </a:prstGeom>
          <a:noFill/>
          <a:ln w="9525" cap="flat" cmpd="sng" algn="ctr">
            <a:solidFill>
              <a:schemeClr val="bg1">
                <a:lumMod val="50000"/>
              </a:schemeClr>
            </a:solidFill>
            <a:prstDash val="solid"/>
            <a:round/>
            <a:headEnd type="none" w="med" len="med"/>
            <a:tailEnd type="none" w="med" len="med"/>
          </a:ln>
          <a:effectLst>
            <a:glow rad="63500">
              <a:schemeClr val="bg1">
                <a:lumMod val="50000"/>
                <a:alpha val="40000"/>
              </a:schemeClr>
            </a:glow>
          </a:effectLst>
        </p:spPr>
        <p:txBody>
          <a:bodyPr vert="horz" wrap="none" lIns="0" tIns="0" rIns="0" bIns="0" numCol="1" rtlCol="0" anchor="t" anchorCtr="0" compatLnSpc="1">
            <a:prstTxWarp prst="textNoShape">
              <a:avLst/>
            </a:prstTxWarp>
            <a:noAutofit/>
          </a:bodyPr>
          <a:lstStyle/>
          <a:p>
            <a:endParaRPr lang="fr-FR" smtClean="0">
              <a:ln>
                <a:solidFill>
                  <a:srgbClr val="000000"/>
                </a:solidFill>
              </a:ln>
              <a:solidFill>
                <a:srgbClr val="1F497D"/>
              </a:solidFill>
            </a:endParaRPr>
          </a:p>
        </p:txBody>
      </p:sp>
      <p:graphicFrame>
        <p:nvGraphicFramePr>
          <p:cNvPr id="3" name="Graphique 2"/>
          <p:cNvGraphicFramePr/>
          <p:nvPr>
            <p:extLst>
              <p:ext uri="{D42A27DB-BD31-4B8C-83A1-F6EECF244321}">
                <p14:modId xmlns:p14="http://schemas.microsoft.com/office/powerpoint/2010/main" val="1116458788"/>
              </p:ext>
            </p:extLst>
          </p:nvPr>
        </p:nvGraphicFramePr>
        <p:xfrm>
          <a:off x="473074" y="1797990"/>
          <a:ext cx="8197850" cy="16070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3" name="Graphique 52"/>
          <p:cNvGraphicFramePr/>
          <p:nvPr>
            <p:extLst>
              <p:ext uri="{D42A27DB-BD31-4B8C-83A1-F6EECF244321}">
                <p14:modId xmlns:p14="http://schemas.microsoft.com/office/powerpoint/2010/main" val="3660584149"/>
              </p:ext>
            </p:extLst>
          </p:nvPr>
        </p:nvGraphicFramePr>
        <p:xfrm>
          <a:off x="473074" y="4532905"/>
          <a:ext cx="8197850" cy="1607014"/>
        </p:xfrm>
        <a:graphic>
          <a:graphicData uri="http://schemas.openxmlformats.org/drawingml/2006/chart">
            <c:chart xmlns:c="http://schemas.openxmlformats.org/drawingml/2006/chart" xmlns:r="http://schemas.openxmlformats.org/officeDocument/2006/relationships" r:id="rId3"/>
          </a:graphicData>
        </a:graphic>
      </p:graphicFrame>
      <p:sp>
        <p:nvSpPr>
          <p:cNvPr id="55" name="Rectangle à coins arrondis 54"/>
          <p:cNvSpPr/>
          <p:nvPr/>
        </p:nvSpPr>
        <p:spPr bwMode="auto">
          <a:xfrm>
            <a:off x="473074" y="4595228"/>
            <a:ext cx="8197850" cy="1447872"/>
          </a:xfrm>
          <a:prstGeom prst="roundRect">
            <a:avLst>
              <a:gd name="adj" fmla="val 7023"/>
            </a:avLst>
          </a:prstGeom>
          <a:noFill/>
          <a:ln w="9525" cap="flat" cmpd="sng" algn="ctr">
            <a:solidFill>
              <a:srgbClr val="7030A0"/>
            </a:solidFill>
            <a:prstDash val="solid"/>
            <a:round/>
            <a:headEnd type="none" w="med" len="med"/>
            <a:tailEnd type="none" w="med" len="med"/>
          </a:ln>
          <a:effectLst>
            <a:glow rad="63500">
              <a:srgbClr val="7030A0">
                <a:alpha val="40000"/>
              </a:srgbClr>
            </a:glow>
          </a:effectLst>
        </p:spPr>
        <p:txBody>
          <a:bodyPr vert="horz" wrap="none" lIns="0" tIns="0" rIns="0" bIns="0" numCol="1" rtlCol="0" anchor="t" anchorCtr="0" compatLnSpc="1">
            <a:prstTxWarp prst="textNoShape">
              <a:avLst/>
            </a:prstTxWarp>
            <a:noAutofit/>
          </a:bodyPr>
          <a:lstStyle/>
          <a:p>
            <a:endParaRPr lang="fr-FR" smtClean="0">
              <a:ln>
                <a:solidFill>
                  <a:srgbClr val="000000"/>
                </a:solidFill>
              </a:ln>
              <a:solidFill>
                <a:srgbClr val="1F497D"/>
              </a:solidFill>
            </a:endParaRPr>
          </a:p>
        </p:txBody>
      </p:sp>
      <p:sp>
        <p:nvSpPr>
          <p:cNvPr id="56" name="Textfeld 7"/>
          <p:cNvSpPr txBox="1">
            <a:spLocks noChangeArrowheads="1"/>
          </p:cNvSpPr>
          <p:nvPr/>
        </p:nvSpPr>
        <p:spPr bwMode="auto">
          <a:xfrm>
            <a:off x="473074" y="3800783"/>
            <a:ext cx="2087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tabLst>
                <a:tab pos="4486275" algn="ctr"/>
                <a:tab pos="7534275" algn="ctr"/>
              </a:tabLst>
            </a:pPr>
            <a:r>
              <a:rPr lang="fr-FR" altLang="fr-FR" sz="2000" b="1" dirty="0" smtClean="0">
                <a:solidFill>
                  <a:srgbClr val="C00000"/>
                </a:solidFill>
                <a:ea typeface="ヒラギノ角ゴ Pro W3" pitchFamily="-64" charset="-128"/>
              </a:rPr>
              <a:t>S/T pas intéressé</a:t>
            </a:r>
          </a:p>
        </p:txBody>
      </p:sp>
      <p:sp>
        <p:nvSpPr>
          <p:cNvPr id="57" name="Textfeld 7"/>
          <p:cNvSpPr txBox="1">
            <a:spLocks noChangeArrowheads="1"/>
          </p:cNvSpPr>
          <p:nvPr/>
        </p:nvSpPr>
        <p:spPr bwMode="auto">
          <a:xfrm>
            <a:off x="473074" y="2481589"/>
            <a:ext cx="613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tabLst>
                <a:tab pos="4486275" algn="ctr"/>
                <a:tab pos="7534275" algn="ctr"/>
              </a:tabLst>
            </a:pPr>
            <a:r>
              <a:rPr lang="fr-FR" altLang="fr-FR" sz="2000" b="1" dirty="0" smtClean="0">
                <a:solidFill>
                  <a:srgbClr val="C00000"/>
                </a:solidFill>
                <a:ea typeface="ヒラギノ角ゴ Pro W3" pitchFamily="-64" charset="-128"/>
              </a:rPr>
              <a:t>87%</a:t>
            </a:r>
            <a:endParaRPr lang="fr-FR" altLang="fr-FR" sz="2000" dirty="0">
              <a:solidFill>
                <a:srgbClr val="C00000"/>
              </a:solidFill>
              <a:ea typeface="ヒラギノ角ゴ Pro W3" pitchFamily="-64" charset="-128"/>
            </a:endParaRPr>
          </a:p>
        </p:txBody>
      </p:sp>
      <p:sp>
        <p:nvSpPr>
          <p:cNvPr id="58" name="Textfeld 7"/>
          <p:cNvSpPr txBox="1">
            <a:spLocks noChangeArrowheads="1"/>
          </p:cNvSpPr>
          <p:nvPr/>
        </p:nvSpPr>
        <p:spPr bwMode="auto">
          <a:xfrm>
            <a:off x="2097478" y="5219529"/>
            <a:ext cx="613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ctr" eaLnBrk="1" hangingPunct="1">
              <a:spcBef>
                <a:spcPct val="0"/>
              </a:spcBef>
              <a:buFontTx/>
              <a:buNone/>
              <a:tabLst>
                <a:tab pos="4486275" algn="ctr"/>
                <a:tab pos="7534275" algn="ctr"/>
              </a:tabLst>
            </a:pPr>
            <a:r>
              <a:rPr lang="fr-FR" altLang="fr-FR" sz="2000" b="1" dirty="0" smtClean="0">
                <a:solidFill>
                  <a:srgbClr val="C00000"/>
                </a:solidFill>
                <a:ea typeface="ヒラギノ角ゴ Pro W3" pitchFamily="-64" charset="-128"/>
              </a:rPr>
              <a:t>45%</a:t>
            </a:r>
            <a:endParaRPr lang="fr-FR" altLang="fr-FR" sz="2000" dirty="0">
              <a:solidFill>
                <a:srgbClr val="C00000"/>
              </a:solidFill>
              <a:ea typeface="ヒラギノ角ゴ Pro W3" pitchFamily="-64" charset="-128"/>
            </a:endParaRPr>
          </a:p>
        </p:txBody>
      </p:sp>
      <p:sp>
        <p:nvSpPr>
          <p:cNvPr id="62" name="Textfeld 7"/>
          <p:cNvSpPr txBox="1">
            <a:spLocks noChangeArrowheads="1"/>
          </p:cNvSpPr>
          <p:nvPr/>
        </p:nvSpPr>
        <p:spPr bwMode="auto">
          <a:xfrm>
            <a:off x="5185446" y="3800783"/>
            <a:ext cx="3485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algn="r" eaLnBrk="1" hangingPunct="1">
              <a:spcBef>
                <a:spcPct val="0"/>
              </a:spcBef>
              <a:buFontTx/>
              <a:buNone/>
              <a:tabLst>
                <a:tab pos="4486275" algn="ctr"/>
                <a:tab pos="7534275" algn="ctr"/>
              </a:tabLst>
            </a:pPr>
            <a:r>
              <a:rPr lang="fr-FR" altLang="fr-FR" sz="2000" b="1" dirty="0" smtClean="0">
                <a:solidFill>
                  <a:srgbClr val="00B050"/>
                </a:solidFill>
                <a:ea typeface="ヒラギノ角ゴ Pro W3" pitchFamily="-64" charset="-128"/>
              </a:rPr>
              <a:t>S/T intéressé</a:t>
            </a:r>
          </a:p>
        </p:txBody>
      </p:sp>
      <p:sp>
        <p:nvSpPr>
          <p:cNvPr id="63" name="Textfeld 7"/>
          <p:cNvSpPr txBox="1">
            <a:spLocks noChangeArrowheads="1"/>
          </p:cNvSpPr>
          <p:nvPr/>
        </p:nvSpPr>
        <p:spPr bwMode="auto">
          <a:xfrm>
            <a:off x="5185446" y="2481589"/>
            <a:ext cx="2049462"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tabLst>
                <a:tab pos="4486275" algn="ctr"/>
                <a:tab pos="7534275" algn="ctr"/>
              </a:tabLst>
            </a:pPr>
            <a:r>
              <a:rPr lang="fr-FR" altLang="fr-FR" sz="2000" b="1" dirty="0" smtClean="0">
                <a:solidFill>
                  <a:srgbClr val="00B050"/>
                </a:solidFill>
                <a:ea typeface="ヒラギノ角ゴ Pro W3" pitchFamily="-64" charset="-128"/>
              </a:rPr>
              <a:t>13%</a:t>
            </a:r>
          </a:p>
          <a:p>
            <a:pPr eaLnBrk="1" hangingPunct="1">
              <a:spcBef>
                <a:spcPct val="0"/>
              </a:spcBef>
              <a:buFont typeface="Wingdings" pitchFamily="2" charset="2"/>
              <a:buNone/>
            </a:pPr>
            <a:r>
              <a:rPr lang="fr-FR" altLang="fr-FR" sz="1400" dirty="0">
                <a:solidFill>
                  <a:srgbClr val="C00000"/>
                </a:solidFill>
                <a:ea typeface="ヒラギノ角ゴ Pro W3" pitchFamily="-64" charset="-128"/>
              </a:rPr>
              <a:t>- </a:t>
            </a:r>
            <a:r>
              <a:rPr lang="fr-FR" altLang="fr-FR" sz="1400" dirty="0" smtClean="0">
                <a:solidFill>
                  <a:srgbClr val="C00000"/>
                </a:solidFill>
                <a:ea typeface="ヒラギノ角ゴ Pro W3" pitchFamily="-64" charset="-128"/>
              </a:rPr>
              <a:t>3 pts (16%)</a:t>
            </a:r>
            <a:endParaRPr lang="fr-FR" sz="1400" dirty="0">
              <a:solidFill>
                <a:srgbClr val="C00000"/>
              </a:solidFill>
            </a:endParaRPr>
          </a:p>
        </p:txBody>
      </p:sp>
      <p:sp>
        <p:nvSpPr>
          <p:cNvPr id="64" name="Textfeld 7"/>
          <p:cNvSpPr txBox="1">
            <a:spLocks noChangeArrowheads="1"/>
          </p:cNvSpPr>
          <p:nvPr/>
        </p:nvSpPr>
        <p:spPr bwMode="auto">
          <a:xfrm>
            <a:off x="6928184" y="5219529"/>
            <a:ext cx="1591872"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tabLst>
                <a:tab pos="4486275" algn="ctr"/>
                <a:tab pos="7534275" algn="ctr"/>
              </a:tabLst>
            </a:pPr>
            <a:r>
              <a:rPr lang="fr-FR" altLang="fr-FR" sz="2000" b="1" dirty="0" smtClean="0">
                <a:solidFill>
                  <a:srgbClr val="00B050"/>
                </a:solidFill>
                <a:ea typeface="ヒラギノ角ゴ Pro W3" pitchFamily="-64" charset="-128"/>
              </a:rPr>
              <a:t>55%</a:t>
            </a:r>
          </a:p>
          <a:p>
            <a:pPr eaLnBrk="1" hangingPunct="1">
              <a:spcBef>
                <a:spcPct val="0"/>
              </a:spcBef>
              <a:buFont typeface="Wingdings" pitchFamily="2" charset="2"/>
              <a:buNone/>
            </a:pPr>
            <a:r>
              <a:rPr lang="fr-FR" sz="1400" dirty="0" smtClean="0">
                <a:solidFill>
                  <a:srgbClr val="00B050"/>
                </a:solidFill>
                <a:ea typeface="ヒラギノ角ゴ Pro W3" pitchFamily="-64" charset="-128"/>
              </a:rPr>
              <a:t>+ 10 pts (45%)</a:t>
            </a:r>
            <a:endParaRPr lang="fr-FR" altLang="fr-FR" sz="2000" dirty="0">
              <a:solidFill>
                <a:srgbClr val="00B050"/>
              </a:solidFill>
              <a:ea typeface="ヒラギノ角ゴ Pro W3" pitchFamily="-64" charset="-128"/>
            </a:endParaRPr>
          </a:p>
        </p:txBody>
      </p:sp>
      <p:grpSp>
        <p:nvGrpSpPr>
          <p:cNvPr id="5" name="Groupe 4"/>
          <p:cNvGrpSpPr/>
          <p:nvPr/>
        </p:nvGrpSpPr>
        <p:grpSpPr>
          <a:xfrm>
            <a:off x="2710926" y="3790910"/>
            <a:ext cx="1795236" cy="193899"/>
            <a:chOff x="2710926" y="3780152"/>
            <a:chExt cx="1795236" cy="193899"/>
          </a:xfrm>
        </p:grpSpPr>
        <p:sp>
          <p:nvSpPr>
            <p:cNvPr id="4" name="Rectangle 3"/>
            <p:cNvSpPr/>
            <p:nvPr/>
          </p:nvSpPr>
          <p:spPr bwMode="auto">
            <a:xfrm>
              <a:off x="2710926" y="3839772"/>
              <a:ext cx="74659" cy="74659"/>
            </a:xfrm>
            <a:prstGeom prst="rect">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t" anchorCtr="0" compatLnSpc="1">
              <a:prstTxWarp prst="textNoShape">
                <a:avLst/>
              </a:prstTxWarp>
              <a:noAutofit/>
            </a:bodyPr>
            <a:lstStyle/>
            <a:p>
              <a:endParaRPr lang="fr-FR" smtClean="0">
                <a:solidFill>
                  <a:srgbClr val="1F497D"/>
                </a:solidFill>
              </a:endParaRPr>
            </a:p>
          </p:txBody>
        </p:sp>
        <p:sp>
          <p:nvSpPr>
            <p:cNvPr id="18" name="Textfeld 7"/>
            <p:cNvSpPr txBox="1">
              <a:spLocks noChangeArrowheads="1"/>
            </p:cNvSpPr>
            <p:nvPr/>
          </p:nvSpPr>
          <p:spPr bwMode="auto">
            <a:xfrm>
              <a:off x="2860243" y="3780152"/>
              <a:ext cx="1645919"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400" dirty="0" smtClean="0">
                  <a:solidFill>
                    <a:srgbClr val="1F497D"/>
                  </a:solidFill>
                  <a:ea typeface="ヒラギノ角ゴ Pro W3" pitchFamily="-64" charset="-128"/>
                </a:rPr>
                <a:t>Pas du tout intéressé</a:t>
              </a:r>
              <a:endParaRPr lang="fr-FR" altLang="fr-FR" sz="700" dirty="0" smtClean="0">
                <a:solidFill>
                  <a:srgbClr val="1F497D"/>
                </a:solidFill>
                <a:ea typeface="ヒラギノ角ゴ Pro W3" pitchFamily="-64" charset="-128"/>
              </a:endParaRPr>
            </a:p>
          </p:txBody>
        </p:sp>
      </p:grpSp>
      <p:grpSp>
        <p:nvGrpSpPr>
          <p:cNvPr id="20" name="Groupe 19"/>
          <p:cNvGrpSpPr/>
          <p:nvPr/>
        </p:nvGrpSpPr>
        <p:grpSpPr>
          <a:xfrm>
            <a:off x="2710926" y="3943310"/>
            <a:ext cx="1795236" cy="193899"/>
            <a:chOff x="2710926" y="3780152"/>
            <a:chExt cx="1795236" cy="193899"/>
          </a:xfrm>
        </p:grpSpPr>
        <p:sp>
          <p:nvSpPr>
            <p:cNvPr id="21" name="Rectangle 20"/>
            <p:cNvSpPr/>
            <p:nvPr/>
          </p:nvSpPr>
          <p:spPr bwMode="auto">
            <a:xfrm>
              <a:off x="2710926" y="3839772"/>
              <a:ext cx="74659" cy="74659"/>
            </a:xfrm>
            <a:prstGeom prst="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t" anchorCtr="0" compatLnSpc="1">
              <a:prstTxWarp prst="textNoShape">
                <a:avLst/>
              </a:prstTxWarp>
              <a:noAutofit/>
            </a:bodyPr>
            <a:lstStyle/>
            <a:p>
              <a:endParaRPr lang="fr-FR" smtClean="0">
                <a:solidFill>
                  <a:srgbClr val="1F497D"/>
                </a:solidFill>
              </a:endParaRPr>
            </a:p>
          </p:txBody>
        </p:sp>
        <p:sp>
          <p:nvSpPr>
            <p:cNvPr id="22" name="Textfeld 7"/>
            <p:cNvSpPr txBox="1">
              <a:spLocks noChangeArrowheads="1"/>
            </p:cNvSpPr>
            <p:nvPr/>
          </p:nvSpPr>
          <p:spPr bwMode="auto">
            <a:xfrm>
              <a:off x="2860243" y="3780152"/>
              <a:ext cx="1645919"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400" dirty="0" smtClean="0">
                  <a:solidFill>
                    <a:srgbClr val="1F497D"/>
                  </a:solidFill>
                  <a:ea typeface="ヒラギノ角ゴ Pro W3" pitchFamily="-64" charset="-128"/>
                </a:rPr>
                <a:t>Peu intéressé</a:t>
              </a:r>
              <a:endParaRPr lang="fr-FR" altLang="fr-FR" sz="700" dirty="0" smtClean="0">
                <a:solidFill>
                  <a:srgbClr val="1F497D"/>
                </a:solidFill>
                <a:ea typeface="ヒラギノ角ゴ Pro W3" pitchFamily="-64" charset="-128"/>
              </a:endParaRPr>
            </a:p>
          </p:txBody>
        </p:sp>
      </p:grpSp>
      <p:grpSp>
        <p:nvGrpSpPr>
          <p:cNvPr id="23" name="Groupe 22"/>
          <p:cNvGrpSpPr/>
          <p:nvPr/>
        </p:nvGrpSpPr>
        <p:grpSpPr>
          <a:xfrm>
            <a:off x="4743332" y="3790910"/>
            <a:ext cx="1795236" cy="193899"/>
            <a:chOff x="2710926" y="3780152"/>
            <a:chExt cx="1795236" cy="193899"/>
          </a:xfrm>
        </p:grpSpPr>
        <p:sp>
          <p:nvSpPr>
            <p:cNvPr id="24" name="Rectangle 23"/>
            <p:cNvSpPr/>
            <p:nvPr/>
          </p:nvSpPr>
          <p:spPr bwMode="auto">
            <a:xfrm>
              <a:off x="2710926" y="3839772"/>
              <a:ext cx="74659" cy="74659"/>
            </a:xfrm>
            <a:prstGeom prst="rect">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t" anchorCtr="0" compatLnSpc="1">
              <a:prstTxWarp prst="textNoShape">
                <a:avLst/>
              </a:prstTxWarp>
              <a:noAutofit/>
            </a:bodyPr>
            <a:lstStyle/>
            <a:p>
              <a:endParaRPr lang="fr-FR" smtClean="0">
                <a:solidFill>
                  <a:srgbClr val="1F497D"/>
                </a:solidFill>
              </a:endParaRPr>
            </a:p>
          </p:txBody>
        </p:sp>
        <p:sp>
          <p:nvSpPr>
            <p:cNvPr id="25" name="Textfeld 7"/>
            <p:cNvSpPr txBox="1">
              <a:spLocks noChangeArrowheads="1"/>
            </p:cNvSpPr>
            <p:nvPr/>
          </p:nvSpPr>
          <p:spPr bwMode="auto">
            <a:xfrm>
              <a:off x="2860243" y="3780152"/>
              <a:ext cx="1645919"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400" dirty="0" smtClean="0">
                  <a:solidFill>
                    <a:srgbClr val="1F497D"/>
                  </a:solidFill>
                  <a:ea typeface="ヒラギノ角ゴ Pro W3" pitchFamily="-64" charset="-128"/>
                </a:rPr>
                <a:t>Assez intéressé</a:t>
              </a:r>
              <a:endParaRPr lang="fr-FR" altLang="fr-FR" sz="700" dirty="0" smtClean="0">
                <a:solidFill>
                  <a:srgbClr val="1F497D"/>
                </a:solidFill>
                <a:ea typeface="ヒラギノ角ゴ Pro W3" pitchFamily="-64" charset="-128"/>
              </a:endParaRPr>
            </a:p>
          </p:txBody>
        </p:sp>
      </p:grpSp>
      <p:grpSp>
        <p:nvGrpSpPr>
          <p:cNvPr id="26" name="Groupe 25"/>
          <p:cNvGrpSpPr/>
          <p:nvPr/>
        </p:nvGrpSpPr>
        <p:grpSpPr>
          <a:xfrm>
            <a:off x="4743332" y="3943310"/>
            <a:ext cx="1795236" cy="193899"/>
            <a:chOff x="2710926" y="3780152"/>
            <a:chExt cx="1795236" cy="193899"/>
          </a:xfrm>
        </p:grpSpPr>
        <p:sp>
          <p:nvSpPr>
            <p:cNvPr id="27" name="Rectangle 26"/>
            <p:cNvSpPr/>
            <p:nvPr/>
          </p:nvSpPr>
          <p:spPr bwMode="auto">
            <a:xfrm>
              <a:off x="2710926" y="3839772"/>
              <a:ext cx="74659" cy="74659"/>
            </a:xfrm>
            <a:prstGeom prst="rect">
              <a:avLst/>
            </a:prstGeom>
            <a:solidFill>
              <a:srgbClr val="00B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t" anchorCtr="0" compatLnSpc="1">
              <a:prstTxWarp prst="textNoShape">
                <a:avLst/>
              </a:prstTxWarp>
              <a:noAutofit/>
            </a:bodyPr>
            <a:lstStyle/>
            <a:p>
              <a:endParaRPr lang="fr-FR" smtClean="0">
                <a:solidFill>
                  <a:srgbClr val="1F497D"/>
                </a:solidFill>
              </a:endParaRPr>
            </a:p>
          </p:txBody>
        </p:sp>
        <p:sp>
          <p:nvSpPr>
            <p:cNvPr id="28" name="Textfeld 7"/>
            <p:cNvSpPr txBox="1">
              <a:spLocks noChangeArrowheads="1"/>
            </p:cNvSpPr>
            <p:nvPr/>
          </p:nvSpPr>
          <p:spPr bwMode="auto">
            <a:xfrm>
              <a:off x="2860243" y="3780152"/>
              <a:ext cx="1645919"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fr-FR" altLang="fr-FR" sz="1400" dirty="0" smtClean="0">
                  <a:solidFill>
                    <a:srgbClr val="1F497D"/>
                  </a:solidFill>
                  <a:ea typeface="ヒラギノ角ゴ Pro W3" pitchFamily="-64" charset="-128"/>
                </a:rPr>
                <a:t>Très intéressé</a:t>
              </a:r>
              <a:endParaRPr lang="fr-FR" altLang="fr-FR" sz="700" dirty="0" smtClean="0">
                <a:solidFill>
                  <a:srgbClr val="1F497D"/>
                </a:solidFill>
                <a:ea typeface="ヒラギノ角ゴ Pro W3" pitchFamily="-64" charset="-128"/>
              </a:endParaRPr>
            </a:p>
          </p:txBody>
        </p:sp>
      </p:grpSp>
      <p:grpSp>
        <p:nvGrpSpPr>
          <p:cNvPr id="29" name="Groupe 28"/>
          <p:cNvGrpSpPr/>
          <p:nvPr/>
        </p:nvGrpSpPr>
        <p:grpSpPr>
          <a:xfrm>
            <a:off x="1150858" y="4866830"/>
            <a:ext cx="561495" cy="705398"/>
            <a:chOff x="3475329" y="2590956"/>
            <a:chExt cx="2229935" cy="2801434"/>
          </a:xfrm>
          <a:solidFill>
            <a:srgbClr val="7030A0"/>
          </a:solidFill>
        </p:grpSpPr>
        <p:sp>
          <p:nvSpPr>
            <p:cNvPr id="30"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1"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2"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3"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34"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grpSp>
        <p:nvGrpSpPr>
          <p:cNvPr id="43" name="Groupe 42"/>
          <p:cNvGrpSpPr/>
          <p:nvPr/>
        </p:nvGrpSpPr>
        <p:grpSpPr>
          <a:xfrm>
            <a:off x="8526891" y="47634"/>
            <a:ext cx="561495" cy="705398"/>
            <a:chOff x="3475329" y="2590956"/>
            <a:chExt cx="2229935" cy="2801434"/>
          </a:xfrm>
          <a:solidFill>
            <a:srgbClr val="7030A0"/>
          </a:solidFill>
        </p:grpSpPr>
        <p:sp>
          <p:nvSpPr>
            <p:cNvPr id="44"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5"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6"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7"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solidFill>
              <a:srgbClr val="AE78D6"/>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48"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sp>
        <p:nvSpPr>
          <p:cNvPr id="41" name="Légende à une bordure 1 40"/>
          <p:cNvSpPr/>
          <p:nvPr/>
        </p:nvSpPr>
        <p:spPr bwMode="auto">
          <a:xfrm>
            <a:off x="6210177" y="2154486"/>
            <a:ext cx="2124352" cy="436273"/>
          </a:xfrm>
          <a:prstGeom prst="accentCallout1">
            <a:avLst>
              <a:gd name="adj1" fmla="val 18750"/>
              <a:gd name="adj2" fmla="val -8333"/>
              <a:gd name="adj3" fmla="val 72402"/>
              <a:gd name="adj4" fmla="val -33249"/>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050" b="0" i="0" u="none" strike="noStrike" cap="none" normalizeH="0" baseline="0" dirty="0" smtClean="0">
                <a:ln>
                  <a:noFill/>
                </a:ln>
                <a:solidFill>
                  <a:schemeClr val="tx1"/>
                </a:solidFill>
                <a:effectLst/>
              </a:rPr>
              <a:t>+ + +</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050" dirty="0" smtClean="0"/>
              <a:t>CSP + : 20%</a:t>
            </a:r>
          </a:p>
          <a:p>
            <a:pPr marL="285750" marR="0" indent="-285750"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lang="fr-FR" sz="1050" dirty="0" smtClean="0"/>
              <a:t>Diplôme universitaire : 21% </a:t>
            </a:r>
          </a:p>
        </p:txBody>
      </p:sp>
    </p:spTree>
    <p:extLst>
      <p:ext uri="{BB962C8B-B14F-4D97-AF65-F5344CB8AC3E}">
        <p14:creationId xmlns:p14="http://schemas.microsoft.com/office/powerpoint/2010/main" val="3694424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luxe.campagne.free.fr/campagne-photos/source/image/vieille-cle.jpg"/>
          <p:cNvPicPr>
            <a:picLocks noChangeAspect="1" noChangeArrowheads="1"/>
          </p:cNvPicPr>
          <p:nvPr/>
        </p:nvPicPr>
        <p:blipFill rotWithShape="1">
          <a:blip r:embed="rId2">
            <a:extLst>
              <a:ext uri="{28A0092B-C50C-407E-A947-70E740481C1C}">
                <a14:useLocalDpi xmlns:a14="http://schemas.microsoft.com/office/drawing/2010/main" val="0"/>
              </a:ext>
            </a:extLst>
          </a:blip>
          <a:srcRect r="23145"/>
          <a:stretch/>
        </p:blipFill>
        <p:spPr bwMode="auto">
          <a:xfrm>
            <a:off x="2434624" y="14288"/>
            <a:ext cx="7000321" cy="6843712"/>
          </a:xfrm>
          <a:prstGeom prst="rect">
            <a:avLst/>
          </a:prstGeom>
          <a:noFill/>
          <a:extLst>
            <a:ext uri="{909E8E84-426E-40DD-AFC4-6F175D3DCCD1}">
              <a14:hiddenFill xmlns:a14="http://schemas.microsoft.com/office/drawing/2010/main">
                <a:solidFill>
                  <a:srgbClr val="FFFFFF"/>
                </a:solidFill>
              </a14:hiddenFill>
            </a:ext>
          </a:extLst>
        </p:spPr>
      </p:pic>
      <p:sp>
        <p:nvSpPr>
          <p:cNvPr id="57352" name="Rectangle 21"/>
          <p:cNvSpPr>
            <a:spLocks noGrp="1" noChangeArrowheads="1"/>
          </p:cNvSpPr>
          <p:nvPr>
            <p:ph type="title"/>
          </p:nvPr>
        </p:nvSpPr>
        <p:spPr/>
        <p:txBody>
          <a:bodyPr/>
          <a:lstStyle/>
          <a:p>
            <a:pPr eaLnBrk="1" hangingPunct="1"/>
            <a:r>
              <a:rPr lang="de-DE" altLang="fr-FR" smtClean="0">
                <a:solidFill>
                  <a:schemeClr val="bg1"/>
                </a:solidFill>
              </a:rPr>
              <a:t>…</a:t>
            </a:r>
          </a:p>
        </p:txBody>
      </p:sp>
      <p:sp>
        <p:nvSpPr>
          <p:cNvPr id="57346" name="Espace réservé du pied de page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en-US" altLang="fr-FR" smtClean="0">
                <a:solidFill>
                  <a:srgbClr val="1F497D"/>
                </a:solidFill>
              </a:rPr>
              <a:t>Ipsos Template 2012</a:t>
            </a:r>
          </a:p>
        </p:txBody>
      </p:sp>
      <p:sp>
        <p:nvSpPr>
          <p:cNvPr id="57347"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08BFEFE8-EDD7-4DC3-8F67-B0806AF4CE5E}" type="slidenum">
              <a:rPr lang="en-US" altLang="fr-FR" smtClean="0">
                <a:solidFill>
                  <a:srgbClr val="1F497D"/>
                </a:solidFill>
              </a:rPr>
              <a:pPr eaLnBrk="1" hangingPunct="1">
                <a:spcBef>
                  <a:spcPct val="0"/>
                </a:spcBef>
                <a:buFontTx/>
                <a:buNone/>
              </a:pPr>
              <a:t>51</a:t>
            </a:fld>
            <a:endParaRPr lang="en-US" altLang="fr-FR" smtClean="0">
              <a:solidFill>
                <a:srgbClr val="1F497D"/>
              </a:solidFill>
            </a:endParaRPr>
          </a:p>
        </p:txBody>
      </p:sp>
      <p:grpSp>
        <p:nvGrpSpPr>
          <p:cNvPr id="2" name="Group 22"/>
          <p:cNvGrpSpPr>
            <a:grpSpLocks noChangeAspect="1"/>
          </p:cNvGrpSpPr>
          <p:nvPr/>
        </p:nvGrpSpPr>
        <p:grpSpPr bwMode="auto">
          <a:xfrm>
            <a:off x="150813" y="150813"/>
            <a:ext cx="522287" cy="468312"/>
            <a:chOff x="1352" y="681"/>
            <a:chExt cx="3519" cy="3153"/>
          </a:xfrm>
        </p:grpSpPr>
        <p:sp>
          <p:nvSpPr>
            <p:cNvPr id="57355" name="Freeform 23"/>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56" name="Freeform 24"/>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57" name="Freeform 25"/>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58" name="Freeform 26"/>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59" name="Freeform 27"/>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0" name="Freeform 28"/>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1" name="Freeform 29"/>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2" name="Freeform 30"/>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3" name="Freeform 31"/>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4" name="Freeform 32"/>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5" name="Freeform 33"/>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6" name="Freeform 34"/>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7" name="Freeform 35"/>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8" name="Freeform 36"/>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9" name="Freeform 37"/>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42" name="Freeform 3"/>
          <p:cNvSpPr>
            <a:spLocks noChangeAspect="1"/>
          </p:cNvSpPr>
          <p:nvPr/>
        </p:nvSpPr>
        <p:spPr bwMode="auto">
          <a:xfrm>
            <a:off x="0" y="0"/>
            <a:ext cx="6223000" cy="6858000"/>
          </a:xfrm>
          <a:custGeom>
            <a:avLst/>
            <a:gdLst>
              <a:gd name="T0" fmla="*/ 3954033 w 1961"/>
              <a:gd name="T1" fmla="*/ 3465494 h 2159"/>
              <a:gd name="T2" fmla="*/ 6223000 w 1961"/>
              <a:gd name="T3" fmla="*/ 0 h 2159"/>
              <a:gd name="T4" fmla="*/ 0 w 1961"/>
              <a:gd name="T5" fmla="*/ 0 h 2159"/>
              <a:gd name="T6" fmla="*/ 0 w 1961"/>
              <a:gd name="T7" fmla="*/ 6851650 h 2159"/>
              <a:gd name="T8" fmla="*/ 6061158 w 1961"/>
              <a:gd name="T9" fmla="*/ 6851650 h 2159"/>
              <a:gd name="T10" fmla="*/ 3954033 w 1961"/>
              <a:gd name="T11" fmla="*/ 3465494 h 2159"/>
              <a:gd name="T12" fmla="*/ 0 60000 65536"/>
              <a:gd name="T13" fmla="*/ 0 60000 65536"/>
              <a:gd name="T14" fmla="*/ 0 60000 65536"/>
              <a:gd name="T15" fmla="*/ 0 60000 65536"/>
              <a:gd name="T16" fmla="*/ 0 60000 65536"/>
              <a:gd name="T17" fmla="*/ 0 60000 65536"/>
              <a:gd name="T18" fmla="*/ 0 w 1961"/>
              <a:gd name="T19" fmla="*/ 0 h 2159"/>
              <a:gd name="T20" fmla="*/ 1961 w 1961"/>
              <a:gd name="T21" fmla="*/ 2159 h 2159"/>
            </a:gdLst>
            <a:ahLst/>
            <a:cxnLst>
              <a:cxn ang="T12">
                <a:pos x="T0" y="T1"/>
              </a:cxn>
              <a:cxn ang="T13">
                <a:pos x="T2" y="T3"/>
              </a:cxn>
              <a:cxn ang="T14">
                <a:pos x="T4" y="T5"/>
              </a:cxn>
              <a:cxn ang="T15">
                <a:pos x="T6" y="T7"/>
              </a:cxn>
              <a:cxn ang="T16">
                <a:pos x="T8" y="T9"/>
              </a:cxn>
              <a:cxn ang="T17">
                <a:pos x="T10" y="T11"/>
              </a:cxn>
            </a:cxnLst>
            <a:rect l="T18" t="T19" r="T20" b="T21"/>
            <a:pathLst>
              <a:path w="1961" h="2159">
                <a:moveTo>
                  <a:pt x="1246" y="1092"/>
                </a:moveTo>
                <a:cubicBezTo>
                  <a:pt x="1246" y="603"/>
                  <a:pt x="1540" y="184"/>
                  <a:pt x="1961" y="0"/>
                </a:cubicBezTo>
                <a:cubicBezTo>
                  <a:pt x="0" y="0"/>
                  <a:pt x="0" y="0"/>
                  <a:pt x="0" y="0"/>
                </a:cubicBezTo>
                <a:cubicBezTo>
                  <a:pt x="0" y="2159"/>
                  <a:pt x="0" y="2159"/>
                  <a:pt x="0" y="2159"/>
                </a:cubicBezTo>
                <a:cubicBezTo>
                  <a:pt x="1910" y="2159"/>
                  <a:pt x="1910" y="2159"/>
                  <a:pt x="1910" y="2159"/>
                </a:cubicBezTo>
                <a:cubicBezTo>
                  <a:pt x="1516" y="1965"/>
                  <a:pt x="1246" y="1560"/>
                  <a:pt x="1246" y="1092"/>
                </a:cubicBezTo>
                <a:close/>
              </a:path>
            </a:pathLst>
          </a:custGeom>
          <a:solidFill>
            <a:srgbClr val="BCBEC0"/>
          </a:solidFill>
          <a:ln>
            <a:noFill/>
          </a:ln>
          <a:extLst/>
        </p:spPr>
        <p:txBody>
          <a:bodyPr/>
          <a:lstStyle/>
          <a:p>
            <a:endParaRPr lang="fr-FR">
              <a:solidFill>
                <a:srgbClr val="1F497D"/>
              </a:solidFill>
            </a:endParaRPr>
          </a:p>
        </p:txBody>
      </p:sp>
      <p:grpSp>
        <p:nvGrpSpPr>
          <p:cNvPr id="3" name="Group 21"/>
          <p:cNvGrpSpPr>
            <a:grpSpLocks noChangeAspect="1"/>
          </p:cNvGrpSpPr>
          <p:nvPr/>
        </p:nvGrpSpPr>
        <p:grpSpPr bwMode="auto">
          <a:xfrm>
            <a:off x="150813" y="150813"/>
            <a:ext cx="522287" cy="468312"/>
            <a:chOff x="1352" y="681"/>
            <a:chExt cx="3519" cy="3153"/>
          </a:xfrm>
        </p:grpSpPr>
        <p:sp>
          <p:nvSpPr>
            <p:cNvPr id="44"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5"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6"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7"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8"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9"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0"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2"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3"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4"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5"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6"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8"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pic>
        <p:nvPicPr>
          <p:cNvPr id="59" name="Picture 32" descr="Media CT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2"/>
          <p:cNvSpPr txBox="1">
            <a:spLocks noChangeArrowheads="1"/>
          </p:cNvSpPr>
          <p:nvPr/>
        </p:nvSpPr>
        <p:spPr bwMode="auto">
          <a:xfrm>
            <a:off x="264599" y="2363937"/>
            <a:ext cx="25968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ctr" rtl="0" fontAlgn="base">
              <a:lnSpc>
                <a:spcPct val="100000"/>
              </a:lnSpc>
              <a:spcBef>
                <a:spcPct val="0"/>
              </a:spcBef>
              <a:spcAft>
                <a:spcPct val="0"/>
              </a:spcAft>
              <a:buFontTx/>
              <a:buNone/>
              <a:defRPr sz="1200" kern="1200">
                <a:solidFill>
                  <a:schemeClr val="bg1"/>
                </a:solidFill>
                <a:latin typeface="Calibri" pitchFamily="34" charset="0"/>
                <a:ea typeface="+mn-ea"/>
                <a:cs typeface="+mn-cs"/>
              </a:defRPr>
            </a:lvl1pPr>
            <a:lvl2pPr marL="4572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2pPr>
            <a:lvl3pPr marL="9144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3pPr>
            <a:lvl4pPr marL="13716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4pPr>
            <a:lvl5pPr marL="18288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AE893835-1B68-41BC-99BF-F0A28FB77200}" type="slidenum">
              <a:rPr lang="en-US" smtClean="0"/>
              <a:pPr>
                <a:defRPr/>
              </a:pPr>
              <a:t>51</a:t>
            </a:fld>
            <a:endParaRPr lang="en-US" dirty="0"/>
          </a:p>
        </p:txBody>
      </p:sp>
      <p:sp>
        <p:nvSpPr>
          <p:cNvPr id="61" name="ZoneTexte 60"/>
          <p:cNvSpPr txBox="1"/>
          <p:nvPr/>
        </p:nvSpPr>
        <p:spPr>
          <a:xfrm>
            <a:off x="721148" y="349058"/>
            <a:ext cx="5382434" cy="923330"/>
          </a:xfrm>
          <a:prstGeom prst="rect">
            <a:avLst/>
          </a:prstGeom>
          <a:noFill/>
        </p:spPr>
        <p:txBody>
          <a:bodyPr wrap="square" rtlCol="0">
            <a:spAutoFit/>
          </a:bodyPr>
          <a:lstStyle/>
          <a:p>
            <a:r>
              <a:rPr lang="fr-FR" sz="6000" b="1" spc="-150" dirty="0" smtClean="0">
                <a:solidFill>
                  <a:schemeClr val="bg1"/>
                </a:solidFill>
                <a:latin typeface="+mn-lt"/>
              </a:rPr>
              <a:t>Eléments clés</a:t>
            </a:r>
            <a:endParaRPr lang="fr-FR" sz="4400" b="1" spc="-150" dirty="0">
              <a:solidFill>
                <a:schemeClr val="bg1"/>
              </a:solidFill>
              <a:latin typeface="+mn-lt"/>
            </a:endParaRPr>
          </a:p>
        </p:txBody>
      </p:sp>
    </p:spTree>
    <p:extLst>
      <p:ext uri="{BB962C8B-B14F-4D97-AF65-F5344CB8AC3E}">
        <p14:creationId xmlns:p14="http://schemas.microsoft.com/office/powerpoint/2010/main" val="983275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Eléments clés</a:t>
            </a:r>
            <a:endParaRPr lang="fr-FR" dirty="0"/>
          </a:p>
        </p:txBody>
      </p:sp>
      <p:sp>
        <p:nvSpPr>
          <p:cNvPr id="3" name="Espace réservé du contenu 2"/>
          <p:cNvSpPr>
            <a:spLocks noGrp="1"/>
          </p:cNvSpPr>
          <p:nvPr>
            <p:ph idx="1"/>
          </p:nvPr>
        </p:nvSpPr>
        <p:spPr>
          <a:xfrm>
            <a:off x="352425" y="721983"/>
            <a:ext cx="7737475" cy="5487988"/>
          </a:xfrm>
        </p:spPr>
        <p:txBody>
          <a:bodyPr>
            <a:noAutofit/>
          </a:bodyPr>
          <a:lstStyle/>
          <a:p>
            <a:pPr marL="0" indent="0" algn="just">
              <a:buNone/>
            </a:pPr>
            <a:r>
              <a:rPr lang="fr-FR" sz="4000" b="1" dirty="0">
                <a:solidFill>
                  <a:srgbClr val="C00000"/>
                </a:solidFill>
              </a:rPr>
              <a:t>1-</a:t>
            </a:r>
            <a:r>
              <a:rPr lang="fr-FR" sz="4000" b="1" dirty="0">
                <a:solidFill>
                  <a:schemeClr val="bg2"/>
                </a:solidFill>
              </a:rPr>
              <a:t> </a:t>
            </a:r>
            <a:r>
              <a:rPr lang="fr-FR" sz="2000" b="1" dirty="0">
                <a:solidFill>
                  <a:schemeClr val="bg2"/>
                </a:solidFill>
              </a:rPr>
              <a:t>La lecture au format papier est en baisse entre 2011 et 2014, </a:t>
            </a:r>
            <a:r>
              <a:rPr lang="fr-FR" sz="2000" b="1" dirty="0" smtClean="0">
                <a:solidFill>
                  <a:schemeClr val="bg2"/>
                </a:solidFill>
              </a:rPr>
              <a:t>et n’est </a:t>
            </a:r>
            <a:r>
              <a:rPr lang="fr-FR" sz="2000" b="1" dirty="0">
                <a:solidFill>
                  <a:schemeClr val="bg2"/>
                </a:solidFill>
              </a:rPr>
              <a:t>pas relayée par la lecture au format numérique.</a:t>
            </a:r>
          </a:p>
          <a:p>
            <a:pPr lvl="1" algn="just">
              <a:buFont typeface="Wingdings" panose="05000000000000000000" pitchFamily="2" charset="2"/>
              <a:buChar char="§"/>
            </a:pPr>
            <a:r>
              <a:rPr lang="fr-FR" sz="1800" dirty="0"/>
              <a:t>69% des </a:t>
            </a:r>
            <a:r>
              <a:rPr lang="fr-FR" sz="1800" dirty="0" smtClean="0"/>
              <a:t>Français de 15 ans et plus </a:t>
            </a:r>
            <a:r>
              <a:rPr lang="fr-FR" sz="1800" dirty="0"/>
              <a:t>ont lu au moins un livre papier au cours des 12 derniers mois  vs 74% en </a:t>
            </a:r>
            <a:r>
              <a:rPr lang="fr-FR" sz="1800" dirty="0" smtClean="0"/>
              <a:t>2011.</a:t>
            </a:r>
            <a:endParaRPr lang="fr-FR" sz="1800" dirty="0"/>
          </a:p>
          <a:p>
            <a:pPr lvl="1" algn="just">
              <a:buFont typeface="Wingdings" panose="05000000000000000000" pitchFamily="2" charset="2"/>
              <a:buChar char="§"/>
            </a:pPr>
            <a:r>
              <a:rPr lang="fr-FR" sz="1800" dirty="0"/>
              <a:t>11% ont lu au moins un livre au format numérique vs 8% en </a:t>
            </a:r>
            <a:r>
              <a:rPr lang="fr-FR" sz="1800" dirty="0" smtClean="0"/>
              <a:t>2011.</a:t>
            </a:r>
            <a:endParaRPr lang="fr-FR" sz="1800" dirty="0" smtClean="0"/>
          </a:p>
          <a:p>
            <a:pPr lvl="1" algn="just">
              <a:buFont typeface="Wingdings" panose="05000000000000000000" pitchFamily="2" charset="2"/>
              <a:buChar char="§"/>
            </a:pPr>
            <a:r>
              <a:rPr lang="fr-FR" sz="1800" b="1" dirty="0" smtClean="0"/>
              <a:t>L’augmentation </a:t>
            </a:r>
            <a:r>
              <a:rPr lang="fr-FR" sz="1800" b="1" dirty="0"/>
              <a:t>de l’équipement impacte moins le nombre de lecteurs de livres numériques </a:t>
            </a:r>
            <a:r>
              <a:rPr lang="fr-FR" sz="1800" dirty="0"/>
              <a:t>(11% vs 8% en 2011) </a:t>
            </a:r>
            <a:r>
              <a:rPr lang="fr-FR" sz="1800" b="1" dirty="0"/>
              <a:t>que le support de </a:t>
            </a:r>
            <a:r>
              <a:rPr lang="fr-FR" sz="1800" b="1" dirty="0" smtClean="0"/>
              <a:t>lecture du livre numérique </a:t>
            </a:r>
            <a:r>
              <a:rPr lang="fr-FR" sz="1800" b="1" dirty="0"/>
              <a:t>(</a:t>
            </a:r>
            <a:r>
              <a:rPr lang="fr-FR" sz="1800" dirty="0"/>
              <a:t>37% des lectures de livres numériques sont sur tablette vs 14% en 2011).  </a:t>
            </a:r>
            <a:endParaRPr lang="fr-FR" sz="1800" dirty="0" smtClean="0"/>
          </a:p>
          <a:p>
            <a:pPr lvl="1" algn="just"/>
            <a:endParaRPr lang="fr-FR" dirty="0" smtClean="0"/>
          </a:p>
          <a:p>
            <a:pPr marL="0" indent="0" algn="just">
              <a:buNone/>
            </a:pPr>
            <a:r>
              <a:rPr lang="fr-FR" sz="2000" b="1" dirty="0">
                <a:solidFill>
                  <a:schemeClr val="bg2"/>
                </a:solidFill>
              </a:rPr>
              <a:t>Alors que l’offre et l’accès aux livres numériques sont moins </a:t>
            </a:r>
            <a:r>
              <a:rPr lang="fr-FR" sz="2000" b="1" dirty="0" smtClean="0">
                <a:solidFill>
                  <a:schemeClr val="bg2"/>
                </a:solidFill>
              </a:rPr>
              <a:t>critiqués </a:t>
            </a:r>
            <a:r>
              <a:rPr lang="fr-FR" sz="2000" b="1" dirty="0">
                <a:solidFill>
                  <a:schemeClr val="bg2"/>
                </a:solidFill>
              </a:rPr>
              <a:t>en </a:t>
            </a:r>
            <a:r>
              <a:rPr lang="fr-FR" sz="2000" b="1" dirty="0" smtClean="0">
                <a:solidFill>
                  <a:schemeClr val="bg2"/>
                </a:solidFill>
              </a:rPr>
              <a:t>2014 qu’en 2011, </a:t>
            </a:r>
            <a:r>
              <a:rPr lang="fr-FR" sz="2000" b="1" dirty="0">
                <a:solidFill>
                  <a:schemeClr val="bg2"/>
                </a:solidFill>
              </a:rPr>
              <a:t>cela ne suffit pas à positionner le livre numérique comme un relais fiable à la baisse de la lecture papier. </a:t>
            </a:r>
          </a:p>
          <a:p>
            <a:pPr lvl="1" algn="just">
              <a:buFont typeface="Wingdings" panose="05000000000000000000" pitchFamily="2" charset="2"/>
              <a:buChar char="§"/>
            </a:pPr>
            <a:r>
              <a:rPr lang="fr-FR" sz="1800" dirty="0"/>
              <a:t>La </a:t>
            </a:r>
            <a:r>
              <a:rPr lang="fr-FR" sz="1800" b="1" dirty="0"/>
              <a:t>fonction « bibliothèque » du livre numérique est </a:t>
            </a:r>
            <a:r>
              <a:rPr lang="fr-FR" sz="1800" b="1" dirty="0" smtClean="0"/>
              <a:t>reconnue </a:t>
            </a:r>
            <a:r>
              <a:rPr lang="fr-FR" sz="1800" b="1" dirty="0"/>
              <a:t>par tous</a:t>
            </a:r>
            <a:r>
              <a:rPr lang="fr-FR" sz="1800" dirty="0"/>
              <a:t>, mais impacte peu l’intérêt et l’attractivité du livre </a:t>
            </a:r>
            <a:r>
              <a:rPr lang="fr-FR" sz="1800" dirty="0" smtClean="0"/>
              <a:t>numérique.</a:t>
            </a:r>
            <a:endParaRPr lang="fr-FR" sz="1800" dirty="0"/>
          </a:p>
          <a:p>
            <a:pPr lvl="1" algn="just">
              <a:buFont typeface="Wingdings" panose="05000000000000000000" pitchFamily="2" charset="2"/>
              <a:buChar char="§"/>
            </a:pPr>
            <a:r>
              <a:rPr lang="fr-FR" sz="1800" b="1" dirty="0"/>
              <a:t>L’absence de contact avec le livre papier, l’échange, la fatigue oculaire </a:t>
            </a:r>
            <a:r>
              <a:rPr lang="fr-FR" sz="1800" dirty="0"/>
              <a:t>sont </a:t>
            </a:r>
            <a:r>
              <a:rPr lang="fr-FR" sz="1800"/>
              <a:t>des </a:t>
            </a:r>
            <a:r>
              <a:rPr lang="fr-FR" sz="1800" smtClean="0"/>
              <a:t>freins.</a:t>
            </a:r>
            <a:endParaRPr lang="fr-FR" sz="1800" dirty="0"/>
          </a:p>
          <a:p>
            <a:pPr marL="0" indent="-87313" algn="just">
              <a:buNone/>
            </a:pPr>
            <a:endParaRPr lang="fr-FR" sz="2000" b="1" dirty="0" smtClean="0"/>
          </a:p>
        </p:txBody>
      </p:sp>
      <p:sp>
        <p:nvSpPr>
          <p:cNvPr id="5" name="Espace réservé du numéro de diapositive 4"/>
          <p:cNvSpPr>
            <a:spLocks noGrp="1"/>
          </p:cNvSpPr>
          <p:nvPr>
            <p:ph type="sldNum" sz="quarter" idx="11"/>
          </p:nvPr>
        </p:nvSpPr>
        <p:spPr/>
        <p:txBody>
          <a:bodyPr/>
          <a:lstStyle/>
          <a:p>
            <a:pPr>
              <a:defRPr/>
            </a:pPr>
            <a:fld id="{14F7B800-89C3-4AFF-A010-93EB288FD3E8}" type="slidenum">
              <a:rPr lang="en-US" smtClean="0">
                <a:solidFill>
                  <a:srgbClr val="1F497D"/>
                </a:solidFill>
              </a:rPr>
              <a:pPr>
                <a:defRPr/>
              </a:pPr>
              <a:t>52</a:t>
            </a:fld>
            <a:endParaRPr lang="en-US">
              <a:solidFill>
                <a:srgbClr val="1F497D"/>
              </a:solidFill>
            </a:endParaRPr>
          </a:p>
        </p:txBody>
      </p:sp>
    </p:spTree>
    <p:extLst>
      <p:ext uri="{BB962C8B-B14F-4D97-AF65-F5344CB8AC3E}">
        <p14:creationId xmlns:p14="http://schemas.microsoft.com/office/powerpoint/2010/main" val="3260728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Eléments clés</a:t>
            </a:r>
            <a:endParaRPr lang="fr-FR" dirty="0"/>
          </a:p>
        </p:txBody>
      </p:sp>
      <p:sp>
        <p:nvSpPr>
          <p:cNvPr id="3" name="Espace réservé du contenu 2"/>
          <p:cNvSpPr>
            <a:spLocks noGrp="1"/>
          </p:cNvSpPr>
          <p:nvPr>
            <p:ph idx="1"/>
          </p:nvPr>
        </p:nvSpPr>
        <p:spPr>
          <a:xfrm>
            <a:off x="325530" y="649836"/>
            <a:ext cx="7863729" cy="5487988"/>
          </a:xfrm>
        </p:spPr>
        <p:txBody>
          <a:bodyPr/>
          <a:lstStyle/>
          <a:p>
            <a:pPr marL="0" indent="0" algn="just">
              <a:buNone/>
            </a:pPr>
            <a:r>
              <a:rPr lang="fr-FR" sz="4000" b="1" dirty="0" smtClean="0">
                <a:solidFill>
                  <a:srgbClr val="C00000"/>
                </a:solidFill>
              </a:rPr>
              <a:t>2-</a:t>
            </a:r>
            <a:r>
              <a:rPr lang="fr-FR" sz="4000" b="1" dirty="0" smtClean="0">
                <a:solidFill>
                  <a:srgbClr val="58595B"/>
                </a:solidFill>
              </a:rPr>
              <a:t> </a:t>
            </a:r>
            <a:r>
              <a:rPr lang="fr-FR" sz="2000" b="1" dirty="0" smtClean="0">
                <a:solidFill>
                  <a:schemeClr val="bg2"/>
                </a:solidFill>
              </a:rPr>
              <a:t>La </a:t>
            </a:r>
            <a:r>
              <a:rPr lang="fr-FR" sz="2000" b="1" dirty="0">
                <a:solidFill>
                  <a:schemeClr val="bg2"/>
                </a:solidFill>
              </a:rPr>
              <a:t>baisse de la lecture est principalement liée au facteur temps et à la concurrence des </a:t>
            </a:r>
            <a:r>
              <a:rPr lang="fr-FR" sz="2000" b="1" dirty="0" smtClean="0">
                <a:solidFill>
                  <a:schemeClr val="bg2"/>
                </a:solidFill>
              </a:rPr>
              <a:t>loisirs.</a:t>
            </a:r>
            <a:endParaRPr lang="fr-FR" sz="2000" b="1" dirty="0">
              <a:solidFill>
                <a:schemeClr val="bg2"/>
              </a:solidFill>
            </a:endParaRPr>
          </a:p>
          <a:p>
            <a:pPr marL="0" indent="0" algn="just">
              <a:buNone/>
            </a:pPr>
            <a:r>
              <a:rPr lang="fr-FR" sz="4000" b="1" dirty="0" smtClean="0">
                <a:solidFill>
                  <a:srgbClr val="C00000"/>
                </a:solidFill>
              </a:rPr>
              <a:t>3-</a:t>
            </a:r>
            <a:r>
              <a:rPr lang="fr-FR" sz="4000" b="1" dirty="0" smtClean="0">
                <a:solidFill>
                  <a:srgbClr val="58595B"/>
                </a:solidFill>
              </a:rPr>
              <a:t> </a:t>
            </a:r>
            <a:r>
              <a:rPr lang="fr-FR" sz="2000" b="1" dirty="0" smtClean="0">
                <a:solidFill>
                  <a:schemeClr val="bg2"/>
                </a:solidFill>
              </a:rPr>
              <a:t>La fréquence </a:t>
            </a:r>
            <a:r>
              <a:rPr lang="fr-FR" sz="2000" b="1" dirty="0">
                <a:solidFill>
                  <a:schemeClr val="bg2"/>
                </a:solidFill>
              </a:rPr>
              <a:t>de lecture reste </a:t>
            </a:r>
            <a:r>
              <a:rPr lang="fr-FR" sz="2000" b="1" dirty="0" smtClean="0">
                <a:solidFill>
                  <a:schemeClr val="bg2"/>
                </a:solidFill>
              </a:rPr>
              <a:t>néanmoins </a:t>
            </a:r>
            <a:r>
              <a:rPr lang="fr-FR" sz="2000" b="1" dirty="0" smtClean="0">
                <a:solidFill>
                  <a:schemeClr val="bg2"/>
                </a:solidFill>
              </a:rPr>
              <a:t>élevée </a:t>
            </a:r>
            <a:r>
              <a:rPr lang="fr-FR" sz="2000" b="1" dirty="0">
                <a:solidFill>
                  <a:schemeClr val="bg2"/>
                </a:solidFill>
              </a:rPr>
              <a:t>et la lecture </a:t>
            </a:r>
            <a:r>
              <a:rPr lang="fr-FR" sz="2000" b="1" dirty="0" smtClean="0">
                <a:solidFill>
                  <a:schemeClr val="bg2"/>
                </a:solidFill>
              </a:rPr>
              <a:t>conserve une </a:t>
            </a:r>
            <a:r>
              <a:rPr lang="fr-FR" sz="2000" b="1" dirty="0">
                <a:solidFill>
                  <a:schemeClr val="bg2"/>
                </a:solidFill>
              </a:rPr>
              <a:t>véritable fonction d’évasion et de lien social.</a:t>
            </a:r>
          </a:p>
          <a:p>
            <a:pPr marL="0" indent="0" algn="just">
              <a:buNone/>
            </a:pPr>
            <a:r>
              <a:rPr lang="fr-FR" sz="4000" b="1" dirty="0">
                <a:solidFill>
                  <a:srgbClr val="C00000"/>
                </a:solidFill>
              </a:rPr>
              <a:t>4-</a:t>
            </a:r>
            <a:r>
              <a:rPr lang="fr-FR" b="1" dirty="0" smtClean="0"/>
              <a:t> </a:t>
            </a:r>
            <a:r>
              <a:rPr lang="fr-FR" sz="2000" b="1" dirty="0">
                <a:solidFill>
                  <a:schemeClr val="bg2"/>
                </a:solidFill>
              </a:rPr>
              <a:t>L’achat </a:t>
            </a:r>
            <a:r>
              <a:rPr lang="fr-FR" sz="2000" b="1" dirty="0" smtClean="0">
                <a:solidFill>
                  <a:schemeClr val="bg2"/>
                </a:solidFill>
              </a:rPr>
              <a:t>de livres assure près </a:t>
            </a:r>
            <a:r>
              <a:rPr lang="fr-FR" sz="2000" b="1" dirty="0">
                <a:solidFill>
                  <a:schemeClr val="bg2"/>
                </a:solidFill>
              </a:rPr>
              <a:t>de la moitié des lectures papier et est pratiqué par 80% des </a:t>
            </a:r>
            <a:r>
              <a:rPr lang="fr-FR" sz="2000" b="1" dirty="0" smtClean="0">
                <a:solidFill>
                  <a:schemeClr val="bg2"/>
                </a:solidFill>
              </a:rPr>
              <a:t>lecteurs.</a:t>
            </a:r>
            <a:endParaRPr lang="fr-FR" sz="2000" b="1" dirty="0">
              <a:solidFill>
                <a:schemeClr val="bg2"/>
              </a:solidFill>
            </a:endParaRPr>
          </a:p>
          <a:p>
            <a:pPr lvl="1" algn="just">
              <a:spcBef>
                <a:spcPts val="0"/>
              </a:spcBef>
              <a:buFont typeface="Wingdings" panose="05000000000000000000" pitchFamily="2" charset="2"/>
              <a:buChar char="§"/>
            </a:pPr>
            <a:r>
              <a:rPr lang="fr-FR" sz="1800" dirty="0" smtClean="0"/>
              <a:t>Avec un </a:t>
            </a:r>
            <a:r>
              <a:rPr lang="fr-FR" sz="1800" b="1" dirty="0" smtClean="0"/>
              <a:t>marché de l’occasion représentant 20% des lectures vs 74% pour le </a:t>
            </a:r>
            <a:r>
              <a:rPr lang="fr-FR" sz="1800" b="1" dirty="0" smtClean="0"/>
              <a:t>neuf.</a:t>
            </a:r>
            <a:endParaRPr lang="fr-FR" sz="1800" b="1" dirty="0" smtClean="0"/>
          </a:p>
          <a:p>
            <a:pPr lvl="1" algn="just">
              <a:spcBef>
                <a:spcPts val="0"/>
              </a:spcBef>
              <a:buFont typeface="Wingdings" panose="05000000000000000000" pitchFamily="2" charset="2"/>
              <a:buChar char="§"/>
            </a:pPr>
            <a:r>
              <a:rPr lang="fr-FR" sz="1800" b="1" dirty="0" smtClean="0"/>
              <a:t>L’achat est en progression pour les livres numériques </a:t>
            </a:r>
            <a:r>
              <a:rPr lang="fr-FR" sz="1800" dirty="0" smtClean="0"/>
              <a:t>même si le téléchargement des auteurs libres de droit est </a:t>
            </a:r>
            <a:r>
              <a:rPr lang="fr-FR" sz="1800" dirty="0" smtClean="0"/>
              <a:t>prédominant.</a:t>
            </a:r>
            <a:endParaRPr lang="fr-FR" sz="1800" dirty="0" smtClean="0"/>
          </a:p>
          <a:p>
            <a:pPr marL="0" indent="0" algn="just">
              <a:buNone/>
            </a:pPr>
            <a:r>
              <a:rPr lang="fr-FR" sz="4000" b="1" dirty="0">
                <a:solidFill>
                  <a:srgbClr val="C00000"/>
                </a:solidFill>
              </a:rPr>
              <a:t>5-</a:t>
            </a:r>
            <a:r>
              <a:rPr lang="fr-FR" sz="2000" b="1" dirty="0">
                <a:solidFill>
                  <a:schemeClr val="bg2"/>
                </a:solidFill>
              </a:rPr>
              <a:t>  Les lectures changent </a:t>
            </a:r>
            <a:r>
              <a:rPr lang="fr-FR" sz="2000" b="1" dirty="0" smtClean="0">
                <a:solidFill>
                  <a:schemeClr val="bg2"/>
                </a:solidFill>
              </a:rPr>
              <a:t>peu.</a:t>
            </a:r>
            <a:endParaRPr lang="fr-FR" sz="2000" b="1" dirty="0">
              <a:solidFill>
                <a:schemeClr val="bg2"/>
              </a:solidFill>
            </a:endParaRPr>
          </a:p>
          <a:p>
            <a:pPr lvl="1" algn="just">
              <a:spcBef>
                <a:spcPts val="0"/>
              </a:spcBef>
              <a:buFont typeface="Wingdings" panose="05000000000000000000" pitchFamily="2" charset="2"/>
              <a:buChar char="§"/>
            </a:pPr>
            <a:r>
              <a:rPr lang="fr-FR" sz="1800" b="1" dirty="0"/>
              <a:t>Le genre policier domine </a:t>
            </a:r>
            <a:r>
              <a:rPr lang="fr-FR" sz="1800" b="1" dirty="0" smtClean="0"/>
              <a:t>toujours </a:t>
            </a:r>
            <a:r>
              <a:rPr lang="fr-FR" sz="1800" dirty="0" smtClean="0"/>
              <a:t>; le </a:t>
            </a:r>
            <a:r>
              <a:rPr lang="fr-FR" sz="1800" dirty="0"/>
              <a:t>pratique / loisirs est toujours un genre apprécié, même si </a:t>
            </a:r>
            <a:r>
              <a:rPr lang="fr-FR" sz="1800" dirty="0" smtClean="0"/>
              <a:t>il est </a:t>
            </a:r>
            <a:r>
              <a:rPr lang="fr-FR" sz="1800" dirty="0"/>
              <a:t>en </a:t>
            </a:r>
            <a:r>
              <a:rPr lang="fr-FR" sz="1800" dirty="0" smtClean="0"/>
              <a:t>baisse.</a:t>
            </a:r>
            <a:endParaRPr lang="fr-FR" sz="1800" dirty="0"/>
          </a:p>
          <a:p>
            <a:pPr lvl="1" algn="just">
              <a:spcBef>
                <a:spcPts val="0"/>
              </a:spcBef>
              <a:buFont typeface="Wingdings" panose="05000000000000000000" pitchFamily="2" charset="2"/>
              <a:buChar char="§"/>
            </a:pPr>
            <a:r>
              <a:rPr lang="fr-FR" sz="1800" dirty="0"/>
              <a:t>Avec </a:t>
            </a:r>
            <a:r>
              <a:rPr lang="fr-FR" sz="1800" dirty="0" smtClean="0"/>
              <a:t>cependant, </a:t>
            </a:r>
            <a:r>
              <a:rPr lang="fr-FR" sz="1800" b="1" dirty="0"/>
              <a:t>la lecture numérique qui permet de relire les grands classiques</a:t>
            </a:r>
            <a:r>
              <a:rPr lang="fr-FR" sz="1800" dirty="0"/>
              <a:t>, car libres de </a:t>
            </a:r>
            <a:r>
              <a:rPr lang="fr-FR" sz="1800" dirty="0" smtClean="0"/>
              <a:t>droit.</a:t>
            </a:r>
            <a:endParaRPr lang="fr-FR" sz="1800" dirty="0"/>
          </a:p>
        </p:txBody>
      </p:sp>
      <p:sp>
        <p:nvSpPr>
          <p:cNvPr id="5" name="Espace réservé du numéro de diapositive 4"/>
          <p:cNvSpPr>
            <a:spLocks noGrp="1"/>
          </p:cNvSpPr>
          <p:nvPr>
            <p:ph type="sldNum" sz="quarter" idx="11"/>
          </p:nvPr>
        </p:nvSpPr>
        <p:spPr/>
        <p:txBody>
          <a:bodyPr/>
          <a:lstStyle/>
          <a:p>
            <a:pPr>
              <a:defRPr/>
            </a:pPr>
            <a:fld id="{14F7B800-89C3-4AFF-A010-93EB288FD3E8}" type="slidenum">
              <a:rPr lang="en-US" smtClean="0">
                <a:solidFill>
                  <a:srgbClr val="1F497D"/>
                </a:solidFill>
              </a:rPr>
              <a:pPr>
                <a:defRPr/>
              </a:pPr>
              <a:t>53</a:t>
            </a:fld>
            <a:endParaRPr lang="en-US">
              <a:solidFill>
                <a:srgbClr val="1F497D"/>
              </a:solidFill>
            </a:endParaRPr>
          </a:p>
        </p:txBody>
      </p:sp>
    </p:spTree>
    <p:extLst>
      <p:ext uri="{BB962C8B-B14F-4D97-AF65-F5344CB8AC3E}">
        <p14:creationId xmlns:p14="http://schemas.microsoft.com/office/powerpoint/2010/main" val="40784007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 name="Picture 2" descr="K:\Ipsos Media-Les Etudes\Etudes en Cours\CULT 14004191-01 - Nouvelles pratiques de lecture - Livres Hebdo - 2014\Remise des resultats\image livres hebdo\Livres hebdo.jpg"/>
          <p:cNvPicPr>
            <a:picLocks noChangeAspect="1" noChangeArrowheads="1"/>
          </p:cNvPicPr>
          <p:nvPr/>
        </p:nvPicPr>
        <p:blipFill rotWithShape="1">
          <a:blip r:embed="rId2">
            <a:extLst>
              <a:ext uri="{28A0092B-C50C-407E-A947-70E740481C1C}">
                <a14:useLocalDpi xmlns:a14="http://schemas.microsoft.com/office/drawing/2010/main" val="0"/>
              </a:ext>
            </a:extLst>
          </a:blip>
          <a:srcRect l="9524" t="42496" b="18264"/>
          <a:stretch/>
        </p:blipFill>
        <p:spPr bwMode="auto">
          <a:xfrm>
            <a:off x="10759" y="1524896"/>
            <a:ext cx="9133241" cy="2640772"/>
          </a:xfrm>
          <a:prstGeom prst="rect">
            <a:avLst/>
          </a:prstGeom>
          <a:noFill/>
          <a:effectLst>
            <a:reflection blurRad="6350" stA="50000" endA="300" endPos="90000" dir="5400000" sy="-100000" algn="bl" rotWithShape="0"/>
          </a:effectLst>
          <a:extLst>
            <a:ext uri="{909E8E84-426E-40DD-AFC4-6F175D3DCCD1}">
              <a14:hiddenFill xmlns:a14="http://schemas.microsoft.com/office/drawing/2010/main">
                <a:solidFill>
                  <a:srgbClr val="FFFFFF"/>
                </a:solidFill>
              </a14:hiddenFill>
            </a:ext>
          </a:extLst>
        </p:spPr>
      </p:pic>
      <p:pic>
        <p:nvPicPr>
          <p:cNvPr id="25602" name="Picture 62" descr="Ipsos Medi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938" y="301933"/>
            <a:ext cx="46863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4"/>
          <p:cNvGrpSpPr>
            <a:grpSpLocks noChangeAspect="1"/>
          </p:cNvGrpSpPr>
          <p:nvPr/>
        </p:nvGrpSpPr>
        <p:grpSpPr bwMode="auto">
          <a:xfrm>
            <a:off x="381000" y="308283"/>
            <a:ext cx="1079500" cy="968375"/>
            <a:chOff x="1352" y="681"/>
            <a:chExt cx="3519" cy="3153"/>
          </a:xfrm>
        </p:grpSpPr>
        <p:sp>
          <p:nvSpPr>
            <p:cNvPr id="25609" name="Freeform 5"/>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0" name="Freeform 6"/>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1" name="Freeform 7"/>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2" name="Freeform 8"/>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3" name="Freeform 9"/>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4" name="Freeform 10"/>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5"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6" name="Freeform 12"/>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7" name="Freeform 13"/>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8" name="Freeform 14"/>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19" name="Freeform 15"/>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20" name="Freeform 16"/>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21" name="Freeform 17"/>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22" name="Freeform 18"/>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25623" name="Freeform 19"/>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31" name="Rectangle à coins arrondis 30"/>
          <p:cNvSpPr/>
          <p:nvPr/>
        </p:nvSpPr>
        <p:spPr bwMode="auto">
          <a:xfrm>
            <a:off x="2806303" y="3716209"/>
            <a:ext cx="3542152" cy="1508005"/>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pic>
        <p:nvPicPr>
          <p:cNvPr id="2" name="Image 1"/>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t="12892" b="29837"/>
          <a:stretch/>
        </p:blipFill>
        <p:spPr>
          <a:xfrm>
            <a:off x="3559311" y="3906926"/>
            <a:ext cx="2194225" cy="887506"/>
          </a:xfrm>
          <a:prstGeom prst="rect">
            <a:avLst/>
          </a:prstGeom>
        </p:spPr>
      </p:pic>
      <p:grpSp>
        <p:nvGrpSpPr>
          <p:cNvPr id="24" name="Group 29"/>
          <p:cNvGrpSpPr>
            <a:grpSpLocks noChangeAspect="1"/>
          </p:cNvGrpSpPr>
          <p:nvPr/>
        </p:nvGrpSpPr>
        <p:grpSpPr bwMode="auto">
          <a:xfrm rot="10800000">
            <a:off x="5572658" y="4424043"/>
            <a:ext cx="758525" cy="550140"/>
            <a:chOff x="3901" y="1758"/>
            <a:chExt cx="390" cy="306"/>
          </a:xfrm>
          <a:solidFill>
            <a:schemeClr val="tx1"/>
          </a:solidFill>
        </p:grpSpPr>
        <p:sp>
          <p:nvSpPr>
            <p:cNvPr id="26" name="Freeform 63"/>
            <p:cNvSpPr>
              <a:spLocks/>
            </p:cNvSpPr>
            <p:nvPr/>
          </p:nvSpPr>
          <p:spPr bwMode="auto">
            <a:xfrm>
              <a:off x="3901" y="1758"/>
              <a:ext cx="186" cy="306"/>
            </a:xfrm>
            <a:custGeom>
              <a:avLst/>
              <a:gdLst/>
              <a:ahLst/>
              <a:cxnLst>
                <a:cxn ang="0">
                  <a:pos x="17" y="23"/>
                </a:cxn>
                <a:cxn ang="0">
                  <a:pos x="27" y="27"/>
                </a:cxn>
                <a:cxn ang="0">
                  <a:pos x="31" y="36"/>
                </a:cxn>
                <a:cxn ang="0">
                  <a:pos x="27" y="47"/>
                </a:cxn>
                <a:cxn ang="0">
                  <a:pos x="17" y="51"/>
                </a:cxn>
                <a:cxn ang="0">
                  <a:pos x="5" y="45"/>
                </a:cxn>
                <a:cxn ang="0">
                  <a:pos x="0" y="31"/>
                </a:cxn>
                <a:cxn ang="0">
                  <a:pos x="2" y="21"/>
                </a:cxn>
                <a:cxn ang="0">
                  <a:pos x="6" y="12"/>
                </a:cxn>
                <a:cxn ang="0">
                  <a:pos x="15" y="4"/>
                </a:cxn>
                <a:cxn ang="0">
                  <a:pos x="25" y="0"/>
                </a:cxn>
                <a:cxn ang="0">
                  <a:pos x="29" y="2"/>
                </a:cxn>
                <a:cxn ang="0">
                  <a:pos x="30" y="6"/>
                </a:cxn>
                <a:cxn ang="0">
                  <a:pos x="29" y="9"/>
                </a:cxn>
                <a:cxn ang="0">
                  <a:pos x="25" y="13"/>
                </a:cxn>
                <a:cxn ang="0">
                  <a:pos x="19" y="17"/>
                </a:cxn>
                <a:cxn ang="0">
                  <a:pos x="17" y="23"/>
                </a:cxn>
              </a:cxnLst>
              <a:rect l="0" t="0" r="r" b="b"/>
              <a:pathLst>
                <a:path w="31" h="51">
                  <a:moveTo>
                    <a:pt x="17" y="23"/>
                  </a:moveTo>
                  <a:cubicBezTo>
                    <a:pt x="21" y="23"/>
                    <a:pt x="25" y="24"/>
                    <a:pt x="27" y="27"/>
                  </a:cubicBezTo>
                  <a:cubicBezTo>
                    <a:pt x="30" y="29"/>
                    <a:pt x="31" y="32"/>
                    <a:pt x="31" y="36"/>
                  </a:cubicBezTo>
                  <a:cubicBezTo>
                    <a:pt x="31" y="40"/>
                    <a:pt x="30" y="44"/>
                    <a:pt x="27" y="47"/>
                  </a:cubicBezTo>
                  <a:cubicBezTo>
                    <a:pt x="24" y="49"/>
                    <a:pt x="21" y="51"/>
                    <a:pt x="17" y="51"/>
                  </a:cubicBezTo>
                  <a:cubicBezTo>
                    <a:pt x="12" y="51"/>
                    <a:pt x="8" y="49"/>
                    <a:pt x="5" y="45"/>
                  </a:cubicBezTo>
                  <a:cubicBezTo>
                    <a:pt x="2" y="42"/>
                    <a:pt x="0" y="37"/>
                    <a:pt x="0" y="31"/>
                  </a:cubicBezTo>
                  <a:cubicBezTo>
                    <a:pt x="0" y="28"/>
                    <a:pt x="1" y="24"/>
                    <a:pt x="2" y="21"/>
                  </a:cubicBezTo>
                  <a:cubicBezTo>
                    <a:pt x="3" y="17"/>
                    <a:pt x="4" y="14"/>
                    <a:pt x="6" y="12"/>
                  </a:cubicBezTo>
                  <a:cubicBezTo>
                    <a:pt x="9" y="8"/>
                    <a:pt x="12" y="6"/>
                    <a:pt x="15" y="4"/>
                  </a:cubicBezTo>
                  <a:cubicBezTo>
                    <a:pt x="19" y="1"/>
                    <a:pt x="22" y="0"/>
                    <a:pt x="25" y="0"/>
                  </a:cubicBezTo>
                  <a:cubicBezTo>
                    <a:pt x="26" y="0"/>
                    <a:pt x="28" y="1"/>
                    <a:pt x="29" y="2"/>
                  </a:cubicBezTo>
                  <a:cubicBezTo>
                    <a:pt x="30" y="3"/>
                    <a:pt x="30" y="4"/>
                    <a:pt x="30" y="6"/>
                  </a:cubicBezTo>
                  <a:cubicBezTo>
                    <a:pt x="30" y="7"/>
                    <a:pt x="30" y="8"/>
                    <a:pt x="29" y="9"/>
                  </a:cubicBezTo>
                  <a:cubicBezTo>
                    <a:pt x="29" y="10"/>
                    <a:pt x="27" y="11"/>
                    <a:pt x="25" y="13"/>
                  </a:cubicBezTo>
                  <a:cubicBezTo>
                    <a:pt x="22" y="14"/>
                    <a:pt x="20" y="16"/>
                    <a:pt x="19" y="17"/>
                  </a:cubicBezTo>
                  <a:cubicBezTo>
                    <a:pt x="18" y="19"/>
                    <a:pt x="17" y="20"/>
                    <a:pt x="17"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sp>
          <p:nvSpPr>
            <p:cNvPr id="27" name="Freeform 64"/>
            <p:cNvSpPr>
              <a:spLocks/>
            </p:cNvSpPr>
            <p:nvPr/>
          </p:nvSpPr>
          <p:spPr bwMode="auto">
            <a:xfrm>
              <a:off x="4105" y="1758"/>
              <a:ext cx="186" cy="306"/>
            </a:xfrm>
            <a:custGeom>
              <a:avLst/>
              <a:gdLst/>
              <a:ahLst/>
              <a:cxnLst>
                <a:cxn ang="0">
                  <a:pos x="16" y="23"/>
                </a:cxn>
                <a:cxn ang="0">
                  <a:pos x="27" y="27"/>
                </a:cxn>
                <a:cxn ang="0">
                  <a:pos x="31" y="36"/>
                </a:cxn>
                <a:cxn ang="0">
                  <a:pos x="26" y="47"/>
                </a:cxn>
                <a:cxn ang="0">
                  <a:pos x="16" y="51"/>
                </a:cxn>
                <a:cxn ang="0">
                  <a:pos x="4" y="45"/>
                </a:cxn>
                <a:cxn ang="0">
                  <a:pos x="0" y="31"/>
                </a:cxn>
                <a:cxn ang="0">
                  <a:pos x="1" y="21"/>
                </a:cxn>
                <a:cxn ang="0">
                  <a:pos x="6" y="12"/>
                </a:cxn>
                <a:cxn ang="0">
                  <a:pos x="15" y="4"/>
                </a:cxn>
                <a:cxn ang="0">
                  <a:pos x="24" y="0"/>
                </a:cxn>
                <a:cxn ang="0">
                  <a:pos x="28" y="2"/>
                </a:cxn>
                <a:cxn ang="0">
                  <a:pos x="30" y="6"/>
                </a:cxn>
                <a:cxn ang="0">
                  <a:pos x="29" y="9"/>
                </a:cxn>
                <a:cxn ang="0">
                  <a:pos x="24" y="13"/>
                </a:cxn>
                <a:cxn ang="0">
                  <a:pos x="18" y="17"/>
                </a:cxn>
                <a:cxn ang="0">
                  <a:pos x="16" y="23"/>
                </a:cxn>
              </a:cxnLst>
              <a:rect l="0" t="0" r="r" b="b"/>
              <a:pathLst>
                <a:path w="31" h="51">
                  <a:moveTo>
                    <a:pt x="16" y="23"/>
                  </a:moveTo>
                  <a:cubicBezTo>
                    <a:pt x="21" y="23"/>
                    <a:pt x="24" y="24"/>
                    <a:pt x="27" y="27"/>
                  </a:cubicBezTo>
                  <a:cubicBezTo>
                    <a:pt x="29" y="29"/>
                    <a:pt x="31" y="32"/>
                    <a:pt x="31" y="36"/>
                  </a:cubicBezTo>
                  <a:cubicBezTo>
                    <a:pt x="31" y="40"/>
                    <a:pt x="29" y="44"/>
                    <a:pt x="26" y="47"/>
                  </a:cubicBezTo>
                  <a:cubicBezTo>
                    <a:pt x="24" y="49"/>
                    <a:pt x="20" y="51"/>
                    <a:pt x="16" y="51"/>
                  </a:cubicBezTo>
                  <a:cubicBezTo>
                    <a:pt x="11" y="51"/>
                    <a:pt x="7" y="49"/>
                    <a:pt x="4" y="45"/>
                  </a:cubicBezTo>
                  <a:cubicBezTo>
                    <a:pt x="1" y="42"/>
                    <a:pt x="0" y="37"/>
                    <a:pt x="0" y="31"/>
                  </a:cubicBezTo>
                  <a:cubicBezTo>
                    <a:pt x="0" y="28"/>
                    <a:pt x="0" y="24"/>
                    <a:pt x="1" y="21"/>
                  </a:cubicBezTo>
                  <a:cubicBezTo>
                    <a:pt x="3" y="17"/>
                    <a:pt x="4" y="14"/>
                    <a:pt x="6" y="12"/>
                  </a:cubicBezTo>
                  <a:cubicBezTo>
                    <a:pt x="8" y="8"/>
                    <a:pt x="11" y="6"/>
                    <a:pt x="15" y="4"/>
                  </a:cubicBezTo>
                  <a:cubicBezTo>
                    <a:pt x="18" y="1"/>
                    <a:pt x="22" y="0"/>
                    <a:pt x="24" y="0"/>
                  </a:cubicBezTo>
                  <a:cubicBezTo>
                    <a:pt x="26" y="0"/>
                    <a:pt x="27" y="1"/>
                    <a:pt x="28" y="2"/>
                  </a:cubicBezTo>
                  <a:cubicBezTo>
                    <a:pt x="29" y="3"/>
                    <a:pt x="30" y="4"/>
                    <a:pt x="30" y="6"/>
                  </a:cubicBezTo>
                  <a:cubicBezTo>
                    <a:pt x="30" y="7"/>
                    <a:pt x="29" y="8"/>
                    <a:pt x="29" y="9"/>
                  </a:cubicBezTo>
                  <a:cubicBezTo>
                    <a:pt x="28" y="10"/>
                    <a:pt x="27" y="11"/>
                    <a:pt x="24" y="13"/>
                  </a:cubicBezTo>
                  <a:cubicBezTo>
                    <a:pt x="21" y="14"/>
                    <a:pt x="19" y="16"/>
                    <a:pt x="18" y="17"/>
                  </a:cubicBezTo>
                  <a:cubicBezTo>
                    <a:pt x="17" y="19"/>
                    <a:pt x="16" y="21"/>
                    <a:pt x="16"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grpSp>
      <p:grpSp>
        <p:nvGrpSpPr>
          <p:cNvPr id="28" name="Group 30"/>
          <p:cNvGrpSpPr>
            <a:grpSpLocks noChangeAspect="1"/>
          </p:cNvGrpSpPr>
          <p:nvPr/>
        </p:nvGrpSpPr>
        <p:grpSpPr bwMode="auto">
          <a:xfrm>
            <a:off x="2828551" y="3812797"/>
            <a:ext cx="758525" cy="550140"/>
            <a:chOff x="3901" y="1758"/>
            <a:chExt cx="390" cy="306"/>
          </a:xfrm>
          <a:solidFill>
            <a:schemeClr val="tx1"/>
          </a:solidFill>
        </p:grpSpPr>
        <p:sp>
          <p:nvSpPr>
            <p:cNvPr id="29" name="Freeform 61"/>
            <p:cNvSpPr>
              <a:spLocks/>
            </p:cNvSpPr>
            <p:nvPr/>
          </p:nvSpPr>
          <p:spPr bwMode="auto">
            <a:xfrm>
              <a:off x="3901" y="1758"/>
              <a:ext cx="186" cy="306"/>
            </a:xfrm>
            <a:custGeom>
              <a:avLst/>
              <a:gdLst/>
              <a:ahLst/>
              <a:cxnLst>
                <a:cxn ang="0">
                  <a:pos x="17" y="23"/>
                </a:cxn>
                <a:cxn ang="0">
                  <a:pos x="27" y="27"/>
                </a:cxn>
                <a:cxn ang="0">
                  <a:pos x="31" y="36"/>
                </a:cxn>
                <a:cxn ang="0">
                  <a:pos x="27" y="47"/>
                </a:cxn>
                <a:cxn ang="0">
                  <a:pos x="17" y="51"/>
                </a:cxn>
                <a:cxn ang="0">
                  <a:pos x="5" y="45"/>
                </a:cxn>
                <a:cxn ang="0">
                  <a:pos x="0" y="31"/>
                </a:cxn>
                <a:cxn ang="0">
                  <a:pos x="2" y="21"/>
                </a:cxn>
                <a:cxn ang="0">
                  <a:pos x="6" y="12"/>
                </a:cxn>
                <a:cxn ang="0">
                  <a:pos x="15" y="4"/>
                </a:cxn>
                <a:cxn ang="0">
                  <a:pos x="25" y="0"/>
                </a:cxn>
                <a:cxn ang="0">
                  <a:pos x="29" y="2"/>
                </a:cxn>
                <a:cxn ang="0">
                  <a:pos x="30" y="6"/>
                </a:cxn>
                <a:cxn ang="0">
                  <a:pos x="29" y="9"/>
                </a:cxn>
                <a:cxn ang="0">
                  <a:pos x="25" y="13"/>
                </a:cxn>
                <a:cxn ang="0">
                  <a:pos x="19" y="17"/>
                </a:cxn>
                <a:cxn ang="0">
                  <a:pos x="17" y="23"/>
                </a:cxn>
              </a:cxnLst>
              <a:rect l="0" t="0" r="r" b="b"/>
              <a:pathLst>
                <a:path w="31" h="51">
                  <a:moveTo>
                    <a:pt x="17" y="23"/>
                  </a:moveTo>
                  <a:cubicBezTo>
                    <a:pt x="21" y="23"/>
                    <a:pt x="25" y="24"/>
                    <a:pt x="27" y="27"/>
                  </a:cubicBezTo>
                  <a:cubicBezTo>
                    <a:pt x="30" y="29"/>
                    <a:pt x="31" y="32"/>
                    <a:pt x="31" y="36"/>
                  </a:cubicBezTo>
                  <a:cubicBezTo>
                    <a:pt x="31" y="40"/>
                    <a:pt x="30" y="44"/>
                    <a:pt x="27" y="47"/>
                  </a:cubicBezTo>
                  <a:cubicBezTo>
                    <a:pt x="24" y="49"/>
                    <a:pt x="21" y="51"/>
                    <a:pt x="17" y="51"/>
                  </a:cubicBezTo>
                  <a:cubicBezTo>
                    <a:pt x="12" y="51"/>
                    <a:pt x="8" y="49"/>
                    <a:pt x="5" y="45"/>
                  </a:cubicBezTo>
                  <a:cubicBezTo>
                    <a:pt x="2" y="42"/>
                    <a:pt x="0" y="37"/>
                    <a:pt x="0" y="31"/>
                  </a:cubicBezTo>
                  <a:cubicBezTo>
                    <a:pt x="0" y="28"/>
                    <a:pt x="1" y="24"/>
                    <a:pt x="2" y="21"/>
                  </a:cubicBezTo>
                  <a:cubicBezTo>
                    <a:pt x="3" y="17"/>
                    <a:pt x="4" y="14"/>
                    <a:pt x="6" y="12"/>
                  </a:cubicBezTo>
                  <a:cubicBezTo>
                    <a:pt x="9" y="8"/>
                    <a:pt x="12" y="6"/>
                    <a:pt x="15" y="4"/>
                  </a:cubicBezTo>
                  <a:cubicBezTo>
                    <a:pt x="19" y="1"/>
                    <a:pt x="22" y="0"/>
                    <a:pt x="25" y="0"/>
                  </a:cubicBezTo>
                  <a:cubicBezTo>
                    <a:pt x="26" y="0"/>
                    <a:pt x="28" y="1"/>
                    <a:pt x="29" y="2"/>
                  </a:cubicBezTo>
                  <a:cubicBezTo>
                    <a:pt x="30" y="3"/>
                    <a:pt x="30" y="4"/>
                    <a:pt x="30" y="6"/>
                  </a:cubicBezTo>
                  <a:cubicBezTo>
                    <a:pt x="30" y="7"/>
                    <a:pt x="30" y="8"/>
                    <a:pt x="29" y="9"/>
                  </a:cubicBezTo>
                  <a:cubicBezTo>
                    <a:pt x="29" y="10"/>
                    <a:pt x="27" y="11"/>
                    <a:pt x="25" y="13"/>
                  </a:cubicBezTo>
                  <a:cubicBezTo>
                    <a:pt x="22" y="14"/>
                    <a:pt x="20" y="16"/>
                    <a:pt x="19" y="17"/>
                  </a:cubicBezTo>
                  <a:cubicBezTo>
                    <a:pt x="18" y="19"/>
                    <a:pt x="17" y="20"/>
                    <a:pt x="17"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sp>
          <p:nvSpPr>
            <p:cNvPr id="30" name="Freeform 62"/>
            <p:cNvSpPr>
              <a:spLocks/>
            </p:cNvSpPr>
            <p:nvPr/>
          </p:nvSpPr>
          <p:spPr bwMode="auto">
            <a:xfrm>
              <a:off x="4105" y="1758"/>
              <a:ext cx="186" cy="306"/>
            </a:xfrm>
            <a:custGeom>
              <a:avLst/>
              <a:gdLst/>
              <a:ahLst/>
              <a:cxnLst>
                <a:cxn ang="0">
                  <a:pos x="16" y="23"/>
                </a:cxn>
                <a:cxn ang="0">
                  <a:pos x="27" y="27"/>
                </a:cxn>
                <a:cxn ang="0">
                  <a:pos x="31" y="36"/>
                </a:cxn>
                <a:cxn ang="0">
                  <a:pos x="26" y="47"/>
                </a:cxn>
                <a:cxn ang="0">
                  <a:pos x="16" y="51"/>
                </a:cxn>
                <a:cxn ang="0">
                  <a:pos x="4" y="45"/>
                </a:cxn>
                <a:cxn ang="0">
                  <a:pos x="0" y="31"/>
                </a:cxn>
                <a:cxn ang="0">
                  <a:pos x="1" y="21"/>
                </a:cxn>
                <a:cxn ang="0">
                  <a:pos x="6" y="12"/>
                </a:cxn>
                <a:cxn ang="0">
                  <a:pos x="15" y="4"/>
                </a:cxn>
                <a:cxn ang="0">
                  <a:pos x="24" y="0"/>
                </a:cxn>
                <a:cxn ang="0">
                  <a:pos x="28" y="2"/>
                </a:cxn>
                <a:cxn ang="0">
                  <a:pos x="30" y="6"/>
                </a:cxn>
                <a:cxn ang="0">
                  <a:pos x="29" y="9"/>
                </a:cxn>
                <a:cxn ang="0">
                  <a:pos x="24" y="13"/>
                </a:cxn>
                <a:cxn ang="0">
                  <a:pos x="18" y="17"/>
                </a:cxn>
                <a:cxn ang="0">
                  <a:pos x="16" y="23"/>
                </a:cxn>
              </a:cxnLst>
              <a:rect l="0" t="0" r="r" b="b"/>
              <a:pathLst>
                <a:path w="31" h="51">
                  <a:moveTo>
                    <a:pt x="16" y="23"/>
                  </a:moveTo>
                  <a:cubicBezTo>
                    <a:pt x="21" y="23"/>
                    <a:pt x="24" y="24"/>
                    <a:pt x="27" y="27"/>
                  </a:cubicBezTo>
                  <a:cubicBezTo>
                    <a:pt x="29" y="29"/>
                    <a:pt x="31" y="32"/>
                    <a:pt x="31" y="36"/>
                  </a:cubicBezTo>
                  <a:cubicBezTo>
                    <a:pt x="31" y="40"/>
                    <a:pt x="29" y="44"/>
                    <a:pt x="26" y="47"/>
                  </a:cubicBezTo>
                  <a:cubicBezTo>
                    <a:pt x="24" y="49"/>
                    <a:pt x="20" y="51"/>
                    <a:pt x="16" y="51"/>
                  </a:cubicBezTo>
                  <a:cubicBezTo>
                    <a:pt x="11" y="51"/>
                    <a:pt x="7" y="49"/>
                    <a:pt x="4" y="45"/>
                  </a:cubicBezTo>
                  <a:cubicBezTo>
                    <a:pt x="1" y="42"/>
                    <a:pt x="0" y="37"/>
                    <a:pt x="0" y="31"/>
                  </a:cubicBezTo>
                  <a:cubicBezTo>
                    <a:pt x="0" y="28"/>
                    <a:pt x="0" y="24"/>
                    <a:pt x="1" y="21"/>
                  </a:cubicBezTo>
                  <a:cubicBezTo>
                    <a:pt x="3" y="17"/>
                    <a:pt x="4" y="14"/>
                    <a:pt x="6" y="12"/>
                  </a:cubicBezTo>
                  <a:cubicBezTo>
                    <a:pt x="8" y="8"/>
                    <a:pt x="11" y="6"/>
                    <a:pt x="15" y="4"/>
                  </a:cubicBezTo>
                  <a:cubicBezTo>
                    <a:pt x="18" y="1"/>
                    <a:pt x="22" y="0"/>
                    <a:pt x="24" y="0"/>
                  </a:cubicBezTo>
                  <a:cubicBezTo>
                    <a:pt x="26" y="0"/>
                    <a:pt x="27" y="1"/>
                    <a:pt x="28" y="2"/>
                  </a:cubicBezTo>
                  <a:cubicBezTo>
                    <a:pt x="29" y="3"/>
                    <a:pt x="30" y="4"/>
                    <a:pt x="30" y="6"/>
                  </a:cubicBezTo>
                  <a:cubicBezTo>
                    <a:pt x="30" y="7"/>
                    <a:pt x="29" y="8"/>
                    <a:pt x="29" y="9"/>
                  </a:cubicBezTo>
                  <a:cubicBezTo>
                    <a:pt x="28" y="10"/>
                    <a:pt x="27" y="11"/>
                    <a:pt x="24" y="13"/>
                  </a:cubicBezTo>
                  <a:cubicBezTo>
                    <a:pt x="21" y="14"/>
                    <a:pt x="19" y="16"/>
                    <a:pt x="18" y="17"/>
                  </a:cubicBezTo>
                  <a:cubicBezTo>
                    <a:pt x="17" y="19"/>
                    <a:pt x="16" y="21"/>
                    <a:pt x="16" y="23"/>
                  </a:cubicBezTo>
                  <a:close/>
                </a:path>
              </a:pathLst>
            </a:custGeom>
            <a:grp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sz="1800">
                <a:solidFill>
                  <a:srgbClr val="000000"/>
                </a:solidFill>
                <a:latin typeface="Calibri" pitchFamily="34" charset="0"/>
              </a:endParaRPr>
            </a:p>
          </p:txBody>
        </p:sp>
      </p:grpSp>
    </p:spTree>
    <p:extLst>
      <p:ext uri="{BB962C8B-B14F-4D97-AF65-F5344CB8AC3E}">
        <p14:creationId xmlns:p14="http://schemas.microsoft.com/office/powerpoint/2010/main" val="17290342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52" name="Rectangle 21"/>
          <p:cNvSpPr>
            <a:spLocks noGrp="1" noChangeArrowheads="1"/>
          </p:cNvSpPr>
          <p:nvPr>
            <p:ph type="title"/>
          </p:nvPr>
        </p:nvSpPr>
        <p:spPr/>
        <p:txBody>
          <a:bodyPr/>
          <a:lstStyle/>
          <a:p>
            <a:pPr eaLnBrk="1" hangingPunct="1"/>
            <a:r>
              <a:rPr lang="de-DE" altLang="fr-FR" smtClean="0">
                <a:solidFill>
                  <a:schemeClr val="bg1"/>
                </a:solidFill>
              </a:rPr>
              <a:t>…</a:t>
            </a:r>
          </a:p>
        </p:txBody>
      </p:sp>
      <p:sp>
        <p:nvSpPr>
          <p:cNvPr id="57346" name="Espace réservé du pied de page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r>
              <a:rPr lang="en-US" altLang="fr-FR" smtClean="0">
                <a:solidFill>
                  <a:srgbClr val="1F497D"/>
                </a:solidFill>
              </a:rPr>
              <a:t>Ipsos Template 2012</a:t>
            </a:r>
          </a:p>
        </p:txBody>
      </p:sp>
      <p:sp>
        <p:nvSpPr>
          <p:cNvPr id="57347"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08BFEFE8-EDD7-4DC3-8F67-B0806AF4CE5E}" type="slidenum">
              <a:rPr lang="en-US" altLang="fr-FR" smtClean="0">
                <a:solidFill>
                  <a:srgbClr val="1F497D"/>
                </a:solidFill>
              </a:rPr>
              <a:pPr eaLnBrk="1" hangingPunct="1">
                <a:spcBef>
                  <a:spcPct val="0"/>
                </a:spcBef>
                <a:buFontTx/>
                <a:buNone/>
              </a:pPr>
              <a:t>55</a:t>
            </a:fld>
            <a:endParaRPr lang="en-US" altLang="fr-FR" smtClean="0">
              <a:solidFill>
                <a:srgbClr val="1F497D"/>
              </a:solidFill>
            </a:endParaRPr>
          </a:p>
        </p:txBody>
      </p:sp>
      <p:grpSp>
        <p:nvGrpSpPr>
          <p:cNvPr id="2" name="Group 22"/>
          <p:cNvGrpSpPr>
            <a:grpSpLocks noChangeAspect="1"/>
          </p:cNvGrpSpPr>
          <p:nvPr/>
        </p:nvGrpSpPr>
        <p:grpSpPr bwMode="auto">
          <a:xfrm>
            <a:off x="150813" y="150813"/>
            <a:ext cx="522287" cy="468312"/>
            <a:chOff x="1352" y="681"/>
            <a:chExt cx="3519" cy="3153"/>
          </a:xfrm>
        </p:grpSpPr>
        <p:sp>
          <p:nvSpPr>
            <p:cNvPr id="57355" name="Freeform 23"/>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56" name="Freeform 24"/>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57" name="Freeform 25"/>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58" name="Freeform 26"/>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59" name="Freeform 27"/>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0" name="Freeform 28"/>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1" name="Freeform 29"/>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2" name="Freeform 30"/>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3" name="Freeform 31"/>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4" name="Freeform 32"/>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5" name="Freeform 33"/>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6" name="Freeform 34"/>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7" name="Freeform 35"/>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8" name="Freeform 36"/>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369" name="Freeform 37"/>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sp>
        <p:nvSpPr>
          <p:cNvPr id="57354" name="Line 38"/>
          <p:cNvSpPr>
            <a:spLocks noChangeShapeType="1"/>
          </p:cNvSpPr>
          <p:nvPr/>
        </p:nvSpPr>
        <p:spPr bwMode="auto">
          <a:xfrm flipV="1">
            <a:off x="4300538" y="2886075"/>
            <a:ext cx="2919412" cy="869950"/>
          </a:xfrm>
          <a:prstGeom prst="line">
            <a:avLst/>
          </a:prstGeom>
          <a:noFill/>
          <a:ln w="9525">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fr-FR">
              <a:solidFill>
                <a:srgbClr val="1F497D"/>
              </a:solidFill>
            </a:endParaRPr>
          </a:p>
        </p:txBody>
      </p:sp>
      <p:pic>
        <p:nvPicPr>
          <p:cNvPr id="41" name="Picture 4" descr="\\Eufrparbak1\archivage\Ipsos Media\Etudes Archivées\2011\CULT 10056180-01 - Noto et usage LN - Livres Hebdo - 2011\Remise des resultats\Images\2008-11-29-kindle-books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787"/>
          <a:stretch/>
        </p:blipFill>
        <p:spPr bwMode="auto">
          <a:xfrm>
            <a:off x="2400921" y="13647"/>
            <a:ext cx="67430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3"/>
          <p:cNvSpPr>
            <a:spLocks noChangeAspect="1"/>
          </p:cNvSpPr>
          <p:nvPr/>
        </p:nvSpPr>
        <p:spPr bwMode="auto">
          <a:xfrm>
            <a:off x="0" y="0"/>
            <a:ext cx="6223000" cy="6858000"/>
          </a:xfrm>
          <a:custGeom>
            <a:avLst/>
            <a:gdLst>
              <a:gd name="T0" fmla="*/ 3954033 w 1961"/>
              <a:gd name="T1" fmla="*/ 3465494 h 2159"/>
              <a:gd name="T2" fmla="*/ 6223000 w 1961"/>
              <a:gd name="T3" fmla="*/ 0 h 2159"/>
              <a:gd name="T4" fmla="*/ 0 w 1961"/>
              <a:gd name="T5" fmla="*/ 0 h 2159"/>
              <a:gd name="T6" fmla="*/ 0 w 1961"/>
              <a:gd name="T7" fmla="*/ 6851650 h 2159"/>
              <a:gd name="T8" fmla="*/ 6061158 w 1961"/>
              <a:gd name="T9" fmla="*/ 6851650 h 2159"/>
              <a:gd name="T10" fmla="*/ 3954033 w 1961"/>
              <a:gd name="T11" fmla="*/ 3465494 h 2159"/>
              <a:gd name="T12" fmla="*/ 0 60000 65536"/>
              <a:gd name="T13" fmla="*/ 0 60000 65536"/>
              <a:gd name="T14" fmla="*/ 0 60000 65536"/>
              <a:gd name="T15" fmla="*/ 0 60000 65536"/>
              <a:gd name="T16" fmla="*/ 0 60000 65536"/>
              <a:gd name="T17" fmla="*/ 0 60000 65536"/>
              <a:gd name="T18" fmla="*/ 0 w 1961"/>
              <a:gd name="T19" fmla="*/ 0 h 2159"/>
              <a:gd name="T20" fmla="*/ 1961 w 1961"/>
              <a:gd name="T21" fmla="*/ 2159 h 2159"/>
            </a:gdLst>
            <a:ahLst/>
            <a:cxnLst>
              <a:cxn ang="T12">
                <a:pos x="T0" y="T1"/>
              </a:cxn>
              <a:cxn ang="T13">
                <a:pos x="T2" y="T3"/>
              </a:cxn>
              <a:cxn ang="T14">
                <a:pos x="T4" y="T5"/>
              </a:cxn>
              <a:cxn ang="T15">
                <a:pos x="T6" y="T7"/>
              </a:cxn>
              <a:cxn ang="T16">
                <a:pos x="T8" y="T9"/>
              </a:cxn>
              <a:cxn ang="T17">
                <a:pos x="T10" y="T11"/>
              </a:cxn>
            </a:cxnLst>
            <a:rect l="T18" t="T19" r="T20" b="T21"/>
            <a:pathLst>
              <a:path w="1961" h="2159">
                <a:moveTo>
                  <a:pt x="1246" y="1092"/>
                </a:moveTo>
                <a:cubicBezTo>
                  <a:pt x="1246" y="603"/>
                  <a:pt x="1540" y="184"/>
                  <a:pt x="1961" y="0"/>
                </a:cubicBezTo>
                <a:cubicBezTo>
                  <a:pt x="0" y="0"/>
                  <a:pt x="0" y="0"/>
                  <a:pt x="0" y="0"/>
                </a:cubicBezTo>
                <a:cubicBezTo>
                  <a:pt x="0" y="2159"/>
                  <a:pt x="0" y="2159"/>
                  <a:pt x="0" y="2159"/>
                </a:cubicBezTo>
                <a:cubicBezTo>
                  <a:pt x="1910" y="2159"/>
                  <a:pt x="1910" y="2159"/>
                  <a:pt x="1910" y="2159"/>
                </a:cubicBezTo>
                <a:cubicBezTo>
                  <a:pt x="1516" y="1965"/>
                  <a:pt x="1246" y="1560"/>
                  <a:pt x="1246" y="1092"/>
                </a:cubicBezTo>
                <a:close/>
              </a:path>
            </a:pathLst>
          </a:custGeom>
          <a:solidFill>
            <a:srgbClr val="BCBEC0"/>
          </a:solidFill>
          <a:ln>
            <a:noFill/>
          </a:ln>
          <a:extLst/>
        </p:spPr>
        <p:txBody>
          <a:bodyPr/>
          <a:lstStyle/>
          <a:p>
            <a:endParaRPr lang="fr-FR">
              <a:solidFill>
                <a:srgbClr val="1F497D"/>
              </a:solidFill>
            </a:endParaRPr>
          </a:p>
        </p:txBody>
      </p:sp>
      <p:grpSp>
        <p:nvGrpSpPr>
          <p:cNvPr id="3" name="Group 21"/>
          <p:cNvGrpSpPr>
            <a:grpSpLocks noChangeAspect="1"/>
          </p:cNvGrpSpPr>
          <p:nvPr/>
        </p:nvGrpSpPr>
        <p:grpSpPr bwMode="auto">
          <a:xfrm>
            <a:off x="150813" y="150813"/>
            <a:ext cx="522287" cy="468312"/>
            <a:chOff x="1352" y="681"/>
            <a:chExt cx="3519" cy="3153"/>
          </a:xfrm>
        </p:grpSpPr>
        <p:sp>
          <p:nvSpPr>
            <p:cNvPr id="44"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5"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6"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7"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8"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49"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0"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1"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2"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3"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4"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5"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6"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7"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sp>
          <p:nvSpPr>
            <p:cNvPr id="58"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solidFill>
                  <a:srgbClr val="1F497D"/>
                </a:solidFill>
              </a:endParaRPr>
            </a:p>
          </p:txBody>
        </p:sp>
      </p:grpSp>
      <p:pic>
        <p:nvPicPr>
          <p:cNvPr id="59" name="Picture 32" descr="Media CT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2"/>
          <p:cNvSpPr txBox="1">
            <a:spLocks noChangeArrowheads="1"/>
          </p:cNvSpPr>
          <p:nvPr/>
        </p:nvSpPr>
        <p:spPr bwMode="auto">
          <a:xfrm>
            <a:off x="264599" y="2363937"/>
            <a:ext cx="25968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ctr" rtl="0" fontAlgn="base">
              <a:lnSpc>
                <a:spcPct val="100000"/>
              </a:lnSpc>
              <a:spcBef>
                <a:spcPct val="0"/>
              </a:spcBef>
              <a:spcAft>
                <a:spcPct val="0"/>
              </a:spcAft>
              <a:buFontTx/>
              <a:buNone/>
              <a:defRPr sz="1200" kern="1200">
                <a:solidFill>
                  <a:schemeClr val="bg1"/>
                </a:solidFill>
                <a:latin typeface="Calibri" pitchFamily="34" charset="0"/>
                <a:ea typeface="+mn-ea"/>
                <a:cs typeface="+mn-cs"/>
              </a:defRPr>
            </a:lvl1pPr>
            <a:lvl2pPr marL="4572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2pPr>
            <a:lvl3pPr marL="9144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3pPr>
            <a:lvl4pPr marL="13716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4pPr>
            <a:lvl5pPr marL="1828800" algn="l" rtl="0" fontAlgn="base">
              <a:lnSpc>
                <a:spcPct val="90000"/>
              </a:lnSpc>
              <a:spcBef>
                <a:spcPct val="0"/>
              </a:spcBef>
              <a:spcAft>
                <a:spcPct val="0"/>
              </a:spcAft>
              <a:buFont typeface="Wingdings" pitchFamily="2" charset="2"/>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AE893835-1B68-41BC-99BF-F0A28FB77200}" type="slidenum">
              <a:rPr lang="en-US" smtClean="0"/>
              <a:pPr>
                <a:defRPr/>
              </a:pPr>
              <a:t>55</a:t>
            </a:fld>
            <a:endParaRPr lang="en-US" dirty="0"/>
          </a:p>
        </p:txBody>
      </p:sp>
      <p:sp>
        <p:nvSpPr>
          <p:cNvPr id="61" name="ZoneTexte 60"/>
          <p:cNvSpPr txBox="1"/>
          <p:nvPr/>
        </p:nvSpPr>
        <p:spPr>
          <a:xfrm>
            <a:off x="721148" y="349058"/>
            <a:ext cx="5382434" cy="1754326"/>
          </a:xfrm>
          <a:prstGeom prst="rect">
            <a:avLst/>
          </a:prstGeom>
          <a:noFill/>
        </p:spPr>
        <p:txBody>
          <a:bodyPr wrap="square" rtlCol="0">
            <a:spAutoFit/>
          </a:bodyPr>
          <a:lstStyle/>
          <a:p>
            <a:r>
              <a:rPr lang="fr-FR" sz="6000" b="1" spc="-150" dirty="0" smtClean="0">
                <a:solidFill>
                  <a:schemeClr val="bg1"/>
                </a:solidFill>
                <a:latin typeface="+mn-lt"/>
              </a:rPr>
              <a:t>Annexes</a:t>
            </a:r>
          </a:p>
          <a:p>
            <a:r>
              <a:rPr lang="fr-FR" sz="6000" b="1" spc="-150" dirty="0" smtClean="0">
                <a:solidFill>
                  <a:schemeClr val="bg1"/>
                </a:solidFill>
                <a:latin typeface="+mn-lt"/>
              </a:rPr>
              <a:t>études</a:t>
            </a:r>
            <a:endParaRPr lang="fr-FR" sz="4400" b="1" spc="-150" dirty="0">
              <a:solidFill>
                <a:schemeClr val="bg1"/>
              </a:solidFill>
              <a:latin typeface="+mn-lt"/>
            </a:endParaRPr>
          </a:p>
        </p:txBody>
      </p:sp>
      <p:grpSp>
        <p:nvGrpSpPr>
          <p:cNvPr id="4" name="Group 181"/>
          <p:cNvGrpSpPr>
            <a:grpSpLocks noChangeAspect="1"/>
          </p:cNvGrpSpPr>
          <p:nvPr/>
        </p:nvGrpSpPr>
        <p:grpSpPr>
          <a:xfrm rot="20556588">
            <a:off x="269393" y="3501532"/>
            <a:ext cx="1386060" cy="1539064"/>
            <a:chOff x="1784350" y="4149725"/>
            <a:chExt cx="977900" cy="1085850"/>
          </a:xfrm>
          <a:solidFill>
            <a:schemeClr val="bg1"/>
          </a:solidFill>
        </p:grpSpPr>
        <p:sp>
          <p:nvSpPr>
            <p:cNvPr id="63" name="Freeform 48"/>
            <p:cNvSpPr>
              <a:spLocks/>
            </p:cNvSpPr>
            <p:nvPr/>
          </p:nvSpPr>
          <p:spPr bwMode="auto">
            <a:xfrm>
              <a:off x="2019300" y="4149725"/>
              <a:ext cx="503238" cy="396875"/>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49"/>
            <p:cNvSpPr>
              <a:spLocks/>
            </p:cNvSpPr>
            <p:nvPr/>
          </p:nvSpPr>
          <p:spPr bwMode="auto">
            <a:xfrm>
              <a:off x="1828800" y="4930775"/>
              <a:ext cx="895350" cy="304800"/>
            </a:xfrm>
            <a:custGeom>
              <a:avLst/>
              <a:gdLst/>
              <a:ahLst/>
              <a:cxnLst>
                <a:cxn ang="0">
                  <a:pos x="62" y="175"/>
                </a:cxn>
                <a:cxn ang="0">
                  <a:pos x="78" y="173"/>
                </a:cxn>
                <a:cxn ang="0">
                  <a:pos x="138" y="165"/>
                </a:cxn>
                <a:cxn ang="0">
                  <a:pos x="307" y="223"/>
                </a:cxn>
                <a:cxn ang="0">
                  <a:pos x="349" y="238"/>
                </a:cxn>
                <a:cxn ang="0">
                  <a:pos x="393" y="222"/>
                </a:cxn>
                <a:cxn ang="0">
                  <a:pos x="564" y="162"/>
                </a:cxn>
                <a:cxn ang="0">
                  <a:pos x="621" y="169"/>
                </a:cxn>
                <a:cxn ang="0">
                  <a:pos x="637" y="171"/>
                </a:cxn>
                <a:cxn ang="0">
                  <a:pos x="699" y="109"/>
                </a:cxn>
                <a:cxn ang="0">
                  <a:pos x="699" y="58"/>
                </a:cxn>
                <a:cxn ang="0">
                  <a:pos x="699" y="59"/>
                </a:cxn>
                <a:cxn ang="0">
                  <a:pos x="672" y="63"/>
                </a:cxn>
                <a:cxn ang="0">
                  <a:pos x="671" y="63"/>
                </a:cxn>
                <a:cxn ang="0">
                  <a:pos x="671" y="63"/>
                </a:cxn>
                <a:cxn ang="0">
                  <a:pos x="645" y="63"/>
                </a:cxn>
                <a:cxn ang="0">
                  <a:pos x="645" y="89"/>
                </a:cxn>
                <a:cxn ang="0">
                  <a:pos x="645" y="109"/>
                </a:cxn>
                <a:cxn ang="0">
                  <a:pos x="637" y="117"/>
                </a:cxn>
                <a:cxn ang="0">
                  <a:pos x="635" y="117"/>
                </a:cxn>
                <a:cxn ang="0">
                  <a:pos x="571" y="108"/>
                </a:cxn>
                <a:cxn ang="0">
                  <a:pos x="564" y="108"/>
                </a:cxn>
                <a:cxn ang="0">
                  <a:pos x="552" y="109"/>
                </a:cxn>
                <a:cxn ang="0">
                  <a:pos x="372" y="169"/>
                </a:cxn>
                <a:cxn ang="0">
                  <a:pos x="370" y="151"/>
                </a:cxn>
                <a:cxn ang="0">
                  <a:pos x="366" y="120"/>
                </a:cxn>
                <a:cxn ang="0">
                  <a:pos x="350" y="0"/>
                </a:cxn>
                <a:cxn ang="0">
                  <a:pos x="333" y="121"/>
                </a:cxn>
                <a:cxn ang="0">
                  <a:pos x="329" y="151"/>
                </a:cxn>
                <a:cxn ang="0">
                  <a:pos x="327" y="170"/>
                </a:cxn>
                <a:cxn ang="0">
                  <a:pos x="150" y="111"/>
                </a:cxn>
                <a:cxn ang="0">
                  <a:pos x="138" y="111"/>
                </a:cxn>
                <a:cxn ang="0">
                  <a:pos x="130" y="111"/>
                </a:cxn>
                <a:cxn ang="0">
                  <a:pos x="64" y="120"/>
                </a:cxn>
                <a:cxn ang="0">
                  <a:pos x="62" y="121"/>
                </a:cxn>
                <a:cxn ang="0">
                  <a:pos x="54" y="113"/>
                </a:cxn>
                <a:cxn ang="0">
                  <a:pos x="54" y="93"/>
                </a:cxn>
                <a:cxn ang="0">
                  <a:pos x="54" y="64"/>
                </a:cxn>
                <a:cxn ang="0">
                  <a:pos x="27" y="64"/>
                </a:cxn>
                <a:cxn ang="0">
                  <a:pos x="27" y="64"/>
                </a:cxn>
                <a:cxn ang="0">
                  <a:pos x="12" y="64"/>
                </a:cxn>
                <a:cxn ang="0">
                  <a:pos x="0" y="63"/>
                </a:cxn>
                <a:cxn ang="0">
                  <a:pos x="0" y="63"/>
                </a:cxn>
                <a:cxn ang="0">
                  <a:pos x="0" y="113"/>
                </a:cxn>
                <a:cxn ang="0">
                  <a:pos x="62" y="175"/>
                </a:cxn>
              </a:cxnLst>
              <a:rect l="0" t="0" r="r" b="b"/>
              <a:pathLst>
                <a:path w="699" h="238">
                  <a:moveTo>
                    <a:pt x="62" y="175"/>
                  </a:moveTo>
                  <a:cubicBezTo>
                    <a:pt x="68" y="175"/>
                    <a:pt x="73" y="174"/>
                    <a:pt x="78" y="173"/>
                  </a:cubicBezTo>
                  <a:cubicBezTo>
                    <a:pt x="97" y="168"/>
                    <a:pt x="117" y="165"/>
                    <a:pt x="138" y="165"/>
                  </a:cubicBezTo>
                  <a:cubicBezTo>
                    <a:pt x="201" y="165"/>
                    <a:pt x="264" y="187"/>
                    <a:pt x="307" y="223"/>
                  </a:cubicBezTo>
                  <a:cubicBezTo>
                    <a:pt x="319" y="233"/>
                    <a:pt x="334" y="238"/>
                    <a:pt x="349" y="238"/>
                  </a:cubicBezTo>
                  <a:cubicBezTo>
                    <a:pt x="365" y="238"/>
                    <a:pt x="381" y="232"/>
                    <a:pt x="393" y="222"/>
                  </a:cubicBezTo>
                  <a:cubicBezTo>
                    <a:pt x="436" y="185"/>
                    <a:pt x="500" y="162"/>
                    <a:pt x="564" y="162"/>
                  </a:cubicBezTo>
                  <a:cubicBezTo>
                    <a:pt x="584" y="162"/>
                    <a:pt x="603" y="165"/>
                    <a:pt x="621" y="169"/>
                  </a:cubicBezTo>
                  <a:cubicBezTo>
                    <a:pt x="626" y="171"/>
                    <a:pt x="631" y="171"/>
                    <a:pt x="637" y="171"/>
                  </a:cubicBezTo>
                  <a:cubicBezTo>
                    <a:pt x="671" y="171"/>
                    <a:pt x="699" y="143"/>
                    <a:pt x="699" y="109"/>
                  </a:cubicBezTo>
                  <a:cubicBezTo>
                    <a:pt x="699" y="58"/>
                    <a:pt x="699" y="58"/>
                    <a:pt x="699" y="58"/>
                  </a:cubicBezTo>
                  <a:cubicBezTo>
                    <a:pt x="699" y="58"/>
                    <a:pt x="699" y="58"/>
                    <a:pt x="699" y="59"/>
                  </a:cubicBezTo>
                  <a:cubicBezTo>
                    <a:pt x="690" y="61"/>
                    <a:pt x="681" y="63"/>
                    <a:pt x="672" y="63"/>
                  </a:cubicBezTo>
                  <a:cubicBezTo>
                    <a:pt x="672" y="63"/>
                    <a:pt x="671" y="63"/>
                    <a:pt x="671" y="63"/>
                  </a:cubicBezTo>
                  <a:cubicBezTo>
                    <a:pt x="671" y="63"/>
                    <a:pt x="671" y="63"/>
                    <a:pt x="671" y="63"/>
                  </a:cubicBezTo>
                  <a:cubicBezTo>
                    <a:pt x="645" y="63"/>
                    <a:pt x="645" y="63"/>
                    <a:pt x="645" y="63"/>
                  </a:cubicBezTo>
                  <a:cubicBezTo>
                    <a:pt x="645" y="89"/>
                    <a:pt x="645" y="89"/>
                    <a:pt x="645" y="89"/>
                  </a:cubicBezTo>
                  <a:cubicBezTo>
                    <a:pt x="645" y="109"/>
                    <a:pt x="645" y="109"/>
                    <a:pt x="645" y="109"/>
                  </a:cubicBezTo>
                  <a:cubicBezTo>
                    <a:pt x="645" y="114"/>
                    <a:pt x="641" y="117"/>
                    <a:pt x="637" y="117"/>
                  </a:cubicBezTo>
                  <a:cubicBezTo>
                    <a:pt x="636" y="117"/>
                    <a:pt x="635" y="117"/>
                    <a:pt x="635" y="117"/>
                  </a:cubicBezTo>
                  <a:cubicBezTo>
                    <a:pt x="614" y="112"/>
                    <a:pt x="593" y="109"/>
                    <a:pt x="571" y="108"/>
                  </a:cubicBezTo>
                  <a:cubicBezTo>
                    <a:pt x="569" y="108"/>
                    <a:pt x="566" y="108"/>
                    <a:pt x="564" y="108"/>
                  </a:cubicBezTo>
                  <a:cubicBezTo>
                    <a:pt x="560" y="108"/>
                    <a:pt x="556" y="108"/>
                    <a:pt x="552" y="109"/>
                  </a:cubicBezTo>
                  <a:cubicBezTo>
                    <a:pt x="488" y="111"/>
                    <a:pt x="422" y="133"/>
                    <a:pt x="372" y="169"/>
                  </a:cubicBezTo>
                  <a:cubicBezTo>
                    <a:pt x="370" y="151"/>
                    <a:pt x="370" y="151"/>
                    <a:pt x="370" y="151"/>
                  </a:cubicBezTo>
                  <a:cubicBezTo>
                    <a:pt x="366" y="120"/>
                    <a:pt x="366" y="120"/>
                    <a:pt x="366" y="120"/>
                  </a:cubicBezTo>
                  <a:cubicBezTo>
                    <a:pt x="350" y="0"/>
                    <a:pt x="350" y="0"/>
                    <a:pt x="350" y="0"/>
                  </a:cubicBezTo>
                  <a:cubicBezTo>
                    <a:pt x="333" y="121"/>
                    <a:pt x="333" y="121"/>
                    <a:pt x="333" y="121"/>
                  </a:cubicBezTo>
                  <a:cubicBezTo>
                    <a:pt x="329" y="151"/>
                    <a:pt x="329" y="151"/>
                    <a:pt x="329" y="151"/>
                  </a:cubicBezTo>
                  <a:cubicBezTo>
                    <a:pt x="327" y="170"/>
                    <a:pt x="327" y="170"/>
                    <a:pt x="327" y="170"/>
                  </a:cubicBezTo>
                  <a:cubicBezTo>
                    <a:pt x="277" y="134"/>
                    <a:pt x="213" y="114"/>
                    <a:pt x="150" y="111"/>
                  </a:cubicBezTo>
                  <a:cubicBezTo>
                    <a:pt x="146" y="111"/>
                    <a:pt x="142" y="111"/>
                    <a:pt x="138" y="111"/>
                  </a:cubicBezTo>
                  <a:cubicBezTo>
                    <a:pt x="136" y="111"/>
                    <a:pt x="133" y="111"/>
                    <a:pt x="130" y="111"/>
                  </a:cubicBezTo>
                  <a:cubicBezTo>
                    <a:pt x="108" y="112"/>
                    <a:pt x="85" y="115"/>
                    <a:pt x="64" y="120"/>
                  </a:cubicBezTo>
                  <a:cubicBezTo>
                    <a:pt x="63" y="121"/>
                    <a:pt x="63" y="121"/>
                    <a:pt x="62" y="121"/>
                  </a:cubicBezTo>
                  <a:cubicBezTo>
                    <a:pt x="58" y="121"/>
                    <a:pt x="54" y="117"/>
                    <a:pt x="54" y="113"/>
                  </a:cubicBezTo>
                  <a:cubicBezTo>
                    <a:pt x="54" y="93"/>
                    <a:pt x="54" y="93"/>
                    <a:pt x="54" y="93"/>
                  </a:cubicBezTo>
                  <a:cubicBezTo>
                    <a:pt x="54" y="64"/>
                    <a:pt x="54" y="64"/>
                    <a:pt x="54" y="64"/>
                  </a:cubicBezTo>
                  <a:cubicBezTo>
                    <a:pt x="27" y="64"/>
                    <a:pt x="27" y="64"/>
                    <a:pt x="27" y="64"/>
                  </a:cubicBezTo>
                  <a:cubicBezTo>
                    <a:pt x="27" y="64"/>
                    <a:pt x="27" y="64"/>
                    <a:pt x="27" y="64"/>
                  </a:cubicBezTo>
                  <a:cubicBezTo>
                    <a:pt x="12" y="64"/>
                    <a:pt x="12" y="64"/>
                    <a:pt x="12" y="64"/>
                  </a:cubicBezTo>
                  <a:cubicBezTo>
                    <a:pt x="8" y="64"/>
                    <a:pt x="4" y="63"/>
                    <a:pt x="0" y="63"/>
                  </a:cubicBezTo>
                  <a:cubicBezTo>
                    <a:pt x="0" y="63"/>
                    <a:pt x="0" y="63"/>
                    <a:pt x="0" y="63"/>
                  </a:cubicBezTo>
                  <a:cubicBezTo>
                    <a:pt x="0" y="113"/>
                    <a:pt x="0" y="113"/>
                    <a:pt x="0" y="113"/>
                  </a:cubicBezTo>
                  <a:cubicBezTo>
                    <a:pt x="0" y="147"/>
                    <a:pt x="28" y="175"/>
                    <a:pt x="62" y="1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50"/>
            <p:cNvSpPr>
              <a:spLocks/>
            </p:cNvSpPr>
            <p:nvPr/>
          </p:nvSpPr>
          <p:spPr bwMode="auto">
            <a:xfrm>
              <a:off x="1828800" y="4532313"/>
              <a:ext cx="895350" cy="212725"/>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51"/>
            <p:cNvSpPr>
              <a:spLocks/>
            </p:cNvSpPr>
            <p:nvPr/>
          </p:nvSpPr>
          <p:spPr bwMode="auto">
            <a:xfrm>
              <a:off x="2600325" y="4745038"/>
              <a:ext cx="161925" cy="22701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52"/>
            <p:cNvSpPr>
              <a:spLocks/>
            </p:cNvSpPr>
            <p:nvPr/>
          </p:nvSpPr>
          <p:spPr bwMode="auto">
            <a:xfrm>
              <a:off x="1784350" y="4745038"/>
              <a:ext cx="161925" cy="22701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53"/>
            <p:cNvSpPr>
              <a:spLocks/>
            </p:cNvSpPr>
            <p:nvPr/>
          </p:nvSpPr>
          <p:spPr bwMode="auto">
            <a:xfrm>
              <a:off x="2386013" y="4660900"/>
              <a:ext cx="185738" cy="152400"/>
            </a:xfrm>
            <a:custGeom>
              <a:avLst/>
              <a:gdLst/>
              <a:ahLst/>
              <a:cxnLst>
                <a:cxn ang="0">
                  <a:pos x="8" y="38"/>
                </a:cxn>
                <a:cxn ang="0">
                  <a:pos x="0" y="55"/>
                </a:cxn>
                <a:cxn ang="0">
                  <a:pos x="0" y="113"/>
                </a:cxn>
                <a:cxn ang="0">
                  <a:pos x="9" y="116"/>
                </a:cxn>
                <a:cxn ang="0">
                  <a:pos x="135" y="89"/>
                </a:cxn>
                <a:cxn ang="0">
                  <a:pos x="136" y="89"/>
                </a:cxn>
                <a:cxn ang="0">
                  <a:pos x="145" y="81"/>
                </a:cxn>
                <a:cxn ang="0">
                  <a:pos x="145" y="60"/>
                </a:cxn>
                <a:cxn ang="0">
                  <a:pos x="145" y="24"/>
                </a:cxn>
                <a:cxn ang="0">
                  <a:pos x="135" y="10"/>
                </a:cxn>
                <a:cxn ang="0">
                  <a:pos x="8" y="38"/>
                </a:cxn>
              </a:cxnLst>
              <a:rect l="0" t="0" r="r" b="b"/>
              <a:pathLst>
                <a:path w="145" h="119">
                  <a:moveTo>
                    <a:pt x="8" y="38"/>
                  </a:moveTo>
                  <a:cubicBezTo>
                    <a:pt x="3" y="42"/>
                    <a:pt x="0" y="49"/>
                    <a:pt x="0" y="55"/>
                  </a:cubicBezTo>
                  <a:cubicBezTo>
                    <a:pt x="0" y="113"/>
                    <a:pt x="0" y="113"/>
                    <a:pt x="0" y="113"/>
                  </a:cubicBezTo>
                  <a:cubicBezTo>
                    <a:pt x="0" y="117"/>
                    <a:pt x="5" y="119"/>
                    <a:pt x="9" y="116"/>
                  </a:cubicBezTo>
                  <a:cubicBezTo>
                    <a:pt x="43" y="90"/>
                    <a:pt x="93" y="79"/>
                    <a:pt x="135" y="89"/>
                  </a:cubicBezTo>
                  <a:cubicBezTo>
                    <a:pt x="136" y="89"/>
                    <a:pt x="136" y="89"/>
                    <a:pt x="136" y="89"/>
                  </a:cubicBezTo>
                  <a:cubicBezTo>
                    <a:pt x="141" y="89"/>
                    <a:pt x="145" y="86"/>
                    <a:pt x="145" y="81"/>
                  </a:cubicBezTo>
                  <a:cubicBezTo>
                    <a:pt x="145" y="60"/>
                    <a:pt x="145" y="60"/>
                    <a:pt x="145" y="60"/>
                  </a:cubicBezTo>
                  <a:cubicBezTo>
                    <a:pt x="145" y="24"/>
                    <a:pt x="145" y="24"/>
                    <a:pt x="145" y="24"/>
                  </a:cubicBezTo>
                  <a:cubicBezTo>
                    <a:pt x="145" y="17"/>
                    <a:pt x="141" y="11"/>
                    <a:pt x="135" y="10"/>
                  </a:cubicBezTo>
                  <a:cubicBezTo>
                    <a:pt x="92" y="0"/>
                    <a:pt x="43" y="11"/>
                    <a:pt x="8"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 name="Groupe 68"/>
          <p:cNvGrpSpPr/>
          <p:nvPr/>
        </p:nvGrpSpPr>
        <p:grpSpPr>
          <a:xfrm rot="963443">
            <a:off x="2511748" y="3466219"/>
            <a:ext cx="1276243" cy="1606318"/>
            <a:chOff x="3475329" y="2590956"/>
            <a:chExt cx="2229935" cy="2801434"/>
          </a:xfrm>
          <a:solidFill>
            <a:schemeClr val="bg1"/>
          </a:solidFill>
        </p:grpSpPr>
        <p:sp>
          <p:nvSpPr>
            <p:cNvPr id="70" name="Freeform 7"/>
            <p:cNvSpPr>
              <a:spLocks noChangeAspect="1" noEditPoints="1"/>
            </p:cNvSpPr>
            <p:nvPr/>
          </p:nvSpPr>
          <p:spPr bwMode="auto">
            <a:xfrm rot="5400000">
              <a:off x="3659685" y="3719776"/>
              <a:ext cx="1877019" cy="1468210"/>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48"/>
            <p:cNvSpPr>
              <a:spLocks/>
            </p:cNvSpPr>
            <p:nvPr/>
          </p:nvSpPr>
          <p:spPr bwMode="auto">
            <a:xfrm>
              <a:off x="4036824" y="2590956"/>
              <a:ext cx="1130120" cy="891261"/>
            </a:xfrm>
            <a:custGeom>
              <a:avLst/>
              <a:gdLst/>
              <a:ahLst/>
              <a:cxnLst>
                <a:cxn ang="0">
                  <a:pos x="387" y="246"/>
                </a:cxn>
                <a:cxn ang="0">
                  <a:pos x="393" y="197"/>
                </a:cxn>
                <a:cxn ang="0">
                  <a:pos x="196" y="0"/>
                </a:cxn>
                <a:cxn ang="0">
                  <a:pos x="0" y="197"/>
                </a:cxn>
                <a:cxn ang="0">
                  <a:pos x="6" y="246"/>
                </a:cxn>
                <a:cxn ang="0">
                  <a:pos x="201" y="310"/>
                </a:cxn>
                <a:cxn ang="0">
                  <a:pos x="387" y="246"/>
                </a:cxn>
              </a:cxnLst>
              <a:rect l="0" t="0" r="r" b="b"/>
              <a:pathLst>
                <a:path w="393" h="310">
                  <a:moveTo>
                    <a:pt x="387" y="246"/>
                  </a:moveTo>
                  <a:cubicBezTo>
                    <a:pt x="391" y="231"/>
                    <a:pt x="393" y="214"/>
                    <a:pt x="393" y="197"/>
                  </a:cubicBezTo>
                  <a:cubicBezTo>
                    <a:pt x="393" y="89"/>
                    <a:pt x="305" y="0"/>
                    <a:pt x="196" y="0"/>
                  </a:cubicBezTo>
                  <a:cubicBezTo>
                    <a:pt x="88" y="0"/>
                    <a:pt x="0" y="89"/>
                    <a:pt x="0" y="197"/>
                  </a:cubicBezTo>
                  <a:cubicBezTo>
                    <a:pt x="0" y="214"/>
                    <a:pt x="2" y="230"/>
                    <a:pt x="6" y="246"/>
                  </a:cubicBezTo>
                  <a:cubicBezTo>
                    <a:pt x="76" y="249"/>
                    <a:pt x="145" y="272"/>
                    <a:pt x="201" y="310"/>
                  </a:cubicBezTo>
                  <a:cubicBezTo>
                    <a:pt x="253" y="274"/>
                    <a:pt x="320" y="251"/>
                    <a:pt x="387"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51"/>
            <p:cNvSpPr>
              <a:spLocks/>
            </p:cNvSpPr>
            <p:nvPr/>
          </p:nvSpPr>
          <p:spPr bwMode="auto">
            <a:xfrm>
              <a:off x="5341628" y="4125123"/>
              <a:ext cx="363636" cy="509803"/>
            </a:xfrm>
            <a:custGeom>
              <a:avLst/>
              <a:gdLst/>
              <a:ahLst/>
              <a:cxnLst>
                <a:cxn ang="0">
                  <a:pos x="127" y="120"/>
                </a:cxn>
                <a:cxn ang="0">
                  <a:pos x="127" y="64"/>
                </a:cxn>
                <a:cxn ang="0">
                  <a:pos x="97" y="10"/>
                </a:cxn>
                <a:cxn ang="0">
                  <a:pos x="70" y="1"/>
                </a:cxn>
                <a:cxn ang="0">
                  <a:pos x="64" y="0"/>
                </a:cxn>
                <a:cxn ang="0">
                  <a:pos x="43" y="0"/>
                </a:cxn>
                <a:cxn ang="0">
                  <a:pos x="39" y="0"/>
                </a:cxn>
                <a:cxn ang="0">
                  <a:pos x="33" y="0"/>
                </a:cxn>
                <a:cxn ang="0">
                  <a:pos x="26" y="0"/>
                </a:cxn>
                <a:cxn ang="0">
                  <a:pos x="0" y="26"/>
                </a:cxn>
                <a:cxn ang="0">
                  <a:pos x="0" y="35"/>
                </a:cxn>
                <a:cxn ang="0">
                  <a:pos x="17" y="51"/>
                </a:cxn>
                <a:cxn ang="0">
                  <a:pos x="26" y="51"/>
                </a:cxn>
                <a:cxn ang="0">
                  <a:pos x="33" y="58"/>
                </a:cxn>
                <a:cxn ang="0">
                  <a:pos x="26" y="66"/>
                </a:cxn>
                <a:cxn ang="0">
                  <a:pos x="17" y="66"/>
                </a:cxn>
                <a:cxn ang="0">
                  <a:pos x="0" y="82"/>
                </a:cxn>
                <a:cxn ang="0">
                  <a:pos x="0" y="97"/>
                </a:cxn>
                <a:cxn ang="0">
                  <a:pos x="17" y="113"/>
                </a:cxn>
                <a:cxn ang="0">
                  <a:pos x="25" y="113"/>
                </a:cxn>
                <a:cxn ang="0">
                  <a:pos x="33" y="122"/>
                </a:cxn>
                <a:cxn ang="0">
                  <a:pos x="25" y="130"/>
                </a:cxn>
                <a:cxn ang="0">
                  <a:pos x="17" y="130"/>
                </a:cxn>
                <a:cxn ang="0">
                  <a:pos x="4" y="146"/>
                </a:cxn>
                <a:cxn ang="0">
                  <a:pos x="6" y="154"/>
                </a:cxn>
                <a:cxn ang="0">
                  <a:pos x="35" y="178"/>
                </a:cxn>
                <a:cxn ang="0">
                  <a:pos x="43" y="178"/>
                </a:cxn>
                <a:cxn ang="0">
                  <a:pos x="69" y="178"/>
                </a:cxn>
                <a:cxn ang="0">
                  <a:pos x="70" y="178"/>
                </a:cxn>
                <a:cxn ang="0">
                  <a:pos x="97" y="171"/>
                </a:cxn>
                <a:cxn ang="0">
                  <a:pos x="127" y="120"/>
                </a:cxn>
              </a:cxnLst>
              <a:rect l="0" t="0" r="r" b="b"/>
              <a:pathLst>
                <a:path w="127" h="178">
                  <a:moveTo>
                    <a:pt x="127" y="120"/>
                  </a:moveTo>
                  <a:cubicBezTo>
                    <a:pt x="127" y="64"/>
                    <a:pt x="127" y="64"/>
                    <a:pt x="127" y="64"/>
                  </a:cubicBezTo>
                  <a:cubicBezTo>
                    <a:pt x="127" y="41"/>
                    <a:pt x="115" y="21"/>
                    <a:pt x="97" y="10"/>
                  </a:cubicBezTo>
                  <a:cubicBezTo>
                    <a:pt x="89" y="5"/>
                    <a:pt x="80" y="2"/>
                    <a:pt x="70" y="1"/>
                  </a:cubicBezTo>
                  <a:cubicBezTo>
                    <a:pt x="68" y="1"/>
                    <a:pt x="66" y="0"/>
                    <a:pt x="64" y="0"/>
                  </a:cubicBezTo>
                  <a:cubicBezTo>
                    <a:pt x="43" y="0"/>
                    <a:pt x="43" y="0"/>
                    <a:pt x="43" y="0"/>
                  </a:cubicBezTo>
                  <a:cubicBezTo>
                    <a:pt x="39" y="0"/>
                    <a:pt x="39" y="0"/>
                    <a:pt x="39" y="0"/>
                  </a:cubicBezTo>
                  <a:cubicBezTo>
                    <a:pt x="33" y="0"/>
                    <a:pt x="33" y="0"/>
                    <a:pt x="33" y="0"/>
                  </a:cubicBezTo>
                  <a:cubicBezTo>
                    <a:pt x="26" y="0"/>
                    <a:pt x="26" y="0"/>
                    <a:pt x="26" y="0"/>
                  </a:cubicBezTo>
                  <a:cubicBezTo>
                    <a:pt x="12" y="0"/>
                    <a:pt x="0" y="12"/>
                    <a:pt x="0" y="26"/>
                  </a:cubicBezTo>
                  <a:cubicBezTo>
                    <a:pt x="0" y="35"/>
                    <a:pt x="0" y="35"/>
                    <a:pt x="0" y="35"/>
                  </a:cubicBezTo>
                  <a:cubicBezTo>
                    <a:pt x="0" y="44"/>
                    <a:pt x="8" y="51"/>
                    <a:pt x="17" y="51"/>
                  </a:cubicBezTo>
                  <a:cubicBezTo>
                    <a:pt x="26" y="51"/>
                    <a:pt x="26" y="51"/>
                    <a:pt x="26" y="51"/>
                  </a:cubicBezTo>
                  <a:cubicBezTo>
                    <a:pt x="30" y="51"/>
                    <a:pt x="33" y="54"/>
                    <a:pt x="33" y="58"/>
                  </a:cubicBezTo>
                  <a:cubicBezTo>
                    <a:pt x="33" y="62"/>
                    <a:pt x="30" y="66"/>
                    <a:pt x="26" y="66"/>
                  </a:cubicBezTo>
                  <a:cubicBezTo>
                    <a:pt x="17" y="66"/>
                    <a:pt x="17" y="66"/>
                    <a:pt x="17" y="66"/>
                  </a:cubicBezTo>
                  <a:cubicBezTo>
                    <a:pt x="8" y="66"/>
                    <a:pt x="0" y="73"/>
                    <a:pt x="0" y="82"/>
                  </a:cubicBezTo>
                  <a:cubicBezTo>
                    <a:pt x="0" y="97"/>
                    <a:pt x="0" y="97"/>
                    <a:pt x="0" y="97"/>
                  </a:cubicBezTo>
                  <a:cubicBezTo>
                    <a:pt x="0" y="106"/>
                    <a:pt x="8" y="113"/>
                    <a:pt x="17" y="113"/>
                  </a:cubicBezTo>
                  <a:cubicBezTo>
                    <a:pt x="25" y="113"/>
                    <a:pt x="25" y="113"/>
                    <a:pt x="25" y="113"/>
                  </a:cubicBezTo>
                  <a:cubicBezTo>
                    <a:pt x="30" y="113"/>
                    <a:pt x="33" y="117"/>
                    <a:pt x="33" y="122"/>
                  </a:cubicBezTo>
                  <a:cubicBezTo>
                    <a:pt x="33" y="127"/>
                    <a:pt x="30" y="130"/>
                    <a:pt x="25" y="130"/>
                  </a:cubicBezTo>
                  <a:cubicBezTo>
                    <a:pt x="17" y="130"/>
                    <a:pt x="17" y="130"/>
                    <a:pt x="17" y="130"/>
                  </a:cubicBezTo>
                  <a:cubicBezTo>
                    <a:pt x="8" y="130"/>
                    <a:pt x="2" y="138"/>
                    <a:pt x="4" y="146"/>
                  </a:cubicBezTo>
                  <a:cubicBezTo>
                    <a:pt x="6" y="154"/>
                    <a:pt x="6" y="154"/>
                    <a:pt x="6" y="154"/>
                  </a:cubicBezTo>
                  <a:cubicBezTo>
                    <a:pt x="9" y="168"/>
                    <a:pt x="21" y="178"/>
                    <a:pt x="35" y="178"/>
                  </a:cubicBezTo>
                  <a:cubicBezTo>
                    <a:pt x="43" y="178"/>
                    <a:pt x="43" y="178"/>
                    <a:pt x="43" y="178"/>
                  </a:cubicBezTo>
                  <a:cubicBezTo>
                    <a:pt x="69" y="178"/>
                    <a:pt x="69" y="178"/>
                    <a:pt x="69" y="178"/>
                  </a:cubicBezTo>
                  <a:cubicBezTo>
                    <a:pt x="69" y="178"/>
                    <a:pt x="70" y="178"/>
                    <a:pt x="70" y="178"/>
                  </a:cubicBezTo>
                  <a:cubicBezTo>
                    <a:pt x="80" y="178"/>
                    <a:pt x="89" y="175"/>
                    <a:pt x="97" y="171"/>
                  </a:cubicBezTo>
                  <a:cubicBezTo>
                    <a:pt x="115" y="161"/>
                    <a:pt x="127" y="142"/>
                    <a:pt x="127"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52"/>
            <p:cNvSpPr>
              <a:spLocks/>
            </p:cNvSpPr>
            <p:nvPr/>
          </p:nvSpPr>
          <p:spPr bwMode="auto">
            <a:xfrm>
              <a:off x="3475329" y="4125123"/>
              <a:ext cx="363636" cy="509803"/>
            </a:xfrm>
            <a:custGeom>
              <a:avLst/>
              <a:gdLst/>
              <a:ahLst/>
              <a:cxnLst>
                <a:cxn ang="0">
                  <a:pos x="0" y="64"/>
                </a:cxn>
                <a:cxn ang="0">
                  <a:pos x="0" y="132"/>
                </a:cxn>
                <a:cxn ang="0">
                  <a:pos x="35" y="177"/>
                </a:cxn>
                <a:cxn ang="0">
                  <a:pos x="47" y="178"/>
                </a:cxn>
                <a:cxn ang="0">
                  <a:pos x="62" y="178"/>
                </a:cxn>
                <a:cxn ang="0">
                  <a:pos x="89" y="178"/>
                </a:cxn>
                <a:cxn ang="0">
                  <a:pos x="93" y="178"/>
                </a:cxn>
                <a:cxn ang="0">
                  <a:pos x="93" y="178"/>
                </a:cxn>
                <a:cxn ang="0">
                  <a:pos x="94" y="178"/>
                </a:cxn>
                <a:cxn ang="0">
                  <a:pos x="110" y="178"/>
                </a:cxn>
                <a:cxn ang="0">
                  <a:pos x="126" y="162"/>
                </a:cxn>
                <a:cxn ang="0">
                  <a:pos x="126" y="147"/>
                </a:cxn>
                <a:cxn ang="0">
                  <a:pos x="110" y="130"/>
                </a:cxn>
                <a:cxn ang="0">
                  <a:pos x="102" y="130"/>
                </a:cxn>
                <a:cxn ang="0">
                  <a:pos x="93" y="122"/>
                </a:cxn>
                <a:cxn ang="0">
                  <a:pos x="102" y="113"/>
                </a:cxn>
                <a:cxn ang="0">
                  <a:pos x="110" y="113"/>
                </a:cxn>
                <a:cxn ang="0">
                  <a:pos x="126" y="97"/>
                </a:cxn>
                <a:cxn ang="0">
                  <a:pos x="126" y="82"/>
                </a:cxn>
                <a:cxn ang="0">
                  <a:pos x="110" y="66"/>
                </a:cxn>
                <a:cxn ang="0">
                  <a:pos x="101" y="66"/>
                </a:cxn>
                <a:cxn ang="0">
                  <a:pos x="93" y="58"/>
                </a:cxn>
                <a:cxn ang="0">
                  <a:pos x="101" y="51"/>
                </a:cxn>
                <a:cxn ang="0">
                  <a:pos x="110" y="51"/>
                </a:cxn>
                <a:cxn ang="0">
                  <a:pos x="126" y="35"/>
                </a:cxn>
                <a:cxn ang="0">
                  <a:pos x="126" y="26"/>
                </a:cxn>
                <a:cxn ang="0">
                  <a:pos x="101" y="0"/>
                </a:cxn>
                <a:cxn ang="0">
                  <a:pos x="93" y="0"/>
                </a:cxn>
                <a:cxn ang="0">
                  <a:pos x="89" y="0"/>
                </a:cxn>
                <a:cxn ang="0">
                  <a:pos x="87" y="0"/>
                </a:cxn>
                <a:cxn ang="0">
                  <a:pos x="63" y="0"/>
                </a:cxn>
                <a:cxn ang="0">
                  <a:pos x="62" y="0"/>
                </a:cxn>
                <a:cxn ang="0">
                  <a:pos x="35" y="7"/>
                </a:cxn>
                <a:cxn ang="0">
                  <a:pos x="0" y="64"/>
                </a:cxn>
              </a:cxnLst>
              <a:rect l="0" t="0" r="r" b="b"/>
              <a:pathLst>
                <a:path w="126" h="178">
                  <a:moveTo>
                    <a:pt x="0" y="64"/>
                  </a:moveTo>
                  <a:cubicBezTo>
                    <a:pt x="0" y="132"/>
                    <a:pt x="0" y="132"/>
                    <a:pt x="0" y="132"/>
                  </a:cubicBezTo>
                  <a:cubicBezTo>
                    <a:pt x="0" y="153"/>
                    <a:pt x="15" y="172"/>
                    <a:pt x="35" y="177"/>
                  </a:cubicBezTo>
                  <a:cubicBezTo>
                    <a:pt x="39" y="178"/>
                    <a:pt x="43" y="178"/>
                    <a:pt x="47" y="178"/>
                  </a:cubicBezTo>
                  <a:cubicBezTo>
                    <a:pt x="62" y="178"/>
                    <a:pt x="62" y="178"/>
                    <a:pt x="62" y="178"/>
                  </a:cubicBezTo>
                  <a:cubicBezTo>
                    <a:pt x="89" y="178"/>
                    <a:pt x="89" y="178"/>
                    <a:pt x="89" y="178"/>
                  </a:cubicBezTo>
                  <a:cubicBezTo>
                    <a:pt x="93" y="178"/>
                    <a:pt x="93" y="178"/>
                    <a:pt x="93" y="178"/>
                  </a:cubicBezTo>
                  <a:cubicBezTo>
                    <a:pt x="93" y="178"/>
                    <a:pt x="93" y="178"/>
                    <a:pt x="93" y="178"/>
                  </a:cubicBezTo>
                  <a:cubicBezTo>
                    <a:pt x="93" y="178"/>
                    <a:pt x="93" y="178"/>
                    <a:pt x="94" y="178"/>
                  </a:cubicBezTo>
                  <a:cubicBezTo>
                    <a:pt x="110" y="178"/>
                    <a:pt x="110" y="178"/>
                    <a:pt x="110" y="178"/>
                  </a:cubicBezTo>
                  <a:cubicBezTo>
                    <a:pt x="119" y="178"/>
                    <a:pt x="126" y="171"/>
                    <a:pt x="126" y="162"/>
                  </a:cubicBezTo>
                  <a:cubicBezTo>
                    <a:pt x="126" y="147"/>
                    <a:pt x="126" y="147"/>
                    <a:pt x="126" y="147"/>
                  </a:cubicBezTo>
                  <a:cubicBezTo>
                    <a:pt x="126" y="138"/>
                    <a:pt x="119" y="130"/>
                    <a:pt x="110" y="130"/>
                  </a:cubicBezTo>
                  <a:cubicBezTo>
                    <a:pt x="102" y="130"/>
                    <a:pt x="102" y="130"/>
                    <a:pt x="102" y="130"/>
                  </a:cubicBezTo>
                  <a:cubicBezTo>
                    <a:pt x="97" y="130"/>
                    <a:pt x="93" y="127"/>
                    <a:pt x="93" y="122"/>
                  </a:cubicBezTo>
                  <a:cubicBezTo>
                    <a:pt x="93" y="117"/>
                    <a:pt x="97" y="113"/>
                    <a:pt x="102" y="113"/>
                  </a:cubicBezTo>
                  <a:cubicBezTo>
                    <a:pt x="110" y="113"/>
                    <a:pt x="110" y="113"/>
                    <a:pt x="110" y="113"/>
                  </a:cubicBezTo>
                  <a:cubicBezTo>
                    <a:pt x="119" y="113"/>
                    <a:pt x="126" y="106"/>
                    <a:pt x="126" y="97"/>
                  </a:cubicBezTo>
                  <a:cubicBezTo>
                    <a:pt x="126" y="82"/>
                    <a:pt x="126" y="82"/>
                    <a:pt x="126" y="82"/>
                  </a:cubicBezTo>
                  <a:cubicBezTo>
                    <a:pt x="126" y="73"/>
                    <a:pt x="119" y="66"/>
                    <a:pt x="110" y="66"/>
                  </a:cubicBezTo>
                  <a:cubicBezTo>
                    <a:pt x="101" y="66"/>
                    <a:pt x="101" y="66"/>
                    <a:pt x="101" y="66"/>
                  </a:cubicBezTo>
                  <a:cubicBezTo>
                    <a:pt x="97" y="66"/>
                    <a:pt x="93" y="62"/>
                    <a:pt x="93" y="58"/>
                  </a:cubicBezTo>
                  <a:cubicBezTo>
                    <a:pt x="93" y="54"/>
                    <a:pt x="97" y="51"/>
                    <a:pt x="101" y="51"/>
                  </a:cubicBezTo>
                  <a:cubicBezTo>
                    <a:pt x="110" y="51"/>
                    <a:pt x="110" y="51"/>
                    <a:pt x="110" y="51"/>
                  </a:cubicBezTo>
                  <a:cubicBezTo>
                    <a:pt x="119" y="51"/>
                    <a:pt x="126" y="44"/>
                    <a:pt x="126" y="35"/>
                  </a:cubicBezTo>
                  <a:cubicBezTo>
                    <a:pt x="126" y="26"/>
                    <a:pt x="126" y="26"/>
                    <a:pt x="126" y="26"/>
                  </a:cubicBezTo>
                  <a:cubicBezTo>
                    <a:pt x="126" y="12"/>
                    <a:pt x="115" y="0"/>
                    <a:pt x="101" y="0"/>
                  </a:cubicBezTo>
                  <a:cubicBezTo>
                    <a:pt x="93" y="0"/>
                    <a:pt x="93" y="0"/>
                    <a:pt x="93" y="0"/>
                  </a:cubicBezTo>
                  <a:cubicBezTo>
                    <a:pt x="89" y="0"/>
                    <a:pt x="89" y="0"/>
                    <a:pt x="89" y="0"/>
                  </a:cubicBezTo>
                  <a:cubicBezTo>
                    <a:pt x="87" y="0"/>
                    <a:pt x="87" y="0"/>
                    <a:pt x="87" y="0"/>
                  </a:cubicBezTo>
                  <a:cubicBezTo>
                    <a:pt x="63" y="0"/>
                    <a:pt x="63" y="0"/>
                    <a:pt x="63" y="0"/>
                  </a:cubicBezTo>
                  <a:cubicBezTo>
                    <a:pt x="63" y="0"/>
                    <a:pt x="62" y="0"/>
                    <a:pt x="62" y="0"/>
                  </a:cubicBezTo>
                  <a:cubicBezTo>
                    <a:pt x="52" y="1"/>
                    <a:pt x="43" y="3"/>
                    <a:pt x="35" y="7"/>
                  </a:cubicBezTo>
                  <a:cubicBezTo>
                    <a:pt x="14" y="17"/>
                    <a:pt x="0" y="39"/>
                    <a:pt x="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50"/>
            <p:cNvSpPr>
              <a:spLocks/>
            </p:cNvSpPr>
            <p:nvPr/>
          </p:nvSpPr>
          <p:spPr bwMode="auto">
            <a:xfrm>
              <a:off x="3866008" y="3353575"/>
              <a:ext cx="1464372" cy="347918"/>
            </a:xfrm>
            <a:custGeom>
              <a:avLst/>
              <a:gdLst/>
              <a:ahLst/>
              <a:cxnLst>
                <a:cxn ang="0">
                  <a:pos x="126" y="0"/>
                </a:cxn>
                <a:cxn ang="0">
                  <a:pos x="51" y="10"/>
                </a:cxn>
                <a:cxn ang="0">
                  <a:pos x="27" y="22"/>
                </a:cxn>
                <a:cxn ang="0">
                  <a:pos x="0" y="77"/>
                </a:cxn>
                <a:cxn ang="0">
                  <a:pos x="0" y="140"/>
                </a:cxn>
                <a:cxn ang="0">
                  <a:pos x="27" y="135"/>
                </a:cxn>
                <a:cxn ang="0">
                  <a:pos x="28" y="135"/>
                </a:cxn>
                <a:cxn ang="0">
                  <a:pos x="52" y="135"/>
                </a:cxn>
                <a:cxn ang="0">
                  <a:pos x="54" y="135"/>
                </a:cxn>
                <a:cxn ang="0">
                  <a:pos x="54" y="77"/>
                </a:cxn>
                <a:cxn ang="0">
                  <a:pos x="65" y="63"/>
                </a:cxn>
                <a:cxn ang="0">
                  <a:pos x="135" y="54"/>
                </a:cxn>
                <a:cxn ang="0">
                  <a:pos x="330" y="118"/>
                </a:cxn>
                <a:cxn ang="0">
                  <a:pos x="350" y="166"/>
                </a:cxn>
                <a:cxn ang="0">
                  <a:pos x="369" y="118"/>
                </a:cxn>
                <a:cxn ang="0">
                  <a:pos x="564" y="54"/>
                </a:cxn>
                <a:cxn ang="0">
                  <a:pos x="635" y="63"/>
                </a:cxn>
                <a:cxn ang="0">
                  <a:pos x="645" y="77"/>
                </a:cxn>
                <a:cxn ang="0">
                  <a:pos x="645" y="135"/>
                </a:cxn>
                <a:cxn ang="0">
                  <a:pos x="666" y="135"/>
                </a:cxn>
                <a:cxn ang="0">
                  <a:pos x="672" y="136"/>
                </a:cxn>
                <a:cxn ang="0">
                  <a:pos x="699" y="141"/>
                </a:cxn>
                <a:cxn ang="0">
                  <a:pos x="699" y="77"/>
                </a:cxn>
                <a:cxn ang="0">
                  <a:pos x="672" y="22"/>
                </a:cxn>
                <a:cxn ang="0">
                  <a:pos x="648" y="10"/>
                </a:cxn>
                <a:cxn ang="0">
                  <a:pos x="573" y="0"/>
                </a:cxn>
                <a:cxn ang="0">
                  <a:pos x="564" y="0"/>
                </a:cxn>
                <a:cxn ang="0">
                  <a:pos x="512" y="4"/>
                </a:cxn>
                <a:cxn ang="0">
                  <a:pos x="350" y="65"/>
                </a:cxn>
                <a:cxn ang="0">
                  <a:pos x="178" y="3"/>
                </a:cxn>
                <a:cxn ang="0">
                  <a:pos x="135" y="0"/>
                </a:cxn>
                <a:cxn ang="0">
                  <a:pos x="126" y="0"/>
                </a:cxn>
              </a:cxnLst>
              <a:rect l="0" t="0" r="r" b="b"/>
              <a:pathLst>
                <a:path w="699" h="166">
                  <a:moveTo>
                    <a:pt x="126" y="0"/>
                  </a:moveTo>
                  <a:cubicBezTo>
                    <a:pt x="100" y="1"/>
                    <a:pt x="75" y="4"/>
                    <a:pt x="51" y="10"/>
                  </a:cubicBezTo>
                  <a:cubicBezTo>
                    <a:pt x="42" y="13"/>
                    <a:pt x="34" y="17"/>
                    <a:pt x="27" y="22"/>
                  </a:cubicBezTo>
                  <a:cubicBezTo>
                    <a:pt x="10" y="35"/>
                    <a:pt x="0" y="55"/>
                    <a:pt x="0" y="77"/>
                  </a:cubicBezTo>
                  <a:cubicBezTo>
                    <a:pt x="0" y="140"/>
                    <a:pt x="0" y="140"/>
                    <a:pt x="0" y="140"/>
                  </a:cubicBezTo>
                  <a:cubicBezTo>
                    <a:pt x="9" y="137"/>
                    <a:pt x="18" y="135"/>
                    <a:pt x="27" y="135"/>
                  </a:cubicBezTo>
                  <a:cubicBezTo>
                    <a:pt x="27" y="135"/>
                    <a:pt x="28" y="135"/>
                    <a:pt x="28" y="135"/>
                  </a:cubicBezTo>
                  <a:cubicBezTo>
                    <a:pt x="52" y="135"/>
                    <a:pt x="52" y="135"/>
                    <a:pt x="52" y="135"/>
                  </a:cubicBezTo>
                  <a:cubicBezTo>
                    <a:pt x="54" y="135"/>
                    <a:pt x="54" y="135"/>
                    <a:pt x="54" y="135"/>
                  </a:cubicBezTo>
                  <a:cubicBezTo>
                    <a:pt x="54" y="77"/>
                    <a:pt x="54" y="77"/>
                    <a:pt x="54" y="77"/>
                  </a:cubicBezTo>
                  <a:cubicBezTo>
                    <a:pt x="54" y="70"/>
                    <a:pt x="58" y="64"/>
                    <a:pt x="65" y="63"/>
                  </a:cubicBezTo>
                  <a:cubicBezTo>
                    <a:pt x="87" y="57"/>
                    <a:pt x="111" y="54"/>
                    <a:pt x="135" y="54"/>
                  </a:cubicBezTo>
                  <a:cubicBezTo>
                    <a:pt x="205" y="54"/>
                    <a:pt x="277" y="77"/>
                    <a:pt x="330" y="118"/>
                  </a:cubicBezTo>
                  <a:cubicBezTo>
                    <a:pt x="350" y="166"/>
                    <a:pt x="350" y="166"/>
                    <a:pt x="350" y="166"/>
                  </a:cubicBezTo>
                  <a:cubicBezTo>
                    <a:pt x="369" y="118"/>
                    <a:pt x="369" y="118"/>
                    <a:pt x="369" y="118"/>
                  </a:cubicBezTo>
                  <a:cubicBezTo>
                    <a:pt x="422" y="77"/>
                    <a:pt x="495" y="54"/>
                    <a:pt x="564" y="54"/>
                  </a:cubicBezTo>
                  <a:cubicBezTo>
                    <a:pt x="588" y="54"/>
                    <a:pt x="612" y="57"/>
                    <a:pt x="635" y="63"/>
                  </a:cubicBezTo>
                  <a:cubicBezTo>
                    <a:pt x="641" y="64"/>
                    <a:pt x="645" y="70"/>
                    <a:pt x="645" y="77"/>
                  </a:cubicBezTo>
                  <a:cubicBezTo>
                    <a:pt x="645" y="135"/>
                    <a:pt x="645" y="135"/>
                    <a:pt x="645" y="135"/>
                  </a:cubicBezTo>
                  <a:cubicBezTo>
                    <a:pt x="666" y="135"/>
                    <a:pt x="666" y="135"/>
                    <a:pt x="666" y="135"/>
                  </a:cubicBezTo>
                  <a:cubicBezTo>
                    <a:pt x="668" y="135"/>
                    <a:pt x="670" y="135"/>
                    <a:pt x="672" y="136"/>
                  </a:cubicBezTo>
                  <a:cubicBezTo>
                    <a:pt x="682" y="136"/>
                    <a:pt x="691" y="138"/>
                    <a:pt x="699" y="141"/>
                  </a:cubicBezTo>
                  <a:cubicBezTo>
                    <a:pt x="699" y="77"/>
                    <a:pt x="699" y="77"/>
                    <a:pt x="699" y="77"/>
                  </a:cubicBezTo>
                  <a:cubicBezTo>
                    <a:pt x="699" y="55"/>
                    <a:pt x="689" y="35"/>
                    <a:pt x="672" y="22"/>
                  </a:cubicBezTo>
                  <a:cubicBezTo>
                    <a:pt x="665" y="17"/>
                    <a:pt x="657" y="13"/>
                    <a:pt x="648" y="10"/>
                  </a:cubicBezTo>
                  <a:cubicBezTo>
                    <a:pt x="624" y="4"/>
                    <a:pt x="599" y="1"/>
                    <a:pt x="573" y="0"/>
                  </a:cubicBezTo>
                  <a:cubicBezTo>
                    <a:pt x="570" y="0"/>
                    <a:pt x="567" y="0"/>
                    <a:pt x="564" y="0"/>
                  </a:cubicBezTo>
                  <a:cubicBezTo>
                    <a:pt x="547" y="0"/>
                    <a:pt x="529" y="2"/>
                    <a:pt x="512" y="4"/>
                  </a:cubicBezTo>
                  <a:cubicBezTo>
                    <a:pt x="453" y="12"/>
                    <a:pt x="396" y="34"/>
                    <a:pt x="350" y="65"/>
                  </a:cubicBezTo>
                  <a:cubicBezTo>
                    <a:pt x="301" y="32"/>
                    <a:pt x="240" y="10"/>
                    <a:pt x="178" y="3"/>
                  </a:cubicBezTo>
                  <a:cubicBezTo>
                    <a:pt x="164" y="1"/>
                    <a:pt x="150" y="0"/>
                    <a:pt x="135" y="0"/>
                  </a:cubicBezTo>
                  <a:cubicBezTo>
                    <a:pt x="132" y="0"/>
                    <a:pt x="129" y="0"/>
                    <a:pt x="12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0113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6" name="Rectangle 6"/>
          <p:cNvSpPr>
            <a:spLocks noGrp="1" noChangeArrowheads="1"/>
          </p:cNvSpPr>
          <p:nvPr>
            <p:ph type="title"/>
          </p:nvPr>
        </p:nvSpPr>
        <p:spPr/>
        <p:txBody>
          <a:bodyPr/>
          <a:lstStyle/>
          <a:p>
            <a:pPr eaLnBrk="1" hangingPunct="1"/>
            <a:r>
              <a:rPr lang="fr-FR" altLang="fr-FR" dirty="0" smtClean="0"/>
              <a:t>Redressement des données </a:t>
            </a:r>
          </a:p>
        </p:txBody>
      </p:sp>
      <p:sp>
        <p:nvSpPr>
          <p:cNvPr id="2" name="Espace réservé du contenu 1"/>
          <p:cNvSpPr>
            <a:spLocks noGrp="1"/>
          </p:cNvSpPr>
          <p:nvPr>
            <p:ph idx="1"/>
          </p:nvPr>
        </p:nvSpPr>
        <p:spPr>
          <a:xfrm>
            <a:off x="444522" y="896620"/>
            <a:ext cx="4287139" cy="1135380"/>
          </a:xfrm>
        </p:spPr>
        <p:txBody>
          <a:bodyPr/>
          <a:lstStyle/>
          <a:p>
            <a:r>
              <a:rPr lang="fr-FR" dirty="0" smtClean="0"/>
              <a:t>Les deux vagues ont été redressées sur la base des Français âgés de 15 ans et plus. </a:t>
            </a:r>
          </a:p>
          <a:p>
            <a:r>
              <a:rPr lang="fr-FR" dirty="0" smtClean="0"/>
              <a:t>Il a été réalisé à partir des données du CESP* en date de 2013 et porte sur les données suivantes: </a:t>
            </a:r>
          </a:p>
          <a:p>
            <a:pPr marL="0" indent="0">
              <a:buNone/>
            </a:pPr>
            <a:r>
              <a:rPr lang="fr-FR" dirty="0" smtClean="0"/>
              <a:t> </a:t>
            </a:r>
            <a:endParaRPr lang="fr-FR" dirty="0"/>
          </a:p>
        </p:txBody>
      </p:sp>
      <p:sp>
        <p:nvSpPr>
          <p:cNvPr id="286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0A28F14-79F9-45AC-94FA-F0754C81AB8C}" type="slidenum">
              <a:rPr lang="en-US" altLang="fr-FR" smtClean="0"/>
              <a:pPr eaLnBrk="1" hangingPunct="1">
                <a:spcBef>
                  <a:spcPct val="0"/>
                </a:spcBef>
                <a:buFontTx/>
                <a:buNone/>
              </a:pPr>
              <a:t>56</a:t>
            </a:fld>
            <a:endParaRPr lang="en-US" altLang="fr-FR" smtClean="0"/>
          </a:p>
        </p:txBody>
      </p:sp>
      <p:graphicFrame>
        <p:nvGraphicFramePr>
          <p:cNvPr id="3" name="Tableau 2"/>
          <p:cNvGraphicFramePr>
            <a:graphicFrameLocks noGrp="1"/>
          </p:cNvGraphicFramePr>
          <p:nvPr>
            <p:extLst>
              <p:ext uri="{D42A27DB-BD31-4B8C-83A1-F6EECF244321}">
                <p14:modId xmlns:p14="http://schemas.microsoft.com/office/powerpoint/2010/main" val="4227013387"/>
              </p:ext>
            </p:extLst>
          </p:nvPr>
        </p:nvGraphicFramePr>
        <p:xfrm>
          <a:off x="5273040" y="604521"/>
          <a:ext cx="2814320" cy="2028370"/>
        </p:xfrm>
        <a:graphic>
          <a:graphicData uri="http://schemas.openxmlformats.org/drawingml/2006/table">
            <a:tbl>
              <a:tblPr firstRow="1" bandRow="1">
                <a:effectLst>
                  <a:innerShdw blurRad="63500" dist="50800" dir="13500000">
                    <a:prstClr val="black">
                      <a:alpha val="50000"/>
                    </a:prstClr>
                  </a:innerShdw>
                </a:effectLst>
                <a:tableStyleId>{17292A2E-F333-43FB-9621-5CBBE7FDCDCB}</a:tableStyleId>
              </a:tblPr>
              <a:tblGrid>
                <a:gridCol w="1407160"/>
                <a:gridCol w="1407160"/>
              </a:tblGrid>
              <a:tr h="283754">
                <a:tc gridSpan="2">
                  <a:txBody>
                    <a:bodyPr/>
                    <a:lstStyle/>
                    <a:p>
                      <a:pPr algn="ctr"/>
                      <a:r>
                        <a:rPr lang="fr-FR" sz="1400" dirty="0" smtClean="0"/>
                        <a:t>Sexe croisé par âge</a:t>
                      </a:r>
                      <a:endParaRPr lang="fr-FR" sz="1400" dirty="0"/>
                    </a:p>
                  </a:txBody>
                  <a:tcPr>
                    <a:solidFill>
                      <a:schemeClr val="tx2">
                        <a:lumMod val="50000"/>
                      </a:schemeClr>
                    </a:solidFill>
                  </a:tcPr>
                </a:tc>
                <a:tc hMerge="1">
                  <a:txBody>
                    <a:bodyPr/>
                    <a:lstStyle/>
                    <a:p>
                      <a:endParaRPr lang="fr-FR" dirty="0"/>
                    </a:p>
                  </a:txBody>
                  <a:tcPr/>
                </a:tc>
              </a:tr>
              <a:tr h="283754">
                <a:tc>
                  <a:txBody>
                    <a:bodyPr/>
                    <a:lstStyle/>
                    <a:p>
                      <a:pPr algn="ctr"/>
                      <a:r>
                        <a:rPr lang="fr-FR" sz="1400" dirty="0" smtClean="0"/>
                        <a:t>Homme</a:t>
                      </a:r>
                      <a:endParaRPr lang="fr-FR" sz="1400" dirty="0"/>
                    </a:p>
                  </a:txBody>
                  <a:tcPr>
                    <a:solidFill>
                      <a:schemeClr val="bg1">
                        <a:lumMod val="85000"/>
                      </a:schemeClr>
                    </a:solidFill>
                  </a:tcPr>
                </a:tc>
                <a:tc>
                  <a:txBody>
                    <a:bodyPr/>
                    <a:lstStyle/>
                    <a:p>
                      <a:pPr algn="ctr"/>
                      <a:r>
                        <a:rPr lang="fr-FR" sz="1400" dirty="0" smtClean="0"/>
                        <a:t>Femme</a:t>
                      </a:r>
                      <a:r>
                        <a:rPr lang="fr-FR" sz="1400" baseline="0" dirty="0" smtClean="0"/>
                        <a:t> </a:t>
                      </a:r>
                      <a:endParaRPr lang="fr-FR" sz="1400" dirty="0"/>
                    </a:p>
                  </a:txBody>
                  <a:tcPr>
                    <a:solidFill>
                      <a:schemeClr val="bg1">
                        <a:lumMod val="85000"/>
                      </a:schemeClr>
                    </a:solidFill>
                  </a:tcPr>
                </a:tc>
              </a:tr>
              <a:tr h="283754">
                <a:tc>
                  <a:txBody>
                    <a:bodyPr/>
                    <a:lstStyle/>
                    <a:p>
                      <a:pPr algn="ctr"/>
                      <a:r>
                        <a:rPr lang="fr-FR" sz="1200" dirty="0" smtClean="0"/>
                        <a:t>15 -24 ans</a:t>
                      </a:r>
                      <a:endParaRPr lang="fr-FR" sz="1200" dirty="0"/>
                    </a:p>
                  </a:txBody>
                  <a:tcPr/>
                </a:tc>
                <a:tc>
                  <a:txBody>
                    <a:bodyPr/>
                    <a:lstStyle/>
                    <a:p>
                      <a:pPr algn="ctr"/>
                      <a:r>
                        <a:rPr lang="fr-FR" sz="1200" dirty="0" smtClean="0"/>
                        <a:t>15 -24 ans</a:t>
                      </a:r>
                      <a:endParaRPr lang="fr-FR" sz="1200" dirty="0"/>
                    </a:p>
                  </a:txBody>
                  <a:tcPr/>
                </a:tc>
              </a:tr>
              <a:tr h="283754">
                <a:tc>
                  <a:txBody>
                    <a:bodyPr/>
                    <a:lstStyle/>
                    <a:p>
                      <a:pPr algn="ctr"/>
                      <a:r>
                        <a:rPr lang="fr-FR" sz="1200" dirty="0" smtClean="0"/>
                        <a:t>25-34 ans</a:t>
                      </a:r>
                      <a:endParaRPr lang="fr-FR" sz="1200" dirty="0"/>
                    </a:p>
                  </a:txBody>
                  <a:tcPr/>
                </a:tc>
                <a:tc>
                  <a:txBody>
                    <a:bodyPr/>
                    <a:lstStyle/>
                    <a:p>
                      <a:pPr algn="ctr"/>
                      <a:r>
                        <a:rPr lang="fr-FR" sz="1200" dirty="0" smtClean="0"/>
                        <a:t>25-34 ans</a:t>
                      </a:r>
                      <a:endParaRPr lang="fr-FR" sz="1200" dirty="0"/>
                    </a:p>
                  </a:txBody>
                  <a:tcPr/>
                </a:tc>
              </a:tr>
              <a:tr h="283754">
                <a:tc>
                  <a:txBody>
                    <a:bodyPr/>
                    <a:lstStyle/>
                    <a:p>
                      <a:pPr algn="ctr"/>
                      <a:r>
                        <a:rPr lang="fr-FR" sz="1200" dirty="0" smtClean="0"/>
                        <a:t>35</a:t>
                      </a:r>
                      <a:r>
                        <a:rPr lang="fr-FR" sz="1200" baseline="0" dirty="0" smtClean="0"/>
                        <a:t>-49 ans </a:t>
                      </a:r>
                      <a:endParaRPr lang="fr-FR" sz="1200" dirty="0"/>
                    </a:p>
                  </a:txBody>
                  <a:tcPr/>
                </a:tc>
                <a:tc>
                  <a:txBody>
                    <a:bodyPr/>
                    <a:lstStyle/>
                    <a:p>
                      <a:pPr algn="ctr"/>
                      <a:r>
                        <a:rPr lang="fr-FR" sz="1200" dirty="0" smtClean="0"/>
                        <a:t>35</a:t>
                      </a:r>
                      <a:r>
                        <a:rPr lang="fr-FR" sz="1200" baseline="0" dirty="0" smtClean="0"/>
                        <a:t>-49 ans </a:t>
                      </a:r>
                      <a:endParaRPr lang="fr-FR" sz="1200" dirty="0"/>
                    </a:p>
                  </a:txBody>
                  <a:tcPr/>
                </a:tc>
              </a:tr>
              <a:tr h="283754">
                <a:tc>
                  <a:txBody>
                    <a:bodyPr/>
                    <a:lstStyle/>
                    <a:p>
                      <a:pPr algn="ctr"/>
                      <a:r>
                        <a:rPr lang="fr-FR" sz="1200" dirty="0" smtClean="0"/>
                        <a:t>50-64 ans</a:t>
                      </a:r>
                      <a:endParaRPr lang="fr-FR" sz="1200" dirty="0"/>
                    </a:p>
                  </a:txBody>
                  <a:tcPr/>
                </a:tc>
                <a:tc>
                  <a:txBody>
                    <a:bodyPr/>
                    <a:lstStyle/>
                    <a:p>
                      <a:pPr algn="ctr"/>
                      <a:r>
                        <a:rPr lang="fr-FR" sz="1200" dirty="0" smtClean="0"/>
                        <a:t>50-64 ans</a:t>
                      </a:r>
                      <a:endParaRPr lang="fr-FR" sz="1200" dirty="0"/>
                    </a:p>
                  </a:txBody>
                  <a:tcPr/>
                </a:tc>
              </a:tr>
              <a:tr h="283754">
                <a:tc>
                  <a:txBody>
                    <a:bodyPr/>
                    <a:lstStyle/>
                    <a:p>
                      <a:pPr algn="ctr"/>
                      <a:r>
                        <a:rPr lang="fr-FR" sz="1200" dirty="0" smtClean="0"/>
                        <a:t>65 ans et plus </a:t>
                      </a:r>
                      <a:endParaRPr lang="fr-FR" sz="1200" dirty="0"/>
                    </a:p>
                  </a:txBody>
                  <a:tcPr/>
                </a:tc>
                <a:tc>
                  <a:txBody>
                    <a:bodyPr/>
                    <a:lstStyle/>
                    <a:p>
                      <a:pPr algn="ctr"/>
                      <a:r>
                        <a:rPr lang="fr-FR" sz="1200" dirty="0" smtClean="0"/>
                        <a:t>65 ans et plus </a:t>
                      </a:r>
                      <a:endParaRPr lang="fr-FR" sz="1200" dirty="0"/>
                    </a:p>
                  </a:txBody>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377957683"/>
              </p:ext>
            </p:extLst>
          </p:nvPr>
        </p:nvGraphicFramePr>
        <p:xfrm>
          <a:off x="5273040" y="2804161"/>
          <a:ext cx="2804160" cy="3193199"/>
        </p:xfrm>
        <a:graphic>
          <a:graphicData uri="http://schemas.openxmlformats.org/drawingml/2006/table">
            <a:tbl>
              <a:tblPr firstRow="1" bandRow="1">
                <a:effectLst>
                  <a:innerShdw blurRad="63500" dist="50800" dir="13500000">
                    <a:prstClr val="black">
                      <a:alpha val="50000"/>
                    </a:prstClr>
                  </a:innerShdw>
                </a:effectLst>
                <a:tableStyleId>{17292A2E-F333-43FB-9621-5CBBE7FDCDCB}</a:tableStyleId>
              </a:tblPr>
              <a:tblGrid>
                <a:gridCol w="1402080"/>
                <a:gridCol w="1402080"/>
              </a:tblGrid>
              <a:tr h="523028">
                <a:tc>
                  <a:txBody>
                    <a:bodyPr/>
                    <a:lstStyle/>
                    <a:p>
                      <a:pPr algn="ctr"/>
                      <a:r>
                        <a:rPr lang="fr-FR" sz="1400" dirty="0" smtClean="0"/>
                        <a:t>Profession de l’interviewé</a:t>
                      </a:r>
                      <a:endParaRPr lang="fr-FR" sz="1400" dirty="0"/>
                    </a:p>
                  </a:txBody>
                  <a:tcPr>
                    <a:solidFill>
                      <a:schemeClr val="tx2">
                        <a:lumMod val="50000"/>
                      </a:schemeClr>
                    </a:solidFill>
                  </a:tcPr>
                </a:tc>
                <a:tc>
                  <a:txBody>
                    <a:bodyPr/>
                    <a:lstStyle/>
                    <a:p>
                      <a:pPr algn="ctr"/>
                      <a:r>
                        <a:rPr lang="fr-FR" sz="1400" dirty="0" smtClean="0"/>
                        <a:t>Profession du</a:t>
                      </a:r>
                      <a:r>
                        <a:rPr lang="fr-FR" sz="1400" baseline="0" dirty="0" smtClean="0"/>
                        <a:t> chef de famille </a:t>
                      </a:r>
                      <a:endParaRPr lang="fr-FR" sz="1400" dirty="0"/>
                    </a:p>
                  </a:txBody>
                  <a:tcPr>
                    <a:solidFill>
                      <a:schemeClr val="tx2">
                        <a:lumMod val="50000"/>
                      </a:schemeClr>
                    </a:solidFill>
                  </a:tcPr>
                </a:tc>
              </a:tr>
              <a:tr h="286420">
                <a:tc>
                  <a:txBody>
                    <a:bodyPr/>
                    <a:lstStyle/>
                    <a:p>
                      <a:pPr algn="ctr" fontAlgn="ctr"/>
                      <a:r>
                        <a:rPr lang="fr-FR" sz="1200" b="0" i="0" u="none" strike="noStrike" dirty="0">
                          <a:effectLst/>
                          <a:latin typeface="+mj-lt"/>
                        </a:rPr>
                        <a:t>Artisan, commerçant</a:t>
                      </a:r>
                    </a:p>
                  </a:txBody>
                  <a:tcPr marL="9525" marR="9525" marT="9525" marB="0" anchor="ctr"/>
                </a:tc>
                <a:tc>
                  <a:txBody>
                    <a:bodyPr/>
                    <a:lstStyle/>
                    <a:p>
                      <a:pPr algn="ctr" fontAlgn="ctr"/>
                      <a:r>
                        <a:rPr lang="fr-FR" sz="1200" b="0" i="0" u="none" strike="noStrike" dirty="0">
                          <a:effectLst/>
                          <a:latin typeface="+mj-lt"/>
                        </a:rPr>
                        <a:t>Artisan, commerçant</a:t>
                      </a:r>
                    </a:p>
                  </a:txBody>
                  <a:tcPr marL="9525" marR="9525" marT="9525" marB="0" anchor="ctr"/>
                </a:tc>
              </a:tr>
              <a:tr h="286420">
                <a:tc>
                  <a:txBody>
                    <a:bodyPr/>
                    <a:lstStyle/>
                    <a:p>
                      <a:pPr algn="ctr" fontAlgn="ctr"/>
                      <a:r>
                        <a:rPr lang="fr-FR" sz="1200" b="0" i="0" u="none" strike="noStrike" dirty="0">
                          <a:effectLst/>
                          <a:latin typeface="+mj-lt"/>
                        </a:rPr>
                        <a:t>Cadres supérieurs</a:t>
                      </a:r>
                    </a:p>
                  </a:txBody>
                  <a:tcPr marL="9525" marR="9525" marT="9525" marB="0" anchor="ctr"/>
                </a:tc>
                <a:tc>
                  <a:txBody>
                    <a:bodyPr/>
                    <a:lstStyle/>
                    <a:p>
                      <a:pPr algn="ctr" fontAlgn="ctr"/>
                      <a:r>
                        <a:rPr lang="fr-FR" sz="1200" b="0" i="0" u="none" strike="noStrike" dirty="0">
                          <a:effectLst/>
                          <a:latin typeface="+mj-lt"/>
                        </a:rPr>
                        <a:t>Cadres supérieurs</a:t>
                      </a:r>
                    </a:p>
                  </a:txBody>
                  <a:tcPr marL="9525" marR="9525" marT="9525" marB="0" anchor="ctr"/>
                </a:tc>
              </a:tr>
              <a:tr h="378811">
                <a:tc>
                  <a:txBody>
                    <a:bodyPr/>
                    <a:lstStyle/>
                    <a:p>
                      <a:pPr algn="ctr" fontAlgn="ctr"/>
                      <a:r>
                        <a:rPr lang="fr-FR" sz="1200" b="0" i="0" u="none" strike="noStrike" dirty="0">
                          <a:effectLst/>
                          <a:latin typeface="+mj-lt"/>
                        </a:rPr>
                        <a:t>Profession intermédiaire</a:t>
                      </a:r>
                    </a:p>
                  </a:txBody>
                  <a:tcPr marL="9525" marR="9525" marT="9525" marB="0" anchor="ctr"/>
                </a:tc>
                <a:tc>
                  <a:txBody>
                    <a:bodyPr/>
                    <a:lstStyle/>
                    <a:p>
                      <a:pPr algn="ctr" fontAlgn="ctr"/>
                      <a:r>
                        <a:rPr lang="fr-FR" sz="1200" b="0" i="0" u="none" strike="noStrike" dirty="0">
                          <a:effectLst/>
                          <a:latin typeface="+mj-lt"/>
                        </a:rPr>
                        <a:t>Profession intermédiaire</a:t>
                      </a:r>
                    </a:p>
                  </a:txBody>
                  <a:tcPr marL="9525" marR="9525" marT="9525" marB="0" anchor="ctr"/>
                </a:tc>
              </a:tr>
              <a:tr h="286420">
                <a:tc>
                  <a:txBody>
                    <a:bodyPr/>
                    <a:lstStyle/>
                    <a:p>
                      <a:pPr algn="ctr" fontAlgn="ctr"/>
                      <a:r>
                        <a:rPr lang="fr-FR" sz="1200" b="0" i="0" u="none" strike="noStrike" dirty="0">
                          <a:effectLst/>
                          <a:latin typeface="+mj-lt"/>
                        </a:rPr>
                        <a:t>Agriculteur</a:t>
                      </a:r>
                    </a:p>
                  </a:txBody>
                  <a:tcPr marL="9525" marR="9525" marT="9525" marB="0" anchor="ctr"/>
                </a:tc>
                <a:tc>
                  <a:txBody>
                    <a:bodyPr/>
                    <a:lstStyle/>
                    <a:p>
                      <a:pPr algn="ctr" fontAlgn="ctr"/>
                      <a:r>
                        <a:rPr lang="fr-FR" sz="1200" b="0" i="0" u="none" strike="noStrike" dirty="0">
                          <a:effectLst/>
                          <a:latin typeface="+mj-lt"/>
                        </a:rPr>
                        <a:t>Agriculteur</a:t>
                      </a:r>
                    </a:p>
                  </a:txBody>
                  <a:tcPr marL="9525" marR="9525" marT="9525" marB="0" anchor="ctr"/>
                </a:tc>
              </a:tr>
              <a:tr h="286420">
                <a:tc>
                  <a:txBody>
                    <a:bodyPr/>
                    <a:lstStyle/>
                    <a:p>
                      <a:pPr algn="ctr" fontAlgn="ctr"/>
                      <a:r>
                        <a:rPr lang="fr-FR" sz="1200" b="0" i="0" u="none" strike="noStrike" dirty="0">
                          <a:effectLst/>
                          <a:latin typeface="+mj-lt"/>
                        </a:rPr>
                        <a:t>Employé</a:t>
                      </a:r>
                    </a:p>
                  </a:txBody>
                  <a:tcPr marL="9525" marR="9525" marT="9525" marB="0" anchor="ctr"/>
                </a:tc>
                <a:tc>
                  <a:txBody>
                    <a:bodyPr/>
                    <a:lstStyle/>
                    <a:p>
                      <a:pPr algn="ctr" fontAlgn="ctr"/>
                      <a:r>
                        <a:rPr lang="fr-FR" sz="1200" b="0" i="0" u="none" strike="noStrike" dirty="0">
                          <a:effectLst/>
                          <a:latin typeface="+mj-lt"/>
                        </a:rPr>
                        <a:t>Employé</a:t>
                      </a:r>
                    </a:p>
                  </a:txBody>
                  <a:tcPr marL="9525" marR="9525" marT="9525" marB="0" anchor="ctr"/>
                </a:tc>
              </a:tr>
              <a:tr h="286420">
                <a:tc>
                  <a:txBody>
                    <a:bodyPr/>
                    <a:lstStyle/>
                    <a:p>
                      <a:pPr algn="ctr" fontAlgn="ctr"/>
                      <a:r>
                        <a:rPr lang="fr-FR" sz="1200" b="0" i="0" u="none" strike="noStrike" dirty="0">
                          <a:effectLst/>
                          <a:latin typeface="+mj-lt"/>
                        </a:rPr>
                        <a:t>Ouvrier</a:t>
                      </a:r>
                    </a:p>
                  </a:txBody>
                  <a:tcPr marL="9525" marR="9525" marT="9525" marB="0" anchor="ctr"/>
                </a:tc>
                <a:tc>
                  <a:txBody>
                    <a:bodyPr/>
                    <a:lstStyle/>
                    <a:p>
                      <a:pPr algn="ctr" fontAlgn="ctr"/>
                      <a:r>
                        <a:rPr lang="fr-FR" sz="1200" b="0" i="0" u="none" strike="noStrike" dirty="0">
                          <a:effectLst/>
                          <a:latin typeface="+mj-lt"/>
                        </a:rPr>
                        <a:t>Ouvrier</a:t>
                      </a:r>
                    </a:p>
                  </a:txBody>
                  <a:tcPr marL="9525" marR="9525" marT="9525" marB="0" anchor="ctr"/>
                </a:tc>
              </a:tr>
              <a:tr h="286420">
                <a:tc>
                  <a:txBody>
                    <a:bodyPr/>
                    <a:lstStyle/>
                    <a:p>
                      <a:pPr algn="ctr" fontAlgn="ctr"/>
                      <a:r>
                        <a:rPr lang="fr-FR" sz="1200" b="0" i="0" u="none" strike="noStrike" dirty="0">
                          <a:effectLst/>
                          <a:latin typeface="+mj-lt"/>
                        </a:rPr>
                        <a:t>Retraité</a:t>
                      </a:r>
                    </a:p>
                  </a:txBody>
                  <a:tcPr marL="9525" marR="9525" marT="9525" marB="0" anchor="ctr"/>
                </a:tc>
                <a:tc>
                  <a:txBody>
                    <a:bodyPr/>
                    <a:lstStyle/>
                    <a:p>
                      <a:pPr algn="ctr" fontAlgn="ctr"/>
                      <a:r>
                        <a:rPr lang="fr-FR" sz="1200" b="0" i="0" u="none" strike="noStrike" dirty="0">
                          <a:effectLst/>
                          <a:latin typeface="+mj-lt"/>
                        </a:rPr>
                        <a:t>Retraité</a:t>
                      </a:r>
                    </a:p>
                  </a:txBody>
                  <a:tcPr marL="9525" marR="9525" marT="9525" marB="0" anchor="ctr"/>
                </a:tc>
              </a:tr>
              <a:tr h="286420">
                <a:tc>
                  <a:txBody>
                    <a:bodyPr/>
                    <a:lstStyle/>
                    <a:p>
                      <a:pPr algn="ctr" fontAlgn="ctr"/>
                      <a:r>
                        <a:rPr lang="fr-FR" sz="1200" b="0" i="0" u="none" strike="noStrike" dirty="0">
                          <a:effectLst/>
                          <a:latin typeface="+mj-lt"/>
                        </a:rPr>
                        <a:t>Etudiant, lycéen</a:t>
                      </a:r>
                    </a:p>
                  </a:txBody>
                  <a:tcPr marL="9525" marR="9525" marT="9525" marB="0" anchor="ctr"/>
                </a:tc>
                <a:tc>
                  <a:txBody>
                    <a:bodyPr/>
                    <a:lstStyle/>
                    <a:p>
                      <a:pPr algn="ctr" fontAlgn="ctr"/>
                      <a:r>
                        <a:rPr lang="fr-FR" sz="1200" b="0" i="0" u="none" strike="noStrike" dirty="0">
                          <a:effectLst/>
                          <a:latin typeface="+mj-lt"/>
                        </a:rPr>
                        <a:t>Etudiant, lycéen</a:t>
                      </a:r>
                    </a:p>
                  </a:txBody>
                  <a:tcPr marL="9525" marR="9525" marT="9525" marB="0" anchor="ctr"/>
                </a:tc>
              </a:tr>
              <a:tr h="286420">
                <a:tc>
                  <a:txBody>
                    <a:bodyPr/>
                    <a:lstStyle/>
                    <a:p>
                      <a:pPr algn="ctr" fontAlgn="ctr"/>
                      <a:r>
                        <a:rPr lang="fr-FR" sz="1200" b="0" i="0" u="none" strike="noStrike" dirty="0">
                          <a:effectLst/>
                          <a:latin typeface="+mj-lt"/>
                        </a:rPr>
                        <a:t>Autre inactif</a:t>
                      </a:r>
                    </a:p>
                  </a:txBody>
                  <a:tcPr marL="9525" marR="9525" marT="9525" marB="0" anchor="ctr"/>
                </a:tc>
                <a:tc>
                  <a:txBody>
                    <a:bodyPr/>
                    <a:lstStyle/>
                    <a:p>
                      <a:pPr algn="ctr" fontAlgn="ctr"/>
                      <a:r>
                        <a:rPr lang="fr-FR" sz="1200" b="0" i="0" u="none" strike="noStrike" dirty="0">
                          <a:effectLst/>
                          <a:latin typeface="+mj-lt"/>
                        </a:rPr>
                        <a:t>Autre inactif</a:t>
                      </a:r>
                    </a:p>
                  </a:txBody>
                  <a:tcPr marL="9525" marR="9525" marT="9525" marB="0" anchor="ct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34426494"/>
              </p:ext>
            </p:extLst>
          </p:nvPr>
        </p:nvGraphicFramePr>
        <p:xfrm>
          <a:off x="2936240" y="2767727"/>
          <a:ext cx="2103120" cy="3229633"/>
        </p:xfrm>
        <a:graphic>
          <a:graphicData uri="http://schemas.openxmlformats.org/drawingml/2006/table">
            <a:tbl>
              <a:tblPr firstRow="1" bandRow="1">
                <a:effectLst>
                  <a:innerShdw blurRad="63500" dist="50800" dir="13500000">
                    <a:prstClr val="black">
                      <a:alpha val="50000"/>
                    </a:prstClr>
                  </a:innerShdw>
                </a:effectLst>
                <a:tableStyleId>{17292A2E-F333-43FB-9621-5CBBE7FDCDCB}</a:tableStyleId>
              </a:tblPr>
              <a:tblGrid>
                <a:gridCol w="2103120"/>
              </a:tblGrid>
              <a:tr h="504073">
                <a:tc>
                  <a:txBody>
                    <a:bodyPr/>
                    <a:lstStyle/>
                    <a:p>
                      <a:pPr algn="ctr"/>
                      <a:r>
                        <a:rPr lang="fr-FR" sz="1400" dirty="0" smtClean="0"/>
                        <a:t>Région UDA 9</a:t>
                      </a:r>
                      <a:endParaRPr lang="fr-FR" sz="1400" dirty="0"/>
                    </a:p>
                  </a:txBody>
                  <a:tcPr>
                    <a:solidFill>
                      <a:schemeClr val="tx2">
                        <a:lumMod val="50000"/>
                      </a:schemeClr>
                    </a:solidFill>
                  </a:tcPr>
                </a:tc>
              </a:tr>
              <a:tr h="302840">
                <a:tc>
                  <a:txBody>
                    <a:bodyPr/>
                    <a:lstStyle/>
                    <a:p>
                      <a:pPr algn="ctr" fontAlgn="ctr"/>
                      <a:r>
                        <a:rPr lang="fr-FR" sz="1200" b="0" i="0" u="none" strike="noStrike" dirty="0">
                          <a:effectLst/>
                          <a:latin typeface="+mj-lt"/>
                        </a:rPr>
                        <a:t>Ile de France</a:t>
                      </a:r>
                    </a:p>
                  </a:txBody>
                  <a:tcPr marL="9525" marR="9525" marT="9525" marB="0" anchor="ctr"/>
                </a:tc>
              </a:tr>
              <a:tr h="302840">
                <a:tc>
                  <a:txBody>
                    <a:bodyPr/>
                    <a:lstStyle/>
                    <a:p>
                      <a:pPr algn="ctr" fontAlgn="ctr"/>
                      <a:r>
                        <a:rPr lang="fr-FR" sz="1200" b="0" i="0" u="none" strike="noStrike" dirty="0">
                          <a:effectLst/>
                          <a:latin typeface="+mj-lt"/>
                        </a:rPr>
                        <a:t>Bassin Parisien Ouest</a:t>
                      </a:r>
                    </a:p>
                  </a:txBody>
                  <a:tcPr marL="9525" marR="9525" marT="9525" marB="0" anchor="ctr"/>
                </a:tc>
              </a:tr>
              <a:tr h="302840">
                <a:tc>
                  <a:txBody>
                    <a:bodyPr/>
                    <a:lstStyle/>
                    <a:p>
                      <a:pPr algn="ctr" fontAlgn="ctr"/>
                      <a:r>
                        <a:rPr lang="fr-FR" sz="1200" b="0" i="0" u="none" strike="noStrike" dirty="0">
                          <a:effectLst/>
                          <a:latin typeface="+mj-lt"/>
                        </a:rPr>
                        <a:t>Bassin Parisien Est</a:t>
                      </a:r>
                    </a:p>
                  </a:txBody>
                  <a:tcPr marL="9525" marR="9525" marT="9525" marB="0" anchor="ctr"/>
                </a:tc>
              </a:tr>
              <a:tr h="302840">
                <a:tc>
                  <a:txBody>
                    <a:bodyPr/>
                    <a:lstStyle/>
                    <a:p>
                      <a:pPr algn="ctr" fontAlgn="ctr"/>
                      <a:r>
                        <a:rPr lang="fr-FR" sz="1200" b="0" i="0" u="none" strike="noStrike" dirty="0">
                          <a:effectLst/>
                          <a:latin typeface="+mj-lt"/>
                        </a:rPr>
                        <a:t>Nord</a:t>
                      </a:r>
                    </a:p>
                  </a:txBody>
                  <a:tcPr marL="9525" marR="9525" marT="9525" marB="0" anchor="ctr"/>
                </a:tc>
              </a:tr>
              <a:tr h="302840">
                <a:tc>
                  <a:txBody>
                    <a:bodyPr/>
                    <a:lstStyle/>
                    <a:p>
                      <a:pPr algn="ctr" fontAlgn="ctr"/>
                      <a:r>
                        <a:rPr lang="fr-FR" sz="1200" b="0" i="0" u="none" strike="noStrike" dirty="0">
                          <a:effectLst/>
                          <a:latin typeface="+mj-lt"/>
                        </a:rPr>
                        <a:t>Est</a:t>
                      </a:r>
                    </a:p>
                  </a:txBody>
                  <a:tcPr marL="9525" marR="9525" marT="9525" marB="0" anchor="ctr"/>
                </a:tc>
              </a:tr>
              <a:tr h="302840">
                <a:tc>
                  <a:txBody>
                    <a:bodyPr/>
                    <a:lstStyle/>
                    <a:p>
                      <a:pPr algn="ctr" fontAlgn="ctr"/>
                      <a:r>
                        <a:rPr lang="fr-FR" sz="1200" b="0" i="0" u="none" strike="noStrike" dirty="0">
                          <a:effectLst/>
                          <a:latin typeface="+mj-lt"/>
                        </a:rPr>
                        <a:t>Ouest</a:t>
                      </a:r>
                    </a:p>
                  </a:txBody>
                  <a:tcPr marL="9525" marR="9525" marT="9525" marB="0" anchor="ctr"/>
                </a:tc>
              </a:tr>
              <a:tr h="302840">
                <a:tc>
                  <a:txBody>
                    <a:bodyPr/>
                    <a:lstStyle/>
                    <a:p>
                      <a:pPr algn="ctr" fontAlgn="ctr"/>
                      <a:r>
                        <a:rPr lang="fr-FR" sz="1200" b="0" i="0" u="none" strike="noStrike" dirty="0">
                          <a:effectLst/>
                          <a:latin typeface="+mj-lt"/>
                        </a:rPr>
                        <a:t>Sud-Ouest</a:t>
                      </a:r>
                    </a:p>
                  </a:txBody>
                  <a:tcPr marL="9525" marR="9525" marT="9525" marB="0" anchor="ctr"/>
                </a:tc>
              </a:tr>
              <a:tr h="302840">
                <a:tc>
                  <a:txBody>
                    <a:bodyPr/>
                    <a:lstStyle/>
                    <a:p>
                      <a:pPr algn="ctr" fontAlgn="ctr"/>
                      <a:r>
                        <a:rPr lang="fr-FR" sz="1200" b="0" i="0" u="none" strike="noStrike" dirty="0">
                          <a:effectLst/>
                          <a:latin typeface="+mj-lt"/>
                        </a:rPr>
                        <a:t>Sud-Est</a:t>
                      </a:r>
                    </a:p>
                  </a:txBody>
                  <a:tcPr marL="9525" marR="9525" marT="9525" marB="0" anchor="ctr"/>
                </a:tc>
              </a:tr>
              <a:tr h="302840">
                <a:tc>
                  <a:txBody>
                    <a:bodyPr/>
                    <a:lstStyle/>
                    <a:p>
                      <a:pPr algn="ctr" fontAlgn="ctr"/>
                      <a:r>
                        <a:rPr lang="fr-FR" sz="1200" b="0" i="0" u="none" strike="noStrike" dirty="0">
                          <a:effectLst/>
                          <a:latin typeface="+mj-lt"/>
                        </a:rPr>
                        <a:t>Méditerranée</a:t>
                      </a:r>
                    </a:p>
                  </a:txBody>
                  <a:tcPr marL="9525" marR="9525" marT="9525" marB="0" anchor="ct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981513152"/>
              </p:ext>
            </p:extLst>
          </p:nvPr>
        </p:nvGraphicFramePr>
        <p:xfrm>
          <a:off x="325120" y="2768162"/>
          <a:ext cx="2468880" cy="3229198"/>
        </p:xfrm>
        <a:graphic>
          <a:graphicData uri="http://schemas.openxmlformats.org/drawingml/2006/table">
            <a:tbl>
              <a:tblPr firstRow="1" bandRow="1">
                <a:effectLst>
                  <a:innerShdw blurRad="63500" dist="50800" dir="13500000">
                    <a:prstClr val="black">
                      <a:alpha val="50000"/>
                    </a:prstClr>
                  </a:innerShdw>
                </a:effectLst>
                <a:tableStyleId>{17292A2E-F333-43FB-9621-5CBBE7FDCDCB}</a:tableStyleId>
              </a:tblPr>
              <a:tblGrid>
                <a:gridCol w="2468880"/>
              </a:tblGrid>
              <a:tr h="538971">
                <a:tc>
                  <a:txBody>
                    <a:bodyPr/>
                    <a:lstStyle/>
                    <a:p>
                      <a:pPr algn="ctr"/>
                      <a:r>
                        <a:rPr lang="fr-FR" sz="1400" dirty="0" smtClean="0"/>
                        <a:t>Nombre de personnes</a:t>
                      </a:r>
                      <a:r>
                        <a:rPr lang="fr-FR" sz="1400" baseline="0" dirty="0" smtClean="0"/>
                        <a:t> dans le foyer</a:t>
                      </a:r>
                      <a:endParaRPr lang="fr-FR" sz="1400" dirty="0"/>
                    </a:p>
                  </a:txBody>
                  <a:tcPr>
                    <a:solidFill>
                      <a:schemeClr val="tx2">
                        <a:lumMod val="50000"/>
                      </a:schemeClr>
                    </a:solidFill>
                  </a:tcPr>
                </a:tc>
              </a:tr>
              <a:tr h="241094">
                <a:tc>
                  <a:txBody>
                    <a:bodyPr/>
                    <a:lstStyle/>
                    <a:p>
                      <a:pPr algn="ctr" fontAlgn="ctr"/>
                      <a:r>
                        <a:rPr lang="fr-FR" sz="1200" b="0" i="0" u="none" strike="noStrike" dirty="0">
                          <a:effectLst/>
                          <a:latin typeface="+mj-lt"/>
                        </a:rPr>
                        <a:t>1 personne</a:t>
                      </a:r>
                    </a:p>
                  </a:txBody>
                  <a:tcPr marL="9525" marR="9525" marT="9525" marB="0" anchor="ctr"/>
                </a:tc>
              </a:tr>
              <a:tr h="241094">
                <a:tc>
                  <a:txBody>
                    <a:bodyPr/>
                    <a:lstStyle/>
                    <a:p>
                      <a:pPr algn="ctr" fontAlgn="ctr"/>
                      <a:r>
                        <a:rPr lang="fr-FR" sz="1200" b="0" i="0" u="none" strike="noStrike" dirty="0">
                          <a:effectLst/>
                          <a:latin typeface="+mj-lt"/>
                        </a:rPr>
                        <a:t>2 personnes</a:t>
                      </a:r>
                    </a:p>
                  </a:txBody>
                  <a:tcPr marL="9525" marR="9525" marT="9525" marB="0" anchor="ctr"/>
                </a:tc>
              </a:tr>
              <a:tr h="241094">
                <a:tc>
                  <a:txBody>
                    <a:bodyPr/>
                    <a:lstStyle/>
                    <a:p>
                      <a:pPr algn="ctr" fontAlgn="ctr"/>
                      <a:r>
                        <a:rPr lang="fr-FR" sz="1200" b="0" i="0" u="none" strike="noStrike" dirty="0">
                          <a:effectLst/>
                          <a:latin typeface="+mj-lt"/>
                        </a:rPr>
                        <a:t>3 personnes</a:t>
                      </a:r>
                    </a:p>
                  </a:txBody>
                  <a:tcPr marL="9525" marR="9525" marT="9525" marB="0" anchor="ctr"/>
                </a:tc>
              </a:tr>
              <a:tr h="241094">
                <a:tc>
                  <a:txBody>
                    <a:bodyPr/>
                    <a:lstStyle/>
                    <a:p>
                      <a:pPr algn="ctr" fontAlgn="ctr"/>
                      <a:r>
                        <a:rPr lang="fr-FR" sz="1200" b="0" i="0" u="none" strike="noStrike" dirty="0">
                          <a:effectLst/>
                          <a:latin typeface="+mj-lt"/>
                        </a:rPr>
                        <a:t>4 personnes</a:t>
                      </a:r>
                    </a:p>
                  </a:txBody>
                  <a:tcPr marL="9525" marR="9525" marT="9525" marB="0" anchor="ctr"/>
                </a:tc>
              </a:tr>
              <a:tr h="241094">
                <a:tc>
                  <a:txBody>
                    <a:bodyPr/>
                    <a:lstStyle/>
                    <a:p>
                      <a:pPr algn="ctr" fontAlgn="ctr"/>
                      <a:r>
                        <a:rPr lang="fr-FR" sz="1200" b="0" i="0" u="none" strike="noStrike" dirty="0">
                          <a:effectLst/>
                          <a:latin typeface="+mj-lt"/>
                        </a:rPr>
                        <a:t>5 personnes et plus</a:t>
                      </a:r>
                    </a:p>
                  </a:txBody>
                  <a:tcPr marL="9525" marR="9525" marT="9525" marB="0" anchor="ctr"/>
                </a:tc>
              </a:tr>
              <a:tr h="279287">
                <a:tc>
                  <a:txBody>
                    <a:bodyPr/>
                    <a:lstStyle/>
                    <a:p>
                      <a:pPr algn="ctr"/>
                      <a:r>
                        <a:rPr lang="fr-FR" sz="1400" b="1" dirty="0" smtClean="0">
                          <a:solidFill>
                            <a:schemeClr val="bg1"/>
                          </a:solidFill>
                        </a:rPr>
                        <a:t>Taille de commune </a:t>
                      </a:r>
                      <a:endParaRPr lang="fr-FR" sz="1400" b="1" dirty="0">
                        <a:solidFill>
                          <a:schemeClr val="bg1"/>
                        </a:solidFill>
                      </a:endParaRPr>
                    </a:p>
                  </a:txBody>
                  <a:tcPr marL="9525" marR="9525" marT="9525" marB="0" anchor="ctr">
                    <a:solidFill>
                      <a:schemeClr val="tx2">
                        <a:lumMod val="50000"/>
                      </a:schemeClr>
                    </a:solidFill>
                  </a:tcPr>
                </a:tc>
              </a:tr>
              <a:tr h="241094">
                <a:tc>
                  <a:txBody>
                    <a:bodyPr/>
                    <a:lstStyle/>
                    <a:p>
                      <a:pPr algn="ctr" fontAlgn="ctr"/>
                      <a:r>
                        <a:rPr lang="fr-FR" sz="1200" b="0" i="0" u="none" strike="noStrike" dirty="0">
                          <a:effectLst/>
                          <a:latin typeface="+mj-lt"/>
                        </a:rPr>
                        <a:t>Moins de 2 000 hab.</a:t>
                      </a:r>
                    </a:p>
                  </a:txBody>
                  <a:tcPr marL="9525" marR="9525" marT="9525" marB="0" anchor="ctr"/>
                </a:tc>
              </a:tr>
              <a:tr h="241094">
                <a:tc>
                  <a:txBody>
                    <a:bodyPr/>
                    <a:lstStyle/>
                    <a:p>
                      <a:pPr algn="ctr" fontAlgn="ctr"/>
                      <a:r>
                        <a:rPr lang="fr-FR" sz="1200" b="0" i="0" u="none" strike="noStrike" dirty="0">
                          <a:effectLst/>
                          <a:latin typeface="+mj-lt"/>
                        </a:rPr>
                        <a:t>2 000 à 19 999 hab.</a:t>
                      </a:r>
                    </a:p>
                  </a:txBody>
                  <a:tcPr marL="9525" marR="9525" marT="9525" marB="0" anchor="ctr"/>
                </a:tc>
              </a:tr>
              <a:tr h="241094">
                <a:tc>
                  <a:txBody>
                    <a:bodyPr/>
                    <a:lstStyle/>
                    <a:p>
                      <a:pPr algn="ctr" fontAlgn="ctr"/>
                      <a:r>
                        <a:rPr lang="fr-FR" sz="1200" b="0" i="0" u="none" strike="noStrike" dirty="0">
                          <a:effectLst/>
                          <a:latin typeface="+mj-lt"/>
                        </a:rPr>
                        <a:t>20 000 à 99 999 hab.</a:t>
                      </a:r>
                    </a:p>
                  </a:txBody>
                  <a:tcPr marL="9525" marR="9525" marT="9525" marB="0" anchor="ctr"/>
                </a:tc>
              </a:tr>
              <a:tr h="241094">
                <a:tc>
                  <a:txBody>
                    <a:bodyPr/>
                    <a:lstStyle/>
                    <a:p>
                      <a:pPr algn="ctr" fontAlgn="ctr"/>
                      <a:r>
                        <a:rPr lang="fr-FR" sz="1200" b="0" i="0" u="none" strike="noStrike" dirty="0">
                          <a:effectLst/>
                          <a:latin typeface="+mj-lt"/>
                        </a:rPr>
                        <a:t>100 000 hab. et plus</a:t>
                      </a:r>
                    </a:p>
                  </a:txBody>
                  <a:tcPr marL="9525" marR="9525" marT="9525" marB="0" anchor="ctr"/>
                </a:tc>
              </a:tr>
              <a:tr h="241094">
                <a:tc>
                  <a:txBody>
                    <a:bodyPr/>
                    <a:lstStyle/>
                    <a:p>
                      <a:pPr algn="ctr" fontAlgn="ctr"/>
                      <a:r>
                        <a:rPr lang="fr-FR" sz="1200" b="0" i="0" u="none" strike="noStrike" dirty="0">
                          <a:effectLst/>
                          <a:latin typeface="+mj-lt"/>
                        </a:rPr>
                        <a:t>Agglomération parisienne</a:t>
                      </a:r>
                    </a:p>
                  </a:txBody>
                  <a:tcPr marL="9525" marR="9525" marT="9525" marB="0" anchor="ctr"/>
                </a:tc>
              </a:tr>
            </a:tbl>
          </a:graphicData>
        </a:graphic>
      </p:graphicFrame>
      <p:sp>
        <p:nvSpPr>
          <p:cNvPr id="9" name="Espace réservé du contenu 1"/>
          <p:cNvSpPr txBox="1">
            <a:spLocks/>
          </p:cNvSpPr>
          <p:nvPr/>
        </p:nvSpPr>
        <p:spPr bwMode="auto">
          <a:xfrm>
            <a:off x="321146" y="6085476"/>
            <a:ext cx="7792340" cy="40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90000"/>
              </a:lnSpc>
              <a:spcBef>
                <a:spcPct val="50000"/>
              </a:spcBef>
              <a:spcAft>
                <a:spcPct val="0"/>
              </a:spcAft>
              <a:buFont typeface="Wingdings" pitchFamily="2" charset="2"/>
              <a:buChar char="§"/>
              <a:defRPr>
                <a:solidFill>
                  <a:schemeClr val="tx1"/>
                </a:solidFill>
                <a:latin typeface="+mn-lt"/>
                <a:ea typeface="+mn-ea"/>
                <a:cs typeface="+mn-cs"/>
              </a:defRPr>
            </a:lvl1pPr>
            <a:lvl2pPr marL="630238" indent="-268288" algn="l" rtl="0" eaLnBrk="1" fontAlgn="base" hangingPunct="1">
              <a:lnSpc>
                <a:spcPct val="90000"/>
              </a:lnSpc>
              <a:spcBef>
                <a:spcPct val="50000"/>
              </a:spcBef>
              <a:spcAft>
                <a:spcPct val="0"/>
              </a:spcAft>
              <a:buFont typeface="Wingdings" pitchFamily="2" charset="2"/>
              <a:buChar char="ð"/>
              <a:defRPr sz="1600">
                <a:solidFill>
                  <a:schemeClr val="tx1"/>
                </a:solidFill>
                <a:latin typeface="+mn-lt"/>
              </a:defRPr>
            </a:lvl2pPr>
            <a:lvl3pPr marL="990600" indent="-180975" algn="l" rtl="0" eaLnBrk="1" fontAlgn="base" hangingPunct="1">
              <a:lnSpc>
                <a:spcPct val="90000"/>
              </a:lnSpc>
              <a:spcBef>
                <a:spcPct val="50000"/>
              </a:spcBef>
              <a:spcAft>
                <a:spcPct val="0"/>
              </a:spcAft>
              <a:buFont typeface="Calibri" pitchFamily="34" charset="0"/>
              <a:buChar char="̶"/>
              <a:defRPr sz="1400">
                <a:solidFill>
                  <a:schemeClr val="tx1"/>
                </a:solidFill>
                <a:latin typeface="+mn-lt"/>
              </a:defRPr>
            </a:lvl3pPr>
            <a:lvl4pPr marL="1443038" indent="-185738" algn="l" rtl="0" eaLnBrk="1" fontAlgn="base" hangingPunct="1">
              <a:lnSpc>
                <a:spcPct val="90000"/>
              </a:lnSpc>
              <a:spcBef>
                <a:spcPct val="50000"/>
              </a:spcBef>
              <a:spcAft>
                <a:spcPct val="0"/>
              </a:spcAft>
              <a:buFont typeface="Wingdings" pitchFamily="2" charset="2"/>
              <a:buChar char="§"/>
              <a:defRPr sz="1200">
                <a:solidFill>
                  <a:schemeClr val="tx1"/>
                </a:solidFill>
                <a:latin typeface="+mn-lt"/>
              </a:defRPr>
            </a:lvl4pPr>
            <a:lvl5pPr marL="17970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5pPr>
            <a:lvl6pPr marL="22542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6pPr>
            <a:lvl7pPr marL="27114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7pPr>
            <a:lvl8pPr marL="31686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8pPr>
            <a:lvl9pPr marL="3625850" indent="-174625" algn="l" rtl="0" eaLnBrk="1" fontAlgn="base" hangingPunct="1">
              <a:lnSpc>
                <a:spcPct val="90000"/>
              </a:lnSpc>
              <a:spcBef>
                <a:spcPct val="50000"/>
              </a:spcBef>
              <a:spcAft>
                <a:spcPct val="0"/>
              </a:spcAft>
              <a:buFont typeface="Wingdings" pitchFamily="2" charset="2"/>
              <a:buChar char="§"/>
              <a:defRPr sz="1000">
                <a:solidFill>
                  <a:schemeClr val="tx1"/>
                </a:solidFill>
                <a:latin typeface="+mn-lt"/>
              </a:defRPr>
            </a:lvl9pPr>
          </a:lstStyle>
          <a:p>
            <a:pPr marL="0" indent="0">
              <a:buNone/>
            </a:pPr>
            <a:r>
              <a:rPr lang="fr-FR" i="1" kern="0" dirty="0" smtClean="0"/>
              <a:t>* Centre d’études des supports publicitaires en charge de l’audit des études d’audience notamment. </a:t>
            </a:r>
          </a:p>
          <a:p>
            <a:pPr marL="0" indent="0">
              <a:buNone/>
            </a:pPr>
            <a:r>
              <a:rPr lang="fr-FR" i="1" kern="0" dirty="0" smtClean="0"/>
              <a:t> </a:t>
            </a:r>
            <a:endParaRPr lang="fr-FR" i="1" kern="0" dirty="0"/>
          </a:p>
        </p:txBody>
      </p:sp>
    </p:spTree>
    <p:extLst>
      <p:ext uri="{BB962C8B-B14F-4D97-AF65-F5344CB8AC3E}">
        <p14:creationId xmlns:p14="http://schemas.microsoft.com/office/powerpoint/2010/main" val="148662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6" name="Rectangle 6"/>
          <p:cNvSpPr>
            <a:spLocks noGrp="1" noChangeArrowheads="1"/>
          </p:cNvSpPr>
          <p:nvPr>
            <p:ph type="title"/>
          </p:nvPr>
        </p:nvSpPr>
        <p:spPr/>
        <p:txBody>
          <a:bodyPr/>
          <a:lstStyle/>
          <a:p>
            <a:pPr eaLnBrk="1" hangingPunct="1"/>
            <a:r>
              <a:rPr lang="fr-FR" altLang="fr-FR" dirty="0" smtClean="0"/>
              <a:t>Variables de redressement – Vague 1  </a:t>
            </a:r>
          </a:p>
        </p:txBody>
      </p:sp>
      <p:sp>
        <p:nvSpPr>
          <p:cNvPr id="286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0A28F14-79F9-45AC-94FA-F0754C81AB8C}" type="slidenum">
              <a:rPr lang="en-US" altLang="fr-FR" smtClean="0"/>
              <a:pPr eaLnBrk="1" hangingPunct="1">
                <a:spcBef>
                  <a:spcPct val="0"/>
                </a:spcBef>
                <a:buFontTx/>
                <a:buNone/>
              </a:pPr>
              <a:t>57</a:t>
            </a:fld>
            <a:endParaRPr lang="en-US" altLang="fr-FR" smtClean="0"/>
          </a:p>
        </p:txBody>
      </p:sp>
      <p:graphicFrame>
        <p:nvGraphicFramePr>
          <p:cNvPr id="5" name="Tableau 4"/>
          <p:cNvGraphicFramePr>
            <a:graphicFrameLocks noGrp="1"/>
          </p:cNvGraphicFramePr>
          <p:nvPr>
            <p:extLst>
              <p:ext uri="{D42A27DB-BD31-4B8C-83A1-F6EECF244321}">
                <p14:modId xmlns:p14="http://schemas.microsoft.com/office/powerpoint/2010/main" val="1014658261"/>
              </p:ext>
            </p:extLst>
          </p:nvPr>
        </p:nvGraphicFramePr>
        <p:xfrm>
          <a:off x="629920" y="609601"/>
          <a:ext cx="3651160" cy="5953124"/>
        </p:xfrm>
        <a:graphic>
          <a:graphicData uri="http://schemas.openxmlformats.org/drawingml/2006/table">
            <a:tbl>
              <a:tblPr firstRow="1" bandRow="1">
                <a:effectLst>
                  <a:innerShdw blurRad="63500" dist="50800" dir="13500000">
                    <a:prstClr val="black">
                      <a:alpha val="50000"/>
                    </a:prstClr>
                  </a:innerShdw>
                </a:effectLst>
                <a:tableStyleId>{073A0DAA-6AF3-43AB-8588-CEC1D06C72B9}</a:tableStyleId>
              </a:tblPr>
              <a:tblGrid>
                <a:gridCol w="1016000"/>
                <a:gridCol w="467360"/>
                <a:gridCol w="828040"/>
                <a:gridCol w="608240"/>
                <a:gridCol w="731520"/>
              </a:tblGrid>
              <a:tr h="304799">
                <a:tc>
                  <a:txBody>
                    <a:bodyPr/>
                    <a:lstStyle/>
                    <a:p>
                      <a:endParaRPr lang="fr-FR" dirty="0">
                        <a:latin typeface="+mj-lt"/>
                      </a:endParaRPr>
                    </a:p>
                  </a:txBody>
                  <a:tcPr/>
                </a:tc>
                <a:tc gridSpan="2">
                  <a:txBody>
                    <a:bodyPr/>
                    <a:lstStyle/>
                    <a:p>
                      <a:pPr algn="ctr"/>
                      <a:r>
                        <a:rPr lang="fr-FR" sz="1200" dirty="0" smtClean="0">
                          <a:latin typeface="+mj-lt"/>
                        </a:rPr>
                        <a:t>Sans pondération</a:t>
                      </a:r>
                      <a:endParaRPr lang="fr-FR" sz="1200" dirty="0">
                        <a:latin typeface="+mj-lt"/>
                      </a:endParaRPr>
                    </a:p>
                  </a:txBody>
                  <a:tcPr/>
                </a:tc>
                <a:tc hMerge="1">
                  <a:txBody>
                    <a:bodyPr/>
                    <a:lstStyle/>
                    <a:p>
                      <a:endParaRPr lang="fr-FR"/>
                    </a:p>
                  </a:txBody>
                  <a:tcPr/>
                </a:tc>
                <a:tc gridSpan="2">
                  <a:txBody>
                    <a:bodyPr/>
                    <a:lstStyle/>
                    <a:p>
                      <a:pPr algn="ctr"/>
                      <a:r>
                        <a:rPr lang="fr-FR" sz="1200" dirty="0" smtClean="0">
                          <a:latin typeface="+mj-lt"/>
                        </a:rPr>
                        <a:t>Avec pondération</a:t>
                      </a:r>
                      <a:endParaRPr lang="fr-FR" sz="1200" dirty="0">
                        <a:latin typeface="+mj-lt"/>
                      </a:endParaRPr>
                    </a:p>
                  </a:txBody>
                  <a:tcPr/>
                </a:tc>
                <a:tc hMerge="1">
                  <a:txBody>
                    <a:bodyPr/>
                    <a:lstStyle/>
                    <a:p>
                      <a:endParaRPr lang="fr-FR" dirty="0"/>
                    </a:p>
                  </a:txBody>
                  <a:tcPr/>
                </a:tc>
              </a:tr>
              <a:tr h="203199">
                <a:tc>
                  <a:txBody>
                    <a:bodyPr/>
                    <a:lstStyle/>
                    <a:p>
                      <a:pPr algn="l" fontAlgn="ctr"/>
                      <a:endParaRPr lang="fr-FR" sz="1000" b="1" i="0" u="none" strike="noStrike" dirty="0">
                        <a:solidFill>
                          <a:schemeClr val="bg1"/>
                        </a:solidFill>
                        <a:effectLst/>
                        <a:latin typeface="+mj-lt"/>
                      </a:endParaRPr>
                    </a:p>
                  </a:txBody>
                  <a:tcPr marL="9525" marR="9525" marT="9525" marB="0" anchor="ctr">
                    <a:solidFill>
                      <a:schemeClr val="accent4"/>
                    </a:solidFill>
                  </a:tcPr>
                </a:tc>
                <a:tc>
                  <a:txBody>
                    <a:bodyPr/>
                    <a:lstStyle/>
                    <a:p>
                      <a:pPr algn="ctr"/>
                      <a:r>
                        <a:rPr lang="fr-FR" sz="1200" i="1" dirty="0" err="1" smtClean="0">
                          <a:solidFill>
                            <a:schemeClr val="bg1"/>
                          </a:solidFill>
                          <a:latin typeface="+mj-lt"/>
                        </a:rPr>
                        <a:t>Eff</a:t>
                      </a: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err="1" smtClean="0">
                          <a:solidFill>
                            <a:schemeClr val="bg1"/>
                          </a:solidFill>
                          <a:latin typeface="+mj-lt"/>
                        </a:rPr>
                        <a:t>Eff</a:t>
                      </a: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r>
              <a:tr h="142239">
                <a:tc gridSpan="5">
                  <a:txBody>
                    <a:bodyPr/>
                    <a:lstStyle/>
                    <a:p>
                      <a:pPr algn="l" fontAlgn="ctr"/>
                      <a:r>
                        <a:rPr lang="fr-FR" sz="1000" b="1" i="0" u="none" strike="noStrike" dirty="0" smtClean="0">
                          <a:effectLst/>
                          <a:latin typeface="+mj-lt"/>
                        </a:rPr>
                        <a:t>Femme </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r>
              <a:tr h="203040">
                <a:tc>
                  <a:txBody>
                    <a:bodyPr/>
                    <a:lstStyle/>
                    <a:p>
                      <a:pPr algn="l" fontAlgn="ctr"/>
                      <a:r>
                        <a:rPr lang="fr-FR" sz="1000" u="none" strike="noStrike" dirty="0" smtClean="0">
                          <a:effectLst/>
                          <a:latin typeface="+mj-lt"/>
                        </a:rPr>
                        <a:t>15-24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64</a:t>
                      </a:r>
                    </a:p>
                  </a:txBody>
                  <a:tcPr marL="9525" marR="9525" marT="9525" marB="0" anchor="ctr"/>
                </a:tc>
                <a:tc>
                  <a:txBody>
                    <a:bodyPr/>
                    <a:lstStyle/>
                    <a:p>
                      <a:pPr algn="r" fontAlgn="ctr"/>
                      <a:r>
                        <a:rPr lang="fr-FR" sz="1000" b="0" i="0" u="none" strike="noStrike">
                          <a:effectLst/>
                          <a:latin typeface="Arial"/>
                        </a:rPr>
                        <a:t>6,4</a:t>
                      </a:r>
                    </a:p>
                  </a:txBody>
                  <a:tcPr marL="9525" marR="9525" marT="9525" marB="0" anchor="ctr"/>
                </a:tc>
                <a:tc>
                  <a:txBody>
                    <a:bodyPr/>
                    <a:lstStyle/>
                    <a:p>
                      <a:pPr algn="r" fontAlgn="ctr"/>
                      <a:r>
                        <a:rPr lang="fr-FR" sz="1000" b="0" i="0" u="none" strike="noStrike">
                          <a:effectLst/>
                          <a:latin typeface="Arial"/>
                        </a:rPr>
                        <a:t>72</a:t>
                      </a:r>
                    </a:p>
                  </a:txBody>
                  <a:tcPr marL="9525" marR="9525" marT="9525" marB="0" anchor="ctr"/>
                </a:tc>
                <a:tc>
                  <a:txBody>
                    <a:bodyPr/>
                    <a:lstStyle/>
                    <a:p>
                      <a:pPr algn="r" fontAlgn="ctr"/>
                      <a:r>
                        <a:rPr lang="fr-FR" sz="1000" b="0" i="0" u="none" strike="noStrike">
                          <a:effectLst/>
                          <a:latin typeface="Arial"/>
                        </a:rPr>
                        <a:t>7,1</a:t>
                      </a:r>
                    </a:p>
                  </a:txBody>
                  <a:tcPr marL="9525" marR="9525" marT="9525" marB="0" anchor="ctr"/>
                </a:tc>
              </a:tr>
              <a:tr h="233680">
                <a:tc>
                  <a:txBody>
                    <a:bodyPr/>
                    <a:lstStyle/>
                    <a:p>
                      <a:pPr algn="l" fontAlgn="ctr"/>
                      <a:r>
                        <a:rPr lang="fr-FR" sz="1000" u="none" strike="noStrike" dirty="0" smtClean="0">
                          <a:effectLst/>
                          <a:latin typeface="+mj-lt"/>
                        </a:rPr>
                        <a:t>25-34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92</a:t>
                      </a:r>
                    </a:p>
                  </a:txBody>
                  <a:tcPr marL="9525" marR="9525" marT="9525" marB="0" anchor="ctr"/>
                </a:tc>
                <a:tc>
                  <a:txBody>
                    <a:bodyPr/>
                    <a:lstStyle/>
                    <a:p>
                      <a:pPr algn="r" fontAlgn="ctr"/>
                      <a:r>
                        <a:rPr lang="fr-FR" sz="1000" b="0" i="0" u="none" strike="noStrike">
                          <a:effectLst/>
                          <a:latin typeface="Arial"/>
                        </a:rPr>
                        <a:t>9,2</a:t>
                      </a:r>
                    </a:p>
                  </a:txBody>
                  <a:tcPr marL="9525" marR="9525" marT="9525" marB="0" anchor="ctr"/>
                </a:tc>
                <a:tc>
                  <a:txBody>
                    <a:bodyPr/>
                    <a:lstStyle/>
                    <a:p>
                      <a:pPr algn="r" fontAlgn="ctr"/>
                      <a:r>
                        <a:rPr lang="fr-FR" sz="1000" b="0" i="0" u="none" strike="noStrike">
                          <a:effectLst/>
                          <a:latin typeface="Arial"/>
                        </a:rPr>
                        <a:t>77</a:t>
                      </a:r>
                    </a:p>
                  </a:txBody>
                  <a:tcPr marL="9525" marR="9525" marT="9525" marB="0" anchor="ctr"/>
                </a:tc>
                <a:tc>
                  <a:txBody>
                    <a:bodyPr/>
                    <a:lstStyle/>
                    <a:p>
                      <a:pPr algn="r" fontAlgn="ctr"/>
                      <a:r>
                        <a:rPr lang="fr-FR" sz="1000" b="0" i="0" u="none" strike="noStrike">
                          <a:effectLst/>
                          <a:latin typeface="Arial"/>
                        </a:rPr>
                        <a:t>7,6</a:t>
                      </a:r>
                    </a:p>
                  </a:txBody>
                  <a:tcPr marL="9525" marR="9525" marT="9525" marB="0" anchor="ctr"/>
                </a:tc>
              </a:tr>
              <a:tr h="213360">
                <a:tc>
                  <a:txBody>
                    <a:bodyPr/>
                    <a:lstStyle/>
                    <a:p>
                      <a:pPr algn="l" fontAlgn="ctr"/>
                      <a:r>
                        <a:rPr lang="fr-FR" sz="1000" u="none" strike="noStrike" dirty="0" smtClean="0">
                          <a:effectLst/>
                          <a:latin typeface="+mj-lt"/>
                        </a:rPr>
                        <a:t>35-49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136</a:t>
                      </a:r>
                    </a:p>
                  </a:txBody>
                  <a:tcPr marL="9525" marR="9525" marT="9525" marB="0" anchor="ctr"/>
                </a:tc>
                <a:tc>
                  <a:txBody>
                    <a:bodyPr/>
                    <a:lstStyle/>
                    <a:p>
                      <a:pPr algn="r" fontAlgn="ctr"/>
                      <a:r>
                        <a:rPr lang="fr-FR" sz="1000" b="0" i="0" u="none" strike="noStrike">
                          <a:effectLst/>
                          <a:latin typeface="Arial"/>
                        </a:rPr>
                        <a:t>13,5</a:t>
                      </a:r>
                    </a:p>
                  </a:txBody>
                  <a:tcPr marL="9525" marR="9525" marT="9525" marB="0" anchor="ctr"/>
                </a:tc>
                <a:tc>
                  <a:txBody>
                    <a:bodyPr/>
                    <a:lstStyle/>
                    <a:p>
                      <a:pPr algn="r" fontAlgn="ctr"/>
                      <a:r>
                        <a:rPr lang="fr-FR" sz="1000" b="0" i="0" u="none" strike="noStrike">
                          <a:effectLst/>
                          <a:latin typeface="Arial"/>
                        </a:rPr>
                        <a:t>125</a:t>
                      </a:r>
                    </a:p>
                  </a:txBody>
                  <a:tcPr marL="9525" marR="9525" marT="9525" marB="0" anchor="ctr"/>
                </a:tc>
                <a:tc>
                  <a:txBody>
                    <a:bodyPr/>
                    <a:lstStyle/>
                    <a:p>
                      <a:pPr algn="r" fontAlgn="ctr"/>
                      <a:r>
                        <a:rPr lang="fr-FR" sz="1000" b="0" i="0" u="none" strike="noStrike">
                          <a:effectLst/>
                          <a:latin typeface="Arial"/>
                        </a:rPr>
                        <a:t>12,4</a:t>
                      </a:r>
                    </a:p>
                  </a:txBody>
                  <a:tcPr marL="9525" marR="9525" marT="9525" marB="0" anchor="ctr"/>
                </a:tc>
              </a:tr>
              <a:tr h="172720">
                <a:tc>
                  <a:txBody>
                    <a:bodyPr/>
                    <a:lstStyle/>
                    <a:p>
                      <a:pPr algn="l" fontAlgn="ctr"/>
                      <a:r>
                        <a:rPr lang="fr-FR" sz="1000" u="none" strike="noStrike" dirty="0" smtClean="0">
                          <a:effectLst/>
                          <a:latin typeface="+mj-lt"/>
                        </a:rPr>
                        <a:t>50-64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124</a:t>
                      </a:r>
                    </a:p>
                  </a:txBody>
                  <a:tcPr marL="9525" marR="9525" marT="9525" marB="0" anchor="ctr"/>
                </a:tc>
                <a:tc>
                  <a:txBody>
                    <a:bodyPr/>
                    <a:lstStyle/>
                    <a:p>
                      <a:pPr algn="r" fontAlgn="ctr"/>
                      <a:r>
                        <a:rPr lang="fr-FR" sz="1000" b="0" i="0" u="none" strike="noStrike">
                          <a:effectLst/>
                          <a:latin typeface="Arial"/>
                        </a:rPr>
                        <a:t>12,3</a:t>
                      </a:r>
                    </a:p>
                  </a:txBody>
                  <a:tcPr marL="9525" marR="9525" marT="9525" marB="0" anchor="ctr"/>
                </a:tc>
                <a:tc>
                  <a:txBody>
                    <a:bodyPr/>
                    <a:lstStyle/>
                    <a:p>
                      <a:pPr algn="r" fontAlgn="ctr"/>
                      <a:r>
                        <a:rPr lang="fr-FR" sz="1000" b="0" i="0" u="none" strike="noStrike">
                          <a:effectLst/>
                          <a:latin typeface="Arial"/>
                        </a:rPr>
                        <a:t>124</a:t>
                      </a:r>
                    </a:p>
                  </a:txBody>
                  <a:tcPr marL="9525" marR="9525" marT="9525" marB="0" anchor="ctr"/>
                </a:tc>
                <a:tc>
                  <a:txBody>
                    <a:bodyPr/>
                    <a:lstStyle/>
                    <a:p>
                      <a:pPr algn="r" fontAlgn="ctr"/>
                      <a:r>
                        <a:rPr lang="fr-FR" sz="1000" b="0" i="0" u="none" strike="noStrike">
                          <a:effectLst/>
                          <a:latin typeface="Arial"/>
                        </a:rPr>
                        <a:t>12,3</a:t>
                      </a:r>
                    </a:p>
                  </a:txBody>
                  <a:tcPr marL="9525" marR="9525" marT="9525" marB="0" anchor="ctr"/>
                </a:tc>
              </a:tr>
              <a:tr h="203200">
                <a:tc>
                  <a:txBody>
                    <a:bodyPr/>
                    <a:lstStyle/>
                    <a:p>
                      <a:pPr algn="l" fontAlgn="ctr"/>
                      <a:r>
                        <a:rPr lang="fr-FR" sz="1000" u="none" strike="noStrike" dirty="0" smtClean="0">
                          <a:effectLst/>
                          <a:latin typeface="+mj-lt"/>
                        </a:rPr>
                        <a:t>65 </a:t>
                      </a:r>
                      <a:r>
                        <a:rPr lang="fr-FR" sz="1000" u="none" strike="noStrike" dirty="0">
                          <a:effectLst/>
                          <a:latin typeface="+mj-lt"/>
                        </a:rPr>
                        <a:t>ans et plus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102</a:t>
                      </a:r>
                    </a:p>
                  </a:txBody>
                  <a:tcPr marL="9525" marR="9525" marT="9525" marB="0" anchor="ctr"/>
                </a:tc>
                <a:tc>
                  <a:txBody>
                    <a:bodyPr/>
                    <a:lstStyle/>
                    <a:p>
                      <a:pPr algn="r" fontAlgn="ctr"/>
                      <a:r>
                        <a:rPr lang="fr-FR" sz="1000" b="0" i="0" u="none" strike="noStrike" dirty="0">
                          <a:effectLst/>
                          <a:latin typeface="Arial"/>
                        </a:rPr>
                        <a:t>10,1</a:t>
                      </a:r>
                    </a:p>
                  </a:txBody>
                  <a:tcPr marL="9525" marR="9525" marT="9525" marB="0" anchor="ctr"/>
                </a:tc>
                <a:tc>
                  <a:txBody>
                    <a:bodyPr/>
                    <a:lstStyle/>
                    <a:p>
                      <a:pPr algn="r" fontAlgn="ctr"/>
                      <a:r>
                        <a:rPr lang="fr-FR" sz="1000" b="0" i="0" u="none" strike="noStrike" dirty="0">
                          <a:effectLst/>
                          <a:latin typeface="Arial"/>
                        </a:rPr>
                        <a:t>126</a:t>
                      </a:r>
                    </a:p>
                  </a:txBody>
                  <a:tcPr marL="9525" marR="9525" marT="9525" marB="0" anchor="ctr"/>
                </a:tc>
                <a:tc>
                  <a:txBody>
                    <a:bodyPr/>
                    <a:lstStyle/>
                    <a:p>
                      <a:pPr algn="r" fontAlgn="ctr"/>
                      <a:r>
                        <a:rPr lang="fr-FR" sz="1000" b="0" i="0" u="none" strike="noStrike" dirty="0">
                          <a:effectLst/>
                          <a:latin typeface="Arial"/>
                        </a:rPr>
                        <a:t>12,5</a:t>
                      </a:r>
                    </a:p>
                  </a:txBody>
                  <a:tcPr marL="9525" marR="9525" marT="9525" marB="0" anchor="ctr"/>
                </a:tc>
              </a:tr>
              <a:tr h="152400">
                <a:tc gridSpan="5">
                  <a:txBody>
                    <a:bodyPr/>
                    <a:lstStyle/>
                    <a:p>
                      <a:pPr algn="l" fontAlgn="ctr"/>
                      <a:r>
                        <a:rPr lang="fr-FR" sz="1000" b="1" u="none" strike="noStrike" dirty="0" smtClean="0">
                          <a:effectLst/>
                          <a:latin typeface="+mj-lt"/>
                        </a:rPr>
                        <a:t>Homme </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r>
              <a:tr h="223360">
                <a:tc>
                  <a:txBody>
                    <a:bodyPr/>
                    <a:lstStyle/>
                    <a:p>
                      <a:pPr algn="l" fontAlgn="ctr"/>
                      <a:r>
                        <a:rPr lang="fr-FR" sz="1000" u="none" strike="noStrike" dirty="0" smtClean="0">
                          <a:effectLst/>
                          <a:latin typeface="+mj-lt"/>
                        </a:rPr>
                        <a:t>15-24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76</a:t>
                      </a:r>
                    </a:p>
                  </a:txBody>
                  <a:tcPr marL="9525" marR="9525" marT="9525" marB="0" anchor="ctr"/>
                </a:tc>
                <a:tc>
                  <a:txBody>
                    <a:bodyPr/>
                    <a:lstStyle/>
                    <a:p>
                      <a:pPr algn="r" fontAlgn="ctr"/>
                      <a:r>
                        <a:rPr lang="fr-FR" sz="1000" b="0" i="0" u="none" strike="noStrike">
                          <a:effectLst/>
                          <a:latin typeface="Arial"/>
                        </a:rPr>
                        <a:t>7,6</a:t>
                      </a:r>
                    </a:p>
                  </a:txBody>
                  <a:tcPr marL="9525" marR="9525" marT="9525" marB="0" anchor="ctr"/>
                </a:tc>
                <a:tc>
                  <a:txBody>
                    <a:bodyPr/>
                    <a:lstStyle/>
                    <a:p>
                      <a:pPr algn="r" fontAlgn="ctr"/>
                      <a:r>
                        <a:rPr lang="fr-FR" sz="1000" b="0" i="0" u="none" strike="noStrike">
                          <a:effectLst/>
                          <a:latin typeface="Arial"/>
                        </a:rPr>
                        <a:t>74</a:t>
                      </a:r>
                    </a:p>
                  </a:txBody>
                  <a:tcPr marL="9525" marR="9525" marT="9525" marB="0" anchor="ctr"/>
                </a:tc>
                <a:tc>
                  <a:txBody>
                    <a:bodyPr/>
                    <a:lstStyle/>
                    <a:p>
                      <a:pPr algn="r" fontAlgn="ctr"/>
                      <a:r>
                        <a:rPr lang="fr-FR" sz="1000" b="0" i="0" u="none" strike="noStrike">
                          <a:effectLst/>
                          <a:latin typeface="Arial"/>
                        </a:rPr>
                        <a:t>7,3</a:t>
                      </a:r>
                    </a:p>
                  </a:txBody>
                  <a:tcPr marL="9525" marR="9525" marT="9525" marB="0" anchor="ctr"/>
                </a:tc>
              </a:tr>
              <a:tr h="193040">
                <a:tc>
                  <a:txBody>
                    <a:bodyPr/>
                    <a:lstStyle/>
                    <a:p>
                      <a:pPr algn="l" fontAlgn="ctr"/>
                      <a:r>
                        <a:rPr lang="fr-FR" sz="1000" u="none" strike="noStrike" dirty="0" smtClean="0">
                          <a:effectLst/>
                          <a:latin typeface="+mj-lt"/>
                        </a:rPr>
                        <a:t>25-34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69</a:t>
                      </a:r>
                    </a:p>
                  </a:txBody>
                  <a:tcPr marL="9525" marR="9525" marT="9525" marB="0" anchor="ctr"/>
                </a:tc>
                <a:tc>
                  <a:txBody>
                    <a:bodyPr/>
                    <a:lstStyle/>
                    <a:p>
                      <a:pPr algn="r" fontAlgn="ctr"/>
                      <a:r>
                        <a:rPr lang="fr-FR" sz="1000" b="0" i="0" u="none" strike="noStrike">
                          <a:effectLst/>
                          <a:latin typeface="Arial"/>
                        </a:rPr>
                        <a:t>6,9</a:t>
                      </a:r>
                    </a:p>
                  </a:txBody>
                  <a:tcPr marL="9525" marR="9525" marT="9525" marB="0" anchor="ctr"/>
                </a:tc>
                <a:tc>
                  <a:txBody>
                    <a:bodyPr/>
                    <a:lstStyle/>
                    <a:p>
                      <a:pPr algn="r" fontAlgn="ctr"/>
                      <a:r>
                        <a:rPr lang="fr-FR" sz="1000" b="0" i="0" u="none" strike="noStrike">
                          <a:effectLst/>
                          <a:latin typeface="Arial"/>
                        </a:rPr>
                        <a:t>74</a:t>
                      </a:r>
                    </a:p>
                  </a:txBody>
                  <a:tcPr marL="9525" marR="9525" marT="9525" marB="0" anchor="ctr"/>
                </a:tc>
                <a:tc>
                  <a:txBody>
                    <a:bodyPr/>
                    <a:lstStyle/>
                    <a:p>
                      <a:pPr algn="r" fontAlgn="ctr"/>
                      <a:r>
                        <a:rPr lang="fr-FR" sz="1000" b="0" i="0" u="none" strike="noStrike">
                          <a:effectLst/>
                          <a:latin typeface="Arial"/>
                        </a:rPr>
                        <a:t>7,3</a:t>
                      </a:r>
                    </a:p>
                  </a:txBody>
                  <a:tcPr marL="9525" marR="9525" marT="9525" marB="0" anchor="ctr"/>
                </a:tc>
              </a:tr>
              <a:tr h="193040">
                <a:tc>
                  <a:txBody>
                    <a:bodyPr/>
                    <a:lstStyle/>
                    <a:p>
                      <a:pPr algn="l" fontAlgn="ctr"/>
                      <a:r>
                        <a:rPr lang="fr-FR" sz="1000" u="none" strike="noStrike" dirty="0" smtClean="0">
                          <a:effectLst/>
                          <a:latin typeface="+mj-lt"/>
                        </a:rPr>
                        <a:t>35-49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140</a:t>
                      </a:r>
                    </a:p>
                  </a:txBody>
                  <a:tcPr marL="9525" marR="9525" marT="9525" marB="0" anchor="ctr"/>
                </a:tc>
                <a:tc>
                  <a:txBody>
                    <a:bodyPr/>
                    <a:lstStyle/>
                    <a:p>
                      <a:pPr algn="r" fontAlgn="ctr"/>
                      <a:r>
                        <a:rPr lang="fr-FR" sz="1000" b="0" i="0" u="none" strike="noStrike">
                          <a:effectLst/>
                          <a:latin typeface="Arial"/>
                        </a:rPr>
                        <a:t>13,9</a:t>
                      </a:r>
                    </a:p>
                  </a:txBody>
                  <a:tcPr marL="9525" marR="9525" marT="9525" marB="0" anchor="ctr"/>
                </a:tc>
                <a:tc>
                  <a:txBody>
                    <a:bodyPr/>
                    <a:lstStyle/>
                    <a:p>
                      <a:pPr algn="r" fontAlgn="ctr"/>
                      <a:r>
                        <a:rPr lang="fr-FR" sz="1000" b="0" i="0" u="none" strike="noStrike">
                          <a:effectLst/>
                          <a:latin typeface="Arial"/>
                        </a:rPr>
                        <a:t>122</a:t>
                      </a:r>
                    </a:p>
                  </a:txBody>
                  <a:tcPr marL="9525" marR="9525" marT="9525" marB="0" anchor="ctr"/>
                </a:tc>
                <a:tc>
                  <a:txBody>
                    <a:bodyPr/>
                    <a:lstStyle/>
                    <a:p>
                      <a:pPr algn="r" fontAlgn="ctr"/>
                      <a:r>
                        <a:rPr lang="fr-FR" sz="1000" b="0" i="0" u="none" strike="noStrike">
                          <a:effectLst/>
                          <a:latin typeface="Arial"/>
                        </a:rPr>
                        <a:t>12,2</a:t>
                      </a:r>
                    </a:p>
                  </a:txBody>
                  <a:tcPr marL="9525" marR="9525" marT="9525" marB="0" anchor="ctr"/>
                </a:tc>
              </a:tr>
              <a:tr h="132080">
                <a:tc>
                  <a:txBody>
                    <a:bodyPr/>
                    <a:lstStyle/>
                    <a:p>
                      <a:pPr algn="l" fontAlgn="ctr"/>
                      <a:r>
                        <a:rPr lang="fr-FR" sz="1000" u="none" strike="noStrike" dirty="0" smtClean="0">
                          <a:effectLst/>
                          <a:latin typeface="+mj-lt"/>
                        </a:rPr>
                        <a:t>50-64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116</a:t>
                      </a:r>
                    </a:p>
                  </a:txBody>
                  <a:tcPr marL="9525" marR="9525" marT="9525" marB="0" anchor="ctr"/>
                </a:tc>
                <a:tc>
                  <a:txBody>
                    <a:bodyPr/>
                    <a:lstStyle/>
                    <a:p>
                      <a:pPr algn="r" fontAlgn="ctr"/>
                      <a:r>
                        <a:rPr lang="fr-FR" sz="1000" b="0" i="0" u="none" strike="noStrike">
                          <a:effectLst/>
                          <a:latin typeface="Arial"/>
                        </a:rPr>
                        <a:t>11,5</a:t>
                      </a:r>
                    </a:p>
                  </a:txBody>
                  <a:tcPr marL="9525" marR="9525" marT="9525" marB="0" anchor="ctr"/>
                </a:tc>
                <a:tc>
                  <a:txBody>
                    <a:bodyPr/>
                    <a:lstStyle/>
                    <a:p>
                      <a:pPr algn="r" fontAlgn="ctr"/>
                      <a:r>
                        <a:rPr lang="fr-FR" sz="1000" b="0" i="0" u="none" strike="noStrike">
                          <a:effectLst/>
                          <a:latin typeface="Arial"/>
                        </a:rPr>
                        <a:t>117</a:t>
                      </a:r>
                    </a:p>
                  </a:txBody>
                  <a:tcPr marL="9525" marR="9525" marT="9525" marB="0" anchor="ctr"/>
                </a:tc>
                <a:tc>
                  <a:txBody>
                    <a:bodyPr/>
                    <a:lstStyle/>
                    <a:p>
                      <a:pPr algn="r" fontAlgn="ctr"/>
                      <a:r>
                        <a:rPr lang="fr-FR" sz="1000" b="0" i="0" u="none" strike="noStrike">
                          <a:effectLst/>
                          <a:latin typeface="Arial"/>
                        </a:rPr>
                        <a:t>11,6</a:t>
                      </a:r>
                    </a:p>
                  </a:txBody>
                  <a:tcPr marL="9525" marR="9525" marT="9525" marB="0" anchor="ctr"/>
                </a:tc>
              </a:tr>
              <a:tr h="244475">
                <a:tc>
                  <a:txBody>
                    <a:bodyPr/>
                    <a:lstStyle/>
                    <a:p>
                      <a:pPr algn="l" fontAlgn="ctr"/>
                      <a:r>
                        <a:rPr lang="fr-FR" sz="1000" u="none" strike="noStrike" dirty="0" smtClean="0">
                          <a:effectLst/>
                          <a:latin typeface="+mj-lt"/>
                        </a:rPr>
                        <a:t>65 </a:t>
                      </a:r>
                      <a:r>
                        <a:rPr lang="fr-FR" sz="1000" u="none" strike="noStrike" dirty="0">
                          <a:effectLst/>
                          <a:latin typeface="+mj-lt"/>
                        </a:rPr>
                        <a:t>ans et plus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86</a:t>
                      </a:r>
                    </a:p>
                  </a:txBody>
                  <a:tcPr marL="9525" marR="9525" marT="9525" marB="0" anchor="ctr"/>
                </a:tc>
                <a:tc>
                  <a:txBody>
                    <a:bodyPr/>
                    <a:lstStyle/>
                    <a:p>
                      <a:pPr algn="r" fontAlgn="ctr"/>
                      <a:r>
                        <a:rPr lang="fr-FR" sz="1000" b="0" i="0" u="none" strike="noStrike" dirty="0">
                          <a:effectLst/>
                          <a:latin typeface="Arial"/>
                        </a:rPr>
                        <a:t>8,6</a:t>
                      </a:r>
                    </a:p>
                  </a:txBody>
                  <a:tcPr marL="9525" marR="9525" marT="9525" marB="0" anchor="ctr"/>
                </a:tc>
                <a:tc>
                  <a:txBody>
                    <a:bodyPr/>
                    <a:lstStyle/>
                    <a:p>
                      <a:pPr algn="r" fontAlgn="ctr"/>
                      <a:r>
                        <a:rPr lang="fr-FR" sz="1000" b="0" i="0" u="none" strike="noStrike" dirty="0">
                          <a:effectLst/>
                          <a:latin typeface="Arial"/>
                        </a:rPr>
                        <a:t>96</a:t>
                      </a:r>
                    </a:p>
                  </a:txBody>
                  <a:tcPr marL="9525" marR="9525" marT="9525" marB="0" anchor="ctr"/>
                </a:tc>
                <a:tc>
                  <a:txBody>
                    <a:bodyPr/>
                    <a:lstStyle/>
                    <a:p>
                      <a:pPr algn="r" fontAlgn="ctr"/>
                      <a:r>
                        <a:rPr lang="fr-FR" sz="1000" b="0" i="0" u="none" strike="noStrike" dirty="0">
                          <a:effectLst/>
                          <a:latin typeface="Arial"/>
                        </a:rPr>
                        <a:t>9,5</a:t>
                      </a:r>
                    </a:p>
                  </a:txBody>
                  <a:tcPr marL="9525" marR="9525" marT="9525" marB="0" anchor="ctr"/>
                </a:tc>
              </a:tr>
              <a:tr h="143829">
                <a:tc gridSpan="5">
                  <a:txBody>
                    <a:bodyPr/>
                    <a:lstStyle/>
                    <a:p>
                      <a:pPr marL="0" algn="l" defTabSz="914400" rtl="0" eaLnBrk="1" fontAlgn="ctr" latinLnBrk="0" hangingPunct="1"/>
                      <a:r>
                        <a:rPr lang="fr-FR" sz="1000" b="1" u="none" strike="noStrike" kern="1200" dirty="0" smtClean="0">
                          <a:solidFill>
                            <a:schemeClr val="dk1"/>
                          </a:solidFill>
                          <a:effectLst/>
                          <a:latin typeface="+mj-lt"/>
                          <a:ea typeface="+mn-ea"/>
                          <a:cs typeface="+mn-cs"/>
                        </a:rPr>
                        <a:t>Région UDA 9</a:t>
                      </a:r>
                      <a:endParaRPr lang="fr-FR" sz="1000" b="1" u="none" strike="noStrike" kern="1200" dirty="0">
                        <a:solidFill>
                          <a:schemeClr val="dk1"/>
                        </a:solidFill>
                        <a:effectLst/>
                        <a:latin typeface="+mj-lt"/>
                        <a:ea typeface="+mn-ea"/>
                        <a:cs typeface="+mn-cs"/>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marL="0" algn="l" defTabSz="914400" rtl="0" eaLnBrk="1" fontAlgn="ctr" latinLnBrk="0" hangingPunct="1"/>
                      <a:endParaRPr lang="fr-FR" sz="1000" b="1" u="none" strike="noStrike" kern="1200" dirty="0">
                        <a:solidFill>
                          <a:schemeClr val="dk1"/>
                        </a:solidFill>
                        <a:effectLst/>
                        <a:latin typeface="+mj-lt"/>
                        <a:ea typeface="+mn-ea"/>
                        <a:cs typeface="+mn-cs"/>
                      </a:endParaRPr>
                    </a:p>
                  </a:txBody>
                  <a:tcPr marL="9525" marR="9525" marT="9525" marB="0" anchor="ctr">
                    <a:solidFill>
                      <a:schemeClr val="accent4">
                        <a:lumMod val="20000"/>
                        <a:lumOff val="80000"/>
                      </a:schemeClr>
                    </a:solidFill>
                  </a:tcPr>
                </a:tc>
              </a:tr>
              <a:tr h="208629">
                <a:tc>
                  <a:txBody>
                    <a:bodyPr/>
                    <a:lstStyle/>
                    <a:p>
                      <a:pPr algn="l" fontAlgn="ctr"/>
                      <a:r>
                        <a:rPr lang="fr-FR" sz="900" b="0" i="0" u="none" strike="noStrike" dirty="0">
                          <a:effectLst/>
                          <a:latin typeface="+mj-lt"/>
                        </a:rPr>
                        <a:t>Ile de France</a:t>
                      </a:r>
                    </a:p>
                  </a:txBody>
                  <a:tcPr marL="9525" marR="9525" marT="9525" marB="0" anchor="ctr"/>
                </a:tc>
                <a:tc>
                  <a:txBody>
                    <a:bodyPr/>
                    <a:lstStyle/>
                    <a:p>
                      <a:pPr algn="r" fontAlgn="ctr"/>
                      <a:r>
                        <a:rPr lang="fr-FR" sz="1000" b="0" i="0" u="none" strike="noStrike">
                          <a:effectLst/>
                          <a:latin typeface="Arial"/>
                        </a:rPr>
                        <a:t>172</a:t>
                      </a:r>
                    </a:p>
                  </a:txBody>
                  <a:tcPr marL="9525" marR="9525" marT="9525" marB="0" anchor="ctr"/>
                </a:tc>
                <a:tc>
                  <a:txBody>
                    <a:bodyPr/>
                    <a:lstStyle/>
                    <a:p>
                      <a:pPr algn="r" fontAlgn="ctr"/>
                      <a:r>
                        <a:rPr lang="fr-FR" sz="1000" b="0" i="0" u="none" strike="noStrike">
                          <a:effectLst/>
                          <a:latin typeface="Arial"/>
                        </a:rPr>
                        <a:t>17,1</a:t>
                      </a:r>
                    </a:p>
                  </a:txBody>
                  <a:tcPr marL="9525" marR="9525" marT="9525" marB="0" anchor="ctr"/>
                </a:tc>
                <a:tc>
                  <a:txBody>
                    <a:bodyPr/>
                    <a:lstStyle/>
                    <a:p>
                      <a:pPr algn="r" fontAlgn="ctr"/>
                      <a:r>
                        <a:rPr lang="fr-FR" sz="1000" b="0" i="0" u="none" strike="noStrike">
                          <a:effectLst/>
                          <a:latin typeface="Arial"/>
                        </a:rPr>
                        <a:t>186</a:t>
                      </a:r>
                    </a:p>
                  </a:txBody>
                  <a:tcPr marL="9525" marR="9525" marT="9525" marB="0" anchor="ctr"/>
                </a:tc>
                <a:tc>
                  <a:txBody>
                    <a:bodyPr/>
                    <a:lstStyle/>
                    <a:p>
                      <a:pPr algn="r" fontAlgn="ctr"/>
                      <a:r>
                        <a:rPr lang="fr-FR" sz="1000" b="0" i="0" u="none" strike="noStrike">
                          <a:effectLst/>
                          <a:latin typeface="Arial"/>
                        </a:rPr>
                        <a:t>18,5</a:t>
                      </a:r>
                    </a:p>
                  </a:txBody>
                  <a:tcPr marL="9525" marR="9525" marT="9525" marB="0" anchor="ctr"/>
                </a:tc>
              </a:tr>
              <a:tr h="264160">
                <a:tc>
                  <a:txBody>
                    <a:bodyPr/>
                    <a:lstStyle/>
                    <a:p>
                      <a:pPr algn="l" fontAlgn="ctr"/>
                      <a:r>
                        <a:rPr lang="fr-FR" sz="900" b="0" i="0" u="none" strike="noStrike" dirty="0">
                          <a:effectLst/>
                          <a:latin typeface="+mj-lt"/>
                        </a:rPr>
                        <a:t>Bassin Parisien Ouest</a:t>
                      </a:r>
                    </a:p>
                  </a:txBody>
                  <a:tcPr marL="9525" marR="9525" marT="9525" marB="0" anchor="ctr"/>
                </a:tc>
                <a:tc>
                  <a:txBody>
                    <a:bodyPr/>
                    <a:lstStyle/>
                    <a:p>
                      <a:pPr algn="r" fontAlgn="ctr"/>
                      <a:r>
                        <a:rPr lang="fr-FR" sz="1000" b="0" i="0" u="none" strike="noStrike">
                          <a:effectLst/>
                          <a:latin typeface="Arial"/>
                        </a:rPr>
                        <a:t>98</a:t>
                      </a:r>
                    </a:p>
                  </a:txBody>
                  <a:tcPr marL="9525" marR="9525" marT="9525" marB="0" anchor="ctr"/>
                </a:tc>
                <a:tc>
                  <a:txBody>
                    <a:bodyPr/>
                    <a:lstStyle/>
                    <a:p>
                      <a:pPr algn="r" fontAlgn="ctr"/>
                      <a:r>
                        <a:rPr lang="fr-FR" sz="1000" b="0" i="0" u="none" strike="noStrike">
                          <a:effectLst/>
                          <a:latin typeface="Arial"/>
                        </a:rPr>
                        <a:t>9,8</a:t>
                      </a:r>
                    </a:p>
                  </a:txBody>
                  <a:tcPr marL="9525" marR="9525" marT="9525" marB="0" anchor="ctr"/>
                </a:tc>
                <a:tc>
                  <a:txBody>
                    <a:bodyPr/>
                    <a:lstStyle/>
                    <a:p>
                      <a:pPr algn="r" fontAlgn="ctr"/>
                      <a:r>
                        <a:rPr lang="fr-FR" sz="1000" b="0" i="0" u="none" strike="noStrike">
                          <a:effectLst/>
                          <a:latin typeface="Arial"/>
                        </a:rPr>
                        <a:t>93</a:t>
                      </a:r>
                    </a:p>
                  </a:txBody>
                  <a:tcPr marL="9525" marR="9525" marT="9525" marB="0" anchor="ctr"/>
                </a:tc>
                <a:tc>
                  <a:txBody>
                    <a:bodyPr/>
                    <a:lstStyle/>
                    <a:p>
                      <a:pPr algn="r" fontAlgn="ctr"/>
                      <a:r>
                        <a:rPr lang="fr-FR" sz="1000" b="0" i="0" u="none" strike="noStrike" dirty="0">
                          <a:effectLst/>
                          <a:latin typeface="Arial"/>
                        </a:rPr>
                        <a:t>9,3</a:t>
                      </a:r>
                    </a:p>
                  </a:txBody>
                  <a:tcPr marL="9525" marR="9525" marT="9525" marB="0" anchor="ctr"/>
                </a:tc>
              </a:tr>
              <a:tr h="213995">
                <a:tc>
                  <a:txBody>
                    <a:bodyPr/>
                    <a:lstStyle/>
                    <a:p>
                      <a:pPr algn="l" fontAlgn="ctr"/>
                      <a:r>
                        <a:rPr lang="fr-FR" sz="900" b="0" i="0" u="none" strike="noStrike">
                          <a:effectLst/>
                          <a:latin typeface="+mj-lt"/>
                        </a:rPr>
                        <a:t>Bassin Parisien Est</a:t>
                      </a:r>
                    </a:p>
                  </a:txBody>
                  <a:tcPr marL="9525" marR="9525" marT="9525" marB="0" anchor="ctr"/>
                </a:tc>
                <a:tc>
                  <a:txBody>
                    <a:bodyPr/>
                    <a:lstStyle/>
                    <a:p>
                      <a:pPr algn="r" fontAlgn="ctr"/>
                      <a:r>
                        <a:rPr lang="fr-FR" sz="1000" b="0" i="0" u="none" strike="noStrike">
                          <a:effectLst/>
                          <a:latin typeface="Arial"/>
                        </a:rPr>
                        <a:t>77</a:t>
                      </a:r>
                    </a:p>
                  </a:txBody>
                  <a:tcPr marL="9525" marR="9525" marT="9525" marB="0" anchor="ctr"/>
                </a:tc>
                <a:tc>
                  <a:txBody>
                    <a:bodyPr/>
                    <a:lstStyle/>
                    <a:p>
                      <a:pPr algn="r" fontAlgn="ctr"/>
                      <a:r>
                        <a:rPr lang="fr-FR" sz="1000" b="0" i="0" u="none" strike="noStrike">
                          <a:effectLst/>
                          <a:latin typeface="Arial"/>
                        </a:rPr>
                        <a:t>7,7</a:t>
                      </a:r>
                    </a:p>
                  </a:txBody>
                  <a:tcPr marL="9525" marR="9525" marT="9525" marB="0" anchor="ctr"/>
                </a:tc>
                <a:tc>
                  <a:txBody>
                    <a:bodyPr/>
                    <a:lstStyle/>
                    <a:p>
                      <a:pPr algn="r" fontAlgn="ctr"/>
                      <a:r>
                        <a:rPr lang="fr-FR" sz="1000" b="0" i="0" u="none" strike="noStrike">
                          <a:effectLst/>
                          <a:latin typeface="Arial"/>
                        </a:rPr>
                        <a:t>77</a:t>
                      </a:r>
                    </a:p>
                  </a:txBody>
                  <a:tcPr marL="9525" marR="9525" marT="9525" marB="0" anchor="ctr"/>
                </a:tc>
                <a:tc>
                  <a:txBody>
                    <a:bodyPr/>
                    <a:lstStyle/>
                    <a:p>
                      <a:pPr algn="r" fontAlgn="ctr"/>
                      <a:r>
                        <a:rPr lang="fr-FR" sz="1000" b="0" i="0" u="none" strike="noStrike">
                          <a:effectLst/>
                          <a:latin typeface="Arial"/>
                        </a:rPr>
                        <a:t>7,7</a:t>
                      </a:r>
                    </a:p>
                  </a:txBody>
                  <a:tcPr marL="9525" marR="9525" marT="9525" marB="0" anchor="ctr"/>
                </a:tc>
              </a:tr>
              <a:tr h="92710">
                <a:tc>
                  <a:txBody>
                    <a:bodyPr/>
                    <a:lstStyle/>
                    <a:p>
                      <a:pPr algn="l" fontAlgn="ctr"/>
                      <a:r>
                        <a:rPr lang="fr-FR" sz="900" b="0" i="0" u="none" strike="noStrike">
                          <a:effectLst/>
                          <a:latin typeface="+mj-lt"/>
                        </a:rPr>
                        <a:t>Nord</a:t>
                      </a:r>
                    </a:p>
                  </a:txBody>
                  <a:tcPr marL="9525" marR="9525" marT="9525" marB="0" anchor="ctr"/>
                </a:tc>
                <a:tc>
                  <a:txBody>
                    <a:bodyPr/>
                    <a:lstStyle/>
                    <a:p>
                      <a:pPr algn="r" fontAlgn="ctr"/>
                      <a:r>
                        <a:rPr lang="fr-FR" sz="1000" b="0" i="0" u="none" strike="noStrike">
                          <a:effectLst/>
                          <a:latin typeface="Arial"/>
                        </a:rPr>
                        <a:t>64</a:t>
                      </a:r>
                    </a:p>
                  </a:txBody>
                  <a:tcPr marL="9525" marR="9525" marT="9525" marB="0" anchor="ctr"/>
                </a:tc>
                <a:tc>
                  <a:txBody>
                    <a:bodyPr/>
                    <a:lstStyle/>
                    <a:p>
                      <a:pPr algn="r" fontAlgn="ctr"/>
                      <a:r>
                        <a:rPr lang="fr-FR" sz="1000" b="0" i="0" u="none" strike="noStrike">
                          <a:effectLst/>
                          <a:latin typeface="Arial"/>
                        </a:rPr>
                        <a:t>6,4</a:t>
                      </a:r>
                    </a:p>
                  </a:txBody>
                  <a:tcPr marL="9525" marR="9525" marT="9525" marB="0" anchor="ctr"/>
                </a:tc>
                <a:tc>
                  <a:txBody>
                    <a:bodyPr/>
                    <a:lstStyle/>
                    <a:p>
                      <a:pPr algn="r" fontAlgn="ctr"/>
                      <a:r>
                        <a:rPr lang="fr-FR" sz="1000" b="0" i="0" u="none" strike="noStrike">
                          <a:effectLst/>
                          <a:latin typeface="Arial"/>
                        </a:rPr>
                        <a:t>62</a:t>
                      </a:r>
                    </a:p>
                  </a:txBody>
                  <a:tcPr marL="9525" marR="9525" marT="9525" marB="0" anchor="ctr"/>
                </a:tc>
                <a:tc>
                  <a:txBody>
                    <a:bodyPr/>
                    <a:lstStyle/>
                    <a:p>
                      <a:pPr algn="r" fontAlgn="ctr"/>
                      <a:r>
                        <a:rPr lang="fr-FR" sz="1000" b="0" i="0" u="none" strike="noStrike" dirty="0">
                          <a:effectLst/>
                          <a:latin typeface="Arial"/>
                        </a:rPr>
                        <a:t>6,2</a:t>
                      </a:r>
                    </a:p>
                  </a:txBody>
                  <a:tcPr marL="9525" marR="9525" marT="9525" marB="0" anchor="ctr"/>
                </a:tc>
              </a:tr>
              <a:tr h="139065">
                <a:tc>
                  <a:txBody>
                    <a:bodyPr/>
                    <a:lstStyle/>
                    <a:p>
                      <a:pPr algn="l" fontAlgn="ctr"/>
                      <a:r>
                        <a:rPr lang="fr-FR" sz="900" b="0" i="0" u="none" strike="noStrike">
                          <a:effectLst/>
                          <a:latin typeface="+mj-lt"/>
                        </a:rPr>
                        <a:t>Est</a:t>
                      </a:r>
                    </a:p>
                  </a:txBody>
                  <a:tcPr marL="9525" marR="9525" marT="9525" marB="0" anchor="ctr"/>
                </a:tc>
                <a:tc>
                  <a:txBody>
                    <a:bodyPr/>
                    <a:lstStyle/>
                    <a:p>
                      <a:pPr algn="r" fontAlgn="ctr"/>
                      <a:r>
                        <a:rPr lang="fr-FR" sz="1000" b="0" i="0" u="none" strike="noStrike">
                          <a:effectLst/>
                          <a:latin typeface="Arial"/>
                        </a:rPr>
                        <a:t>94</a:t>
                      </a:r>
                    </a:p>
                  </a:txBody>
                  <a:tcPr marL="9525" marR="9525" marT="9525" marB="0" anchor="ctr"/>
                </a:tc>
                <a:tc>
                  <a:txBody>
                    <a:bodyPr/>
                    <a:lstStyle/>
                    <a:p>
                      <a:pPr algn="r" fontAlgn="ctr"/>
                      <a:r>
                        <a:rPr lang="fr-FR" sz="1000" b="0" i="0" u="none" strike="noStrike">
                          <a:effectLst/>
                          <a:latin typeface="Arial"/>
                        </a:rPr>
                        <a:t>9,4</a:t>
                      </a:r>
                    </a:p>
                  </a:txBody>
                  <a:tcPr marL="9525" marR="9525" marT="9525" marB="0" anchor="ctr"/>
                </a:tc>
                <a:tc>
                  <a:txBody>
                    <a:bodyPr/>
                    <a:lstStyle/>
                    <a:p>
                      <a:pPr algn="r" fontAlgn="ctr"/>
                      <a:r>
                        <a:rPr lang="fr-FR" sz="1000" b="0" i="0" u="none" strike="noStrike">
                          <a:effectLst/>
                          <a:latin typeface="Arial"/>
                        </a:rPr>
                        <a:t>86</a:t>
                      </a:r>
                    </a:p>
                  </a:txBody>
                  <a:tcPr marL="9525" marR="9525" marT="9525" marB="0" anchor="ctr"/>
                </a:tc>
                <a:tc>
                  <a:txBody>
                    <a:bodyPr/>
                    <a:lstStyle/>
                    <a:p>
                      <a:pPr algn="r" fontAlgn="ctr"/>
                      <a:r>
                        <a:rPr lang="fr-FR" sz="1000" b="0" i="0" u="none" strike="noStrike">
                          <a:effectLst/>
                          <a:latin typeface="Arial"/>
                        </a:rPr>
                        <a:t>8,6</a:t>
                      </a:r>
                    </a:p>
                  </a:txBody>
                  <a:tcPr marL="9525" marR="9525" marT="9525" marB="0" anchor="ctr"/>
                </a:tc>
              </a:tr>
              <a:tr h="114300">
                <a:tc>
                  <a:txBody>
                    <a:bodyPr/>
                    <a:lstStyle/>
                    <a:p>
                      <a:pPr algn="l" fontAlgn="ctr"/>
                      <a:r>
                        <a:rPr lang="fr-FR" sz="900" b="0" i="0" u="none" strike="noStrike">
                          <a:effectLst/>
                          <a:latin typeface="+mj-lt"/>
                        </a:rPr>
                        <a:t>Ouest</a:t>
                      </a:r>
                    </a:p>
                  </a:txBody>
                  <a:tcPr marL="9525" marR="9525" marT="9525" marB="0" anchor="ctr"/>
                </a:tc>
                <a:tc>
                  <a:txBody>
                    <a:bodyPr/>
                    <a:lstStyle/>
                    <a:p>
                      <a:pPr algn="r" fontAlgn="ctr"/>
                      <a:r>
                        <a:rPr lang="fr-FR" sz="1000" b="0" i="0" u="none" strike="noStrike">
                          <a:effectLst/>
                          <a:latin typeface="Arial"/>
                        </a:rPr>
                        <a:t>137</a:t>
                      </a:r>
                    </a:p>
                  </a:txBody>
                  <a:tcPr marL="9525" marR="9525" marT="9525" marB="0" anchor="ctr"/>
                </a:tc>
                <a:tc>
                  <a:txBody>
                    <a:bodyPr/>
                    <a:lstStyle/>
                    <a:p>
                      <a:pPr algn="r" fontAlgn="ctr"/>
                      <a:r>
                        <a:rPr lang="fr-FR" sz="1000" b="0" i="0" u="none" strike="noStrike">
                          <a:effectLst/>
                          <a:latin typeface="Arial"/>
                        </a:rPr>
                        <a:t>13,6</a:t>
                      </a:r>
                    </a:p>
                  </a:txBody>
                  <a:tcPr marL="9525" marR="9525" marT="9525" marB="0" anchor="ctr"/>
                </a:tc>
                <a:tc>
                  <a:txBody>
                    <a:bodyPr/>
                    <a:lstStyle/>
                    <a:p>
                      <a:pPr algn="r" fontAlgn="ctr"/>
                      <a:r>
                        <a:rPr lang="fr-FR" sz="1000" b="0" i="0" u="none" strike="noStrike">
                          <a:effectLst/>
                          <a:latin typeface="Arial"/>
                        </a:rPr>
                        <a:t>138</a:t>
                      </a:r>
                    </a:p>
                  </a:txBody>
                  <a:tcPr marL="9525" marR="9525" marT="9525" marB="0" anchor="ctr"/>
                </a:tc>
                <a:tc>
                  <a:txBody>
                    <a:bodyPr/>
                    <a:lstStyle/>
                    <a:p>
                      <a:pPr algn="r" fontAlgn="ctr"/>
                      <a:r>
                        <a:rPr lang="fr-FR" sz="1000" b="0" i="0" u="none" strike="noStrike">
                          <a:effectLst/>
                          <a:latin typeface="Arial"/>
                        </a:rPr>
                        <a:t>13,7</a:t>
                      </a:r>
                    </a:p>
                  </a:txBody>
                  <a:tcPr marL="9525" marR="9525" marT="9525" marB="0" anchor="ctr"/>
                </a:tc>
              </a:tr>
              <a:tr h="182880">
                <a:tc>
                  <a:txBody>
                    <a:bodyPr/>
                    <a:lstStyle/>
                    <a:p>
                      <a:pPr algn="l" fontAlgn="ctr"/>
                      <a:r>
                        <a:rPr lang="fr-FR" sz="900" b="0" i="0" u="none" strike="noStrike">
                          <a:effectLst/>
                          <a:latin typeface="+mj-lt"/>
                        </a:rPr>
                        <a:t>Sud-Ouest</a:t>
                      </a:r>
                    </a:p>
                  </a:txBody>
                  <a:tcPr marL="9525" marR="9525" marT="9525" marB="0" anchor="ctr"/>
                </a:tc>
                <a:tc>
                  <a:txBody>
                    <a:bodyPr/>
                    <a:lstStyle/>
                    <a:p>
                      <a:pPr algn="r" fontAlgn="ctr"/>
                      <a:r>
                        <a:rPr lang="fr-FR" sz="1000" b="0" i="0" u="none" strike="noStrike">
                          <a:effectLst/>
                          <a:latin typeface="Arial"/>
                        </a:rPr>
                        <a:t>111</a:t>
                      </a:r>
                    </a:p>
                  </a:txBody>
                  <a:tcPr marL="9525" marR="9525" marT="9525" marB="0" anchor="ctr"/>
                </a:tc>
                <a:tc>
                  <a:txBody>
                    <a:bodyPr/>
                    <a:lstStyle/>
                    <a:p>
                      <a:pPr algn="r" fontAlgn="ctr"/>
                      <a:r>
                        <a:rPr lang="fr-FR" sz="1000" b="0" i="0" u="none" strike="noStrike">
                          <a:effectLst/>
                          <a:latin typeface="Arial"/>
                        </a:rPr>
                        <a:t>11,0</a:t>
                      </a:r>
                    </a:p>
                  </a:txBody>
                  <a:tcPr marL="9525" marR="9525" marT="9525" marB="0" anchor="ctr"/>
                </a:tc>
                <a:tc>
                  <a:txBody>
                    <a:bodyPr/>
                    <a:lstStyle/>
                    <a:p>
                      <a:pPr algn="r" fontAlgn="ctr"/>
                      <a:r>
                        <a:rPr lang="fr-FR" sz="1000" b="0" i="0" u="none" strike="noStrike">
                          <a:effectLst/>
                          <a:latin typeface="Arial"/>
                        </a:rPr>
                        <a:t>113</a:t>
                      </a:r>
                    </a:p>
                  </a:txBody>
                  <a:tcPr marL="9525" marR="9525" marT="9525" marB="0" anchor="ctr"/>
                </a:tc>
                <a:tc>
                  <a:txBody>
                    <a:bodyPr/>
                    <a:lstStyle/>
                    <a:p>
                      <a:pPr algn="r" fontAlgn="ctr"/>
                      <a:r>
                        <a:rPr lang="fr-FR" sz="1000" b="0" i="0" u="none" strike="noStrike">
                          <a:effectLst/>
                          <a:latin typeface="Arial"/>
                        </a:rPr>
                        <a:t>11,2</a:t>
                      </a:r>
                    </a:p>
                  </a:txBody>
                  <a:tcPr marL="9525" marR="9525" marT="9525" marB="0" anchor="ctr"/>
                </a:tc>
              </a:tr>
              <a:tr h="99695">
                <a:tc>
                  <a:txBody>
                    <a:bodyPr/>
                    <a:lstStyle/>
                    <a:p>
                      <a:pPr algn="l" fontAlgn="ctr"/>
                      <a:r>
                        <a:rPr lang="fr-FR" sz="900" b="0" i="0" u="none" strike="noStrike">
                          <a:effectLst/>
                          <a:latin typeface="+mj-lt"/>
                        </a:rPr>
                        <a:t>Sud-Est</a:t>
                      </a:r>
                    </a:p>
                  </a:txBody>
                  <a:tcPr marL="9525" marR="9525" marT="9525" marB="0" anchor="ctr"/>
                </a:tc>
                <a:tc>
                  <a:txBody>
                    <a:bodyPr/>
                    <a:lstStyle/>
                    <a:p>
                      <a:pPr algn="r" fontAlgn="ctr"/>
                      <a:r>
                        <a:rPr lang="fr-FR" sz="1000" b="0" i="0" u="none" strike="noStrike">
                          <a:effectLst/>
                          <a:latin typeface="Arial"/>
                        </a:rPr>
                        <a:t>125</a:t>
                      </a:r>
                    </a:p>
                  </a:txBody>
                  <a:tcPr marL="9525" marR="9525" marT="9525" marB="0" anchor="ctr"/>
                </a:tc>
                <a:tc>
                  <a:txBody>
                    <a:bodyPr/>
                    <a:lstStyle/>
                    <a:p>
                      <a:pPr algn="r" fontAlgn="ctr"/>
                      <a:r>
                        <a:rPr lang="fr-FR" sz="1000" b="0" i="0" u="none" strike="noStrike">
                          <a:effectLst/>
                          <a:latin typeface="Arial"/>
                        </a:rPr>
                        <a:t>12,4</a:t>
                      </a:r>
                    </a:p>
                  </a:txBody>
                  <a:tcPr marL="9525" marR="9525" marT="9525" marB="0" anchor="ctr"/>
                </a:tc>
                <a:tc>
                  <a:txBody>
                    <a:bodyPr/>
                    <a:lstStyle/>
                    <a:p>
                      <a:pPr algn="r" fontAlgn="ctr"/>
                      <a:r>
                        <a:rPr lang="fr-FR" sz="1000" b="0" i="0" u="none" strike="noStrike">
                          <a:effectLst/>
                          <a:latin typeface="Arial"/>
                        </a:rPr>
                        <a:t>122</a:t>
                      </a:r>
                    </a:p>
                  </a:txBody>
                  <a:tcPr marL="9525" marR="9525" marT="9525" marB="0" anchor="ctr"/>
                </a:tc>
                <a:tc>
                  <a:txBody>
                    <a:bodyPr/>
                    <a:lstStyle/>
                    <a:p>
                      <a:pPr algn="r" fontAlgn="ctr"/>
                      <a:r>
                        <a:rPr lang="fr-FR" sz="1000" b="0" i="0" u="none" strike="noStrike">
                          <a:effectLst/>
                          <a:latin typeface="Arial"/>
                        </a:rPr>
                        <a:t>12,1</a:t>
                      </a:r>
                    </a:p>
                  </a:txBody>
                  <a:tcPr marL="9525" marR="9525" marT="9525" marB="0" anchor="ctr"/>
                </a:tc>
              </a:tr>
              <a:tr h="144000">
                <a:tc>
                  <a:txBody>
                    <a:bodyPr/>
                    <a:lstStyle/>
                    <a:p>
                      <a:pPr algn="l" fontAlgn="ctr"/>
                      <a:r>
                        <a:rPr lang="fr-FR" sz="900" b="0" i="0" u="none" strike="noStrike" dirty="0">
                          <a:effectLst/>
                          <a:latin typeface="+mj-lt"/>
                        </a:rPr>
                        <a:t>Méditerranée</a:t>
                      </a:r>
                    </a:p>
                  </a:txBody>
                  <a:tcPr marL="9525" marR="9525" marT="9525" marB="0" anchor="ctr"/>
                </a:tc>
                <a:tc>
                  <a:txBody>
                    <a:bodyPr/>
                    <a:lstStyle/>
                    <a:p>
                      <a:pPr algn="r" fontAlgn="ctr"/>
                      <a:r>
                        <a:rPr lang="fr-FR" sz="1000" b="0" i="0" u="none" strike="noStrike" dirty="0">
                          <a:effectLst/>
                          <a:latin typeface="Arial"/>
                        </a:rPr>
                        <a:t>127</a:t>
                      </a:r>
                    </a:p>
                  </a:txBody>
                  <a:tcPr marL="9525" marR="9525" marT="9525" marB="0" anchor="ctr"/>
                </a:tc>
                <a:tc>
                  <a:txBody>
                    <a:bodyPr/>
                    <a:lstStyle/>
                    <a:p>
                      <a:pPr algn="r" fontAlgn="ctr"/>
                      <a:r>
                        <a:rPr lang="fr-FR" sz="1000" b="0" i="0" u="none" strike="noStrike" dirty="0">
                          <a:effectLst/>
                          <a:latin typeface="Arial"/>
                        </a:rPr>
                        <a:t>12,6</a:t>
                      </a:r>
                    </a:p>
                  </a:txBody>
                  <a:tcPr marL="9525" marR="9525" marT="9525" marB="0" anchor="ctr"/>
                </a:tc>
                <a:tc>
                  <a:txBody>
                    <a:bodyPr/>
                    <a:lstStyle/>
                    <a:p>
                      <a:pPr algn="r" fontAlgn="ctr"/>
                      <a:r>
                        <a:rPr lang="fr-FR" sz="1000" b="0" i="0" u="none" strike="noStrike" dirty="0">
                          <a:effectLst/>
                          <a:latin typeface="Arial"/>
                        </a:rPr>
                        <a:t>128</a:t>
                      </a:r>
                    </a:p>
                  </a:txBody>
                  <a:tcPr marL="9525" marR="9525" marT="9525" marB="0" anchor="ctr"/>
                </a:tc>
                <a:tc>
                  <a:txBody>
                    <a:bodyPr/>
                    <a:lstStyle/>
                    <a:p>
                      <a:pPr algn="r" fontAlgn="ctr"/>
                      <a:r>
                        <a:rPr lang="fr-FR" sz="1000" b="0" i="0" u="none" strike="noStrike" dirty="0">
                          <a:effectLst/>
                          <a:latin typeface="Arial"/>
                        </a:rPr>
                        <a:t>12,7</a:t>
                      </a:r>
                    </a:p>
                  </a:txBody>
                  <a:tcPr marL="9525" marR="9525" marT="9525" marB="0" anchor="ctr"/>
                </a:tc>
              </a:tr>
              <a:tr h="144000">
                <a:tc gridSpan="5">
                  <a:txBody>
                    <a:bodyPr/>
                    <a:lstStyle/>
                    <a:p>
                      <a:pPr algn="l" fontAlgn="ctr"/>
                      <a:r>
                        <a:rPr lang="fr-FR" sz="1000" b="1" i="0" u="none" strike="noStrike" dirty="0" smtClean="0">
                          <a:effectLst/>
                          <a:latin typeface="+mj-lt"/>
                        </a:rPr>
                        <a:t>Taille de la commune</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r" fontAlgn="ctr"/>
                      <a:endParaRPr lang="fr-FR" sz="1000" b="0" i="0" u="none" strike="noStrike" dirty="0">
                        <a:effectLst/>
                        <a:latin typeface="+mj-lt"/>
                      </a:endParaRPr>
                    </a:p>
                  </a:txBody>
                  <a:tcPr marL="9525" marR="9525" marT="9525" marB="0" anchor="ctr">
                    <a:solidFill>
                      <a:schemeClr val="accent4">
                        <a:lumMod val="20000"/>
                        <a:lumOff val="80000"/>
                      </a:schemeClr>
                    </a:solidFill>
                  </a:tcPr>
                </a:tc>
              </a:tr>
              <a:tr h="174595">
                <a:tc>
                  <a:txBody>
                    <a:bodyPr/>
                    <a:lstStyle/>
                    <a:p>
                      <a:pPr algn="l" fontAlgn="ctr"/>
                      <a:r>
                        <a:rPr lang="fr-FR" sz="900" b="0" i="0" u="none" strike="noStrike" dirty="0" smtClean="0">
                          <a:effectLst/>
                          <a:latin typeface="+mj-lt"/>
                        </a:rPr>
                        <a:t>Moins de 2 000 hab.</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260</a:t>
                      </a:r>
                    </a:p>
                  </a:txBody>
                  <a:tcPr marL="9525" marR="9525" marT="9525" marB="0" anchor="ctr"/>
                </a:tc>
                <a:tc>
                  <a:txBody>
                    <a:bodyPr/>
                    <a:lstStyle/>
                    <a:p>
                      <a:pPr algn="r" fontAlgn="ctr"/>
                      <a:r>
                        <a:rPr lang="fr-FR" sz="1000" b="0" i="0" u="none" strike="noStrike">
                          <a:effectLst/>
                          <a:latin typeface="Arial"/>
                        </a:rPr>
                        <a:t>25,9</a:t>
                      </a:r>
                    </a:p>
                  </a:txBody>
                  <a:tcPr marL="9525" marR="9525" marT="9525" marB="0" anchor="ctr"/>
                </a:tc>
                <a:tc>
                  <a:txBody>
                    <a:bodyPr/>
                    <a:lstStyle/>
                    <a:p>
                      <a:pPr algn="r" fontAlgn="ctr"/>
                      <a:r>
                        <a:rPr lang="fr-FR" sz="1000" b="0" i="0" u="none" strike="noStrike">
                          <a:effectLst/>
                          <a:latin typeface="Arial"/>
                        </a:rPr>
                        <a:t>227</a:t>
                      </a:r>
                    </a:p>
                  </a:txBody>
                  <a:tcPr marL="9525" marR="9525" marT="9525" marB="0" anchor="ctr"/>
                </a:tc>
                <a:tc>
                  <a:txBody>
                    <a:bodyPr/>
                    <a:lstStyle/>
                    <a:p>
                      <a:pPr algn="r" fontAlgn="ctr"/>
                      <a:r>
                        <a:rPr lang="fr-FR" sz="1000" b="0" i="0" u="none" strike="noStrike">
                          <a:effectLst/>
                          <a:latin typeface="Arial"/>
                        </a:rPr>
                        <a:t>22,6</a:t>
                      </a:r>
                    </a:p>
                  </a:txBody>
                  <a:tcPr marL="9525" marR="9525" marT="9525" marB="0" anchor="ctr"/>
                </a:tc>
              </a:tr>
              <a:tr h="144000">
                <a:tc>
                  <a:txBody>
                    <a:bodyPr/>
                    <a:lstStyle/>
                    <a:p>
                      <a:pPr algn="l" fontAlgn="ctr"/>
                      <a:r>
                        <a:rPr lang="fr-FR" sz="900" b="0" i="0" u="none" strike="noStrike" dirty="0" smtClean="0">
                          <a:effectLst/>
                          <a:latin typeface="+mj-lt"/>
                        </a:rPr>
                        <a:t>2 000 à 19 999 hab.</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189</a:t>
                      </a:r>
                    </a:p>
                  </a:txBody>
                  <a:tcPr marL="9525" marR="9525" marT="9525" marB="0" anchor="ctr"/>
                </a:tc>
                <a:tc>
                  <a:txBody>
                    <a:bodyPr/>
                    <a:lstStyle/>
                    <a:p>
                      <a:pPr algn="r" fontAlgn="ctr"/>
                      <a:r>
                        <a:rPr lang="fr-FR" sz="1000" b="0" i="0" u="none" strike="noStrike">
                          <a:effectLst/>
                          <a:latin typeface="Arial"/>
                        </a:rPr>
                        <a:t>18,8</a:t>
                      </a:r>
                    </a:p>
                  </a:txBody>
                  <a:tcPr marL="9525" marR="9525" marT="9525" marB="0" anchor="ctr"/>
                </a:tc>
                <a:tc>
                  <a:txBody>
                    <a:bodyPr/>
                    <a:lstStyle/>
                    <a:p>
                      <a:pPr algn="r" fontAlgn="ctr"/>
                      <a:r>
                        <a:rPr lang="fr-FR" sz="1000" b="0" i="0" u="none" strike="noStrike">
                          <a:effectLst/>
                          <a:latin typeface="Arial"/>
                        </a:rPr>
                        <a:t>174</a:t>
                      </a:r>
                    </a:p>
                  </a:txBody>
                  <a:tcPr marL="9525" marR="9525" marT="9525" marB="0" anchor="ctr"/>
                </a:tc>
                <a:tc>
                  <a:txBody>
                    <a:bodyPr/>
                    <a:lstStyle/>
                    <a:p>
                      <a:pPr algn="r" fontAlgn="ctr"/>
                      <a:r>
                        <a:rPr lang="fr-FR" sz="1000" b="0" i="0" u="none" strike="noStrike">
                          <a:effectLst/>
                          <a:latin typeface="Arial"/>
                        </a:rPr>
                        <a:t>17,3</a:t>
                      </a:r>
                    </a:p>
                  </a:txBody>
                  <a:tcPr marL="9525" marR="9525" marT="9525" marB="0" anchor="ctr"/>
                </a:tc>
              </a:tr>
              <a:tr h="144000">
                <a:tc>
                  <a:txBody>
                    <a:bodyPr/>
                    <a:lstStyle/>
                    <a:p>
                      <a:pPr algn="l" fontAlgn="ctr"/>
                      <a:r>
                        <a:rPr lang="fr-FR" sz="900" b="0" i="0" u="none" strike="noStrike" dirty="0" smtClean="0">
                          <a:effectLst/>
                          <a:latin typeface="+mj-lt"/>
                        </a:rPr>
                        <a:t>20 000 à 99 999 hab.</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152</a:t>
                      </a:r>
                    </a:p>
                  </a:txBody>
                  <a:tcPr marL="9525" marR="9525" marT="9525" marB="0" anchor="ctr"/>
                </a:tc>
                <a:tc>
                  <a:txBody>
                    <a:bodyPr/>
                    <a:lstStyle/>
                    <a:p>
                      <a:pPr algn="r" fontAlgn="ctr"/>
                      <a:r>
                        <a:rPr lang="fr-FR" sz="1000" b="0" i="0" u="none" strike="noStrike">
                          <a:effectLst/>
                          <a:latin typeface="Arial"/>
                        </a:rPr>
                        <a:t>15,1</a:t>
                      </a:r>
                    </a:p>
                  </a:txBody>
                  <a:tcPr marL="9525" marR="9525" marT="9525" marB="0" anchor="ctr"/>
                </a:tc>
                <a:tc>
                  <a:txBody>
                    <a:bodyPr/>
                    <a:lstStyle/>
                    <a:p>
                      <a:pPr algn="r" fontAlgn="ctr"/>
                      <a:r>
                        <a:rPr lang="fr-FR" sz="1000" b="0" i="0" u="none" strike="noStrike">
                          <a:effectLst/>
                          <a:latin typeface="Arial"/>
                        </a:rPr>
                        <a:t>137</a:t>
                      </a:r>
                    </a:p>
                  </a:txBody>
                  <a:tcPr marL="9525" marR="9525" marT="9525" marB="0" anchor="ctr"/>
                </a:tc>
                <a:tc>
                  <a:txBody>
                    <a:bodyPr/>
                    <a:lstStyle/>
                    <a:p>
                      <a:pPr algn="r" fontAlgn="ctr"/>
                      <a:r>
                        <a:rPr lang="fr-FR" sz="1000" b="0" i="0" u="none" strike="noStrike">
                          <a:effectLst/>
                          <a:latin typeface="Arial"/>
                        </a:rPr>
                        <a:t>13,6</a:t>
                      </a:r>
                    </a:p>
                  </a:txBody>
                  <a:tcPr marL="9525" marR="9525" marT="9525" marB="0" anchor="ctr"/>
                </a:tc>
              </a:tr>
              <a:tr h="144000">
                <a:tc>
                  <a:txBody>
                    <a:bodyPr/>
                    <a:lstStyle/>
                    <a:p>
                      <a:pPr algn="l" fontAlgn="ctr"/>
                      <a:r>
                        <a:rPr lang="fr-FR" sz="900" b="0" i="0" u="none" strike="noStrike" dirty="0" smtClean="0">
                          <a:effectLst/>
                          <a:latin typeface="+mj-lt"/>
                        </a:rPr>
                        <a:t>100 000 hab. et plus</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253</a:t>
                      </a:r>
                    </a:p>
                  </a:txBody>
                  <a:tcPr marL="9525" marR="9525" marT="9525" marB="0" anchor="ctr"/>
                </a:tc>
                <a:tc>
                  <a:txBody>
                    <a:bodyPr/>
                    <a:lstStyle/>
                    <a:p>
                      <a:pPr algn="r" fontAlgn="ctr"/>
                      <a:r>
                        <a:rPr lang="fr-FR" sz="1000" b="0" i="0" u="none" strike="noStrike">
                          <a:effectLst/>
                          <a:latin typeface="Arial"/>
                        </a:rPr>
                        <a:t>25,2</a:t>
                      </a:r>
                    </a:p>
                  </a:txBody>
                  <a:tcPr marL="9525" marR="9525" marT="9525" marB="0" anchor="ctr"/>
                </a:tc>
                <a:tc>
                  <a:txBody>
                    <a:bodyPr/>
                    <a:lstStyle/>
                    <a:p>
                      <a:pPr algn="r" fontAlgn="ctr"/>
                      <a:r>
                        <a:rPr lang="fr-FR" sz="1000" b="0" i="0" u="none" strike="noStrike">
                          <a:effectLst/>
                          <a:latin typeface="Arial"/>
                        </a:rPr>
                        <a:t>301</a:t>
                      </a:r>
                    </a:p>
                  </a:txBody>
                  <a:tcPr marL="9525" marR="9525" marT="9525" marB="0" anchor="ctr"/>
                </a:tc>
                <a:tc>
                  <a:txBody>
                    <a:bodyPr/>
                    <a:lstStyle/>
                    <a:p>
                      <a:pPr algn="r" fontAlgn="ctr"/>
                      <a:r>
                        <a:rPr lang="fr-FR" sz="1000" b="0" i="0" u="none" strike="noStrike">
                          <a:effectLst/>
                          <a:latin typeface="Arial"/>
                        </a:rPr>
                        <a:t>30,0</a:t>
                      </a:r>
                    </a:p>
                  </a:txBody>
                  <a:tcPr marL="9525" marR="9525" marT="9525" marB="0" anchor="ctr"/>
                </a:tc>
              </a:tr>
              <a:tr h="144000">
                <a:tc>
                  <a:txBody>
                    <a:bodyPr/>
                    <a:lstStyle/>
                    <a:p>
                      <a:pPr algn="l" fontAlgn="ctr"/>
                      <a:r>
                        <a:rPr lang="fr-FR" sz="900" b="0" i="0" u="none" strike="noStrike" dirty="0" smtClean="0">
                          <a:effectLst/>
                          <a:latin typeface="+mj-lt"/>
                        </a:rPr>
                        <a:t>Agglomération parisienne</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151</a:t>
                      </a:r>
                    </a:p>
                  </a:txBody>
                  <a:tcPr marL="9525" marR="9525" marT="9525" marB="0" anchor="ctr"/>
                </a:tc>
                <a:tc>
                  <a:txBody>
                    <a:bodyPr/>
                    <a:lstStyle/>
                    <a:p>
                      <a:pPr algn="r" fontAlgn="ctr"/>
                      <a:r>
                        <a:rPr lang="fr-FR" sz="1000" b="0" i="0" u="none" strike="noStrike" dirty="0">
                          <a:effectLst/>
                          <a:latin typeface="Arial"/>
                        </a:rPr>
                        <a:t>15,0</a:t>
                      </a:r>
                    </a:p>
                  </a:txBody>
                  <a:tcPr marL="9525" marR="9525" marT="9525" marB="0" anchor="ctr"/>
                </a:tc>
                <a:tc>
                  <a:txBody>
                    <a:bodyPr/>
                    <a:lstStyle/>
                    <a:p>
                      <a:pPr algn="r" fontAlgn="ctr"/>
                      <a:r>
                        <a:rPr lang="fr-FR" sz="1000" b="0" i="0" u="none" strike="noStrike" dirty="0">
                          <a:effectLst/>
                          <a:latin typeface="Arial"/>
                        </a:rPr>
                        <a:t>166</a:t>
                      </a:r>
                    </a:p>
                  </a:txBody>
                  <a:tcPr marL="9525" marR="9525" marT="9525" marB="0" anchor="ctr"/>
                </a:tc>
                <a:tc>
                  <a:txBody>
                    <a:bodyPr/>
                    <a:lstStyle/>
                    <a:p>
                      <a:pPr algn="r" fontAlgn="ctr"/>
                      <a:r>
                        <a:rPr lang="fr-FR" sz="1000" b="0" i="0" u="none" strike="noStrike" dirty="0">
                          <a:effectLst/>
                          <a:latin typeface="Arial"/>
                        </a:rPr>
                        <a:t>16,5</a:t>
                      </a:r>
                    </a:p>
                  </a:txBody>
                  <a:tcPr marL="9525" marR="9525" marT="9525" marB="0" anchor="ct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714008567"/>
              </p:ext>
            </p:extLst>
          </p:nvPr>
        </p:nvGraphicFramePr>
        <p:xfrm>
          <a:off x="4521201" y="599440"/>
          <a:ext cx="3851068" cy="5746320"/>
        </p:xfrm>
        <a:graphic>
          <a:graphicData uri="http://schemas.openxmlformats.org/drawingml/2006/table">
            <a:tbl>
              <a:tblPr firstRow="1" bandRow="1">
                <a:effectLst>
                  <a:innerShdw blurRad="63500" dist="50800" dir="13500000">
                    <a:prstClr val="black">
                      <a:alpha val="50000"/>
                    </a:prstClr>
                  </a:innerShdw>
                </a:effectLst>
                <a:tableStyleId>{073A0DAA-6AF3-43AB-8588-CEC1D06C72B9}</a:tableStyleId>
              </a:tblPr>
              <a:tblGrid>
                <a:gridCol w="1157435"/>
                <a:gridCol w="632836"/>
                <a:gridCol w="720000"/>
                <a:gridCol w="620797"/>
                <a:gridCol w="720000"/>
              </a:tblGrid>
              <a:tr h="375921">
                <a:tc>
                  <a:txBody>
                    <a:bodyPr/>
                    <a:lstStyle/>
                    <a:p>
                      <a:endParaRPr lang="fr-FR" dirty="0">
                        <a:latin typeface="+mj-lt"/>
                      </a:endParaRPr>
                    </a:p>
                  </a:txBody>
                  <a:tcPr/>
                </a:tc>
                <a:tc gridSpan="2">
                  <a:txBody>
                    <a:bodyPr/>
                    <a:lstStyle/>
                    <a:p>
                      <a:pPr algn="ctr"/>
                      <a:r>
                        <a:rPr lang="fr-FR" sz="1200" dirty="0" smtClean="0">
                          <a:latin typeface="+mj-lt"/>
                        </a:rPr>
                        <a:t>Sans pondération</a:t>
                      </a:r>
                      <a:endParaRPr lang="fr-FR" sz="1200" dirty="0">
                        <a:latin typeface="+mj-lt"/>
                      </a:endParaRPr>
                    </a:p>
                  </a:txBody>
                  <a:tcPr/>
                </a:tc>
                <a:tc hMerge="1">
                  <a:txBody>
                    <a:bodyPr/>
                    <a:lstStyle/>
                    <a:p>
                      <a:endParaRPr lang="fr-FR" dirty="0"/>
                    </a:p>
                  </a:txBody>
                  <a:tcPr/>
                </a:tc>
                <a:tc gridSpan="2">
                  <a:txBody>
                    <a:bodyPr/>
                    <a:lstStyle/>
                    <a:p>
                      <a:pPr algn="ctr"/>
                      <a:r>
                        <a:rPr lang="fr-FR" sz="1200" dirty="0" smtClean="0">
                          <a:latin typeface="+mj-lt"/>
                        </a:rPr>
                        <a:t>Avec pondération</a:t>
                      </a:r>
                      <a:endParaRPr lang="fr-FR" sz="1200" dirty="0">
                        <a:latin typeface="+mj-lt"/>
                      </a:endParaRPr>
                    </a:p>
                  </a:txBody>
                  <a:tcPr/>
                </a:tc>
                <a:tc hMerge="1">
                  <a:txBody>
                    <a:bodyPr/>
                    <a:lstStyle/>
                    <a:p>
                      <a:endParaRPr lang="fr-FR" dirty="0"/>
                    </a:p>
                  </a:txBody>
                  <a:tcPr/>
                </a:tc>
              </a:tr>
              <a:tr h="253999">
                <a:tc>
                  <a:txBody>
                    <a:bodyPr/>
                    <a:lstStyle/>
                    <a:p>
                      <a:pPr algn="ctr" fontAlgn="ctr"/>
                      <a:endParaRPr lang="fr-FR" sz="1000" b="1" i="0" u="none" strike="noStrike" dirty="0">
                        <a:solidFill>
                          <a:schemeClr val="bg1"/>
                        </a:solidFill>
                        <a:effectLst/>
                        <a:latin typeface="+mj-lt"/>
                      </a:endParaRPr>
                    </a:p>
                  </a:txBody>
                  <a:tcPr marL="9525" marR="9525" marT="9525" marB="0" anchor="ctr">
                    <a:solidFill>
                      <a:schemeClr val="accent4"/>
                    </a:solidFill>
                  </a:tcPr>
                </a:tc>
                <a:tc>
                  <a:txBody>
                    <a:bodyPr/>
                    <a:lstStyle/>
                    <a:p>
                      <a:pPr algn="ctr"/>
                      <a:r>
                        <a:rPr lang="fr-FR" sz="1200" i="1" dirty="0" err="1" smtClean="0">
                          <a:solidFill>
                            <a:schemeClr val="bg1"/>
                          </a:solidFill>
                          <a:latin typeface="+mj-lt"/>
                        </a:rPr>
                        <a:t>Eff</a:t>
                      </a: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err="1" smtClean="0">
                          <a:solidFill>
                            <a:schemeClr val="bg1"/>
                          </a:solidFill>
                          <a:latin typeface="+mj-lt"/>
                        </a:rPr>
                        <a:t>Eff</a:t>
                      </a: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r>
              <a:tr h="233839">
                <a:tc gridSpan="5">
                  <a:txBody>
                    <a:bodyPr/>
                    <a:lstStyle/>
                    <a:p>
                      <a:pPr algn="l" fontAlgn="ctr"/>
                      <a:r>
                        <a:rPr lang="fr-FR" sz="1000" b="1" i="0" u="none" strike="noStrike" dirty="0" smtClean="0">
                          <a:effectLst/>
                          <a:latin typeface="+mj-lt"/>
                        </a:rPr>
                        <a:t>CSP de</a:t>
                      </a:r>
                      <a:r>
                        <a:rPr lang="fr-FR" sz="1000" b="1" i="0" u="none" strike="noStrike" baseline="0" dirty="0" smtClean="0">
                          <a:effectLst/>
                          <a:latin typeface="+mj-lt"/>
                        </a:rPr>
                        <a:t> l’interviewé </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r>
              <a:tr h="180000">
                <a:tc>
                  <a:txBody>
                    <a:bodyPr/>
                    <a:lstStyle/>
                    <a:p>
                      <a:pPr algn="l" fontAlgn="ctr"/>
                      <a:r>
                        <a:rPr lang="fr-FR" sz="1000" b="0" i="0" u="none" strike="noStrike" dirty="0">
                          <a:effectLst/>
                          <a:latin typeface="+mj-lt"/>
                        </a:rPr>
                        <a:t>Artisan, commerçant</a:t>
                      </a:r>
                    </a:p>
                  </a:txBody>
                  <a:tcPr marL="9525" marR="9525" marT="9525" marB="0" anchor="ctr"/>
                </a:tc>
                <a:tc>
                  <a:txBody>
                    <a:bodyPr/>
                    <a:lstStyle/>
                    <a:p>
                      <a:pPr algn="r" fontAlgn="ctr"/>
                      <a:r>
                        <a:rPr lang="fr-FR" sz="1000" b="0" i="0" u="none" strike="noStrike">
                          <a:effectLst/>
                          <a:latin typeface="Arial"/>
                        </a:rPr>
                        <a:t>31</a:t>
                      </a:r>
                    </a:p>
                  </a:txBody>
                  <a:tcPr marL="9525" marR="9525" marT="9525" marB="0" anchor="ctr"/>
                </a:tc>
                <a:tc>
                  <a:txBody>
                    <a:bodyPr/>
                    <a:lstStyle/>
                    <a:p>
                      <a:pPr algn="r" fontAlgn="ctr"/>
                      <a:r>
                        <a:rPr lang="fr-FR" sz="1000" b="0" i="0" u="none" strike="noStrike">
                          <a:effectLst/>
                          <a:latin typeface="Arial"/>
                        </a:rPr>
                        <a:t>3,1</a:t>
                      </a:r>
                    </a:p>
                  </a:txBody>
                  <a:tcPr marL="9525" marR="9525" marT="9525" marB="0" anchor="ctr"/>
                </a:tc>
                <a:tc>
                  <a:txBody>
                    <a:bodyPr/>
                    <a:lstStyle/>
                    <a:p>
                      <a:pPr algn="r" fontAlgn="ctr"/>
                      <a:r>
                        <a:rPr lang="fr-FR" sz="1000" b="0" i="0" u="none" strike="noStrike">
                          <a:effectLst/>
                          <a:latin typeface="Arial"/>
                        </a:rPr>
                        <a:t>32</a:t>
                      </a:r>
                    </a:p>
                  </a:txBody>
                  <a:tcPr marL="9525" marR="9525" marT="9525" marB="0" anchor="ctr"/>
                </a:tc>
                <a:tc>
                  <a:txBody>
                    <a:bodyPr/>
                    <a:lstStyle/>
                    <a:p>
                      <a:pPr algn="r" fontAlgn="ctr"/>
                      <a:r>
                        <a:rPr lang="fr-FR" sz="1000" b="0" i="0" u="none" strike="noStrike">
                          <a:effectLst/>
                          <a:latin typeface="Arial"/>
                        </a:rPr>
                        <a:t>3,2</a:t>
                      </a:r>
                    </a:p>
                  </a:txBody>
                  <a:tcPr marL="9525" marR="9525" marT="9525" marB="0" anchor="ctr"/>
                </a:tc>
              </a:tr>
              <a:tr h="244315">
                <a:tc>
                  <a:txBody>
                    <a:bodyPr/>
                    <a:lstStyle/>
                    <a:p>
                      <a:pPr algn="l" fontAlgn="ctr"/>
                      <a:r>
                        <a:rPr lang="fr-FR" sz="1000" b="0" i="0" u="none" strike="noStrike" dirty="0">
                          <a:effectLst/>
                          <a:latin typeface="+mj-lt"/>
                        </a:rPr>
                        <a:t>Cadres supérieurs</a:t>
                      </a:r>
                    </a:p>
                  </a:txBody>
                  <a:tcPr marL="9525" marR="9525" marT="9525" marB="0" anchor="ctr"/>
                </a:tc>
                <a:tc>
                  <a:txBody>
                    <a:bodyPr/>
                    <a:lstStyle/>
                    <a:p>
                      <a:pPr algn="r" fontAlgn="ctr"/>
                      <a:r>
                        <a:rPr lang="fr-FR" sz="1000" b="0" i="0" u="none" strike="noStrike">
                          <a:effectLst/>
                          <a:latin typeface="Arial"/>
                        </a:rPr>
                        <a:t>87</a:t>
                      </a:r>
                    </a:p>
                  </a:txBody>
                  <a:tcPr marL="9525" marR="9525" marT="9525" marB="0" anchor="ctr"/>
                </a:tc>
                <a:tc>
                  <a:txBody>
                    <a:bodyPr/>
                    <a:lstStyle/>
                    <a:p>
                      <a:pPr algn="r" fontAlgn="ctr"/>
                      <a:r>
                        <a:rPr lang="fr-FR" sz="1000" b="0" i="0" u="none" strike="noStrike">
                          <a:effectLst/>
                          <a:latin typeface="Arial"/>
                        </a:rPr>
                        <a:t>8,7</a:t>
                      </a:r>
                    </a:p>
                  </a:txBody>
                  <a:tcPr marL="9525" marR="9525" marT="9525" marB="0" anchor="ctr"/>
                </a:tc>
                <a:tc>
                  <a:txBody>
                    <a:bodyPr/>
                    <a:lstStyle/>
                    <a:p>
                      <a:pPr algn="r" fontAlgn="ctr"/>
                      <a:r>
                        <a:rPr lang="fr-FR" sz="1000" b="0" i="0" u="none" strike="noStrike">
                          <a:effectLst/>
                          <a:latin typeface="Arial"/>
                        </a:rPr>
                        <a:t>97</a:t>
                      </a:r>
                    </a:p>
                  </a:txBody>
                  <a:tcPr marL="9525" marR="9525" marT="9525" marB="0" anchor="ctr"/>
                </a:tc>
                <a:tc>
                  <a:txBody>
                    <a:bodyPr/>
                    <a:lstStyle/>
                    <a:p>
                      <a:pPr algn="r" fontAlgn="ctr"/>
                      <a:r>
                        <a:rPr lang="fr-FR" sz="1000" b="0" i="0" u="none" strike="noStrike">
                          <a:effectLst/>
                          <a:latin typeface="Arial"/>
                        </a:rPr>
                        <a:t>9,7</a:t>
                      </a:r>
                    </a:p>
                  </a:txBody>
                  <a:tcPr marL="9525" marR="9525" marT="9525" marB="0" anchor="ctr"/>
                </a:tc>
              </a:tr>
              <a:tr h="304800">
                <a:tc>
                  <a:txBody>
                    <a:bodyPr/>
                    <a:lstStyle/>
                    <a:p>
                      <a:pPr algn="l" fontAlgn="ctr"/>
                      <a:r>
                        <a:rPr lang="fr-FR" sz="1000" b="0" i="0" u="none" strike="noStrike" dirty="0">
                          <a:effectLst/>
                          <a:latin typeface="+mj-lt"/>
                        </a:rPr>
                        <a:t>Profession intermédiaire</a:t>
                      </a:r>
                    </a:p>
                  </a:txBody>
                  <a:tcPr marL="9525" marR="9525" marT="9525" marB="0" anchor="ctr"/>
                </a:tc>
                <a:tc>
                  <a:txBody>
                    <a:bodyPr/>
                    <a:lstStyle/>
                    <a:p>
                      <a:pPr algn="r" fontAlgn="ctr"/>
                      <a:r>
                        <a:rPr lang="fr-FR" sz="1000" b="0" i="0" u="none" strike="noStrike">
                          <a:effectLst/>
                          <a:latin typeface="Arial"/>
                        </a:rPr>
                        <a:t>118</a:t>
                      </a:r>
                    </a:p>
                  </a:txBody>
                  <a:tcPr marL="9525" marR="9525" marT="9525" marB="0" anchor="ctr"/>
                </a:tc>
                <a:tc>
                  <a:txBody>
                    <a:bodyPr/>
                    <a:lstStyle/>
                    <a:p>
                      <a:pPr algn="r" fontAlgn="ctr"/>
                      <a:r>
                        <a:rPr lang="fr-FR" sz="1000" b="0" i="0" u="none" strike="noStrike">
                          <a:effectLst/>
                          <a:latin typeface="Arial"/>
                        </a:rPr>
                        <a:t>11,7</a:t>
                      </a:r>
                    </a:p>
                  </a:txBody>
                  <a:tcPr marL="9525" marR="9525" marT="9525" marB="0" anchor="ctr"/>
                </a:tc>
                <a:tc>
                  <a:txBody>
                    <a:bodyPr/>
                    <a:lstStyle/>
                    <a:p>
                      <a:pPr algn="r" fontAlgn="ctr"/>
                      <a:r>
                        <a:rPr lang="fr-FR" sz="1000" b="0" i="0" u="none" strike="noStrike">
                          <a:effectLst/>
                          <a:latin typeface="Arial"/>
                        </a:rPr>
                        <a:t>133</a:t>
                      </a:r>
                    </a:p>
                  </a:txBody>
                  <a:tcPr marL="9525" marR="9525" marT="9525" marB="0" anchor="ctr"/>
                </a:tc>
                <a:tc>
                  <a:txBody>
                    <a:bodyPr/>
                    <a:lstStyle/>
                    <a:p>
                      <a:pPr algn="r" fontAlgn="ctr"/>
                      <a:r>
                        <a:rPr lang="fr-FR" sz="1000" b="0" i="0" u="none" strike="noStrike">
                          <a:effectLst/>
                          <a:latin typeface="Arial"/>
                        </a:rPr>
                        <a:t>13,2</a:t>
                      </a:r>
                    </a:p>
                  </a:txBody>
                  <a:tcPr marL="9525" marR="9525" marT="9525" marB="0" anchor="ctr"/>
                </a:tc>
              </a:tr>
              <a:tr h="224155">
                <a:tc>
                  <a:txBody>
                    <a:bodyPr/>
                    <a:lstStyle/>
                    <a:p>
                      <a:pPr algn="l" fontAlgn="ctr"/>
                      <a:r>
                        <a:rPr lang="fr-FR" sz="1000" b="0" i="0" u="none" strike="noStrike" dirty="0">
                          <a:effectLst/>
                          <a:latin typeface="+mj-lt"/>
                        </a:rPr>
                        <a:t>Agriculteur</a:t>
                      </a:r>
                    </a:p>
                  </a:txBody>
                  <a:tcPr marL="9525" marR="9525" marT="9525" marB="0" anchor="ctr"/>
                </a:tc>
                <a:tc>
                  <a:txBody>
                    <a:bodyPr/>
                    <a:lstStyle/>
                    <a:p>
                      <a:pPr algn="r" fontAlgn="ctr"/>
                      <a:r>
                        <a:rPr lang="fr-FR" sz="1000" b="0" i="0" u="none" strike="noStrike">
                          <a:effectLst/>
                          <a:latin typeface="Arial"/>
                        </a:rPr>
                        <a:t>12</a:t>
                      </a:r>
                    </a:p>
                  </a:txBody>
                  <a:tcPr marL="9525" marR="9525" marT="9525" marB="0" anchor="ctr"/>
                </a:tc>
                <a:tc>
                  <a:txBody>
                    <a:bodyPr/>
                    <a:lstStyle/>
                    <a:p>
                      <a:pPr algn="r" fontAlgn="ctr"/>
                      <a:r>
                        <a:rPr lang="fr-FR" sz="1000" b="0" i="0" u="none" strike="noStrike">
                          <a:effectLst/>
                          <a:latin typeface="Arial"/>
                        </a:rPr>
                        <a:t>1,2</a:t>
                      </a:r>
                    </a:p>
                  </a:txBody>
                  <a:tcPr marL="9525" marR="9525" marT="9525" marB="0" anchor="ctr"/>
                </a:tc>
                <a:tc>
                  <a:txBody>
                    <a:bodyPr/>
                    <a:lstStyle/>
                    <a:p>
                      <a:pPr algn="r" fontAlgn="ctr"/>
                      <a:r>
                        <a:rPr lang="fr-FR" sz="1000" b="0" i="0" u="none" strike="noStrike">
                          <a:effectLst/>
                          <a:latin typeface="Arial"/>
                        </a:rPr>
                        <a:t>10</a:t>
                      </a:r>
                    </a:p>
                  </a:txBody>
                  <a:tcPr marL="9525" marR="9525" marT="9525" marB="0" anchor="ctr"/>
                </a:tc>
                <a:tc>
                  <a:txBody>
                    <a:bodyPr/>
                    <a:lstStyle/>
                    <a:p>
                      <a:pPr algn="r" fontAlgn="ctr"/>
                      <a:r>
                        <a:rPr lang="fr-FR" sz="1000" b="0" i="0" u="none" strike="noStrike">
                          <a:effectLst/>
                          <a:latin typeface="Arial"/>
                        </a:rPr>
                        <a:t>1,0</a:t>
                      </a:r>
                    </a:p>
                  </a:txBody>
                  <a:tcPr marL="9525" marR="9525" marT="9525" marB="0" anchor="ctr"/>
                </a:tc>
              </a:tr>
              <a:tr h="223520">
                <a:tc>
                  <a:txBody>
                    <a:bodyPr/>
                    <a:lstStyle/>
                    <a:p>
                      <a:pPr algn="l" fontAlgn="ctr"/>
                      <a:r>
                        <a:rPr lang="fr-FR" sz="1000" b="0" i="0" u="none" strike="noStrike" dirty="0">
                          <a:effectLst/>
                          <a:latin typeface="+mj-lt"/>
                        </a:rPr>
                        <a:t>Employé</a:t>
                      </a:r>
                    </a:p>
                  </a:txBody>
                  <a:tcPr marL="9525" marR="9525" marT="9525" marB="0" anchor="ctr"/>
                </a:tc>
                <a:tc>
                  <a:txBody>
                    <a:bodyPr/>
                    <a:lstStyle/>
                    <a:p>
                      <a:pPr algn="r" fontAlgn="ctr"/>
                      <a:r>
                        <a:rPr lang="fr-FR" sz="1000" b="0" i="0" u="none" strike="noStrike">
                          <a:effectLst/>
                          <a:latin typeface="Arial"/>
                        </a:rPr>
                        <a:t>189</a:t>
                      </a:r>
                    </a:p>
                  </a:txBody>
                  <a:tcPr marL="9525" marR="9525" marT="9525" marB="0" anchor="ctr"/>
                </a:tc>
                <a:tc>
                  <a:txBody>
                    <a:bodyPr/>
                    <a:lstStyle/>
                    <a:p>
                      <a:pPr algn="r" fontAlgn="ctr"/>
                      <a:r>
                        <a:rPr lang="fr-FR" sz="1000" b="0" i="0" u="none" strike="noStrike">
                          <a:effectLst/>
                          <a:latin typeface="Arial"/>
                        </a:rPr>
                        <a:t>18,8</a:t>
                      </a:r>
                    </a:p>
                  </a:txBody>
                  <a:tcPr marL="9525" marR="9525" marT="9525" marB="0" anchor="ctr"/>
                </a:tc>
                <a:tc>
                  <a:txBody>
                    <a:bodyPr/>
                    <a:lstStyle/>
                    <a:p>
                      <a:pPr algn="r" fontAlgn="ctr"/>
                      <a:r>
                        <a:rPr lang="fr-FR" sz="1000" b="0" i="0" u="none" strike="noStrike">
                          <a:effectLst/>
                          <a:latin typeface="Arial"/>
                        </a:rPr>
                        <a:t>162</a:t>
                      </a:r>
                    </a:p>
                  </a:txBody>
                  <a:tcPr marL="9525" marR="9525" marT="9525" marB="0" anchor="ctr"/>
                </a:tc>
                <a:tc>
                  <a:txBody>
                    <a:bodyPr/>
                    <a:lstStyle/>
                    <a:p>
                      <a:pPr algn="r" fontAlgn="ctr"/>
                      <a:r>
                        <a:rPr lang="fr-FR" sz="1000" b="0" i="0" u="none" strike="noStrike">
                          <a:effectLst/>
                          <a:latin typeface="Arial"/>
                        </a:rPr>
                        <a:t>16,1</a:t>
                      </a:r>
                    </a:p>
                  </a:txBody>
                  <a:tcPr marL="9525" marR="9525" marT="9525" marB="0" anchor="ctr"/>
                </a:tc>
              </a:tr>
              <a:tr h="203200">
                <a:tc>
                  <a:txBody>
                    <a:bodyPr/>
                    <a:lstStyle/>
                    <a:p>
                      <a:pPr algn="l" fontAlgn="ctr"/>
                      <a:r>
                        <a:rPr lang="fr-FR" sz="1000" b="0" i="0" u="none" strike="noStrike" dirty="0">
                          <a:effectLst/>
                          <a:latin typeface="+mj-lt"/>
                        </a:rPr>
                        <a:t>Ouvrier</a:t>
                      </a:r>
                    </a:p>
                  </a:txBody>
                  <a:tcPr marL="9525" marR="9525" marT="9525" marB="0" anchor="ctr"/>
                </a:tc>
                <a:tc>
                  <a:txBody>
                    <a:bodyPr/>
                    <a:lstStyle/>
                    <a:p>
                      <a:pPr algn="r" fontAlgn="ctr"/>
                      <a:r>
                        <a:rPr lang="fr-FR" sz="1000" b="0" i="0" u="none" strike="noStrike">
                          <a:effectLst/>
                          <a:latin typeface="Arial"/>
                        </a:rPr>
                        <a:t>154</a:t>
                      </a:r>
                    </a:p>
                  </a:txBody>
                  <a:tcPr marL="9525" marR="9525" marT="9525" marB="0" anchor="ctr"/>
                </a:tc>
                <a:tc>
                  <a:txBody>
                    <a:bodyPr/>
                    <a:lstStyle/>
                    <a:p>
                      <a:pPr algn="r" fontAlgn="ctr"/>
                      <a:r>
                        <a:rPr lang="fr-FR" sz="1000" b="0" i="0" u="none" strike="noStrike">
                          <a:effectLst/>
                          <a:latin typeface="Arial"/>
                        </a:rPr>
                        <a:t>15,3</a:t>
                      </a:r>
                    </a:p>
                  </a:txBody>
                  <a:tcPr marL="9525" marR="9525" marT="9525" marB="0" anchor="ctr"/>
                </a:tc>
                <a:tc>
                  <a:txBody>
                    <a:bodyPr/>
                    <a:lstStyle/>
                    <a:p>
                      <a:pPr algn="r" fontAlgn="ctr"/>
                      <a:r>
                        <a:rPr lang="fr-FR" sz="1000" b="0" i="0" u="none" strike="noStrike">
                          <a:effectLst/>
                          <a:latin typeface="Arial"/>
                        </a:rPr>
                        <a:t>125</a:t>
                      </a:r>
                    </a:p>
                  </a:txBody>
                  <a:tcPr marL="9525" marR="9525" marT="9525" marB="0" anchor="ctr"/>
                </a:tc>
                <a:tc>
                  <a:txBody>
                    <a:bodyPr/>
                    <a:lstStyle/>
                    <a:p>
                      <a:pPr algn="r" fontAlgn="ctr"/>
                      <a:r>
                        <a:rPr lang="fr-FR" sz="1000" b="0" i="0" u="none" strike="noStrike">
                          <a:effectLst/>
                          <a:latin typeface="Arial"/>
                        </a:rPr>
                        <a:t>12,4</a:t>
                      </a:r>
                    </a:p>
                  </a:txBody>
                  <a:tcPr marL="9525" marR="9525" marT="9525" marB="0" anchor="ctr"/>
                </a:tc>
              </a:tr>
              <a:tr h="193040">
                <a:tc>
                  <a:txBody>
                    <a:bodyPr/>
                    <a:lstStyle/>
                    <a:p>
                      <a:pPr algn="l" fontAlgn="ctr"/>
                      <a:r>
                        <a:rPr lang="fr-FR" sz="1000" b="0" i="0" u="none" strike="noStrike" dirty="0">
                          <a:effectLst/>
                          <a:latin typeface="+mj-lt"/>
                        </a:rPr>
                        <a:t>Retraité</a:t>
                      </a:r>
                    </a:p>
                  </a:txBody>
                  <a:tcPr marL="9525" marR="9525" marT="9525" marB="0" anchor="ctr"/>
                </a:tc>
                <a:tc>
                  <a:txBody>
                    <a:bodyPr/>
                    <a:lstStyle/>
                    <a:p>
                      <a:pPr algn="r" fontAlgn="ctr"/>
                      <a:r>
                        <a:rPr lang="fr-FR" sz="1000" b="0" i="0" u="none" strike="noStrike">
                          <a:effectLst/>
                          <a:latin typeface="Arial"/>
                        </a:rPr>
                        <a:t>249</a:t>
                      </a:r>
                    </a:p>
                  </a:txBody>
                  <a:tcPr marL="9525" marR="9525" marT="9525" marB="0" anchor="ctr"/>
                </a:tc>
                <a:tc>
                  <a:txBody>
                    <a:bodyPr/>
                    <a:lstStyle/>
                    <a:p>
                      <a:pPr algn="r" fontAlgn="ctr"/>
                      <a:r>
                        <a:rPr lang="fr-FR" sz="1000" b="0" i="0" u="none" strike="noStrike">
                          <a:effectLst/>
                          <a:latin typeface="Arial"/>
                        </a:rPr>
                        <a:t>24,8</a:t>
                      </a:r>
                    </a:p>
                  </a:txBody>
                  <a:tcPr marL="9525" marR="9525" marT="9525" marB="0" anchor="ctr"/>
                </a:tc>
                <a:tc>
                  <a:txBody>
                    <a:bodyPr/>
                    <a:lstStyle/>
                    <a:p>
                      <a:pPr algn="r" fontAlgn="ctr"/>
                      <a:r>
                        <a:rPr lang="fr-FR" sz="1000" b="0" i="0" u="none" strike="noStrike">
                          <a:effectLst/>
                          <a:latin typeface="Arial"/>
                        </a:rPr>
                        <a:t>248</a:t>
                      </a:r>
                    </a:p>
                  </a:txBody>
                  <a:tcPr marL="9525" marR="9525" marT="9525" marB="0" anchor="ctr"/>
                </a:tc>
                <a:tc>
                  <a:txBody>
                    <a:bodyPr/>
                    <a:lstStyle/>
                    <a:p>
                      <a:pPr algn="r" fontAlgn="ctr"/>
                      <a:r>
                        <a:rPr lang="fr-FR" sz="1000" b="0" i="0" u="none" strike="noStrike">
                          <a:effectLst/>
                          <a:latin typeface="Arial"/>
                        </a:rPr>
                        <a:t>24,7</a:t>
                      </a:r>
                    </a:p>
                  </a:txBody>
                  <a:tcPr marL="9525" marR="9525" marT="9525" marB="0" anchor="ctr"/>
                </a:tc>
              </a:tr>
              <a:tr h="111760">
                <a:tc>
                  <a:txBody>
                    <a:bodyPr/>
                    <a:lstStyle/>
                    <a:p>
                      <a:pPr algn="l" fontAlgn="ctr"/>
                      <a:r>
                        <a:rPr lang="fr-FR" sz="1000" b="0" i="0" u="none" strike="noStrike" dirty="0">
                          <a:effectLst/>
                          <a:latin typeface="+mj-lt"/>
                        </a:rPr>
                        <a:t>Etudiant, lycéen</a:t>
                      </a:r>
                    </a:p>
                  </a:txBody>
                  <a:tcPr marL="9525" marR="9525" marT="9525" marB="0" anchor="ctr"/>
                </a:tc>
                <a:tc>
                  <a:txBody>
                    <a:bodyPr/>
                    <a:lstStyle/>
                    <a:p>
                      <a:pPr algn="r" fontAlgn="ctr"/>
                      <a:r>
                        <a:rPr lang="fr-FR" sz="1000" b="0" i="0" u="none" strike="noStrike">
                          <a:effectLst/>
                          <a:latin typeface="Arial"/>
                        </a:rPr>
                        <a:t>78</a:t>
                      </a:r>
                    </a:p>
                  </a:txBody>
                  <a:tcPr marL="9525" marR="9525" marT="9525" marB="0" anchor="ctr"/>
                </a:tc>
                <a:tc>
                  <a:txBody>
                    <a:bodyPr/>
                    <a:lstStyle/>
                    <a:p>
                      <a:pPr algn="r" fontAlgn="ctr"/>
                      <a:r>
                        <a:rPr lang="fr-FR" sz="1000" b="0" i="0" u="none" strike="noStrike">
                          <a:effectLst/>
                          <a:latin typeface="Arial"/>
                        </a:rPr>
                        <a:t>7,8</a:t>
                      </a:r>
                    </a:p>
                  </a:txBody>
                  <a:tcPr marL="9525" marR="9525" marT="9525" marB="0" anchor="ctr"/>
                </a:tc>
                <a:tc>
                  <a:txBody>
                    <a:bodyPr/>
                    <a:lstStyle/>
                    <a:p>
                      <a:pPr algn="r" fontAlgn="ctr"/>
                      <a:r>
                        <a:rPr lang="fr-FR" sz="1000" b="0" i="0" u="none" strike="noStrike">
                          <a:effectLst/>
                          <a:latin typeface="Arial"/>
                        </a:rPr>
                        <a:t>85</a:t>
                      </a:r>
                    </a:p>
                  </a:txBody>
                  <a:tcPr marL="9525" marR="9525" marT="9525" marB="0" anchor="ctr"/>
                </a:tc>
                <a:tc>
                  <a:txBody>
                    <a:bodyPr/>
                    <a:lstStyle/>
                    <a:p>
                      <a:pPr algn="r" fontAlgn="ctr"/>
                      <a:r>
                        <a:rPr lang="fr-FR" sz="1000" b="0" i="0" u="none" strike="noStrike">
                          <a:effectLst/>
                          <a:latin typeface="Arial"/>
                        </a:rPr>
                        <a:t>8,5</a:t>
                      </a:r>
                    </a:p>
                  </a:txBody>
                  <a:tcPr marL="9525" marR="9525" marT="9525" marB="0" anchor="ctr"/>
                </a:tc>
              </a:tr>
              <a:tr h="142875">
                <a:tc>
                  <a:txBody>
                    <a:bodyPr/>
                    <a:lstStyle/>
                    <a:p>
                      <a:pPr algn="l" fontAlgn="ctr"/>
                      <a:r>
                        <a:rPr lang="fr-FR" sz="1000" b="0" i="0" u="none" strike="noStrike" dirty="0">
                          <a:effectLst/>
                          <a:latin typeface="+mj-lt"/>
                        </a:rPr>
                        <a:t>Autre inactif</a:t>
                      </a:r>
                    </a:p>
                  </a:txBody>
                  <a:tcPr marL="9525" marR="9525" marT="9525" marB="0" anchor="ctr"/>
                </a:tc>
                <a:tc>
                  <a:txBody>
                    <a:bodyPr/>
                    <a:lstStyle/>
                    <a:p>
                      <a:pPr algn="r" fontAlgn="ctr"/>
                      <a:r>
                        <a:rPr lang="fr-FR" sz="1000" b="0" i="0" u="none" strike="noStrike" dirty="0">
                          <a:effectLst/>
                          <a:latin typeface="Arial"/>
                        </a:rPr>
                        <a:t>87</a:t>
                      </a:r>
                    </a:p>
                  </a:txBody>
                  <a:tcPr marL="9525" marR="9525" marT="9525" marB="0" anchor="ctr"/>
                </a:tc>
                <a:tc>
                  <a:txBody>
                    <a:bodyPr/>
                    <a:lstStyle/>
                    <a:p>
                      <a:pPr algn="r" fontAlgn="ctr"/>
                      <a:r>
                        <a:rPr lang="fr-FR" sz="1000" b="0" i="0" u="none" strike="noStrike" dirty="0">
                          <a:effectLst/>
                          <a:latin typeface="Arial"/>
                        </a:rPr>
                        <a:t>8,7</a:t>
                      </a:r>
                    </a:p>
                  </a:txBody>
                  <a:tcPr marL="9525" marR="9525" marT="9525" marB="0" anchor="ctr"/>
                </a:tc>
                <a:tc>
                  <a:txBody>
                    <a:bodyPr/>
                    <a:lstStyle/>
                    <a:p>
                      <a:pPr algn="r" fontAlgn="ctr"/>
                      <a:r>
                        <a:rPr lang="fr-FR" sz="1000" b="0" i="0" u="none" strike="noStrike" dirty="0">
                          <a:effectLst/>
                          <a:latin typeface="Arial"/>
                        </a:rPr>
                        <a:t>113</a:t>
                      </a:r>
                    </a:p>
                  </a:txBody>
                  <a:tcPr marL="9525" marR="9525" marT="9525" marB="0" anchor="ctr"/>
                </a:tc>
                <a:tc>
                  <a:txBody>
                    <a:bodyPr/>
                    <a:lstStyle/>
                    <a:p>
                      <a:pPr algn="r" fontAlgn="ctr"/>
                      <a:r>
                        <a:rPr lang="fr-FR" sz="1000" b="0" i="0" u="none" strike="noStrike" dirty="0">
                          <a:effectLst/>
                          <a:latin typeface="Arial"/>
                        </a:rPr>
                        <a:t>11,2</a:t>
                      </a:r>
                    </a:p>
                  </a:txBody>
                  <a:tcPr marL="9525" marR="9525" marT="9525" marB="0" anchor="ctr"/>
                </a:tc>
              </a:tr>
              <a:tr h="196555">
                <a:tc gridSpan="5">
                  <a:txBody>
                    <a:bodyPr/>
                    <a:lstStyle/>
                    <a:p>
                      <a:pPr algn="l" fontAlgn="ctr"/>
                      <a:r>
                        <a:rPr lang="fr-FR" sz="1000" b="1" u="none" strike="noStrike" dirty="0" smtClean="0">
                          <a:effectLst/>
                          <a:latin typeface="+mj-lt"/>
                        </a:rPr>
                        <a:t>CSP du chef de famille</a:t>
                      </a: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r>
              <a:tr h="294640">
                <a:tc>
                  <a:txBody>
                    <a:bodyPr/>
                    <a:lstStyle/>
                    <a:p>
                      <a:pPr algn="l" fontAlgn="ctr"/>
                      <a:r>
                        <a:rPr lang="fr-FR" sz="1000" b="0" i="0" u="none" strike="noStrike" dirty="0">
                          <a:effectLst/>
                          <a:latin typeface="+mj-lt"/>
                        </a:rPr>
                        <a:t>Artisan, commerçant</a:t>
                      </a:r>
                    </a:p>
                  </a:txBody>
                  <a:tcPr marL="9525" marR="9525" marT="9525" marB="0" anchor="ctr"/>
                </a:tc>
                <a:tc>
                  <a:txBody>
                    <a:bodyPr/>
                    <a:lstStyle/>
                    <a:p>
                      <a:pPr algn="r" fontAlgn="ctr"/>
                      <a:r>
                        <a:rPr lang="fr-FR" sz="1000" b="0" i="0" u="none" strike="noStrike">
                          <a:effectLst/>
                          <a:latin typeface="Arial"/>
                        </a:rPr>
                        <a:t>43</a:t>
                      </a:r>
                    </a:p>
                  </a:txBody>
                  <a:tcPr marL="9525" marR="9525" marT="9525" marB="0" anchor="ctr"/>
                </a:tc>
                <a:tc>
                  <a:txBody>
                    <a:bodyPr/>
                    <a:lstStyle/>
                    <a:p>
                      <a:pPr algn="r" fontAlgn="ctr"/>
                      <a:r>
                        <a:rPr lang="fr-FR" sz="1000" b="0" i="0" u="none" strike="noStrike">
                          <a:effectLst/>
                          <a:latin typeface="Arial"/>
                        </a:rPr>
                        <a:t>4,3</a:t>
                      </a:r>
                    </a:p>
                  </a:txBody>
                  <a:tcPr marL="9525" marR="9525" marT="9525" marB="0" anchor="ctr"/>
                </a:tc>
                <a:tc>
                  <a:txBody>
                    <a:bodyPr/>
                    <a:lstStyle/>
                    <a:p>
                      <a:pPr algn="r" fontAlgn="ctr"/>
                      <a:r>
                        <a:rPr lang="fr-FR" sz="1000" b="0" i="0" u="none" strike="noStrike">
                          <a:effectLst/>
                          <a:latin typeface="Arial"/>
                        </a:rPr>
                        <a:t>51</a:t>
                      </a:r>
                    </a:p>
                  </a:txBody>
                  <a:tcPr marL="9525" marR="9525" marT="9525" marB="0" anchor="ctr"/>
                </a:tc>
                <a:tc>
                  <a:txBody>
                    <a:bodyPr/>
                    <a:lstStyle/>
                    <a:p>
                      <a:pPr algn="r" fontAlgn="ctr"/>
                      <a:r>
                        <a:rPr lang="fr-FR" sz="1000" b="0" i="0" u="none" strike="noStrike">
                          <a:effectLst/>
                          <a:latin typeface="Arial"/>
                        </a:rPr>
                        <a:t>5,1</a:t>
                      </a:r>
                    </a:p>
                  </a:txBody>
                  <a:tcPr marL="9525" marR="9525" marT="9525" marB="0" anchor="ctr"/>
                </a:tc>
              </a:tr>
              <a:tr h="174465">
                <a:tc>
                  <a:txBody>
                    <a:bodyPr/>
                    <a:lstStyle/>
                    <a:p>
                      <a:pPr algn="l" fontAlgn="ctr"/>
                      <a:r>
                        <a:rPr lang="fr-FR" sz="1000" b="0" i="0" u="none" strike="noStrike" dirty="0">
                          <a:effectLst/>
                          <a:latin typeface="+mj-lt"/>
                        </a:rPr>
                        <a:t>Cadres supérieurs</a:t>
                      </a:r>
                    </a:p>
                  </a:txBody>
                  <a:tcPr marL="9525" marR="9525" marT="9525" marB="0" anchor="ctr"/>
                </a:tc>
                <a:tc>
                  <a:txBody>
                    <a:bodyPr/>
                    <a:lstStyle/>
                    <a:p>
                      <a:pPr algn="r" fontAlgn="ctr"/>
                      <a:r>
                        <a:rPr lang="fr-FR" sz="1000" b="0" i="0" u="none" strike="noStrike">
                          <a:effectLst/>
                          <a:latin typeface="Arial"/>
                        </a:rPr>
                        <a:t>117</a:t>
                      </a:r>
                    </a:p>
                  </a:txBody>
                  <a:tcPr marL="9525" marR="9525" marT="9525" marB="0" anchor="ctr"/>
                </a:tc>
                <a:tc>
                  <a:txBody>
                    <a:bodyPr/>
                    <a:lstStyle/>
                    <a:p>
                      <a:pPr algn="r" fontAlgn="ctr"/>
                      <a:r>
                        <a:rPr lang="fr-FR" sz="1000" b="0" i="0" u="none" strike="noStrike">
                          <a:effectLst/>
                          <a:latin typeface="Arial"/>
                        </a:rPr>
                        <a:t>11,6</a:t>
                      </a:r>
                    </a:p>
                  </a:txBody>
                  <a:tcPr marL="9525" marR="9525" marT="9525" marB="0" anchor="ctr"/>
                </a:tc>
                <a:tc>
                  <a:txBody>
                    <a:bodyPr/>
                    <a:lstStyle/>
                    <a:p>
                      <a:pPr algn="r" fontAlgn="ctr"/>
                      <a:r>
                        <a:rPr lang="fr-FR" sz="1000" b="0" i="0" u="none" strike="noStrike">
                          <a:effectLst/>
                          <a:latin typeface="Arial"/>
                        </a:rPr>
                        <a:t>140</a:t>
                      </a:r>
                    </a:p>
                  </a:txBody>
                  <a:tcPr marL="9525" marR="9525" marT="9525" marB="0" anchor="ctr"/>
                </a:tc>
                <a:tc>
                  <a:txBody>
                    <a:bodyPr/>
                    <a:lstStyle/>
                    <a:p>
                      <a:pPr algn="r" fontAlgn="ctr"/>
                      <a:r>
                        <a:rPr lang="fr-FR" sz="1000" b="0" i="0" u="none" strike="noStrike">
                          <a:effectLst/>
                          <a:latin typeface="Arial"/>
                        </a:rPr>
                        <a:t>13,9</a:t>
                      </a:r>
                    </a:p>
                  </a:txBody>
                  <a:tcPr marL="9525" marR="9525" marT="9525" marB="0" anchor="ctr"/>
                </a:tc>
              </a:tr>
              <a:tr h="294640">
                <a:tc>
                  <a:txBody>
                    <a:bodyPr/>
                    <a:lstStyle/>
                    <a:p>
                      <a:pPr algn="l" fontAlgn="ctr"/>
                      <a:r>
                        <a:rPr lang="fr-FR" sz="1000" b="0" i="0" u="none" strike="noStrike" dirty="0">
                          <a:effectLst/>
                          <a:latin typeface="+mj-lt"/>
                        </a:rPr>
                        <a:t>Profession intermédiaire</a:t>
                      </a:r>
                    </a:p>
                  </a:txBody>
                  <a:tcPr marL="9525" marR="9525" marT="9525" marB="0" anchor="ctr"/>
                </a:tc>
                <a:tc>
                  <a:txBody>
                    <a:bodyPr/>
                    <a:lstStyle/>
                    <a:p>
                      <a:pPr algn="r" fontAlgn="ctr"/>
                      <a:r>
                        <a:rPr lang="fr-FR" sz="1000" b="0" i="0" u="none" strike="noStrike">
                          <a:effectLst/>
                          <a:latin typeface="Arial"/>
                        </a:rPr>
                        <a:t>132</a:t>
                      </a:r>
                    </a:p>
                  </a:txBody>
                  <a:tcPr marL="9525" marR="9525" marT="9525" marB="0" anchor="ctr"/>
                </a:tc>
                <a:tc>
                  <a:txBody>
                    <a:bodyPr/>
                    <a:lstStyle/>
                    <a:p>
                      <a:pPr algn="r" fontAlgn="ctr"/>
                      <a:r>
                        <a:rPr lang="fr-FR" sz="1000" b="0" i="0" u="none" strike="noStrike">
                          <a:effectLst/>
                          <a:latin typeface="Arial"/>
                        </a:rPr>
                        <a:t>13,1</a:t>
                      </a:r>
                    </a:p>
                  </a:txBody>
                  <a:tcPr marL="9525" marR="9525" marT="9525" marB="0" anchor="ctr"/>
                </a:tc>
                <a:tc>
                  <a:txBody>
                    <a:bodyPr/>
                    <a:lstStyle/>
                    <a:p>
                      <a:pPr algn="r" fontAlgn="ctr"/>
                      <a:r>
                        <a:rPr lang="fr-FR" sz="1000" b="0" i="0" u="none" strike="noStrike">
                          <a:effectLst/>
                          <a:latin typeface="Arial"/>
                        </a:rPr>
                        <a:t>148</a:t>
                      </a:r>
                    </a:p>
                  </a:txBody>
                  <a:tcPr marL="9525" marR="9525" marT="9525" marB="0" anchor="ctr"/>
                </a:tc>
                <a:tc>
                  <a:txBody>
                    <a:bodyPr/>
                    <a:lstStyle/>
                    <a:p>
                      <a:pPr algn="r" fontAlgn="ctr"/>
                      <a:r>
                        <a:rPr lang="fr-FR" sz="1000" b="0" i="0" u="none" strike="noStrike">
                          <a:effectLst/>
                          <a:latin typeface="Arial"/>
                        </a:rPr>
                        <a:t>14,7</a:t>
                      </a:r>
                    </a:p>
                  </a:txBody>
                  <a:tcPr marL="9525" marR="9525" marT="9525" marB="0" anchor="ctr"/>
                </a:tc>
              </a:tr>
              <a:tr h="182246">
                <a:tc>
                  <a:txBody>
                    <a:bodyPr/>
                    <a:lstStyle/>
                    <a:p>
                      <a:pPr algn="l" fontAlgn="ctr"/>
                      <a:r>
                        <a:rPr lang="fr-FR" sz="1000" b="0" i="0" u="none" strike="noStrike" dirty="0">
                          <a:effectLst/>
                          <a:latin typeface="+mj-lt"/>
                        </a:rPr>
                        <a:t>Agriculteur</a:t>
                      </a:r>
                    </a:p>
                  </a:txBody>
                  <a:tcPr marL="9525" marR="9525" marT="9525" marB="0" anchor="ctr"/>
                </a:tc>
                <a:tc>
                  <a:txBody>
                    <a:bodyPr/>
                    <a:lstStyle/>
                    <a:p>
                      <a:pPr algn="r" fontAlgn="ctr"/>
                      <a:r>
                        <a:rPr lang="fr-FR" sz="1000" b="0" i="0" u="none" strike="noStrike">
                          <a:effectLst/>
                          <a:latin typeface="Arial"/>
                        </a:rPr>
                        <a:t>20</a:t>
                      </a:r>
                    </a:p>
                  </a:txBody>
                  <a:tcPr marL="9525" marR="9525" marT="9525" marB="0" anchor="ctr"/>
                </a:tc>
                <a:tc>
                  <a:txBody>
                    <a:bodyPr/>
                    <a:lstStyle/>
                    <a:p>
                      <a:pPr algn="r" fontAlgn="ctr"/>
                      <a:r>
                        <a:rPr lang="fr-FR" sz="1000" b="0" i="0" u="none" strike="noStrike">
                          <a:effectLst/>
                          <a:latin typeface="Arial"/>
                        </a:rPr>
                        <a:t>2,0</a:t>
                      </a:r>
                    </a:p>
                  </a:txBody>
                  <a:tcPr marL="9525" marR="9525" marT="9525" marB="0" anchor="ctr"/>
                </a:tc>
                <a:tc>
                  <a:txBody>
                    <a:bodyPr/>
                    <a:lstStyle/>
                    <a:p>
                      <a:pPr algn="r" fontAlgn="ctr"/>
                      <a:r>
                        <a:rPr lang="fr-FR" sz="1000" b="0" i="0" u="none" strike="noStrike">
                          <a:effectLst/>
                          <a:latin typeface="Arial"/>
                        </a:rPr>
                        <a:t>16</a:t>
                      </a:r>
                    </a:p>
                  </a:txBody>
                  <a:tcPr marL="9525" marR="9525" marT="9525" marB="0" anchor="ctr"/>
                </a:tc>
                <a:tc>
                  <a:txBody>
                    <a:bodyPr/>
                    <a:lstStyle/>
                    <a:p>
                      <a:pPr algn="r" fontAlgn="ctr"/>
                      <a:r>
                        <a:rPr lang="fr-FR" sz="1000" b="0" i="0" u="none" strike="noStrike">
                          <a:effectLst/>
                          <a:latin typeface="Arial"/>
                        </a:rPr>
                        <a:t>1,6</a:t>
                      </a:r>
                    </a:p>
                  </a:txBody>
                  <a:tcPr marL="9525" marR="9525" marT="9525" marB="0" anchor="ctr"/>
                </a:tc>
              </a:tr>
              <a:tr h="162560">
                <a:tc>
                  <a:txBody>
                    <a:bodyPr/>
                    <a:lstStyle/>
                    <a:p>
                      <a:pPr algn="l" fontAlgn="ctr"/>
                      <a:r>
                        <a:rPr lang="fr-FR" sz="1000" b="0" i="0" u="none" strike="noStrike" dirty="0">
                          <a:effectLst/>
                          <a:latin typeface="+mj-lt"/>
                        </a:rPr>
                        <a:t>Employé</a:t>
                      </a:r>
                    </a:p>
                  </a:txBody>
                  <a:tcPr marL="9525" marR="9525" marT="9525" marB="0" anchor="ctr"/>
                </a:tc>
                <a:tc>
                  <a:txBody>
                    <a:bodyPr/>
                    <a:lstStyle/>
                    <a:p>
                      <a:pPr algn="r" fontAlgn="ctr"/>
                      <a:r>
                        <a:rPr lang="fr-FR" sz="1000" b="0" i="0" u="none" strike="noStrike">
                          <a:effectLst/>
                          <a:latin typeface="Arial"/>
                        </a:rPr>
                        <a:t>148</a:t>
                      </a:r>
                    </a:p>
                  </a:txBody>
                  <a:tcPr marL="9525" marR="9525" marT="9525" marB="0" anchor="ctr"/>
                </a:tc>
                <a:tc>
                  <a:txBody>
                    <a:bodyPr/>
                    <a:lstStyle/>
                    <a:p>
                      <a:pPr algn="r" fontAlgn="ctr"/>
                      <a:r>
                        <a:rPr lang="fr-FR" sz="1000" b="0" i="0" u="none" strike="noStrike">
                          <a:effectLst/>
                          <a:latin typeface="Arial"/>
                        </a:rPr>
                        <a:t>14,7</a:t>
                      </a:r>
                    </a:p>
                  </a:txBody>
                  <a:tcPr marL="9525" marR="9525" marT="9525" marB="0" anchor="ctr"/>
                </a:tc>
                <a:tc>
                  <a:txBody>
                    <a:bodyPr/>
                    <a:lstStyle/>
                    <a:p>
                      <a:pPr algn="r" fontAlgn="ctr"/>
                      <a:r>
                        <a:rPr lang="fr-FR" sz="1000" b="0" i="0" u="none" strike="noStrike">
                          <a:effectLst/>
                          <a:latin typeface="Arial"/>
                        </a:rPr>
                        <a:t>104</a:t>
                      </a:r>
                    </a:p>
                  </a:txBody>
                  <a:tcPr marL="9525" marR="9525" marT="9525" marB="0" anchor="ctr"/>
                </a:tc>
                <a:tc>
                  <a:txBody>
                    <a:bodyPr/>
                    <a:lstStyle/>
                    <a:p>
                      <a:pPr algn="r" fontAlgn="ctr"/>
                      <a:r>
                        <a:rPr lang="fr-FR" sz="1000" b="0" i="0" u="none" strike="noStrike">
                          <a:effectLst/>
                          <a:latin typeface="Arial"/>
                        </a:rPr>
                        <a:t>10,4</a:t>
                      </a:r>
                    </a:p>
                  </a:txBody>
                  <a:tcPr marL="9525" marR="9525" marT="9525" marB="0" anchor="ctr"/>
                </a:tc>
              </a:tr>
              <a:tr h="172720">
                <a:tc>
                  <a:txBody>
                    <a:bodyPr/>
                    <a:lstStyle/>
                    <a:p>
                      <a:pPr algn="l" fontAlgn="ctr"/>
                      <a:r>
                        <a:rPr lang="fr-FR" sz="1000" b="0" i="0" u="none" strike="noStrike" dirty="0">
                          <a:effectLst/>
                          <a:latin typeface="+mj-lt"/>
                        </a:rPr>
                        <a:t>Ouvrier</a:t>
                      </a:r>
                    </a:p>
                  </a:txBody>
                  <a:tcPr marL="9525" marR="9525" marT="9525" marB="0" anchor="ctr"/>
                </a:tc>
                <a:tc>
                  <a:txBody>
                    <a:bodyPr/>
                    <a:lstStyle/>
                    <a:p>
                      <a:pPr algn="r" fontAlgn="ctr"/>
                      <a:r>
                        <a:rPr lang="fr-FR" sz="1000" b="0" i="0" u="none" strike="noStrike">
                          <a:effectLst/>
                          <a:latin typeface="Arial"/>
                        </a:rPr>
                        <a:t>220</a:t>
                      </a:r>
                    </a:p>
                  </a:txBody>
                  <a:tcPr marL="9525" marR="9525" marT="9525" marB="0" anchor="ctr"/>
                </a:tc>
                <a:tc>
                  <a:txBody>
                    <a:bodyPr/>
                    <a:lstStyle/>
                    <a:p>
                      <a:pPr algn="r" fontAlgn="ctr"/>
                      <a:r>
                        <a:rPr lang="fr-FR" sz="1000" b="0" i="0" u="none" strike="noStrike">
                          <a:effectLst/>
                          <a:latin typeface="Arial"/>
                        </a:rPr>
                        <a:t>21,9</a:t>
                      </a:r>
                    </a:p>
                  </a:txBody>
                  <a:tcPr marL="9525" marR="9525" marT="9525" marB="0" anchor="ctr"/>
                </a:tc>
                <a:tc>
                  <a:txBody>
                    <a:bodyPr/>
                    <a:lstStyle/>
                    <a:p>
                      <a:pPr algn="r" fontAlgn="ctr"/>
                      <a:r>
                        <a:rPr lang="fr-FR" sz="1000" b="0" i="0" u="none" strike="noStrike">
                          <a:effectLst/>
                          <a:latin typeface="Arial"/>
                        </a:rPr>
                        <a:t>182</a:t>
                      </a:r>
                    </a:p>
                  </a:txBody>
                  <a:tcPr marL="9525" marR="9525" marT="9525" marB="0" anchor="ctr"/>
                </a:tc>
                <a:tc>
                  <a:txBody>
                    <a:bodyPr/>
                    <a:lstStyle/>
                    <a:p>
                      <a:pPr algn="r" fontAlgn="ctr"/>
                      <a:r>
                        <a:rPr lang="fr-FR" sz="1000" b="0" i="0" u="none" strike="noStrike">
                          <a:effectLst/>
                          <a:latin typeface="Arial"/>
                        </a:rPr>
                        <a:t>18,1</a:t>
                      </a:r>
                    </a:p>
                  </a:txBody>
                  <a:tcPr marL="9525" marR="9525" marT="9525" marB="0" anchor="ctr"/>
                </a:tc>
              </a:tr>
              <a:tr h="162560">
                <a:tc>
                  <a:txBody>
                    <a:bodyPr/>
                    <a:lstStyle/>
                    <a:p>
                      <a:pPr algn="l" fontAlgn="ctr"/>
                      <a:r>
                        <a:rPr lang="fr-FR" sz="1000" b="0" i="0" u="none" strike="noStrike" dirty="0">
                          <a:effectLst/>
                          <a:latin typeface="+mj-lt"/>
                        </a:rPr>
                        <a:t>Retraité</a:t>
                      </a:r>
                    </a:p>
                  </a:txBody>
                  <a:tcPr marL="9525" marR="9525" marT="9525" marB="0" anchor="ctr"/>
                </a:tc>
                <a:tc>
                  <a:txBody>
                    <a:bodyPr/>
                    <a:lstStyle/>
                    <a:p>
                      <a:pPr algn="r" fontAlgn="ctr"/>
                      <a:r>
                        <a:rPr lang="fr-FR" sz="1000" b="0" i="0" u="none" strike="noStrike">
                          <a:effectLst/>
                          <a:latin typeface="Arial"/>
                        </a:rPr>
                        <a:t>266</a:t>
                      </a:r>
                    </a:p>
                  </a:txBody>
                  <a:tcPr marL="9525" marR="9525" marT="9525" marB="0" anchor="ctr"/>
                </a:tc>
                <a:tc>
                  <a:txBody>
                    <a:bodyPr/>
                    <a:lstStyle/>
                    <a:p>
                      <a:pPr algn="r" fontAlgn="ctr"/>
                      <a:r>
                        <a:rPr lang="fr-FR" sz="1000" b="0" i="0" u="none" strike="noStrike">
                          <a:effectLst/>
                          <a:latin typeface="Arial"/>
                        </a:rPr>
                        <a:t>26,5</a:t>
                      </a:r>
                    </a:p>
                  </a:txBody>
                  <a:tcPr marL="9525" marR="9525" marT="9525" marB="0" anchor="ctr"/>
                </a:tc>
                <a:tc>
                  <a:txBody>
                    <a:bodyPr/>
                    <a:lstStyle/>
                    <a:p>
                      <a:pPr algn="r" fontAlgn="ctr"/>
                      <a:r>
                        <a:rPr lang="fr-FR" sz="1000" b="0" i="0" u="none" strike="noStrike">
                          <a:effectLst/>
                          <a:latin typeface="Arial"/>
                        </a:rPr>
                        <a:t>287</a:t>
                      </a:r>
                    </a:p>
                  </a:txBody>
                  <a:tcPr marL="9525" marR="9525" marT="9525" marB="0" anchor="ctr"/>
                </a:tc>
                <a:tc>
                  <a:txBody>
                    <a:bodyPr/>
                    <a:lstStyle/>
                    <a:p>
                      <a:pPr algn="r" fontAlgn="ctr"/>
                      <a:r>
                        <a:rPr lang="fr-FR" sz="1000" b="0" i="0" u="none" strike="noStrike">
                          <a:effectLst/>
                          <a:latin typeface="Arial"/>
                        </a:rPr>
                        <a:t>28,6</a:t>
                      </a:r>
                    </a:p>
                  </a:txBody>
                  <a:tcPr marL="9525" marR="9525" marT="9525" marB="0" anchor="ctr"/>
                </a:tc>
              </a:tr>
              <a:tr h="180000">
                <a:tc>
                  <a:txBody>
                    <a:bodyPr/>
                    <a:lstStyle/>
                    <a:p>
                      <a:pPr algn="l" fontAlgn="ctr"/>
                      <a:r>
                        <a:rPr lang="fr-FR" sz="1000" b="0" i="0" u="none" strike="noStrike" dirty="0" smtClean="0">
                          <a:effectLst/>
                          <a:latin typeface="+mj-lt"/>
                        </a:rPr>
                        <a:t>Inactif hors retraité</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59</a:t>
                      </a:r>
                    </a:p>
                  </a:txBody>
                  <a:tcPr marL="9525" marR="9525" marT="9525" marB="0" anchor="ctr"/>
                </a:tc>
                <a:tc>
                  <a:txBody>
                    <a:bodyPr/>
                    <a:lstStyle/>
                    <a:p>
                      <a:pPr algn="r" fontAlgn="ctr"/>
                      <a:r>
                        <a:rPr lang="fr-FR" sz="1000" b="0" i="0" u="none" strike="noStrike" dirty="0">
                          <a:effectLst/>
                          <a:latin typeface="Arial"/>
                        </a:rPr>
                        <a:t>5,9</a:t>
                      </a:r>
                    </a:p>
                  </a:txBody>
                  <a:tcPr marL="9525" marR="9525" marT="9525" marB="0" anchor="ctr"/>
                </a:tc>
                <a:tc>
                  <a:txBody>
                    <a:bodyPr/>
                    <a:lstStyle/>
                    <a:p>
                      <a:pPr algn="r" fontAlgn="ctr"/>
                      <a:r>
                        <a:rPr lang="fr-FR" sz="1000" b="0" i="0" u="none" strike="noStrike" dirty="0">
                          <a:effectLst/>
                          <a:latin typeface="Arial"/>
                        </a:rPr>
                        <a:t>77</a:t>
                      </a:r>
                    </a:p>
                  </a:txBody>
                  <a:tcPr marL="9525" marR="9525" marT="9525" marB="0" anchor="ctr"/>
                </a:tc>
                <a:tc>
                  <a:txBody>
                    <a:bodyPr/>
                    <a:lstStyle/>
                    <a:p>
                      <a:pPr algn="r" fontAlgn="ctr"/>
                      <a:r>
                        <a:rPr lang="fr-FR" sz="1000" b="0" i="0" u="none" strike="noStrike" dirty="0">
                          <a:effectLst/>
                          <a:latin typeface="Arial"/>
                        </a:rPr>
                        <a:t>7,7</a:t>
                      </a:r>
                    </a:p>
                  </a:txBody>
                  <a:tcPr marL="9525" marR="9525" marT="9525" marB="0" anchor="ctr"/>
                </a:tc>
              </a:tr>
              <a:tr h="215764">
                <a:tc gridSpan="5">
                  <a:txBody>
                    <a:bodyPr/>
                    <a:lstStyle/>
                    <a:p>
                      <a:pPr algn="l" fontAlgn="ctr"/>
                      <a:r>
                        <a:rPr lang="fr-FR" sz="1000" b="1" i="0" u="none" strike="noStrike" dirty="0" smtClean="0">
                          <a:effectLst/>
                          <a:latin typeface="+mj-lt"/>
                        </a:rPr>
                        <a:t>Nombre de personnes au foyer</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pPr algn="r" fontAlgn="ctr"/>
                      <a:endParaRPr lang="fr-FR" sz="1000" b="0" i="0" u="none" strike="noStrike" dirty="0">
                        <a:effectLst/>
                        <a:latin typeface="+mj-lt"/>
                      </a:endParaRPr>
                    </a:p>
                  </a:txBody>
                  <a:tcPr marL="9525" marR="9525" marT="9525" marB="0" anchor="ctr"/>
                </a:tc>
                <a:tc hMerge="1">
                  <a:txBody>
                    <a:bodyPr/>
                    <a:lstStyle/>
                    <a:p>
                      <a:pPr algn="r" fontAlgn="ctr"/>
                      <a:endParaRPr lang="fr-FR" sz="1000" b="0" i="0" u="none" strike="noStrike" dirty="0">
                        <a:effectLst/>
                        <a:latin typeface="+mj-lt"/>
                      </a:endParaRPr>
                    </a:p>
                  </a:txBody>
                  <a:tcPr marL="9525" marR="9525" marT="9525" marB="0" anchor="ctr"/>
                </a:tc>
                <a:tc hMerge="1">
                  <a:txBody>
                    <a:bodyPr/>
                    <a:lstStyle/>
                    <a:p>
                      <a:pPr algn="r" fontAlgn="ctr"/>
                      <a:endParaRPr lang="fr-FR" sz="1000" b="0" i="0" u="none" strike="noStrike">
                        <a:effectLst/>
                        <a:latin typeface="+mj-lt"/>
                      </a:endParaRPr>
                    </a:p>
                  </a:txBody>
                  <a:tcPr marL="9525" marR="9525" marT="9525" marB="0" anchor="ctr"/>
                </a:tc>
                <a:tc hMerge="1">
                  <a:txBody>
                    <a:bodyPr/>
                    <a:lstStyle/>
                    <a:p>
                      <a:pPr algn="r" fontAlgn="ctr"/>
                      <a:endParaRPr lang="fr-FR" sz="1000" b="0" i="0" u="none" strike="noStrike" dirty="0">
                        <a:effectLst/>
                        <a:latin typeface="+mj-lt"/>
                      </a:endParaRPr>
                    </a:p>
                  </a:txBody>
                  <a:tcPr marL="9525" marR="9525" marT="9525" marB="0" anchor="ctr"/>
                </a:tc>
              </a:tr>
              <a:tr h="180000">
                <a:tc>
                  <a:txBody>
                    <a:bodyPr/>
                    <a:lstStyle/>
                    <a:p>
                      <a:pPr algn="l" fontAlgn="ctr"/>
                      <a:r>
                        <a:rPr lang="fr-FR" sz="1000" b="0" i="0" u="none" strike="noStrike" dirty="0" smtClean="0">
                          <a:effectLst/>
                          <a:latin typeface="+mj-lt"/>
                        </a:rPr>
                        <a:t>1 personne</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256</a:t>
                      </a:r>
                    </a:p>
                  </a:txBody>
                  <a:tcPr marL="9525" marR="9525" marT="9525" marB="0" anchor="ctr"/>
                </a:tc>
                <a:tc>
                  <a:txBody>
                    <a:bodyPr/>
                    <a:lstStyle/>
                    <a:p>
                      <a:pPr algn="r" fontAlgn="ctr"/>
                      <a:r>
                        <a:rPr lang="fr-FR" sz="1000" b="0" i="0" u="none" strike="noStrike">
                          <a:effectLst/>
                          <a:latin typeface="Arial"/>
                        </a:rPr>
                        <a:t>25,5</a:t>
                      </a:r>
                    </a:p>
                  </a:txBody>
                  <a:tcPr marL="9525" marR="9525" marT="9525" marB="0" anchor="ctr"/>
                </a:tc>
                <a:tc>
                  <a:txBody>
                    <a:bodyPr/>
                    <a:lstStyle/>
                    <a:p>
                      <a:pPr algn="r" fontAlgn="ctr"/>
                      <a:r>
                        <a:rPr lang="fr-FR" sz="1000" b="0" i="0" u="none" strike="noStrike">
                          <a:effectLst/>
                          <a:latin typeface="Arial"/>
                        </a:rPr>
                        <a:t>189</a:t>
                      </a:r>
                    </a:p>
                  </a:txBody>
                  <a:tcPr marL="9525" marR="9525" marT="9525" marB="0" anchor="ctr"/>
                </a:tc>
                <a:tc>
                  <a:txBody>
                    <a:bodyPr/>
                    <a:lstStyle/>
                    <a:p>
                      <a:pPr algn="r" fontAlgn="ctr"/>
                      <a:r>
                        <a:rPr lang="fr-FR" sz="1000" b="0" i="0" u="none" strike="noStrike">
                          <a:effectLst/>
                          <a:latin typeface="Arial"/>
                        </a:rPr>
                        <a:t>18,8</a:t>
                      </a:r>
                    </a:p>
                  </a:txBody>
                  <a:tcPr marL="9525" marR="9525" marT="9525" marB="0" anchor="ctr"/>
                </a:tc>
              </a:tr>
              <a:tr h="180000">
                <a:tc>
                  <a:txBody>
                    <a:bodyPr/>
                    <a:lstStyle/>
                    <a:p>
                      <a:pPr algn="l" fontAlgn="ctr"/>
                      <a:r>
                        <a:rPr lang="fr-FR" sz="1000" b="0" i="0" u="none" strike="noStrike" dirty="0" smtClean="0">
                          <a:effectLst/>
                          <a:latin typeface="+mj-lt"/>
                        </a:rPr>
                        <a:t>2 personnes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282</a:t>
                      </a:r>
                    </a:p>
                  </a:txBody>
                  <a:tcPr marL="9525" marR="9525" marT="9525" marB="0" anchor="ctr"/>
                </a:tc>
                <a:tc>
                  <a:txBody>
                    <a:bodyPr/>
                    <a:lstStyle/>
                    <a:p>
                      <a:pPr algn="r" fontAlgn="ctr"/>
                      <a:r>
                        <a:rPr lang="fr-FR" sz="1000" b="0" i="0" u="none" strike="noStrike">
                          <a:effectLst/>
                          <a:latin typeface="Arial"/>
                        </a:rPr>
                        <a:t>28,1</a:t>
                      </a:r>
                    </a:p>
                  </a:txBody>
                  <a:tcPr marL="9525" marR="9525" marT="9525" marB="0" anchor="ctr"/>
                </a:tc>
                <a:tc>
                  <a:txBody>
                    <a:bodyPr/>
                    <a:lstStyle/>
                    <a:p>
                      <a:pPr algn="r" fontAlgn="ctr"/>
                      <a:r>
                        <a:rPr lang="fr-FR" sz="1000" b="0" i="0" u="none" strike="noStrike">
                          <a:effectLst/>
                          <a:latin typeface="Arial"/>
                        </a:rPr>
                        <a:t>352</a:t>
                      </a:r>
                    </a:p>
                  </a:txBody>
                  <a:tcPr marL="9525" marR="9525" marT="9525" marB="0" anchor="ctr"/>
                </a:tc>
                <a:tc>
                  <a:txBody>
                    <a:bodyPr/>
                    <a:lstStyle/>
                    <a:p>
                      <a:pPr algn="r" fontAlgn="ctr"/>
                      <a:r>
                        <a:rPr lang="fr-FR" sz="1000" b="0" i="0" u="none" strike="noStrike">
                          <a:effectLst/>
                          <a:latin typeface="Arial"/>
                        </a:rPr>
                        <a:t>35,1</a:t>
                      </a:r>
                    </a:p>
                  </a:txBody>
                  <a:tcPr marL="9525" marR="9525" marT="9525" marB="0" anchor="ctr"/>
                </a:tc>
              </a:tr>
              <a:tr h="180000">
                <a:tc>
                  <a:txBody>
                    <a:bodyPr/>
                    <a:lstStyle/>
                    <a:p>
                      <a:pPr algn="l" fontAlgn="ctr"/>
                      <a:r>
                        <a:rPr lang="fr-FR" sz="1000" b="0" i="0" u="none" strike="noStrike" dirty="0" smtClean="0">
                          <a:effectLst/>
                          <a:latin typeface="+mj-lt"/>
                        </a:rPr>
                        <a:t>3 personnes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179</a:t>
                      </a:r>
                    </a:p>
                  </a:txBody>
                  <a:tcPr marL="9525" marR="9525" marT="9525" marB="0" anchor="ctr"/>
                </a:tc>
                <a:tc>
                  <a:txBody>
                    <a:bodyPr/>
                    <a:lstStyle/>
                    <a:p>
                      <a:pPr algn="r" fontAlgn="ctr"/>
                      <a:r>
                        <a:rPr lang="fr-FR" sz="1000" b="0" i="0" u="none" strike="noStrike">
                          <a:effectLst/>
                          <a:latin typeface="Arial"/>
                        </a:rPr>
                        <a:t>17,8</a:t>
                      </a:r>
                    </a:p>
                  </a:txBody>
                  <a:tcPr marL="9525" marR="9525" marT="9525" marB="0" anchor="ctr"/>
                </a:tc>
                <a:tc>
                  <a:txBody>
                    <a:bodyPr/>
                    <a:lstStyle/>
                    <a:p>
                      <a:pPr algn="r" fontAlgn="ctr"/>
                      <a:r>
                        <a:rPr lang="fr-FR" sz="1000" b="0" i="0" u="none" strike="noStrike">
                          <a:effectLst/>
                          <a:latin typeface="Arial"/>
                        </a:rPr>
                        <a:t>180</a:t>
                      </a:r>
                    </a:p>
                  </a:txBody>
                  <a:tcPr marL="9525" marR="9525" marT="9525" marB="0" anchor="ctr"/>
                </a:tc>
                <a:tc>
                  <a:txBody>
                    <a:bodyPr/>
                    <a:lstStyle/>
                    <a:p>
                      <a:pPr algn="r" fontAlgn="ctr"/>
                      <a:r>
                        <a:rPr lang="fr-FR" sz="1000" b="0" i="0" u="none" strike="noStrike">
                          <a:effectLst/>
                          <a:latin typeface="Arial"/>
                        </a:rPr>
                        <a:t>17,9</a:t>
                      </a:r>
                    </a:p>
                  </a:txBody>
                  <a:tcPr marL="9525" marR="9525" marT="9525" marB="0" anchor="ctr"/>
                </a:tc>
              </a:tr>
              <a:tr h="180000">
                <a:tc>
                  <a:txBody>
                    <a:bodyPr/>
                    <a:lstStyle/>
                    <a:p>
                      <a:pPr algn="l" fontAlgn="ctr"/>
                      <a:r>
                        <a:rPr lang="fr-FR" sz="1000" b="0" i="0" u="none" strike="noStrike" dirty="0" smtClean="0">
                          <a:effectLst/>
                          <a:latin typeface="+mj-lt"/>
                        </a:rPr>
                        <a:t>4 personnes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185</a:t>
                      </a:r>
                    </a:p>
                  </a:txBody>
                  <a:tcPr marL="9525" marR="9525" marT="9525" marB="0" anchor="ctr"/>
                </a:tc>
                <a:tc>
                  <a:txBody>
                    <a:bodyPr/>
                    <a:lstStyle/>
                    <a:p>
                      <a:pPr algn="r" fontAlgn="ctr"/>
                      <a:r>
                        <a:rPr lang="fr-FR" sz="1000" b="0" i="0" u="none" strike="noStrike">
                          <a:effectLst/>
                          <a:latin typeface="Arial"/>
                        </a:rPr>
                        <a:t>18,4</a:t>
                      </a:r>
                    </a:p>
                  </a:txBody>
                  <a:tcPr marL="9525" marR="9525" marT="9525" marB="0" anchor="ctr"/>
                </a:tc>
                <a:tc>
                  <a:txBody>
                    <a:bodyPr/>
                    <a:lstStyle/>
                    <a:p>
                      <a:pPr algn="r" fontAlgn="ctr"/>
                      <a:r>
                        <a:rPr lang="fr-FR" sz="1000" b="0" i="0" u="none" strike="noStrike">
                          <a:effectLst/>
                          <a:latin typeface="Arial"/>
                        </a:rPr>
                        <a:t>180</a:t>
                      </a:r>
                    </a:p>
                  </a:txBody>
                  <a:tcPr marL="9525" marR="9525" marT="9525" marB="0" anchor="ctr"/>
                </a:tc>
                <a:tc>
                  <a:txBody>
                    <a:bodyPr/>
                    <a:lstStyle/>
                    <a:p>
                      <a:pPr algn="r" fontAlgn="ctr"/>
                      <a:r>
                        <a:rPr lang="fr-FR" sz="1000" b="0" i="0" u="none" strike="noStrike">
                          <a:effectLst/>
                          <a:latin typeface="Arial"/>
                        </a:rPr>
                        <a:t>17,9</a:t>
                      </a:r>
                    </a:p>
                  </a:txBody>
                  <a:tcPr marL="9525" marR="9525" marT="9525" marB="0" anchor="ctr"/>
                </a:tc>
              </a:tr>
              <a:tr h="180000">
                <a:tc>
                  <a:txBody>
                    <a:bodyPr/>
                    <a:lstStyle/>
                    <a:p>
                      <a:pPr algn="l" fontAlgn="ctr"/>
                      <a:r>
                        <a:rPr lang="fr-FR" sz="1000" b="0" i="0" u="none" strike="noStrike" dirty="0" smtClean="0">
                          <a:effectLst/>
                          <a:latin typeface="+mj-lt"/>
                        </a:rPr>
                        <a:t>5 personnes et plus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103</a:t>
                      </a:r>
                    </a:p>
                  </a:txBody>
                  <a:tcPr marL="9525" marR="9525" marT="9525" marB="0" anchor="ctr"/>
                </a:tc>
                <a:tc>
                  <a:txBody>
                    <a:bodyPr/>
                    <a:lstStyle/>
                    <a:p>
                      <a:pPr algn="r" fontAlgn="ctr"/>
                      <a:r>
                        <a:rPr lang="fr-FR" sz="1000" b="0" i="0" u="none" strike="noStrike" dirty="0">
                          <a:effectLst/>
                          <a:latin typeface="Arial"/>
                        </a:rPr>
                        <a:t>10,2</a:t>
                      </a:r>
                    </a:p>
                  </a:txBody>
                  <a:tcPr marL="9525" marR="9525" marT="9525" marB="0" anchor="ctr"/>
                </a:tc>
                <a:tc>
                  <a:txBody>
                    <a:bodyPr/>
                    <a:lstStyle/>
                    <a:p>
                      <a:pPr algn="r" fontAlgn="ctr"/>
                      <a:r>
                        <a:rPr lang="fr-FR" sz="1000" b="0" i="0" u="none" strike="noStrike" dirty="0">
                          <a:effectLst/>
                          <a:latin typeface="Arial"/>
                        </a:rPr>
                        <a:t>104</a:t>
                      </a:r>
                    </a:p>
                  </a:txBody>
                  <a:tcPr marL="9525" marR="9525" marT="9525" marB="0" anchor="ctr"/>
                </a:tc>
                <a:tc>
                  <a:txBody>
                    <a:bodyPr/>
                    <a:lstStyle/>
                    <a:p>
                      <a:pPr algn="r" fontAlgn="ctr"/>
                      <a:r>
                        <a:rPr lang="fr-FR" sz="1000" b="0" i="0" u="none" strike="noStrike" dirty="0">
                          <a:effectLst/>
                          <a:latin typeface="Arial"/>
                        </a:rPr>
                        <a:t>10,4</a:t>
                      </a:r>
                    </a:p>
                  </a:txBody>
                  <a:tcPr marL="9525" marR="9525" marT="9525" marB="0" anchor="ctr"/>
                </a:tc>
              </a:tr>
            </a:tbl>
          </a:graphicData>
        </a:graphic>
      </p:graphicFrame>
    </p:spTree>
    <p:extLst>
      <p:ext uri="{BB962C8B-B14F-4D97-AF65-F5344CB8AC3E}">
        <p14:creationId xmlns:p14="http://schemas.microsoft.com/office/powerpoint/2010/main" val="22090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6" name="Rectangle 6"/>
          <p:cNvSpPr>
            <a:spLocks noGrp="1" noChangeArrowheads="1"/>
          </p:cNvSpPr>
          <p:nvPr>
            <p:ph type="title"/>
          </p:nvPr>
        </p:nvSpPr>
        <p:spPr/>
        <p:txBody>
          <a:bodyPr/>
          <a:lstStyle/>
          <a:p>
            <a:pPr eaLnBrk="1" hangingPunct="1"/>
            <a:r>
              <a:rPr lang="fr-FR" altLang="fr-FR" dirty="0" smtClean="0"/>
              <a:t>Variables de redressement – Vague 2 </a:t>
            </a:r>
          </a:p>
        </p:txBody>
      </p:sp>
      <p:sp>
        <p:nvSpPr>
          <p:cNvPr id="286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0A28F14-79F9-45AC-94FA-F0754C81AB8C}" type="slidenum">
              <a:rPr lang="en-US" altLang="fr-FR" smtClean="0"/>
              <a:pPr eaLnBrk="1" hangingPunct="1">
                <a:spcBef>
                  <a:spcPct val="0"/>
                </a:spcBef>
                <a:buFontTx/>
                <a:buNone/>
              </a:pPr>
              <a:t>58</a:t>
            </a:fld>
            <a:endParaRPr lang="en-US" altLang="fr-FR" smtClean="0"/>
          </a:p>
        </p:txBody>
      </p:sp>
      <p:graphicFrame>
        <p:nvGraphicFramePr>
          <p:cNvPr id="5" name="Tableau 4"/>
          <p:cNvGraphicFramePr>
            <a:graphicFrameLocks noGrp="1"/>
          </p:cNvGraphicFramePr>
          <p:nvPr>
            <p:extLst>
              <p:ext uri="{D42A27DB-BD31-4B8C-83A1-F6EECF244321}">
                <p14:modId xmlns:p14="http://schemas.microsoft.com/office/powerpoint/2010/main" val="4141176785"/>
              </p:ext>
            </p:extLst>
          </p:nvPr>
        </p:nvGraphicFramePr>
        <p:xfrm>
          <a:off x="629920" y="609601"/>
          <a:ext cx="3651160" cy="5953124"/>
        </p:xfrm>
        <a:graphic>
          <a:graphicData uri="http://schemas.openxmlformats.org/drawingml/2006/table">
            <a:tbl>
              <a:tblPr firstRow="1" bandRow="1">
                <a:effectLst>
                  <a:innerShdw blurRad="63500" dist="50800" dir="13500000">
                    <a:prstClr val="black">
                      <a:alpha val="50000"/>
                    </a:prstClr>
                  </a:innerShdw>
                </a:effectLst>
                <a:tableStyleId>{073A0DAA-6AF3-43AB-8588-CEC1D06C72B9}</a:tableStyleId>
              </a:tblPr>
              <a:tblGrid>
                <a:gridCol w="1016000"/>
                <a:gridCol w="467360"/>
                <a:gridCol w="828040"/>
                <a:gridCol w="608240"/>
                <a:gridCol w="731520"/>
              </a:tblGrid>
              <a:tr h="304799">
                <a:tc>
                  <a:txBody>
                    <a:bodyPr/>
                    <a:lstStyle/>
                    <a:p>
                      <a:endParaRPr lang="fr-FR" dirty="0">
                        <a:latin typeface="+mj-lt"/>
                      </a:endParaRPr>
                    </a:p>
                  </a:txBody>
                  <a:tcPr/>
                </a:tc>
                <a:tc gridSpan="2">
                  <a:txBody>
                    <a:bodyPr/>
                    <a:lstStyle/>
                    <a:p>
                      <a:pPr algn="ctr"/>
                      <a:r>
                        <a:rPr lang="fr-FR" sz="1200" dirty="0" smtClean="0">
                          <a:latin typeface="+mj-lt"/>
                        </a:rPr>
                        <a:t>Sans pondération</a:t>
                      </a:r>
                      <a:endParaRPr lang="fr-FR" sz="1200" dirty="0">
                        <a:latin typeface="+mj-lt"/>
                      </a:endParaRPr>
                    </a:p>
                  </a:txBody>
                  <a:tcPr/>
                </a:tc>
                <a:tc hMerge="1">
                  <a:txBody>
                    <a:bodyPr/>
                    <a:lstStyle/>
                    <a:p>
                      <a:endParaRPr lang="fr-FR"/>
                    </a:p>
                  </a:txBody>
                  <a:tcPr/>
                </a:tc>
                <a:tc gridSpan="2">
                  <a:txBody>
                    <a:bodyPr/>
                    <a:lstStyle/>
                    <a:p>
                      <a:pPr algn="ctr"/>
                      <a:r>
                        <a:rPr lang="fr-FR" sz="1200" dirty="0" smtClean="0">
                          <a:latin typeface="+mj-lt"/>
                        </a:rPr>
                        <a:t>Avec pondération</a:t>
                      </a:r>
                      <a:endParaRPr lang="fr-FR" sz="1200" dirty="0">
                        <a:latin typeface="+mj-lt"/>
                      </a:endParaRPr>
                    </a:p>
                  </a:txBody>
                  <a:tcPr/>
                </a:tc>
                <a:tc hMerge="1">
                  <a:txBody>
                    <a:bodyPr/>
                    <a:lstStyle/>
                    <a:p>
                      <a:endParaRPr lang="fr-FR" dirty="0"/>
                    </a:p>
                  </a:txBody>
                  <a:tcPr/>
                </a:tc>
              </a:tr>
              <a:tr h="203199">
                <a:tc>
                  <a:txBody>
                    <a:bodyPr/>
                    <a:lstStyle/>
                    <a:p>
                      <a:pPr algn="l" fontAlgn="ctr"/>
                      <a:endParaRPr lang="fr-FR" sz="1000" b="1" i="0" u="none" strike="noStrike" dirty="0">
                        <a:solidFill>
                          <a:schemeClr val="bg1"/>
                        </a:solidFill>
                        <a:effectLst/>
                        <a:latin typeface="+mj-lt"/>
                      </a:endParaRPr>
                    </a:p>
                  </a:txBody>
                  <a:tcPr marL="9525" marR="9525" marT="9525" marB="0" anchor="ctr">
                    <a:solidFill>
                      <a:schemeClr val="accent4"/>
                    </a:solidFill>
                  </a:tcPr>
                </a:tc>
                <a:tc>
                  <a:txBody>
                    <a:bodyPr/>
                    <a:lstStyle/>
                    <a:p>
                      <a:pPr algn="ctr"/>
                      <a:r>
                        <a:rPr lang="fr-FR" sz="1200" i="1" dirty="0" err="1" smtClean="0">
                          <a:solidFill>
                            <a:schemeClr val="bg1"/>
                          </a:solidFill>
                          <a:latin typeface="+mj-lt"/>
                        </a:rPr>
                        <a:t>Eff</a:t>
                      </a: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err="1" smtClean="0">
                          <a:solidFill>
                            <a:schemeClr val="bg1"/>
                          </a:solidFill>
                          <a:latin typeface="+mj-lt"/>
                        </a:rPr>
                        <a:t>Eff</a:t>
                      </a: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r>
              <a:tr h="142239">
                <a:tc gridSpan="5">
                  <a:txBody>
                    <a:bodyPr/>
                    <a:lstStyle/>
                    <a:p>
                      <a:pPr algn="l" fontAlgn="ctr"/>
                      <a:r>
                        <a:rPr lang="fr-FR" sz="1000" b="1" i="0" u="none" strike="noStrike" dirty="0" smtClean="0">
                          <a:effectLst/>
                          <a:latin typeface="+mj-lt"/>
                        </a:rPr>
                        <a:t>Femme </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r>
              <a:tr h="203040">
                <a:tc>
                  <a:txBody>
                    <a:bodyPr/>
                    <a:lstStyle/>
                    <a:p>
                      <a:pPr algn="l" fontAlgn="ctr"/>
                      <a:r>
                        <a:rPr lang="fr-FR" sz="1000" u="none" strike="noStrike" dirty="0" smtClean="0">
                          <a:effectLst/>
                          <a:latin typeface="+mj-lt"/>
                        </a:rPr>
                        <a:t>15-24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58</a:t>
                      </a:r>
                    </a:p>
                  </a:txBody>
                  <a:tcPr marL="9525" marR="9525" marT="9525" marB="0" anchor="ctr"/>
                </a:tc>
                <a:tc>
                  <a:txBody>
                    <a:bodyPr/>
                    <a:lstStyle/>
                    <a:p>
                      <a:pPr algn="r" fontAlgn="ctr"/>
                      <a:r>
                        <a:rPr lang="fr-FR" sz="1000" b="0" i="0" u="none" strike="noStrike">
                          <a:effectLst/>
                          <a:latin typeface="Arial"/>
                        </a:rPr>
                        <a:t>5,7</a:t>
                      </a:r>
                    </a:p>
                  </a:txBody>
                  <a:tcPr marL="9525" marR="9525" marT="9525" marB="0" anchor="ctr"/>
                </a:tc>
                <a:tc>
                  <a:txBody>
                    <a:bodyPr/>
                    <a:lstStyle/>
                    <a:p>
                      <a:pPr algn="r" fontAlgn="ctr"/>
                      <a:r>
                        <a:rPr lang="fr-FR" sz="1000" b="0" i="0" u="none" strike="noStrike">
                          <a:effectLst/>
                          <a:latin typeface="Arial"/>
                        </a:rPr>
                        <a:t>72</a:t>
                      </a:r>
                    </a:p>
                  </a:txBody>
                  <a:tcPr marL="9525" marR="9525" marT="9525" marB="0" anchor="ctr"/>
                </a:tc>
                <a:tc>
                  <a:txBody>
                    <a:bodyPr/>
                    <a:lstStyle/>
                    <a:p>
                      <a:pPr algn="r" fontAlgn="ctr"/>
                      <a:r>
                        <a:rPr lang="fr-FR" sz="1000" b="0" i="0" u="none" strike="noStrike">
                          <a:effectLst/>
                          <a:latin typeface="Arial"/>
                        </a:rPr>
                        <a:t>7,1</a:t>
                      </a:r>
                    </a:p>
                  </a:txBody>
                  <a:tcPr marL="9525" marR="9525" marT="9525" marB="0" anchor="ctr"/>
                </a:tc>
              </a:tr>
              <a:tr h="233680">
                <a:tc>
                  <a:txBody>
                    <a:bodyPr/>
                    <a:lstStyle/>
                    <a:p>
                      <a:pPr algn="l" fontAlgn="ctr"/>
                      <a:r>
                        <a:rPr lang="fr-FR" sz="1000" u="none" strike="noStrike" dirty="0" smtClean="0">
                          <a:effectLst/>
                          <a:latin typeface="+mj-lt"/>
                        </a:rPr>
                        <a:t>25-34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100</a:t>
                      </a:r>
                    </a:p>
                  </a:txBody>
                  <a:tcPr marL="9525" marR="9525" marT="9525" marB="0" anchor="ctr"/>
                </a:tc>
                <a:tc>
                  <a:txBody>
                    <a:bodyPr/>
                    <a:lstStyle/>
                    <a:p>
                      <a:pPr algn="r" fontAlgn="ctr"/>
                      <a:r>
                        <a:rPr lang="fr-FR" sz="1000" b="0" i="0" u="none" strike="noStrike">
                          <a:effectLst/>
                          <a:latin typeface="Arial"/>
                        </a:rPr>
                        <a:t>9,9</a:t>
                      </a:r>
                    </a:p>
                  </a:txBody>
                  <a:tcPr marL="9525" marR="9525" marT="9525" marB="0" anchor="ctr"/>
                </a:tc>
                <a:tc>
                  <a:txBody>
                    <a:bodyPr/>
                    <a:lstStyle/>
                    <a:p>
                      <a:pPr algn="r" fontAlgn="ctr"/>
                      <a:r>
                        <a:rPr lang="fr-FR" sz="1000" b="0" i="0" u="none" strike="noStrike">
                          <a:effectLst/>
                          <a:latin typeface="Arial"/>
                        </a:rPr>
                        <a:t>77</a:t>
                      </a:r>
                    </a:p>
                  </a:txBody>
                  <a:tcPr marL="9525" marR="9525" marT="9525" marB="0" anchor="ctr"/>
                </a:tc>
                <a:tc>
                  <a:txBody>
                    <a:bodyPr/>
                    <a:lstStyle/>
                    <a:p>
                      <a:pPr algn="r" fontAlgn="ctr"/>
                      <a:r>
                        <a:rPr lang="fr-FR" sz="1000" b="0" i="0" u="none" strike="noStrike">
                          <a:effectLst/>
                          <a:latin typeface="Arial"/>
                        </a:rPr>
                        <a:t>7,6</a:t>
                      </a:r>
                    </a:p>
                  </a:txBody>
                  <a:tcPr marL="9525" marR="9525" marT="9525" marB="0" anchor="ctr"/>
                </a:tc>
              </a:tr>
              <a:tr h="213360">
                <a:tc>
                  <a:txBody>
                    <a:bodyPr/>
                    <a:lstStyle/>
                    <a:p>
                      <a:pPr algn="l" fontAlgn="ctr"/>
                      <a:r>
                        <a:rPr lang="fr-FR" sz="1000" u="none" strike="noStrike" dirty="0" smtClean="0">
                          <a:effectLst/>
                          <a:latin typeface="+mj-lt"/>
                        </a:rPr>
                        <a:t>35-49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136</a:t>
                      </a:r>
                    </a:p>
                  </a:txBody>
                  <a:tcPr marL="9525" marR="9525" marT="9525" marB="0" anchor="ctr"/>
                </a:tc>
                <a:tc>
                  <a:txBody>
                    <a:bodyPr/>
                    <a:lstStyle/>
                    <a:p>
                      <a:pPr algn="r" fontAlgn="ctr"/>
                      <a:r>
                        <a:rPr lang="fr-FR" sz="1000" b="0" i="0" u="none" strike="noStrike">
                          <a:effectLst/>
                          <a:latin typeface="Arial"/>
                        </a:rPr>
                        <a:t>13,4</a:t>
                      </a:r>
                    </a:p>
                  </a:txBody>
                  <a:tcPr marL="9525" marR="9525" marT="9525" marB="0" anchor="ctr"/>
                </a:tc>
                <a:tc>
                  <a:txBody>
                    <a:bodyPr/>
                    <a:lstStyle/>
                    <a:p>
                      <a:pPr algn="r" fontAlgn="ctr"/>
                      <a:r>
                        <a:rPr lang="fr-FR" sz="1000" b="0" i="0" u="none" strike="noStrike">
                          <a:effectLst/>
                          <a:latin typeface="Arial"/>
                        </a:rPr>
                        <a:t>126</a:t>
                      </a:r>
                    </a:p>
                  </a:txBody>
                  <a:tcPr marL="9525" marR="9525" marT="9525" marB="0" anchor="ctr"/>
                </a:tc>
                <a:tc>
                  <a:txBody>
                    <a:bodyPr/>
                    <a:lstStyle/>
                    <a:p>
                      <a:pPr algn="r" fontAlgn="ctr"/>
                      <a:r>
                        <a:rPr lang="fr-FR" sz="1000" b="0" i="0" u="none" strike="noStrike">
                          <a:effectLst/>
                          <a:latin typeface="Arial"/>
                        </a:rPr>
                        <a:t>12,4</a:t>
                      </a:r>
                    </a:p>
                  </a:txBody>
                  <a:tcPr marL="9525" marR="9525" marT="9525" marB="0" anchor="ctr"/>
                </a:tc>
              </a:tr>
              <a:tr h="172720">
                <a:tc>
                  <a:txBody>
                    <a:bodyPr/>
                    <a:lstStyle/>
                    <a:p>
                      <a:pPr algn="l" fontAlgn="ctr"/>
                      <a:r>
                        <a:rPr lang="fr-FR" sz="1000" u="none" strike="noStrike" dirty="0" smtClean="0">
                          <a:effectLst/>
                          <a:latin typeface="+mj-lt"/>
                        </a:rPr>
                        <a:t>50-64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117</a:t>
                      </a:r>
                    </a:p>
                  </a:txBody>
                  <a:tcPr marL="9525" marR="9525" marT="9525" marB="0" anchor="ctr"/>
                </a:tc>
                <a:tc>
                  <a:txBody>
                    <a:bodyPr/>
                    <a:lstStyle/>
                    <a:p>
                      <a:pPr algn="r" fontAlgn="ctr"/>
                      <a:r>
                        <a:rPr lang="fr-FR" sz="1000" b="0" i="0" u="none" strike="noStrike">
                          <a:effectLst/>
                          <a:latin typeface="Arial"/>
                        </a:rPr>
                        <a:t>11,5</a:t>
                      </a:r>
                    </a:p>
                  </a:txBody>
                  <a:tcPr marL="9525" marR="9525" marT="9525" marB="0" anchor="ctr"/>
                </a:tc>
                <a:tc>
                  <a:txBody>
                    <a:bodyPr/>
                    <a:lstStyle/>
                    <a:p>
                      <a:pPr algn="r" fontAlgn="ctr"/>
                      <a:r>
                        <a:rPr lang="fr-FR" sz="1000" b="0" i="0" u="none" strike="noStrike">
                          <a:effectLst/>
                          <a:latin typeface="Arial"/>
                        </a:rPr>
                        <a:t>125</a:t>
                      </a:r>
                    </a:p>
                  </a:txBody>
                  <a:tcPr marL="9525" marR="9525" marT="9525" marB="0" anchor="ctr"/>
                </a:tc>
                <a:tc>
                  <a:txBody>
                    <a:bodyPr/>
                    <a:lstStyle/>
                    <a:p>
                      <a:pPr algn="r" fontAlgn="ctr"/>
                      <a:r>
                        <a:rPr lang="fr-FR" sz="1000" b="0" i="0" u="none" strike="noStrike">
                          <a:effectLst/>
                          <a:latin typeface="Arial"/>
                        </a:rPr>
                        <a:t>12,3</a:t>
                      </a:r>
                    </a:p>
                  </a:txBody>
                  <a:tcPr marL="9525" marR="9525" marT="9525" marB="0" anchor="ctr"/>
                </a:tc>
              </a:tr>
              <a:tr h="203200">
                <a:tc>
                  <a:txBody>
                    <a:bodyPr/>
                    <a:lstStyle/>
                    <a:p>
                      <a:pPr algn="l" fontAlgn="ctr"/>
                      <a:r>
                        <a:rPr lang="fr-FR" sz="1000" u="none" strike="noStrike" dirty="0" smtClean="0">
                          <a:effectLst/>
                          <a:latin typeface="+mj-lt"/>
                        </a:rPr>
                        <a:t>65 </a:t>
                      </a:r>
                      <a:r>
                        <a:rPr lang="fr-FR" sz="1000" u="none" strike="noStrike" dirty="0">
                          <a:effectLst/>
                          <a:latin typeface="+mj-lt"/>
                        </a:rPr>
                        <a:t>ans et plus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106</a:t>
                      </a:r>
                    </a:p>
                  </a:txBody>
                  <a:tcPr marL="9525" marR="9525" marT="9525" marB="0" anchor="ctr"/>
                </a:tc>
                <a:tc>
                  <a:txBody>
                    <a:bodyPr/>
                    <a:lstStyle/>
                    <a:p>
                      <a:pPr algn="r" fontAlgn="ctr"/>
                      <a:r>
                        <a:rPr lang="fr-FR" sz="1000" b="0" i="0" u="none" strike="noStrike" dirty="0">
                          <a:effectLst/>
                          <a:latin typeface="Arial"/>
                        </a:rPr>
                        <a:t>10,5</a:t>
                      </a:r>
                    </a:p>
                  </a:txBody>
                  <a:tcPr marL="9525" marR="9525" marT="9525" marB="0" anchor="ctr"/>
                </a:tc>
                <a:tc>
                  <a:txBody>
                    <a:bodyPr/>
                    <a:lstStyle/>
                    <a:p>
                      <a:pPr algn="r" fontAlgn="ctr"/>
                      <a:r>
                        <a:rPr lang="fr-FR" sz="1000" b="0" i="0" u="none" strike="noStrike" dirty="0">
                          <a:effectLst/>
                          <a:latin typeface="Arial"/>
                        </a:rPr>
                        <a:t>127</a:t>
                      </a:r>
                    </a:p>
                  </a:txBody>
                  <a:tcPr marL="9525" marR="9525" marT="9525" marB="0" anchor="ctr"/>
                </a:tc>
                <a:tc>
                  <a:txBody>
                    <a:bodyPr/>
                    <a:lstStyle/>
                    <a:p>
                      <a:pPr algn="r" fontAlgn="ctr"/>
                      <a:r>
                        <a:rPr lang="fr-FR" sz="1000" b="0" i="0" u="none" strike="noStrike" dirty="0">
                          <a:effectLst/>
                          <a:latin typeface="Arial"/>
                        </a:rPr>
                        <a:t>12,5</a:t>
                      </a:r>
                    </a:p>
                  </a:txBody>
                  <a:tcPr marL="9525" marR="9525" marT="9525" marB="0" anchor="ctr"/>
                </a:tc>
              </a:tr>
              <a:tr h="152400">
                <a:tc gridSpan="5">
                  <a:txBody>
                    <a:bodyPr/>
                    <a:lstStyle/>
                    <a:p>
                      <a:pPr algn="l" fontAlgn="ctr"/>
                      <a:r>
                        <a:rPr lang="fr-FR" sz="1000" b="1" u="none" strike="noStrike" dirty="0" smtClean="0">
                          <a:effectLst/>
                          <a:latin typeface="+mj-lt"/>
                        </a:rPr>
                        <a:t>Homme </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r>
              <a:tr h="223360">
                <a:tc>
                  <a:txBody>
                    <a:bodyPr/>
                    <a:lstStyle/>
                    <a:p>
                      <a:pPr algn="l" fontAlgn="ctr"/>
                      <a:r>
                        <a:rPr lang="fr-FR" sz="1000" u="none" strike="noStrike" dirty="0" smtClean="0">
                          <a:effectLst/>
                          <a:latin typeface="+mj-lt"/>
                        </a:rPr>
                        <a:t>15-24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69</a:t>
                      </a:r>
                    </a:p>
                  </a:txBody>
                  <a:tcPr marL="9525" marR="9525" marT="9525" marB="0" anchor="ctr"/>
                </a:tc>
                <a:tc>
                  <a:txBody>
                    <a:bodyPr/>
                    <a:lstStyle/>
                    <a:p>
                      <a:pPr algn="r" fontAlgn="ctr"/>
                      <a:r>
                        <a:rPr lang="fr-FR" sz="1000" b="0" i="0" u="none" strike="noStrike">
                          <a:effectLst/>
                          <a:latin typeface="Arial"/>
                        </a:rPr>
                        <a:t>6,8</a:t>
                      </a:r>
                    </a:p>
                  </a:txBody>
                  <a:tcPr marL="9525" marR="9525" marT="9525" marB="0" anchor="ctr"/>
                </a:tc>
                <a:tc>
                  <a:txBody>
                    <a:bodyPr/>
                    <a:lstStyle/>
                    <a:p>
                      <a:pPr algn="r" fontAlgn="ctr"/>
                      <a:r>
                        <a:rPr lang="fr-FR" sz="1000" b="0" i="0" u="none" strike="noStrike">
                          <a:effectLst/>
                          <a:latin typeface="Arial"/>
                        </a:rPr>
                        <a:t>74</a:t>
                      </a:r>
                    </a:p>
                  </a:txBody>
                  <a:tcPr marL="9525" marR="9525" marT="9525" marB="0" anchor="ctr"/>
                </a:tc>
                <a:tc>
                  <a:txBody>
                    <a:bodyPr/>
                    <a:lstStyle/>
                    <a:p>
                      <a:pPr algn="r" fontAlgn="ctr"/>
                      <a:r>
                        <a:rPr lang="fr-FR" sz="1000" b="0" i="0" u="none" strike="noStrike">
                          <a:effectLst/>
                          <a:latin typeface="Arial"/>
                        </a:rPr>
                        <a:t>7,3</a:t>
                      </a:r>
                    </a:p>
                  </a:txBody>
                  <a:tcPr marL="9525" marR="9525" marT="9525" marB="0" anchor="ctr"/>
                </a:tc>
              </a:tr>
              <a:tr h="193040">
                <a:tc>
                  <a:txBody>
                    <a:bodyPr/>
                    <a:lstStyle/>
                    <a:p>
                      <a:pPr algn="l" fontAlgn="ctr"/>
                      <a:r>
                        <a:rPr lang="fr-FR" sz="1000" u="none" strike="noStrike" dirty="0" smtClean="0">
                          <a:effectLst/>
                          <a:latin typeface="+mj-lt"/>
                        </a:rPr>
                        <a:t>25-34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82</a:t>
                      </a:r>
                    </a:p>
                  </a:txBody>
                  <a:tcPr marL="9525" marR="9525" marT="9525" marB="0" anchor="ctr"/>
                </a:tc>
                <a:tc>
                  <a:txBody>
                    <a:bodyPr/>
                    <a:lstStyle/>
                    <a:p>
                      <a:pPr algn="r" fontAlgn="ctr"/>
                      <a:r>
                        <a:rPr lang="fr-FR" sz="1000" b="0" i="0" u="none" strike="noStrike">
                          <a:effectLst/>
                          <a:latin typeface="Arial"/>
                        </a:rPr>
                        <a:t>8,1</a:t>
                      </a:r>
                    </a:p>
                  </a:txBody>
                  <a:tcPr marL="9525" marR="9525" marT="9525" marB="0" anchor="ctr"/>
                </a:tc>
                <a:tc>
                  <a:txBody>
                    <a:bodyPr/>
                    <a:lstStyle/>
                    <a:p>
                      <a:pPr algn="r" fontAlgn="ctr"/>
                      <a:r>
                        <a:rPr lang="fr-FR" sz="1000" b="0" i="0" u="none" strike="noStrike">
                          <a:effectLst/>
                          <a:latin typeface="Arial"/>
                        </a:rPr>
                        <a:t>74</a:t>
                      </a:r>
                    </a:p>
                  </a:txBody>
                  <a:tcPr marL="9525" marR="9525" marT="9525" marB="0" anchor="ctr"/>
                </a:tc>
                <a:tc>
                  <a:txBody>
                    <a:bodyPr/>
                    <a:lstStyle/>
                    <a:p>
                      <a:pPr algn="r" fontAlgn="ctr"/>
                      <a:r>
                        <a:rPr lang="fr-FR" sz="1000" b="0" i="0" u="none" strike="noStrike">
                          <a:effectLst/>
                          <a:latin typeface="Arial"/>
                        </a:rPr>
                        <a:t>7,3</a:t>
                      </a:r>
                    </a:p>
                  </a:txBody>
                  <a:tcPr marL="9525" marR="9525" marT="9525" marB="0" anchor="ctr"/>
                </a:tc>
              </a:tr>
              <a:tr h="193040">
                <a:tc>
                  <a:txBody>
                    <a:bodyPr/>
                    <a:lstStyle/>
                    <a:p>
                      <a:pPr algn="l" fontAlgn="ctr"/>
                      <a:r>
                        <a:rPr lang="fr-FR" sz="1000" u="none" strike="noStrike" dirty="0" smtClean="0">
                          <a:effectLst/>
                          <a:latin typeface="+mj-lt"/>
                        </a:rPr>
                        <a:t>35-49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129</a:t>
                      </a:r>
                    </a:p>
                  </a:txBody>
                  <a:tcPr marL="9525" marR="9525" marT="9525" marB="0" anchor="ctr"/>
                </a:tc>
                <a:tc>
                  <a:txBody>
                    <a:bodyPr/>
                    <a:lstStyle/>
                    <a:p>
                      <a:pPr algn="r" fontAlgn="ctr"/>
                      <a:r>
                        <a:rPr lang="fr-FR" sz="1000" b="0" i="0" u="none" strike="noStrike">
                          <a:effectLst/>
                          <a:latin typeface="Arial"/>
                        </a:rPr>
                        <a:t>12,7</a:t>
                      </a:r>
                    </a:p>
                  </a:txBody>
                  <a:tcPr marL="9525" marR="9525" marT="9525" marB="0" anchor="ctr"/>
                </a:tc>
                <a:tc>
                  <a:txBody>
                    <a:bodyPr/>
                    <a:lstStyle/>
                    <a:p>
                      <a:pPr algn="r" fontAlgn="ctr"/>
                      <a:r>
                        <a:rPr lang="fr-FR" sz="1000" b="0" i="0" u="none" strike="noStrike" dirty="0">
                          <a:effectLst/>
                          <a:latin typeface="Arial"/>
                        </a:rPr>
                        <a:t>123</a:t>
                      </a:r>
                    </a:p>
                  </a:txBody>
                  <a:tcPr marL="9525" marR="9525" marT="9525" marB="0" anchor="ctr"/>
                </a:tc>
                <a:tc>
                  <a:txBody>
                    <a:bodyPr/>
                    <a:lstStyle/>
                    <a:p>
                      <a:pPr algn="r" fontAlgn="ctr"/>
                      <a:r>
                        <a:rPr lang="fr-FR" sz="1000" b="0" i="0" u="none" strike="noStrike">
                          <a:effectLst/>
                          <a:latin typeface="Arial"/>
                        </a:rPr>
                        <a:t>12,1</a:t>
                      </a:r>
                    </a:p>
                  </a:txBody>
                  <a:tcPr marL="9525" marR="9525" marT="9525" marB="0" anchor="ctr"/>
                </a:tc>
              </a:tr>
              <a:tr h="132080">
                <a:tc>
                  <a:txBody>
                    <a:bodyPr/>
                    <a:lstStyle/>
                    <a:p>
                      <a:pPr algn="l" fontAlgn="ctr"/>
                      <a:r>
                        <a:rPr lang="fr-FR" sz="1000" u="none" strike="noStrike" dirty="0" smtClean="0">
                          <a:effectLst/>
                          <a:latin typeface="+mj-lt"/>
                        </a:rPr>
                        <a:t>50-64 </a:t>
                      </a:r>
                      <a:r>
                        <a:rPr lang="fr-FR" sz="1000" u="none" strike="noStrike" dirty="0">
                          <a:effectLst/>
                          <a:latin typeface="+mj-lt"/>
                        </a:rPr>
                        <a:t>ans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125</a:t>
                      </a:r>
                    </a:p>
                  </a:txBody>
                  <a:tcPr marL="9525" marR="9525" marT="9525" marB="0" anchor="ctr"/>
                </a:tc>
                <a:tc>
                  <a:txBody>
                    <a:bodyPr/>
                    <a:lstStyle/>
                    <a:p>
                      <a:pPr algn="r" fontAlgn="ctr"/>
                      <a:r>
                        <a:rPr lang="fr-FR" sz="1000" b="0" i="0" u="none" strike="noStrike">
                          <a:effectLst/>
                          <a:latin typeface="Arial"/>
                        </a:rPr>
                        <a:t>12,3</a:t>
                      </a:r>
                    </a:p>
                  </a:txBody>
                  <a:tcPr marL="9525" marR="9525" marT="9525" marB="0" anchor="ctr"/>
                </a:tc>
                <a:tc>
                  <a:txBody>
                    <a:bodyPr/>
                    <a:lstStyle/>
                    <a:p>
                      <a:pPr algn="r" fontAlgn="ctr"/>
                      <a:r>
                        <a:rPr lang="fr-FR" sz="1000" b="0" i="0" u="none" strike="noStrike">
                          <a:effectLst/>
                          <a:latin typeface="Arial"/>
                        </a:rPr>
                        <a:t>118</a:t>
                      </a:r>
                    </a:p>
                  </a:txBody>
                  <a:tcPr marL="9525" marR="9525" marT="9525" marB="0" anchor="ctr"/>
                </a:tc>
                <a:tc>
                  <a:txBody>
                    <a:bodyPr/>
                    <a:lstStyle/>
                    <a:p>
                      <a:pPr algn="r" fontAlgn="ctr"/>
                      <a:r>
                        <a:rPr lang="fr-FR" sz="1000" b="0" i="0" u="none" strike="noStrike">
                          <a:effectLst/>
                          <a:latin typeface="Arial"/>
                        </a:rPr>
                        <a:t>11,6</a:t>
                      </a:r>
                    </a:p>
                  </a:txBody>
                  <a:tcPr marL="9525" marR="9525" marT="9525" marB="0" anchor="ctr"/>
                </a:tc>
              </a:tr>
              <a:tr h="244475">
                <a:tc>
                  <a:txBody>
                    <a:bodyPr/>
                    <a:lstStyle/>
                    <a:p>
                      <a:pPr algn="l" fontAlgn="ctr"/>
                      <a:r>
                        <a:rPr lang="fr-FR" sz="1000" u="none" strike="noStrike" dirty="0" smtClean="0">
                          <a:effectLst/>
                          <a:latin typeface="+mj-lt"/>
                        </a:rPr>
                        <a:t>65 </a:t>
                      </a:r>
                      <a:r>
                        <a:rPr lang="fr-FR" sz="1000" u="none" strike="noStrike" dirty="0">
                          <a:effectLst/>
                          <a:latin typeface="+mj-lt"/>
                        </a:rPr>
                        <a:t>ans et plus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91</a:t>
                      </a:r>
                    </a:p>
                  </a:txBody>
                  <a:tcPr marL="9525" marR="9525" marT="9525" marB="0" anchor="ctr"/>
                </a:tc>
                <a:tc>
                  <a:txBody>
                    <a:bodyPr/>
                    <a:lstStyle/>
                    <a:p>
                      <a:pPr algn="r" fontAlgn="ctr"/>
                      <a:r>
                        <a:rPr lang="fr-FR" sz="1000" b="0" i="0" u="none" strike="noStrike" dirty="0">
                          <a:effectLst/>
                          <a:latin typeface="Arial"/>
                        </a:rPr>
                        <a:t>9,0</a:t>
                      </a:r>
                    </a:p>
                  </a:txBody>
                  <a:tcPr marL="9525" marR="9525" marT="9525" marB="0" anchor="ctr"/>
                </a:tc>
                <a:tc>
                  <a:txBody>
                    <a:bodyPr/>
                    <a:lstStyle/>
                    <a:p>
                      <a:pPr algn="r" fontAlgn="ctr"/>
                      <a:r>
                        <a:rPr lang="fr-FR" sz="1000" b="0" i="0" u="none" strike="noStrike" dirty="0">
                          <a:effectLst/>
                          <a:latin typeface="Arial"/>
                        </a:rPr>
                        <a:t>97</a:t>
                      </a:r>
                    </a:p>
                  </a:txBody>
                  <a:tcPr marL="9525" marR="9525" marT="9525" marB="0" anchor="ctr"/>
                </a:tc>
                <a:tc>
                  <a:txBody>
                    <a:bodyPr/>
                    <a:lstStyle/>
                    <a:p>
                      <a:pPr algn="r" fontAlgn="ctr"/>
                      <a:r>
                        <a:rPr lang="fr-FR" sz="1000" b="0" i="0" u="none" strike="noStrike" dirty="0">
                          <a:effectLst/>
                          <a:latin typeface="Arial"/>
                        </a:rPr>
                        <a:t>9,5</a:t>
                      </a:r>
                    </a:p>
                  </a:txBody>
                  <a:tcPr marL="9525" marR="9525" marT="9525" marB="0" anchor="ctr"/>
                </a:tc>
              </a:tr>
              <a:tr h="143829">
                <a:tc gridSpan="5">
                  <a:txBody>
                    <a:bodyPr/>
                    <a:lstStyle/>
                    <a:p>
                      <a:pPr marL="0" algn="l" defTabSz="914400" rtl="0" eaLnBrk="1" fontAlgn="ctr" latinLnBrk="0" hangingPunct="1"/>
                      <a:r>
                        <a:rPr lang="fr-FR" sz="1000" b="1" u="none" strike="noStrike" kern="1200" dirty="0" smtClean="0">
                          <a:solidFill>
                            <a:schemeClr val="dk1"/>
                          </a:solidFill>
                          <a:effectLst/>
                          <a:latin typeface="+mj-lt"/>
                          <a:ea typeface="+mn-ea"/>
                          <a:cs typeface="+mn-cs"/>
                        </a:rPr>
                        <a:t>Région UDA 9</a:t>
                      </a:r>
                      <a:endParaRPr lang="fr-FR" sz="1000" b="1" u="none" strike="noStrike" kern="1200" dirty="0">
                        <a:solidFill>
                          <a:schemeClr val="dk1"/>
                        </a:solidFill>
                        <a:effectLst/>
                        <a:latin typeface="+mj-lt"/>
                        <a:ea typeface="+mn-ea"/>
                        <a:cs typeface="+mn-cs"/>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marL="0" algn="l" defTabSz="914400" rtl="0" eaLnBrk="1" fontAlgn="ctr" latinLnBrk="0" hangingPunct="1"/>
                      <a:endParaRPr lang="fr-FR" sz="1000" b="1" u="none" strike="noStrike" kern="1200" dirty="0">
                        <a:solidFill>
                          <a:schemeClr val="dk1"/>
                        </a:solidFill>
                        <a:effectLst/>
                        <a:latin typeface="+mj-lt"/>
                        <a:ea typeface="+mn-ea"/>
                        <a:cs typeface="+mn-cs"/>
                      </a:endParaRPr>
                    </a:p>
                  </a:txBody>
                  <a:tcPr marL="9525" marR="9525" marT="9525" marB="0" anchor="ctr">
                    <a:solidFill>
                      <a:schemeClr val="accent4">
                        <a:lumMod val="20000"/>
                        <a:lumOff val="80000"/>
                      </a:schemeClr>
                    </a:solidFill>
                  </a:tcPr>
                </a:tc>
              </a:tr>
              <a:tr h="208629">
                <a:tc>
                  <a:txBody>
                    <a:bodyPr/>
                    <a:lstStyle/>
                    <a:p>
                      <a:pPr algn="l" fontAlgn="ctr"/>
                      <a:r>
                        <a:rPr lang="fr-FR" sz="900" b="0" i="0" u="none" strike="noStrike" dirty="0">
                          <a:effectLst/>
                          <a:latin typeface="+mj-lt"/>
                        </a:rPr>
                        <a:t>Ile de France</a:t>
                      </a:r>
                    </a:p>
                  </a:txBody>
                  <a:tcPr marL="9525" marR="9525" marT="9525" marB="0" anchor="ctr"/>
                </a:tc>
                <a:tc>
                  <a:txBody>
                    <a:bodyPr/>
                    <a:lstStyle/>
                    <a:p>
                      <a:pPr algn="r" fontAlgn="ctr"/>
                      <a:r>
                        <a:rPr lang="fr-FR" sz="1000" b="0" i="0" u="none" strike="noStrike">
                          <a:effectLst/>
                          <a:latin typeface="Arial"/>
                        </a:rPr>
                        <a:t>190</a:t>
                      </a:r>
                    </a:p>
                  </a:txBody>
                  <a:tcPr marL="9525" marR="9525" marT="9525" marB="0" anchor="ctr"/>
                </a:tc>
                <a:tc>
                  <a:txBody>
                    <a:bodyPr/>
                    <a:lstStyle/>
                    <a:p>
                      <a:pPr algn="r" fontAlgn="ctr"/>
                      <a:r>
                        <a:rPr lang="fr-FR" sz="1000" b="0" i="0" u="none" strike="noStrike">
                          <a:effectLst/>
                          <a:latin typeface="Arial"/>
                        </a:rPr>
                        <a:t>18,8</a:t>
                      </a:r>
                    </a:p>
                  </a:txBody>
                  <a:tcPr marL="9525" marR="9525" marT="9525" marB="0" anchor="ctr"/>
                </a:tc>
                <a:tc>
                  <a:txBody>
                    <a:bodyPr/>
                    <a:lstStyle/>
                    <a:p>
                      <a:pPr algn="r" fontAlgn="ctr"/>
                      <a:r>
                        <a:rPr lang="fr-FR" sz="1000" b="0" i="0" u="none" strike="noStrike">
                          <a:effectLst/>
                          <a:latin typeface="Arial"/>
                        </a:rPr>
                        <a:t>187</a:t>
                      </a:r>
                    </a:p>
                  </a:txBody>
                  <a:tcPr marL="9525" marR="9525" marT="9525" marB="0" anchor="ctr"/>
                </a:tc>
                <a:tc>
                  <a:txBody>
                    <a:bodyPr/>
                    <a:lstStyle/>
                    <a:p>
                      <a:pPr algn="r" fontAlgn="ctr"/>
                      <a:r>
                        <a:rPr lang="fr-FR" sz="1000" b="0" i="0" u="none" strike="noStrike">
                          <a:effectLst/>
                          <a:latin typeface="Arial"/>
                        </a:rPr>
                        <a:t>18,4</a:t>
                      </a:r>
                    </a:p>
                  </a:txBody>
                  <a:tcPr marL="9525" marR="9525" marT="9525" marB="0" anchor="ctr"/>
                </a:tc>
              </a:tr>
              <a:tr h="264160">
                <a:tc>
                  <a:txBody>
                    <a:bodyPr/>
                    <a:lstStyle/>
                    <a:p>
                      <a:pPr algn="l" fontAlgn="ctr"/>
                      <a:r>
                        <a:rPr lang="fr-FR" sz="900" b="0" i="0" u="none" strike="noStrike" dirty="0">
                          <a:effectLst/>
                          <a:latin typeface="+mj-lt"/>
                        </a:rPr>
                        <a:t>Bassin Parisien Ouest</a:t>
                      </a:r>
                    </a:p>
                  </a:txBody>
                  <a:tcPr marL="9525" marR="9525" marT="9525" marB="0" anchor="ctr"/>
                </a:tc>
                <a:tc>
                  <a:txBody>
                    <a:bodyPr/>
                    <a:lstStyle/>
                    <a:p>
                      <a:pPr algn="r" fontAlgn="ctr"/>
                      <a:r>
                        <a:rPr lang="fr-FR" sz="1000" b="0" i="0" u="none" strike="noStrike">
                          <a:effectLst/>
                          <a:latin typeface="Arial"/>
                        </a:rPr>
                        <a:t>97</a:t>
                      </a:r>
                    </a:p>
                  </a:txBody>
                  <a:tcPr marL="9525" marR="9525" marT="9525" marB="0" anchor="ctr"/>
                </a:tc>
                <a:tc>
                  <a:txBody>
                    <a:bodyPr/>
                    <a:lstStyle/>
                    <a:p>
                      <a:pPr algn="r" fontAlgn="ctr"/>
                      <a:r>
                        <a:rPr lang="fr-FR" sz="1000" b="0" i="0" u="none" strike="noStrike">
                          <a:effectLst/>
                          <a:latin typeface="Arial"/>
                        </a:rPr>
                        <a:t>9,6</a:t>
                      </a:r>
                    </a:p>
                  </a:txBody>
                  <a:tcPr marL="9525" marR="9525" marT="9525" marB="0" anchor="ctr"/>
                </a:tc>
                <a:tc>
                  <a:txBody>
                    <a:bodyPr/>
                    <a:lstStyle/>
                    <a:p>
                      <a:pPr algn="r" fontAlgn="ctr"/>
                      <a:r>
                        <a:rPr lang="fr-FR" sz="1000" b="0" i="0" u="none" strike="noStrike">
                          <a:effectLst/>
                          <a:latin typeface="Arial"/>
                        </a:rPr>
                        <a:t>94</a:t>
                      </a:r>
                    </a:p>
                  </a:txBody>
                  <a:tcPr marL="9525" marR="9525" marT="9525" marB="0" anchor="ctr"/>
                </a:tc>
                <a:tc>
                  <a:txBody>
                    <a:bodyPr/>
                    <a:lstStyle/>
                    <a:p>
                      <a:pPr algn="r" fontAlgn="ctr"/>
                      <a:r>
                        <a:rPr lang="fr-FR" sz="1000" b="0" i="0" u="none" strike="noStrike">
                          <a:effectLst/>
                          <a:latin typeface="Arial"/>
                        </a:rPr>
                        <a:t>9,3</a:t>
                      </a:r>
                    </a:p>
                  </a:txBody>
                  <a:tcPr marL="9525" marR="9525" marT="9525" marB="0" anchor="ctr"/>
                </a:tc>
              </a:tr>
              <a:tr h="213995">
                <a:tc>
                  <a:txBody>
                    <a:bodyPr/>
                    <a:lstStyle/>
                    <a:p>
                      <a:pPr algn="l" fontAlgn="ctr"/>
                      <a:r>
                        <a:rPr lang="fr-FR" sz="900" b="0" i="0" u="none" strike="noStrike">
                          <a:effectLst/>
                          <a:latin typeface="+mj-lt"/>
                        </a:rPr>
                        <a:t>Bassin Parisien Est</a:t>
                      </a:r>
                    </a:p>
                  </a:txBody>
                  <a:tcPr marL="9525" marR="9525" marT="9525" marB="0" anchor="ctr"/>
                </a:tc>
                <a:tc>
                  <a:txBody>
                    <a:bodyPr/>
                    <a:lstStyle/>
                    <a:p>
                      <a:pPr algn="r" fontAlgn="ctr"/>
                      <a:r>
                        <a:rPr lang="fr-FR" sz="1000" b="0" i="0" u="none" strike="noStrike">
                          <a:effectLst/>
                          <a:latin typeface="Arial"/>
                        </a:rPr>
                        <a:t>78</a:t>
                      </a:r>
                    </a:p>
                  </a:txBody>
                  <a:tcPr marL="9525" marR="9525" marT="9525" marB="0" anchor="ctr"/>
                </a:tc>
                <a:tc>
                  <a:txBody>
                    <a:bodyPr/>
                    <a:lstStyle/>
                    <a:p>
                      <a:pPr algn="r" fontAlgn="ctr"/>
                      <a:r>
                        <a:rPr lang="fr-FR" sz="1000" b="0" i="0" u="none" strike="noStrike">
                          <a:effectLst/>
                          <a:latin typeface="Arial"/>
                        </a:rPr>
                        <a:t>7,7</a:t>
                      </a:r>
                    </a:p>
                  </a:txBody>
                  <a:tcPr marL="9525" marR="9525" marT="9525" marB="0" anchor="ctr"/>
                </a:tc>
                <a:tc>
                  <a:txBody>
                    <a:bodyPr/>
                    <a:lstStyle/>
                    <a:p>
                      <a:pPr algn="r" fontAlgn="ctr"/>
                      <a:r>
                        <a:rPr lang="fr-FR" sz="1000" b="0" i="0" u="none" strike="noStrike">
                          <a:effectLst/>
                          <a:latin typeface="Arial"/>
                        </a:rPr>
                        <a:t>78</a:t>
                      </a:r>
                    </a:p>
                  </a:txBody>
                  <a:tcPr marL="9525" marR="9525" marT="9525" marB="0" anchor="ctr"/>
                </a:tc>
                <a:tc>
                  <a:txBody>
                    <a:bodyPr/>
                    <a:lstStyle/>
                    <a:p>
                      <a:pPr algn="r" fontAlgn="ctr"/>
                      <a:r>
                        <a:rPr lang="fr-FR" sz="1000" b="0" i="0" u="none" strike="noStrike">
                          <a:effectLst/>
                          <a:latin typeface="Arial"/>
                        </a:rPr>
                        <a:t>7,7</a:t>
                      </a:r>
                    </a:p>
                  </a:txBody>
                  <a:tcPr marL="9525" marR="9525" marT="9525" marB="0" anchor="ctr"/>
                </a:tc>
              </a:tr>
              <a:tr h="92710">
                <a:tc>
                  <a:txBody>
                    <a:bodyPr/>
                    <a:lstStyle/>
                    <a:p>
                      <a:pPr algn="l" fontAlgn="ctr"/>
                      <a:r>
                        <a:rPr lang="fr-FR" sz="900" b="0" i="0" u="none" strike="noStrike">
                          <a:effectLst/>
                          <a:latin typeface="+mj-lt"/>
                        </a:rPr>
                        <a:t>Nord</a:t>
                      </a:r>
                    </a:p>
                  </a:txBody>
                  <a:tcPr marL="9525" marR="9525" marT="9525" marB="0" anchor="ctr"/>
                </a:tc>
                <a:tc>
                  <a:txBody>
                    <a:bodyPr/>
                    <a:lstStyle/>
                    <a:p>
                      <a:pPr algn="r" fontAlgn="ctr"/>
                      <a:r>
                        <a:rPr lang="fr-FR" sz="1000" b="0" i="0" u="none" strike="noStrike">
                          <a:effectLst/>
                          <a:latin typeface="Arial"/>
                        </a:rPr>
                        <a:t>66</a:t>
                      </a:r>
                    </a:p>
                  </a:txBody>
                  <a:tcPr marL="9525" marR="9525" marT="9525" marB="0" anchor="ctr"/>
                </a:tc>
                <a:tc>
                  <a:txBody>
                    <a:bodyPr/>
                    <a:lstStyle/>
                    <a:p>
                      <a:pPr algn="r" fontAlgn="ctr"/>
                      <a:r>
                        <a:rPr lang="fr-FR" sz="1000" b="0" i="0" u="none" strike="noStrike">
                          <a:effectLst/>
                          <a:latin typeface="Arial"/>
                        </a:rPr>
                        <a:t>6,5</a:t>
                      </a:r>
                    </a:p>
                  </a:txBody>
                  <a:tcPr marL="9525" marR="9525" marT="9525" marB="0" anchor="ctr"/>
                </a:tc>
                <a:tc>
                  <a:txBody>
                    <a:bodyPr/>
                    <a:lstStyle/>
                    <a:p>
                      <a:pPr algn="r" fontAlgn="ctr"/>
                      <a:r>
                        <a:rPr lang="fr-FR" sz="1000" b="0" i="0" u="none" strike="noStrike">
                          <a:effectLst/>
                          <a:latin typeface="Arial"/>
                        </a:rPr>
                        <a:t>63</a:t>
                      </a:r>
                    </a:p>
                  </a:txBody>
                  <a:tcPr marL="9525" marR="9525" marT="9525" marB="0" anchor="ctr"/>
                </a:tc>
                <a:tc>
                  <a:txBody>
                    <a:bodyPr/>
                    <a:lstStyle/>
                    <a:p>
                      <a:pPr algn="r" fontAlgn="ctr"/>
                      <a:r>
                        <a:rPr lang="fr-FR" sz="1000" b="0" i="0" u="none" strike="noStrike">
                          <a:effectLst/>
                          <a:latin typeface="Arial"/>
                        </a:rPr>
                        <a:t>6,2</a:t>
                      </a:r>
                    </a:p>
                  </a:txBody>
                  <a:tcPr marL="9525" marR="9525" marT="9525" marB="0" anchor="ctr"/>
                </a:tc>
              </a:tr>
              <a:tr h="139065">
                <a:tc>
                  <a:txBody>
                    <a:bodyPr/>
                    <a:lstStyle/>
                    <a:p>
                      <a:pPr algn="l" fontAlgn="ctr"/>
                      <a:r>
                        <a:rPr lang="fr-FR" sz="900" b="0" i="0" u="none" strike="noStrike">
                          <a:effectLst/>
                          <a:latin typeface="+mj-lt"/>
                        </a:rPr>
                        <a:t>Est</a:t>
                      </a:r>
                    </a:p>
                  </a:txBody>
                  <a:tcPr marL="9525" marR="9525" marT="9525" marB="0" anchor="ctr"/>
                </a:tc>
                <a:tc>
                  <a:txBody>
                    <a:bodyPr/>
                    <a:lstStyle/>
                    <a:p>
                      <a:pPr algn="r" fontAlgn="ctr"/>
                      <a:r>
                        <a:rPr lang="fr-FR" sz="1000" b="0" i="0" u="none" strike="noStrike">
                          <a:effectLst/>
                          <a:latin typeface="Arial"/>
                        </a:rPr>
                        <a:t>86</a:t>
                      </a:r>
                    </a:p>
                  </a:txBody>
                  <a:tcPr marL="9525" marR="9525" marT="9525" marB="0" anchor="ctr"/>
                </a:tc>
                <a:tc>
                  <a:txBody>
                    <a:bodyPr/>
                    <a:lstStyle/>
                    <a:p>
                      <a:pPr algn="r" fontAlgn="ctr"/>
                      <a:r>
                        <a:rPr lang="fr-FR" sz="1000" b="0" i="0" u="none" strike="noStrike">
                          <a:effectLst/>
                          <a:latin typeface="Arial"/>
                        </a:rPr>
                        <a:t>8,5</a:t>
                      </a:r>
                    </a:p>
                  </a:txBody>
                  <a:tcPr marL="9525" marR="9525" marT="9525" marB="0" anchor="ctr"/>
                </a:tc>
                <a:tc>
                  <a:txBody>
                    <a:bodyPr/>
                    <a:lstStyle/>
                    <a:p>
                      <a:pPr algn="r" fontAlgn="ctr"/>
                      <a:r>
                        <a:rPr lang="fr-FR" sz="1000" b="0" i="0" u="none" strike="noStrike">
                          <a:effectLst/>
                          <a:latin typeface="Arial"/>
                        </a:rPr>
                        <a:t>87</a:t>
                      </a:r>
                    </a:p>
                  </a:txBody>
                  <a:tcPr marL="9525" marR="9525" marT="9525" marB="0" anchor="ctr"/>
                </a:tc>
                <a:tc>
                  <a:txBody>
                    <a:bodyPr/>
                    <a:lstStyle/>
                    <a:p>
                      <a:pPr algn="r" fontAlgn="ctr"/>
                      <a:r>
                        <a:rPr lang="fr-FR" sz="1000" b="0" i="0" u="none" strike="noStrike">
                          <a:effectLst/>
                          <a:latin typeface="Arial"/>
                        </a:rPr>
                        <a:t>8,6</a:t>
                      </a:r>
                    </a:p>
                  </a:txBody>
                  <a:tcPr marL="9525" marR="9525" marT="9525" marB="0" anchor="ctr"/>
                </a:tc>
              </a:tr>
              <a:tr h="114300">
                <a:tc>
                  <a:txBody>
                    <a:bodyPr/>
                    <a:lstStyle/>
                    <a:p>
                      <a:pPr algn="l" fontAlgn="ctr"/>
                      <a:r>
                        <a:rPr lang="fr-FR" sz="900" b="0" i="0" u="none" strike="noStrike">
                          <a:effectLst/>
                          <a:latin typeface="+mj-lt"/>
                        </a:rPr>
                        <a:t>Ouest</a:t>
                      </a:r>
                    </a:p>
                  </a:txBody>
                  <a:tcPr marL="9525" marR="9525" marT="9525" marB="0" anchor="ctr"/>
                </a:tc>
                <a:tc>
                  <a:txBody>
                    <a:bodyPr/>
                    <a:lstStyle/>
                    <a:p>
                      <a:pPr algn="r" fontAlgn="ctr"/>
                      <a:r>
                        <a:rPr lang="fr-FR" sz="1000" b="0" i="0" u="none" strike="noStrike">
                          <a:effectLst/>
                          <a:latin typeface="Arial"/>
                        </a:rPr>
                        <a:t>135</a:t>
                      </a:r>
                    </a:p>
                  </a:txBody>
                  <a:tcPr marL="9525" marR="9525" marT="9525" marB="0" anchor="ctr"/>
                </a:tc>
                <a:tc>
                  <a:txBody>
                    <a:bodyPr/>
                    <a:lstStyle/>
                    <a:p>
                      <a:pPr algn="r" fontAlgn="ctr"/>
                      <a:r>
                        <a:rPr lang="fr-FR" sz="1000" b="0" i="0" u="none" strike="noStrike">
                          <a:effectLst/>
                          <a:latin typeface="Arial"/>
                        </a:rPr>
                        <a:t>13,3</a:t>
                      </a:r>
                    </a:p>
                  </a:txBody>
                  <a:tcPr marL="9525" marR="9525" marT="9525" marB="0" anchor="ctr"/>
                </a:tc>
                <a:tc>
                  <a:txBody>
                    <a:bodyPr/>
                    <a:lstStyle/>
                    <a:p>
                      <a:pPr algn="r" fontAlgn="ctr"/>
                      <a:r>
                        <a:rPr lang="fr-FR" sz="1000" b="0" i="0" u="none" strike="noStrike">
                          <a:effectLst/>
                          <a:latin typeface="Arial"/>
                        </a:rPr>
                        <a:t>139</a:t>
                      </a:r>
                    </a:p>
                  </a:txBody>
                  <a:tcPr marL="9525" marR="9525" marT="9525" marB="0" anchor="ctr"/>
                </a:tc>
                <a:tc>
                  <a:txBody>
                    <a:bodyPr/>
                    <a:lstStyle/>
                    <a:p>
                      <a:pPr algn="r" fontAlgn="ctr"/>
                      <a:r>
                        <a:rPr lang="fr-FR" sz="1000" b="0" i="0" u="none" strike="noStrike">
                          <a:effectLst/>
                          <a:latin typeface="Arial"/>
                        </a:rPr>
                        <a:t>13,7</a:t>
                      </a:r>
                    </a:p>
                  </a:txBody>
                  <a:tcPr marL="9525" marR="9525" marT="9525" marB="0" anchor="ctr"/>
                </a:tc>
              </a:tr>
              <a:tr h="182880">
                <a:tc>
                  <a:txBody>
                    <a:bodyPr/>
                    <a:lstStyle/>
                    <a:p>
                      <a:pPr algn="l" fontAlgn="ctr"/>
                      <a:r>
                        <a:rPr lang="fr-FR" sz="900" b="0" i="0" u="none" strike="noStrike">
                          <a:effectLst/>
                          <a:latin typeface="+mj-lt"/>
                        </a:rPr>
                        <a:t>Sud-Ouest</a:t>
                      </a:r>
                    </a:p>
                  </a:txBody>
                  <a:tcPr marL="9525" marR="9525" marT="9525" marB="0" anchor="ctr"/>
                </a:tc>
                <a:tc>
                  <a:txBody>
                    <a:bodyPr/>
                    <a:lstStyle/>
                    <a:p>
                      <a:pPr algn="r" fontAlgn="ctr"/>
                      <a:r>
                        <a:rPr lang="fr-FR" sz="1000" b="0" i="0" u="none" strike="noStrike">
                          <a:effectLst/>
                          <a:latin typeface="Arial"/>
                        </a:rPr>
                        <a:t>107</a:t>
                      </a:r>
                    </a:p>
                  </a:txBody>
                  <a:tcPr marL="9525" marR="9525" marT="9525" marB="0" anchor="ctr"/>
                </a:tc>
                <a:tc>
                  <a:txBody>
                    <a:bodyPr/>
                    <a:lstStyle/>
                    <a:p>
                      <a:pPr algn="r" fontAlgn="ctr"/>
                      <a:r>
                        <a:rPr lang="fr-FR" sz="1000" b="0" i="0" u="none" strike="noStrike">
                          <a:effectLst/>
                          <a:latin typeface="Arial"/>
                        </a:rPr>
                        <a:t>10,6</a:t>
                      </a:r>
                    </a:p>
                  </a:txBody>
                  <a:tcPr marL="9525" marR="9525" marT="9525" marB="0" anchor="ctr"/>
                </a:tc>
                <a:tc>
                  <a:txBody>
                    <a:bodyPr/>
                    <a:lstStyle/>
                    <a:p>
                      <a:pPr algn="r" fontAlgn="ctr"/>
                      <a:r>
                        <a:rPr lang="fr-FR" sz="1000" b="0" i="0" u="none" strike="noStrike">
                          <a:effectLst/>
                          <a:latin typeface="Arial"/>
                        </a:rPr>
                        <a:t>114</a:t>
                      </a:r>
                    </a:p>
                  </a:txBody>
                  <a:tcPr marL="9525" marR="9525" marT="9525" marB="0" anchor="ctr"/>
                </a:tc>
                <a:tc>
                  <a:txBody>
                    <a:bodyPr/>
                    <a:lstStyle/>
                    <a:p>
                      <a:pPr algn="r" fontAlgn="ctr"/>
                      <a:r>
                        <a:rPr lang="fr-FR" sz="1000" b="0" i="0" u="none" strike="noStrike">
                          <a:effectLst/>
                          <a:latin typeface="Arial"/>
                        </a:rPr>
                        <a:t>11,2</a:t>
                      </a:r>
                    </a:p>
                  </a:txBody>
                  <a:tcPr marL="9525" marR="9525" marT="9525" marB="0" anchor="ctr"/>
                </a:tc>
              </a:tr>
              <a:tr h="99695">
                <a:tc>
                  <a:txBody>
                    <a:bodyPr/>
                    <a:lstStyle/>
                    <a:p>
                      <a:pPr algn="l" fontAlgn="ctr"/>
                      <a:r>
                        <a:rPr lang="fr-FR" sz="900" b="0" i="0" u="none" strike="noStrike">
                          <a:effectLst/>
                          <a:latin typeface="+mj-lt"/>
                        </a:rPr>
                        <a:t>Sud-Est</a:t>
                      </a:r>
                    </a:p>
                  </a:txBody>
                  <a:tcPr marL="9525" marR="9525" marT="9525" marB="0" anchor="ctr"/>
                </a:tc>
                <a:tc>
                  <a:txBody>
                    <a:bodyPr/>
                    <a:lstStyle/>
                    <a:p>
                      <a:pPr algn="r" fontAlgn="ctr"/>
                      <a:r>
                        <a:rPr lang="fr-FR" sz="1000" b="0" i="0" u="none" strike="noStrike">
                          <a:effectLst/>
                          <a:latin typeface="Arial"/>
                        </a:rPr>
                        <a:t>130</a:t>
                      </a:r>
                    </a:p>
                  </a:txBody>
                  <a:tcPr marL="9525" marR="9525" marT="9525" marB="0" anchor="ctr"/>
                </a:tc>
                <a:tc>
                  <a:txBody>
                    <a:bodyPr/>
                    <a:lstStyle/>
                    <a:p>
                      <a:pPr algn="r" fontAlgn="ctr"/>
                      <a:r>
                        <a:rPr lang="fr-FR" sz="1000" b="0" i="0" u="none" strike="noStrike">
                          <a:effectLst/>
                          <a:latin typeface="Arial"/>
                        </a:rPr>
                        <a:t>12,8</a:t>
                      </a:r>
                    </a:p>
                  </a:txBody>
                  <a:tcPr marL="9525" marR="9525" marT="9525" marB="0" anchor="ctr"/>
                </a:tc>
                <a:tc>
                  <a:txBody>
                    <a:bodyPr/>
                    <a:lstStyle/>
                    <a:p>
                      <a:pPr algn="r" fontAlgn="ctr"/>
                      <a:r>
                        <a:rPr lang="fr-FR" sz="1000" b="0" i="0" u="none" strike="noStrike">
                          <a:effectLst/>
                          <a:latin typeface="Arial"/>
                        </a:rPr>
                        <a:t>123</a:t>
                      </a:r>
                    </a:p>
                  </a:txBody>
                  <a:tcPr marL="9525" marR="9525" marT="9525" marB="0" anchor="ctr"/>
                </a:tc>
                <a:tc>
                  <a:txBody>
                    <a:bodyPr/>
                    <a:lstStyle/>
                    <a:p>
                      <a:pPr algn="r" fontAlgn="ctr"/>
                      <a:r>
                        <a:rPr lang="fr-FR" sz="1000" b="0" i="0" u="none" strike="noStrike">
                          <a:effectLst/>
                          <a:latin typeface="Arial"/>
                        </a:rPr>
                        <a:t>12,1</a:t>
                      </a:r>
                    </a:p>
                  </a:txBody>
                  <a:tcPr marL="9525" marR="9525" marT="9525" marB="0" anchor="ctr"/>
                </a:tc>
              </a:tr>
              <a:tr h="144000">
                <a:tc>
                  <a:txBody>
                    <a:bodyPr/>
                    <a:lstStyle/>
                    <a:p>
                      <a:pPr algn="l" fontAlgn="ctr"/>
                      <a:r>
                        <a:rPr lang="fr-FR" sz="900" b="0" i="0" u="none" strike="noStrike" dirty="0">
                          <a:effectLst/>
                          <a:latin typeface="+mj-lt"/>
                        </a:rPr>
                        <a:t>Méditerranée</a:t>
                      </a:r>
                    </a:p>
                  </a:txBody>
                  <a:tcPr marL="9525" marR="9525" marT="9525" marB="0" anchor="ctr"/>
                </a:tc>
                <a:tc>
                  <a:txBody>
                    <a:bodyPr/>
                    <a:lstStyle/>
                    <a:p>
                      <a:pPr algn="r" fontAlgn="ctr"/>
                      <a:r>
                        <a:rPr lang="fr-FR" sz="1000" b="0" i="0" u="none" strike="noStrike" dirty="0">
                          <a:effectLst/>
                          <a:latin typeface="Arial"/>
                        </a:rPr>
                        <a:t>124</a:t>
                      </a:r>
                    </a:p>
                  </a:txBody>
                  <a:tcPr marL="9525" marR="9525" marT="9525" marB="0" anchor="ctr"/>
                </a:tc>
                <a:tc>
                  <a:txBody>
                    <a:bodyPr/>
                    <a:lstStyle/>
                    <a:p>
                      <a:pPr algn="r" fontAlgn="ctr"/>
                      <a:r>
                        <a:rPr lang="fr-FR" sz="1000" b="0" i="0" u="none" strike="noStrike" dirty="0">
                          <a:effectLst/>
                          <a:latin typeface="Arial"/>
                        </a:rPr>
                        <a:t>12,2</a:t>
                      </a:r>
                    </a:p>
                  </a:txBody>
                  <a:tcPr marL="9525" marR="9525" marT="9525" marB="0" anchor="ctr"/>
                </a:tc>
                <a:tc>
                  <a:txBody>
                    <a:bodyPr/>
                    <a:lstStyle/>
                    <a:p>
                      <a:pPr algn="r" fontAlgn="ctr"/>
                      <a:r>
                        <a:rPr lang="fr-FR" sz="1000" b="0" i="0" u="none" strike="noStrike" dirty="0">
                          <a:effectLst/>
                          <a:latin typeface="Arial"/>
                        </a:rPr>
                        <a:t>129</a:t>
                      </a:r>
                    </a:p>
                  </a:txBody>
                  <a:tcPr marL="9525" marR="9525" marT="9525" marB="0" anchor="ctr"/>
                </a:tc>
                <a:tc>
                  <a:txBody>
                    <a:bodyPr/>
                    <a:lstStyle/>
                    <a:p>
                      <a:pPr algn="r" fontAlgn="ctr"/>
                      <a:r>
                        <a:rPr lang="fr-FR" sz="1000" b="0" i="0" u="none" strike="noStrike" dirty="0">
                          <a:effectLst/>
                          <a:latin typeface="Arial"/>
                        </a:rPr>
                        <a:t>12,7</a:t>
                      </a:r>
                    </a:p>
                  </a:txBody>
                  <a:tcPr marL="9525" marR="9525" marT="9525" marB="0" anchor="ctr"/>
                </a:tc>
              </a:tr>
              <a:tr h="144000">
                <a:tc gridSpan="5">
                  <a:txBody>
                    <a:bodyPr/>
                    <a:lstStyle/>
                    <a:p>
                      <a:pPr algn="l" fontAlgn="ctr"/>
                      <a:r>
                        <a:rPr lang="fr-FR" sz="1000" b="1" i="0" u="none" strike="noStrike" dirty="0" smtClean="0">
                          <a:effectLst/>
                          <a:latin typeface="+mj-lt"/>
                        </a:rPr>
                        <a:t>Taille de la commune</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r" fontAlgn="ctr"/>
                      <a:endParaRPr lang="fr-FR" sz="1000" b="0" i="0" u="none" strike="noStrike" dirty="0">
                        <a:effectLst/>
                        <a:latin typeface="+mj-lt"/>
                      </a:endParaRPr>
                    </a:p>
                  </a:txBody>
                  <a:tcPr marL="9525" marR="9525" marT="9525" marB="0" anchor="ctr">
                    <a:solidFill>
                      <a:schemeClr val="accent4">
                        <a:lumMod val="20000"/>
                        <a:lumOff val="80000"/>
                      </a:schemeClr>
                    </a:solidFill>
                  </a:tcPr>
                </a:tc>
              </a:tr>
              <a:tr h="174595">
                <a:tc>
                  <a:txBody>
                    <a:bodyPr/>
                    <a:lstStyle/>
                    <a:p>
                      <a:pPr algn="l" fontAlgn="ctr"/>
                      <a:r>
                        <a:rPr lang="fr-FR" sz="900" b="0" i="0" u="none" strike="noStrike" dirty="0" smtClean="0">
                          <a:effectLst/>
                          <a:latin typeface="+mj-lt"/>
                        </a:rPr>
                        <a:t>Moins de 2 000 hab.</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263</a:t>
                      </a:r>
                    </a:p>
                  </a:txBody>
                  <a:tcPr marL="9525" marR="9525" marT="9525" marB="0" anchor="ctr"/>
                </a:tc>
                <a:tc>
                  <a:txBody>
                    <a:bodyPr/>
                    <a:lstStyle/>
                    <a:p>
                      <a:pPr algn="r" fontAlgn="ctr"/>
                      <a:r>
                        <a:rPr lang="fr-FR" sz="1000" b="0" i="0" u="none" strike="noStrike">
                          <a:effectLst/>
                          <a:latin typeface="Arial"/>
                        </a:rPr>
                        <a:t>26,0</a:t>
                      </a:r>
                    </a:p>
                  </a:txBody>
                  <a:tcPr marL="9525" marR="9525" marT="9525" marB="0" anchor="ctr"/>
                </a:tc>
                <a:tc>
                  <a:txBody>
                    <a:bodyPr/>
                    <a:lstStyle/>
                    <a:p>
                      <a:pPr algn="r" fontAlgn="ctr"/>
                      <a:r>
                        <a:rPr lang="fr-FR" sz="1000" b="0" i="0" u="none" strike="noStrike">
                          <a:effectLst/>
                          <a:latin typeface="Arial"/>
                        </a:rPr>
                        <a:t>229</a:t>
                      </a:r>
                    </a:p>
                  </a:txBody>
                  <a:tcPr marL="9525" marR="9525" marT="9525" marB="0" anchor="ctr"/>
                </a:tc>
                <a:tc>
                  <a:txBody>
                    <a:bodyPr/>
                    <a:lstStyle/>
                    <a:p>
                      <a:pPr algn="r" fontAlgn="ctr"/>
                      <a:r>
                        <a:rPr lang="fr-FR" sz="1000" b="0" i="0" u="none" strike="noStrike">
                          <a:effectLst/>
                          <a:latin typeface="Arial"/>
                        </a:rPr>
                        <a:t>22,6</a:t>
                      </a:r>
                    </a:p>
                  </a:txBody>
                  <a:tcPr marL="9525" marR="9525" marT="9525" marB="0" anchor="ctr"/>
                </a:tc>
              </a:tr>
              <a:tr h="144000">
                <a:tc>
                  <a:txBody>
                    <a:bodyPr/>
                    <a:lstStyle/>
                    <a:p>
                      <a:pPr algn="l" fontAlgn="ctr"/>
                      <a:r>
                        <a:rPr lang="fr-FR" sz="900" b="0" i="0" u="none" strike="noStrike" dirty="0" smtClean="0">
                          <a:effectLst/>
                          <a:latin typeface="+mj-lt"/>
                        </a:rPr>
                        <a:t>2 000 à 19 999 hab.</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157</a:t>
                      </a:r>
                    </a:p>
                  </a:txBody>
                  <a:tcPr marL="9525" marR="9525" marT="9525" marB="0" anchor="ctr"/>
                </a:tc>
                <a:tc>
                  <a:txBody>
                    <a:bodyPr/>
                    <a:lstStyle/>
                    <a:p>
                      <a:pPr algn="r" fontAlgn="ctr"/>
                      <a:r>
                        <a:rPr lang="fr-FR" sz="1000" b="0" i="0" u="none" strike="noStrike">
                          <a:effectLst/>
                          <a:latin typeface="Arial"/>
                        </a:rPr>
                        <a:t>15,5</a:t>
                      </a:r>
                    </a:p>
                  </a:txBody>
                  <a:tcPr marL="9525" marR="9525" marT="9525" marB="0" anchor="ctr"/>
                </a:tc>
                <a:tc>
                  <a:txBody>
                    <a:bodyPr/>
                    <a:lstStyle/>
                    <a:p>
                      <a:pPr algn="r" fontAlgn="ctr"/>
                      <a:r>
                        <a:rPr lang="fr-FR" sz="1000" b="0" i="0" u="none" strike="noStrike">
                          <a:effectLst/>
                          <a:latin typeface="Arial"/>
                        </a:rPr>
                        <a:t>175</a:t>
                      </a:r>
                    </a:p>
                  </a:txBody>
                  <a:tcPr marL="9525" marR="9525" marT="9525" marB="0" anchor="ctr"/>
                </a:tc>
                <a:tc>
                  <a:txBody>
                    <a:bodyPr/>
                    <a:lstStyle/>
                    <a:p>
                      <a:pPr algn="r" fontAlgn="ctr"/>
                      <a:r>
                        <a:rPr lang="fr-FR" sz="1000" b="0" i="0" u="none" strike="noStrike">
                          <a:effectLst/>
                          <a:latin typeface="Arial"/>
                        </a:rPr>
                        <a:t>17,3</a:t>
                      </a:r>
                    </a:p>
                  </a:txBody>
                  <a:tcPr marL="9525" marR="9525" marT="9525" marB="0" anchor="ctr"/>
                </a:tc>
              </a:tr>
              <a:tr h="144000">
                <a:tc>
                  <a:txBody>
                    <a:bodyPr/>
                    <a:lstStyle/>
                    <a:p>
                      <a:pPr algn="l" fontAlgn="ctr"/>
                      <a:r>
                        <a:rPr lang="fr-FR" sz="900" b="0" i="0" u="none" strike="noStrike" dirty="0" smtClean="0">
                          <a:effectLst/>
                          <a:latin typeface="+mj-lt"/>
                        </a:rPr>
                        <a:t>20 000 à 99 999 hab.</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139</a:t>
                      </a:r>
                    </a:p>
                  </a:txBody>
                  <a:tcPr marL="9525" marR="9525" marT="9525" marB="0" anchor="ctr"/>
                </a:tc>
                <a:tc>
                  <a:txBody>
                    <a:bodyPr/>
                    <a:lstStyle/>
                    <a:p>
                      <a:pPr algn="r" fontAlgn="ctr"/>
                      <a:r>
                        <a:rPr lang="fr-FR" sz="1000" b="0" i="0" u="none" strike="noStrike">
                          <a:effectLst/>
                          <a:latin typeface="Arial"/>
                        </a:rPr>
                        <a:t>13,7</a:t>
                      </a:r>
                    </a:p>
                  </a:txBody>
                  <a:tcPr marL="9525" marR="9525" marT="9525" marB="0" anchor="ctr"/>
                </a:tc>
                <a:tc>
                  <a:txBody>
                    <a:bodyPr/>
                    <a:lstStyle/>
                    <a:p>
                      <a:pPr algn="r" fontAlgn="ctr"/>
                      <a:r>
                        <a:rPr lang="fr-FR" sz="1000" b="0" i="0" u="none" strike="noStrike">
                          <a:effectLst/>
                          <a:latin typeface="Arial"/>
                        </a:rPr>
                        <a:t>138</a:t>
                      </a:r>
                    </a:p>
                  </a:txBody>
                  <a:tcPr marL="9525" marR="9525" marT="9525" marB="0" anchor="ctr"/>
                </a:tc>
                <a:tc>
                  <a:txBody>
                    <a:bodyPr/>
                    <a:lstStyle/>
                    <a:p>
                      <a:pPr algn="r" fontAlgn="ctr"/>
                      <a:r>
                        <a:rPr lang="fr-FR" sz="1000" b="0" i="0" u="none" strike="noStrike">
                          <a:effectLst/>
                          <a:latin typeface="Arial"/>
                        </a:rPr>
                        <a:t>13,6</a:t>
                      </a:r>
                    </a:p>
                  </a:txBody>
                  <a:tcPr marL="9525" marR="9525" marT="9525" marB="0" anchor="ctr"/>
                </a:tc>
              </a:tr>
              <a:tr h="144000">
                <a:tc>
                  <a:txBody>
                    <a:bodyPr/>
                    <a:lstStyle/>
                    <a:p>
                      <a:pPr algn="l" fontAlgn="ctr"/>
                      <a:r>
                        <a:rPr lang="fr-FR" sz="900" b="0" i="0" u="none" strike="noStrike" dirty="0" smtClean="0">
                          <a:effectLst/>
                          <a:latin typeface="+mj-lt"/>
                        </a:rPr>
                        <a:t>100 000 hab. et plus</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284</a:t>
                      </a:r>
                    </a:p>
                  </a:txBody>
                  <a:tcPr marL="9525" marR="9525" marT="9525" marB="0" anchor="ctr"/>
                </a:tc>
                <a:tc>
                  <a:txBody>
                    <a:bodyPr/>
                    <a:lstStyle/>
                    <a:p>
                      <a:pPr algn="r" fontAlgn="ctr"/>
                      <a:r>
                        <a:rPr lang="fr-FR" sz="1000" b="0" i="0" u="none" strike="noStrike">
                          <a:effectLst/>
                          <a:latin typeface="Arial"/>
                        </a:rPr>
                        <a:t>28,0</a:t>
                      </a:r>
                    </a:p>
                  </a:txBody>
                  <a:tcPr marL="9525" marR="9525" marT="9525" marB="0" anchor="ctr"/>
                </a:tc>
                <a:tc>
                  <a:txBody>
                    <a:bodyPr/>
                    <a:lstStyle/>
                    <a:p>
                      <a:pPr algn="r" fontAlgn="ctr"/>
                      <a:r>
                        <a:rPr lang="fr-FR" sz="1000" b="0" i="0" u="none" strike="noStrike">
                          <a:effectLst/>
                          <a:latin typeface="Arial"/>
                        </a:rPr>
                        <a:t>304</a:t>
                      </a:r>
                    </a:p>
                  </a:txBody>
                  <a:tcPr marL="9525" marR="9525" marT="9525" marB="0" anchor="ctr"/>
                </a:tc>
                <a:tc>
                  <a:txBody>
                    <a:bodyPr/>
                    <a:lstStyle/>
                    <a:p>
                      <a:pPr algn="r" fontAlgn="ctr"/>
                      <a:r>
                        <a:rPr lang="fr-FR" sz="1000" b="0" i="0" u="none" strike="noStrike">
                          <a:effectLst/>
                          <a:latin typeface="Arial"/>
                        </a:rPr>
                        <a:t>30,0</a:t>
                      </a:r>
                    </a:p>
                  </a:txBody>
                  <a:tcPr marL="9525" marR="9525" marT="9525" marB="0" anchor="ctr"/>
                </a:tc>
              </a:tr>
              <a:tr h="144000">
                <a:tc>
                  <a:txBody>
                    <a:bodyPr/>
                    <a:lstStyle/>
                    <a:p>
                      <a:pPr algn="l" fontAlgn="ctr"/>
                      <a:r>
                        <a:rPr lang="fr-FR" sz="900" b="0" i="0" u="none" strike="noStrike" dirty="0" smtClean="0">
                          <a:effectLst/>
                          <a:latin typeface="+mj-lt"/>
                        </a:rPr>
                        <a:t>Agglomération parisienne</a:t>
                      </a:r>
                      <a:endParaRPr lang="fr-FR" sz="9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170</a:t>
                      </a:r>
                    </a:p>
                  </a:txBody>
                  <a:tcPr marL="9525" marR="9525" marT="9525" marB="0" anchor="ctr"/>
                </a:tc>
                <a:tc>
                  <a:txBody>
                    <a:bodyPr/>
                    <a:lstStyle/>
                    <a:p>
                      <a:pPr algn="r" fontAlgn="ctr"/>
                      <a:r>
                        <a:rPr lang="fr-FR" sz="1000" b="0" i="0" u="none" strike="noStrike" dirty="0">
                          <a:effectLst/>
                          <a:latin typeface="Arial"/>
                        </a:rPr>
                        <a:t>16,8</a:t>
                      </a:r>
                    </a:p>
                  </a:txBody>
                  <a:tcPr marL="9525" marR="9525" marT="9525" marB="0" anchor="ctr"/>
                </a:tc>
                <a:tc>
                  <a:txBody>
                    <a:bodyPr/>
                    <a:lstStyle/>
                    <a:p>
                      <a:pPr algn="r" fontAlgn="ctr"/>
                      <a:r>
                        <a:rPr lang="fr-FR" sz="1000" b="0" i="0" u="none" strike="noStrike" dirty="0">
                          <a:effectLst/>
                          <a:latin typeface="Arial"/>
                        </a:rPr>
                        <a:t>167</a:t>
                      </a:r>
                    </a:p>
                  </a:txBody>
                  <a:tcPr marL="9525" marR="9525" marT="9525" marB="0" anchor="ctr"/>
                </a:tc>
                <a:tc>
                  <a:txBody>
                    <a:bodyPr/>
                    <a:lstStyle/>
                    <a:p>
                      <a:pPr algn="r" fontAlgn="ctr"/>
                      <a:r>
                        <a:rPr lang="fr-FR" sz="1000" b="0" i="0" u="none" strike="noStrike" dirty="0">
                          <a:effectLst/>
                          <a:latin typeface="Arial"/>
                        </a:rPr>
                        <a:t>16,5</a:t>
                      </a:r>
                    </a:p>
                  </a:txBody>
                  <a:tcPr marL="9525" marR="9525" marT="9525" marB="0" anchor="ct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875767233"/>
              </p:ext>
            </p:extLst>
          </p:nvPr>
        </p:nvGraphicFramePr>
        <p:xfrm>
          <a:off x="4521201" y="599440"/>
          <a:ext cx="3851068" cy="5746320"/>
        </p:xfrm>
        <a:graphic>
          <a:graphicData uri="http://schemas.openxmlformats.org/drawingml/2006/table">
            <a:tbl>
              <a:tblPr firstRow="1" bandRow="1">
                <a:effectLst>
                  <a:innerShdw blurRad="63500" dist="50800" dir="13500000">
                    <a:prstClr val="black">
                      <a:alpha val="50000"/>
                    </a:prstClr>
                  </a:innerShdw>
                </a:effectLst>
                <a:tableStyleId>{073A0DAA-6AF3-43AB-8588-CEC1D06C72B9}</a:tableStyleId>
              </a:tblPr>
              <a:tblGrid>
                <a:gridCol w="1157435"/>
                <a:gridCol w="632836"/>
                <a:gridCol w="720000"/>
                <a:gridCol w="620797"/>
                <a:gridCol w="720000"/>
              </a:tblGrid>
              <a:tr h="375921">
                <a:tc>
                  <a:txBody>
                    <a:bodyPr/>
                    <a:lstStyle/>
                    <a:p>
                      <a:endParaRPr lang="fr-FR" dirty="0">
                        <a:latin typeface="+mj-lt"/>
                      </a:endParaRPr>
                    </a:p>
                  </a:txBody>
                  <a:tcPr/>
                </a:tc>
                <a:tc gridSpan="2">
                  <a:txBody>
                    <a:bodyPr/>
                    <a:lstStyle/>
                    <a:p>
                      <a:pPr algn="ctr"/>
                      <a:r>
                        <a:rPr lang="fr-FR" sz="1200" dirty="0" smtClean="0">
                          <a:latin typeface="+mj-lt"/>
                        </a:rPr>
                        <a:t>Sans pondération</a:t>
                      </a:r>
                      <a:endParaRPr lang="fr-FR" sz="1200" dirty="0">
                        <a:latin typeface="+mj-lt"/>
                      </a:endParaRPr>
                    </a:p>
                  </a:txBody>
                  <a:tcPr/>
                </a:tc>
                <a:tc hMerge="1">
                  <a:txBody>
                    <a:bodyPr/>
                    <a:lstStyle/>
                    <a:p>
                      <a:endParaRPr lang="fr-FR" dirty="0"/>
                    </a:p>
                  </a:txBody>
                  <a:tcPr/>
                </a:tc>
                <a:tc gridSpan="2">
                  <a:txBody>
                    <a:bodyPr/>
                    <a:lstStyle/>
                    <a:p>
                      <a:pPr algn="ctr"/>
                      <a:r>
                        <a:rPr lang="fr-FR" sz="1200" dirty="0" smtClean="0">
                          <a:latin typeface="+mj-lt"/>
                        </a:rPr>
                        <a:t>Avec pondération</a:t>
                      </a:r>
                      <a:endParaRPr lang="fr-FR" sz="1200" dirty="0">
                        <a:latin typeface="+mj-lt"/>
                      </a:endParaRPr>
                    </a:p>
                  </a:txBody>
                  <a:tcPr/>
                </a:tc>
                <a:tc hMerge="1">
                  <a:txBody>
                    <a:bodyPr/>
                    <a:lstStyle/>
                    <a:p>
                      <a:endParaRPr lang="fr-FR" dirty="0"/>
                    </a:p>
                  </a:txBody>
                  <a:tcPr/>
                </a:tc>
              </a:tr>
              <a:tr h="253999">
                <a:tc>
                  <a:txBody>
                    <a:bodyPr/>
                    <a:lstStyle/>
                    <a:p>
                      <a:pPr algn="ctr" fontAlgn="ctr"/>
                      <a:endParaRPr lang="fr-FR" sz="1000" b="1" i="0" u="none" strike="noStrike" dirty="0">
                        <a:solidFill>
                          <a:schemeClr val="bg1"/>
                        </a:solidFill>
                        <a:effectLst/>
                        <a:latin typeface="+mj-lt"/>
                      </a:endParaRPr>
                    </a:p>
                  </a:txBody>
                  <a:tcPr marL="9525" marR="9525" marT="9525" marB="0" anchor="ctr">
                    <a:solidFill>
                      <a:schemeClr val="accent4"/>
                    </a:solidFill>
                  </a:tcPr>
                </a:tc>
                <a:tc>
                  <a:txBody>
                    <a:bodyPr/>
                    <a:lstStyle/>
                    <a:p>
                      <a:pPr algn="ctr"/>
                      <a:r>
                        <a:rPr lang="fr-FR" sz="1200" i="1" dirty="0" err="1" smtClean="0">
                          <a:solidFill>
                            <a:schemeClr val="bg1"/>
                          </a:solidFill>
                          <a:latin typeface="+mj-lt"/>
                        </a:rPr>
                        <a:t>Eff</a:t>
                      </a: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err="1" smtClean="0">
                          <a:solidFill>
                            <a:schemeClr val="bg1"/>
                          </a:solidFill>
                          <a:latin typeface="+mj-lt"/>
                        </a:rPr>
                        <a:t>Eff</a:t>
                      </a: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c>
                  <a:txBody>
                    <a:bodyPr/>
                    <a:lstStyle/>
                    <a:p>
                      <a:pPr algn="ctr"/>
                      <a:r>
                        <a:rPr lang="fr-FR" sz="1200" i="1" dirty="0" smtClean="0">
                          <a:solidFill>
                            <a:schemeClr val="bg1"/>
                          </a:solidFill>
                          <a:latin typeface="+mj-lt"/>
                        </a:rPr>
                        <a:t>%</a:t>
                      </a:r>
                      <a:endParaRPr lang="fr-FR" sz="1200" i="1" dirty="0">
                        <a:solidFill>
                          <a:schemeClr val="bg1"/>
                        </a:solidFill>
                        <a:latin typeface="+mj-lt"/>
                      </a:endParaRPr>
                    </a:p>
                  </a:txBody>
                  <a:tcPr>
                    <a:solidFill>
                      <a:schemeClr val="accent4"/>
                    </a:solidFill>
                  </a:tcPr>
                </a:tc>
              </a:tr>
              <a:tr h="233839">
                <a:tc gridSpan="5">
                  <a:txBody>
                    <a:bodyPr/>
                    <a:lstStyle/>
                    <a:p>
                      <a:pPr algn="l" fontAlgn="ctr"/>
                      <a:r>
                        <a:rPr lang="fr-FR" sz="1000" b="1" i="0" u="none" strike="noStrike" dirty="0" smtClean="0">
                          <a:effectLst/>
                          <a:latin typeface="+mj-lt"/>
                        </a:rPr>
                        <a:t>CSP de</a:t>
                      </a:r>
                      <a:r>
                        <a:rPr lang="fr-FR" sz="1000" b="1" i="0" u="none" strike="noStrike" baseline="0" dirty="0" smtClean="0">
                          <a:effectLst/>
                          <a:latin typeface="+mj-lt"/>
                        </a:rPr>
                        <a:t> l’interviewé </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r>
              <a:tr h="180000">
                <a:tc>
                  <a:txBody>
                    <a:bodyPr/>
                    <a:lstStyle/>
                    <a:p>
                      <a:pPr algn="l" fontAlgn="ctr"/>
                      <a:r>
                        <a:rPr lang="fr-FR" sz="1000" b="0" i="0" u="none" strike="noStrike" dirty="0">
                          <a:effectLst/>
                          <a:latin typeface="+mj-lt"/>
                        </a:rPr>
                        <a:t>Artisan, commerçant</a:t>
                      </a:r>
                    </a:p>
                  </a:txBody>
                  <a:tcPr marL="9525" marR="9525" marT="9525" marB="0" anchor="ctr"/>
                </a:tc>
                <a:tc>
                  <a:txBody>
                    <a:bodyPr/>
                    <a:lstStyle/>
                    <a:p>
                      <a:pPr algn="r" fontAlgn="ctr"/>
                      <a:r>
                        <a:rPr lang="fr-FR" sz="1000" b="0" i="0" u="none" strike="noStrike">
                          <a:effectLst/>
                          <a:latin typeface="Arial"/>
                        </a:rPr>
                        <a:t>37</a:t>
                      </a:r>
                    </a:p>
                  </a:txBody>
                  <a:tcPr marL="9525" marR="9525" marT="9525" marB="0" anchor="ctr"/>
                </a:tc>
                <a:tc>
                  <a:txBody>
                    <a:bodyPr/>
                    <a:lstStyle/>
                    <a:p>
                      <a:pPr algn="r" fontAlgn="ctr"/>
                      <a:r>
                        <a:rPr lang="fr-FR" sz="1000" b="0" i="0" u="none" strike="noStrike">
                          <a:effectLst/>
                          <a:latin typeface="Arial"/>
                        </a:rPr>
                        <a:t>3,7</a:t>
                      </a:r>
                    </a:p>
                  </a:txBody>
                  <a:tcPr marL="9525" marR="9525" marT="9525" marB="0" anchor="ctr"/>
                </a:tc>
                <a:tc>
                  <a:txBody>
                    <a:bodyPr/>
                    <a:lstStyle/>
                    <a:p>
                      <a:pPr algn="r" fontAlgn="ctr"/>
                      <a:r>
                        <a:rPr lang="fr-FR" sz="1000" b="0" i="0" u="none" strike="noStrike">
                          <a:effectLst/>
                          <a:latin typeface="Arial"/>
                        </a:rPr>
                        <a:t>32</a:t>
                      </a:r>
                    </a:p>
                  </a:txBody>
                  <a:tcPr marL="9525" marR="9525" marT="9525" marB="0" anchor="ctr"/>
                </a:tc>
                <a:tc>
                  <a:txBody>
                    <a:bodyPr/>
                    <a:lstStyle/>
                    <a:p>
                      <a:pPr algn="r" fontAlgn="ctr"/>
                      <a:r>
                        <a:rPr lang="fr-FR" sz="1000" b="0" i="0" u="none" strike="noStrike">
                          <a:effectLst/>
                          <a:latin typeface="Arial"/>
                        </a:rPr>
                        <a:t>3,2</a:t>
                      </a:r>
                    </a:p>
                  </a:txBody>
                  <a:tcPr marL="9525" marR="9525" marT="9525" marB="0" anchor="ctr"/>
                </a:tc>
              </a:tr>
              <a:tr h="244315">
                <a:tc>
                  <a:txBody>
                    <a:bodyPr/>
                    <a:lstStyle/>
                    <a:p>
                      <a:pPr algn="l" fontAlgn="ctr"/>
                      <a:r>
                        <a:rPr lang="fr-FR" sz="1000" b="0" i="0" u="none" strike="noStrike" dirty="0">
                          <a:effectLst/>
                          <a:latin typeface="+mj-lt"/>
                        </a:rPr>
                        <a:t>Cadres supérieurs</a:t>
                      </a:r>
                    </a:p>
                  </a:txBody>
                  <a:tcPr marL="9525" marR="9525" marT="9525" marB="0" anchor="ctr"/>
                </a:tc>
                <a:tc>
                  <a:txBody>
                    <a:bodyPr/>
                    <a:lstStyle/>
                    <a:p>
                      <a:pPr algn="r" fontAlgn="ctr"/>
                      <a:r>
                        <a:rPr lang="fr-FR" sz="1000" b="0" i="0" u="none" strike="noStrike">
                          <a:effectLst/>
                          <a:latin typeface="Arial"/>
                        </a:rPr>
                        <a:t>84</a:t>
                      </a:r>
                    </a:p>
                  </a:txBody>
                  <a:tcPr marL="9525" marR="9525" marT="9525" marB="0" anchor="ctr"/>
                </a:tc>
                <a:tc>
                  <a:txBody>
                    <a:bodyPr/>
                    <a:lstStyle/>
                    <a:p>
                      <a:pPr algn="r" fontAlgn="ctr"/>
                      <a:r>
                        <a:rPr lang="fr-FR" sz="1000" b="0" i="0" u="none" strike="noStrike">
                          <a:effectLst/>
                          <a:latin typeface="Arial"/>
                        </a:rPr>
                        <a:t>8,3</a:t>
                      </a:r>
                    </a:p>
                  </a:txBody>
                  <a:tcPr marL="9525" marR="9525" marT="9525" marB="0" anchor="ctr"/>
                </a:tc>
                <a:tc>
                  <a:txBody>
                    <a:bodyPr/>
                    <a:lstStyle/>
                    <a:p>
                      <a:pPr algn="r" fontAlgn="ctr"/>
                      <a:r>
                        <a:rPr lang="fr-FR" sz="1000" b="0" i="0" u="none" strike="noStrike">
                          <a:effectLst/>
                          <a:latin typeface="Arial"/>
                        </a:rPr>
                        <a:t>98</a:t>
                      </a:r>
                    </a:p>
                  </a:txBody>
                  <a:tcPr marL="9525" marR="9525" marT="9525" marB="0" anchor="ctr"/>
                </a:tc>
                <a:tc>
                  <a:txBody>
                    <a:bodyPr/>
                    <a:lstStyle/>
                    <a:p>
                      <a:pPr algn="r" fontAlgn="ctr"/>
                      <a:r>
                        <a:rPr lang="fr-FR" sz="1000" b="0" i="0" u="none" strike="noStrike">
                          <a:effectLst/>
                          <a:latin typeface="Arial"/>
                        </a:rPr>
                        <a:t>9,7</a:t>
                      </a:r>
                    </a:p>
                  </a:txBody>
                  <a:tcPr marL="9525" marR="9525" marT="9525" marB="0" anchor="ctr"/>
                </a:tc>
              </a:tr>
              <a:tr h="304800">
                <a:tc>
                  <a:txBody>
                    <a:bodyPr/>
                    <a:lstStyle/>
                    <a:p>
                      <a:pPr algn="l" fontAlgn="ctr"/>
                      <a:r>
                        <a:rPr lang="fr-FR" sz="1000" b="0" i="0" u="none" strike="noStrike" dirty="0">
                          <a:effectLst/>
                          <a:latin typeface="+mj-lt"/>
                        </a:rPr>
                        <a:t>Profession intermédiaire</a:t>
                      </a:r>
                    </a:p>
                  </a:txBody>
                  <a:tcPr marL="9525" marR="9525" marT="9525" marB="0" anchor="ctr"/>
                </a:tc>
                <a:tc>
                  <a:txBody>
                    <a:bodyPr/>
                    <a:lstStyle/>
                    <a:p>
                      <a:pPr algn="r" fontAlgn="ctr"/>
                      <a:r>
                        <a:rPr lang="fr-FR" sz="1000" b="0" i="0" u="none" strike="noStrike">
                          <a:effectLst/>
                          <a:latin typeface="Arial"/>
                        </a:rPr>
                        <a:t>145</a:t>
                      </a:r>
                    </a:p>
                  </a:txBody>
                  <a:tcPr marL="9525" marR="9525" marT="9525" marB="0" anchor="ctr"/>
                </a:tc>
                <a:tc>
                  <a:txBody>
                    <a:bodyPr/>
                    <a:lstStyle/>
                    <a:p>
                      <a:pPr algn="r" fontAlgn="ctr"/>
                      <a:r>
                        <a:rPr lang="fr-FR" sz="1000" b="0" i="0" u="none" strike="noStrike">
                          <a:effectLst/>
                          <a:latin typeface="Arial"/>
                        </a:rPr>
                        <a:t>14,3</a:t>
                      </a:r>
                    </a:p>
                  </a:txBody>
                  <a:tcPr marL="9525" marR="9525" marT="9525" marB="0" anchor="ctr"/>
                </a:tc>
                <a:tc>
                  <a:txBody>
                    <a:bodyPr/>
                    <a:lstStyle/>
                    <a:p>
                      <a:pPr algn="r" fontAlgn="ctr"/>
                      <a:r>
                        <a:rPr lang="fr-FR" sz="1000" b="0" i="0" u="none" strike="noStrike">
                          <a:effectLst/>
                          <a:latin typeface="Arial"/>
                        </a:rPr>
                        <a:t>133</a:t>
                      </a:r>
                    </a:p>
                  </a:txBody>
                  <a:tcPr marL="9525" marR="9525" marT="9525" marB="0" anchor="ctr"/>
                </a:tc>
                <a:tc>
                  <a:txBody>
                    <a:bodyPr/>
                    <a:lstStyle/>
                    <a:p>
                      <a:pPr algn="r" fontAlgn="ctr"/>
                      <a:r>
                        <a:rPr lang="fr-FR" sz="1000" b="0" i="0" u="none" strike="noStrike">
                          <a:effectLst/>
                          <a:latin typeface="Arial"/>
                        </a:rPr>
                        <a:t>13,2</a:t>
                      </a:r>
                    </a:p>
                  </a:txBody>
                  <a:tcPr marL="9525" marR="9525" marT="9525" marB="0" anchor="ctr"/>
                </a:tc>
              </a:tr>
              <a:tr h="224155">
                <a:tc>
                  <a:txBody>
                    <a:bodyPr/>
                    <a:lstStyle/>
                    <a:p>
                      <a:pPr algn="l" fontAlgn="ctr"/>
                      <a:r>
                        <a:rPr lang="fr-FR" sz="1000" b="0" i="0" u="none" strike="noStrike" dirty="0">
                          <a:effectLst/>
                          <a:latin typeface="+mj-lt"/>
                        </a:rPr>
                        <a:t>Agriculteur</a:t>
                      </a:r>
                    </a:p>
                  </a:txBody>
                  <a:tcPr marL="9525" marR="9525" marT="9525" marB="0" anchor="ctr"/>
                </a:tc>
                <a:tc>
                  <a:txBody>
                    <a:bodyPr/>
                    <a:lstStyle/>
                    <a:p>
                      <a:pPr algn="r" fontAlgn="ctr"/>
                      <a:r>
                        <a:rPr lang="fr-FR" sz="1000" b="0" i="0" u="none" strike="noStrike">
                          <a:effectLst/>
                          <a:latin typeface="Arial"/>
                        </a:rPr>
                        <a:t>8</a:t>
                      </a:r>
                    </a:p>
                  </a:txBody>
                  <a:tcPr marL="9525" marR="9525" marT="9525" marB="0" anchor="ctr"/>
                </a:tc>
                <a:tc>
                  <a:txBody>
                    <a:bodyPr/>
                    <a:lstStyle/>
                    <a:p>
                      <a:pPr algn="r" fontAlgn="ctr"/>
                      <a:r>
                        <a:rPr lang="fr-FR" sz="1000" b="0" i="0" u="none" strike="noStrike">
                          <a:effectLst/>
                          <a:latin typeface="Arial"/>
                        </a:rPr>
                        <a:t>0,8</a:t>
                      </a:r>
                    </a:p>
                  </a:txBody>
                  <a:tcPr marL="9525" marR="9525" marT="9525" marB="0" anchor="ctr"/>
                </a:tc>
                <a:tc>
                  <a:txBody>
                    <a:bodyPr/>
                    <a:lstStyle/>
                    <a:p>
                      <a:pPr algn="r" fontAlgn="ctr"/>
                      <a:r>
                        <a:rPr lang="fr-FR" sz="1000" b="0" i="0" u="none" strike="noStrike">
                          <a:effectLst/>
                          <a:latin typeface="Arial"/>
                        </a:rPr>
                        <a:t>10</a:t>
                      </a:r>
                    </a:p>
                  </a:txBody>
                  <a:tcPr marL="9525" marR="9525" marT="9525" marB="0" anchor="ctr"/>
                </a:tc>
                <a:tc>
                  <a:txBody>
                    <a:bodyPr/>
                    <a:lstStyle/>
                    <a:p>
                      <a:pPr algn="r" fontAlgn="ctr"/>
                      <a:r>
                        <a:rPr lang="fr-FR" sz="1000" b="0" i="0" u="none" strike="noStrike">
                          <a:effectLst/>
                          <a:latin typeface="Arial"/>
                        </a:rPr>
                        <a:t>1,0</a:t>
                      </a:r>
                    </a:p>
                  </a:txBody>
                  <a:tcPr marL="9525" marR="9525" marT="9525" marB="0" anchor="ctr"/>
                </a:tc>
              </a:tr>
              <a:tr h="223520">
                <a:tc>
                  <a:txBody>
                    <a:bodyPr/>
                    <a:lstStyle/>
                    <a:p>
                      <a:pPr algn="l" fontAlgn="ctr"/>
                      <a:r>
                        <a:rPr lang="fr-FR" sz="1000" b="0" i="0" u="none" strike="noStrike" dirty="0">
                          <a:effectLst/>
                          <a:latin typeface="+mj-lt"/>
                        </a:rPr>
                        <a:t>Employé</a:t>
                      </a:r>
                    </a:p>
                  </a:txBody>
                  <a:tcPr marL="9525" marR="9525" marT="9525" marB="0" anchor="ctr"/>
                </a:tc>
                <a:tc>
                  <a:txBody>
                    <a:bodyPr/>
                    <a:lstStyle/>
                    <a:p>
                      <a:pPr algn="r" fontAlgn="ctr"/>
                      <a:r>
                        <a:rPr lang="fr-FR" sz="1000" b="0" i="0" u="none" strike="noStrike">
                          <a:effectLst/>
                          <a:latin typeface="Arial"/>
                        </a:rPr>
                        <a:t>186</a:t>
                      </a:r>
                    </a:p>
                  </a:txBody>
                  <a:tcPr marL="9525" marR="9525" marT="9525" marB="0" anchor="ctr"/>
                </a:tc>
                <a:tc>
                  <a:txBody>
                    <a:bodyPr/>
                    <a:lstStyle/>
                    <a:p>
                      <a:pPr algn="r" fontAlgn="ctr"/>
                      <a:r>
                        <a:rPr lang="fr-FR" sz="1000" b="0" i="0" u="none" strike="noStrike">
                          <a:effectLst/>
                          <a:latin typeface="Arial"/>
                        </a:rPr>
                        <a:t>18,4</a:t>
                      </a:r>
                    </a:p>
                  </a:txBody>
                  <a:tcPr marL="9525" marR="9525" marT="9525" marB="0" anchor="ctr"/>
                </a:tc>
                <a:tc>
                  <a:txBody>
                    <a:bodyPr/>
                    <a:lstStyle/>
                    <a:p>
                      <a:pPr algn="r" fontAlgn="ctr"/>
                      <a:r>
                        <a:rPr lang="fr-FR" sz="1000" b="0" i="0" u="none" strike="noStrike">
                          <a:effectLst/>
                          <a:latin typeface="Arial"/>
                        </a:rPr>
                        <a:t>163</a:t>
                      </a:r>
                    </a:p>
                  </a:txBody>
                  <a:tcPr marL="9525" marR="9525" marT="9525" marB="0" anchor="ctr"/>
                </a:tc>
                <a:tc>
                  <a:txBody>
                    <a:bodyPr/>
                    <a:lstStyle/>
                    <a:p>
                      <a:pPr algn="r" fontAlgn="ctr"/>
                      <a:r>
                        <a:rPr lang="fr-FR" sz="1000" b="0" i="0" u="none" strike="noStrike">
                          <a:effectLst/>
                          <a:latin typeface="Arial"/>
                        </a:rPr>
                        <a:t>16,1</a:t>
                      </a:r>
                    </a:p>
                  </a:txBody>
                  <a:tcPr marL="9525" marR="9525" marT="9525" marB="0" anchor="ctr"/>
                </a:tc>
              </a:tr>
              <a:tr h="203200">
                <a:tc>
                  <a:txBody>
                    <a:bodyPr/>
                    <a:lstStyle/>
                    <a:p>
                      <a:pPr algn="l" fontAlgn="ctr"/>
                      <a:r>
                        <a:rPr lang="fr-FR" sz="1000" b="0" i="0" u="none" strike="noStrike" dirty="0">
                          <a:effectLst/>
                          <a:latin typeface="+mj-lt"/>
                        </a:rPr>
                        <a:t>Ouvrier</a:t>
                      </a:r>
                    </a:p>
                  </a:txBody>
                  <a:tcPr marL="9525" marR="9525" marT="9525" marB="0" anchor="ctr"/>
                </a:tc>
                <a:tc>
                  <a:txBody>
                    <a:bodyPr/>
                    <a:lstStyle/>
                    <a:p>
                      <a:pPr algn="r" fontAlgn="ctr"/>
                      <a:r>
                        <a:rPr lang="fr-FR" sz="1000" b="0" i="0" u="none" strike="noStrike">
                          <a:effectLst/>
                          <a:latin typeface="Arial"/>
                        </a:rPr>
                        <a:t>144</a:t>
                      </a:r>
                    </a:p>
                  </a:txBody>
                  <a:tcPr marL="9525" marR="9525" marT="9525" marB="0" anchor="ctr"/>
                </a:tc>
                <a:tc>
                  <a:txBody>
                    <a:bodyPr/>
                    <a:lstStyle/>
                    <a:p>
                      <a:pPr algn="r" fontAlgn="ctr"/>
                      <a:r>
                        <a:rPr lang="fr-FR" sz="1000" b="0" i="0" u="none" strike="noStrike">
                          <a:effectLst/>
                          <a:latin typeface="Arial"/>
                        </a:rPr>
                        <a:t>14,2</a:t>
                      </a:r>
                    </a:p>
                  </a:txBody>
                  <a:tcPr marL="9525" marR="9525" marT="9525" marB="0" anchor="ctr"/>
                </a:tc>
                <a:tc>
                  <a:txBody>
                    <a:bodyPr/>
                    <a:lstStyle/>
                    <a:p>
                      <a:pPr algn="r" fontAlgn="ctr"/>
                      <a:r>
                        <a:rPr lang="fr-FR" sz="1000" b="0" i="0" u="none" strike="noStrike">
                          <a:effectLst/>
                          <a:latin typeface="Arial"/>
                        </a:rPr>
                        <a:t>125</a:t>
                      </a:r>
                    </a:p>
                  </a:txBody>
                  <a:tcPr marL="9525" marR="9525" marT="9525" marB="0" anchor="ctr"/>
                </a:tc>
                <a:tc>
                  <a:txBody>
                    <a:bodyPr/>
                    <a:lstStyle/>
                    <a:p>
                      <a:pPr algn="r" fontAlgn="ctr"/>
                      <a:r>
                        <a:rPr lang="fr-FR" sz="1000" b="0" i="0" u="none" strike="noStrike">
                          <a:effectLst/>
                          <a:latin typeface="Arial"/>
                        </a:rPr>
                        <a:t>12,4</a:t>
                      </a:r>
                    </a:p>
                  </a:txBody>
                  <a:tcPr marL="9525" marR="9525" marT="9525" marB="0" anchor="ctr"/>
                </a:tc>
              </a:tr>
              <a:tr h="193040">
                <a:tc>
                  <a:txBody>
                    <a:bodyPr/>
                    <a:lstStyle/>
                    <a:p>
                      <a:pPr algn="l" fontAlgn="ctr"/>
                      <a:r>
                        <a:rPr lang="fr-FR" sz="1000" b="0" i="0" u="none" strike="noStrike" dirty="0">
                          <a:effectLst/>
                          <a:latin typeface="+mj-lt"/>
                        </a:rPr>
                        <a:t>Retraité</a:t>
                      </a:r>
                    </a:p>
                  </a:txBody>
                  <a:tcPr marL="9525" marR="9525" marT="9525" marB="0" anchor="ctr"/>
                </a:tc>
                <a:tc>
                  <a:txBody>
                    <a:bodyPr/>
                    <a:lstStyle/>
                    <a:p>
                      <a:pPr algn="r" fontAlgn="ctr"/>
                      <a:r>
                        <a:rPr lang="fr-FR" sz="1000" b="0" i="0" u="none" strike="noStrike">
                          <a:effectLst/>
                          <a:latin typeface="Arial"/>
                        </a:rPr>
                        <a:t>239</a:t>
                      </a:r>
                    </a:p>
                  </a:txBody>
                  <a:tcPr marL="9525" marR="9525" marT="9525" marB="0" anchor="ctr"/>
                </a:tc>
                <a:tc>
                  <a:txBody>
                    <a:bodyPr/>
                    <a:lstStyle/>
                    <a:p>
                      <a:pPr algn="r" fontAlgn="ctr"/>
                      <a:r>
                        <a:rPr lang="fr-FR" sz="1000" b="0" i="0" u="none" strike="noStrike">
                          <a:effectLst/>
                          <a:latin typeface="Arial"/>
                        </a:rPr>
                        <a:t>23,6</a:t>
                      </a:r>
                    </a:p>
                  </a:txBody>
                  <a:tcPr marL="9525" marR="9525" marT="9525" marB="0" anchor="ctr"/>
                </a:tc>
                <a:tc>
                  <a:txBody>
                    <a:bodyPr/>
                    <a:lstStyle/>
                    <a:p>
                      <a:pPr algn="r" fontAlgn="ctr"/>
                      <a:r>
                        <a:rPr lang="fr-FR" sz="1000" b="0" i="0" u="none" strike="noStrike">
                          <a:effectLst/>
                          <a:latin typeface="Arial"/>
                        </a:rPr>
                        <a:t>252</a:t>
                      </a:r>
                    </a:p>
                  </a:txBody>
                  <a:tcPr marL="9525" marR="9525" marT="9525" marB="0" anchor="ctr"/>
                </a:tc>
                <a:tc>
                  <a:txBody>
                    <a:bodyPr/>
                    <a:lstStyle/>
                    <a:p>
                      <a:pPr algn="r" fontAlgn="ctr"/>
                      <a:r>
                        <a:rPr lang="fr-FR" sz="1000" b="0" i="0" u="none" strike="noStrike">
                          <a:effectLst/>
                          <a:latin typeface="Arial"/>
                        </a:rPr>
                        <a:t>24,9</a:t>
                      </a:r>
                    </a:p>
                  </a:txBody>
                  <a:tcPr marL="9525" marR="9525" marT="9525" marB="0" anchor="ctr"/>
                </a:tc>
              </a:tr>
              <a:tr h="111760">
                <a:tc>
                  <a:txBody>
                    <a:bodyPr/>
                    <a:lstStyle/>
                    <a:p>
                      <a:pPr algn="l" fontAlgn="ctr"/>
                      <a:r>
                        <a:rPr lang="fr-FR" sz="1000" b="0" i="0" u="none" strike="noStrike" dirty="0">
                          <a:effectLst/>
                          <a:latin typeface="+mj-lt"/>
                        </a:rPr>
                        <a:t>Etudiant, lycéen</a:t>
                      </a:r>
                    </a:p>
                  </a:txBody>
                  <a:tcPr marL="9525" marR="9525" marT="9525" marB="0" anchor="ctr"/>
                </a:tc>
                <a:tc>
                  <a:txBody>
                    <a:bodyPr/>
                    <a:lstStyle/>
                    <a:p>
                      <a:pPr algn="r" fontAlgn="ctr"/>
                      <a:r>
                        <a:rPr lang="fr-FR" sz="1000" b="0" i="0" u="none" strike="noStrike">
                          <a:effectLst/>
                          <a:latin typeface="Arial"/>
                        </a:rPr>
                        <a:t>76</a:t>
                      </a:r>
                    </a:p>
                  </a:txBody>
                  <a:tcPr marL="9525" marR="9525" marT="9525" marB="0" anchor="ctr"/>
                </a:tc>
                <a:tc>
                  <a:txBody>
                    <a:bodyPr/>
                    <a:lstStyle/>
                    <a:p>
                      <a:pPr algn="r" fontAlgn="ctr"/>
                      <a:r>
                        <a:rPr lang="fr-FR" sz="1000" b="0" i="0" u="none" strike="noStrike">
                          <a:effectLst/>
                          <a:latin typeface="Arial"/>
                        </a:rPr>
                        <a:t>7,5</a:t>
                      </a:r>
                    </a:p>
                  </a:txBody>
                  <a:tcPr marL="9525" marR="9525" marT="9525" marB="0" anchor="ctr"/>
                </a:tc>
                <a:tc>
                  <a:txBody>
                    <a:bodyPr/>
                    <a:lstStyle/>
                    <a:p>
                      <a:pPr algn="r" fontAlgn="ctr"/>
                      <a:r>
                        <a:rPr lang="fr-FR" sz="1000" b="0" i="0" u="none" strike="noStrike">
                          <a:effectLst/>
                          <a:latin typeface="Arial"/>
                        </a:rPr>
                        <a:t>86</a:t>
                      </a:r>
                    </a:p>
                  </a:txBody>
                  <a:tcPr marL="9525" marR="9525" marT="9525" marB="0" anchor="ctr"/>
                </a:tc>
                <a:tc>
                  <a:txBody>
                    <a:bodyPr/>
                    <a:lstStyle/>
                    <a:p>
                      <a:pPr algn="r" fontAlgn="ctr"/>
                      <a:r>
                        <a:rPr lang="fr-FR" sz="1000" b="0" i="0" u="none" strike="noStrike">
                          <a:effectLst/>
                          <a:latin typeface="Arial"/>
                        </a:rPr>
                        <a:t>8,5</a:t>
                      </a:r>
                    </a:p>
                  </a:txBody>
                  <a:tcPr marL="9525" marR="9525" marT="9525" marB="0" anchor="ctr"/>
                </a:tc>
              </a:tr>
              <a:tr h="142875">
                <a:tc>
                  <a:txBody>
                    <a:bodyPr/>
                    <a:lstStyle/>
                    <a:p>
                      <a:pPr algn="l" fontAlgn="ctr"/>
                      <a:r>
                        <a:rPr lang="fr-FR" sz="1000" b="0" i="0" u="none" strike="noStrike" dirty="0">
                          <a:effectLst/>
                          <a:latin typeface="+mj-lt"/>
                        </a:rPr>
                        <a:t>Autre inactif</a:t>
                      </a:r>
                    </a:p>
                  </a:txBody>
                  <a:tcPr marL="9525" marR="9525" marT="9525" marB="0" anchor="ctr"/>
                </a:tc>
                <a:tc>
                  <a:txBody>
                    <a:bodyPr/>
                    <a:lstStyle/>
                    <a:p>
                      <a:pPr algn="r" fontAlgn="ctr"/>
                      <a:r>
                        <a:rPr lang="fr-FR" sz="1000" b="0" i="0" u="none" strike="noStrike" dirty="0">
                          <a:effectLst/>
                          <a:latin typeface="Arial"/>
                        </a:rPr>
                        <a:t>94</a:t>
                      </a:r>
                    </a:p>
                  </a:txBody>
                  <a:tcPr marL="9525" marR="9525" marT="9525" marB="0" anchor="ctr"/>
                </a:tc>
                <a:tc>
                  <a:txBody>
                    <a:bodyPr/>
                    <a:lstStyle/>
                    <a:p>
                      <a:pPr algn="r" fontAlgn="ctr"/>
                      <a:r>
                        <a:rPr lang="fr-FR" sz="1000" b="0" i="0" u="none" strike="noStrike" dirty="0">
                          <a:effectLst/>
                          <a:latin typeface="Arial"/>
                        </a:rPr>
                        <a:t>9,3</a:t>
                      </a:r>
                    </a:p>
                  </a:txBody>
                  <a:tcPr marL="9525" marR="9525" marT="9525" marB="0" anchor="ctr"/>
                </a:tc>
                <a:tc>
                  <a:txBody>
                    <a:bodyPr/>
                    <a:lstStyle/>
                    <a:p>
                      <a:pPr algn="r" fontAlgn="ctr"/>
                      <a:r>
                        <a:rPr lang="fr-FR" sz="1000" b="0" i="0" u="none" strike="noStrike" dirty="0">
                          <a:effectLst/>
                          <a:latin typeface="Arial"/>
                        </a:rPr>
                        <a:t>113</a:t>
                      </a:r>
                    </a:p>
                  </a:txBody>
                  <a:tcPr marL="9525" marR="9525" marT="9525" marB="0" anchor="ctr"/>
                </a:tc>
                <a:tc>
                  <a:txBody>
                    <a:bodyPr/>
                    <a:lstStyle/>
                    <a:p>
                      <a:pPr algn="r" fontAlgn="ctr"/>
                      <a:r>
                        <a:rPr lang="fr-FR" sz="1000" b="0" i="0" u="none" strike="noStrike" dirty="0">
                          <a:effectLst/>
                          <a:latin typeface="Arial"/>
                        </a:rPr>
                        <a:t>11,2</a:t>
                      </a:r>
                    </a:p>
                  </a:txBody>
                  <a:tcPr marL="9525" marR="9525" marT="9525" marB="0" anchor="ctr"/>
                </a:tc>
              </a:tr>
              <a:tr h="196555">
                <a:tc gridSpan="5">
                  <a:txBody>
                    <a:bodyPr/>
                    <a:lstStyle/>
                    <a:p>
                      <a:pPr algn="l" fontAlgn="ctr"/>
                      <a:r>
                        <a:rPr lang="fr-FR" sz="1000" b="1" u="none" strike="noStrike" dirty="0" smtClean="0">
                          <a:effectLst/>
                          <a:latin typeface="+mj-lt"/>
                        </a:rPr>
                        <a:t>CSP du chef de famille</a:t>
                      </a:r>
                    </a:p>
                  </a:txBody>
                  <a:tcPr marL="9525" marR="9525" marT="9525" marB="0" anchor="ctr">
                    <a:solidFill>
                      <a:schemeClr val="accent4">
                        <a:lumMod val="20000"/>
                        <a:lumOff val="80000"/>
                      </a:schemeClr>
                    </a:solidFill>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c hMerge="1">
                  <a:txBody>
                    <a:bodyPr/>
                    <a:lstStyle/>
                    <a:p>
                      <a:endParaRPr lang="fr-FR"/>
                    </a:p>
                  </a:txBody>
                  <a:tcPr/>
                </a:tc>
                <a:tc hMerge="1">
                  <a:txBody>
                    <a:bodyPr/>
                    <a:lstStyle/>
                    <a:p>
                      <a:endParaRPr lang="fr-FR" dirty="0"/>
                    </a:p>
                  </a:txBody>
                  <a:tcPr>
                    <a:solidFill>
                      <a:schemeClr val="accent4">
                        <a:lumMod val="20000"/>
                        <a:lumOff val="80000"/>
                      </a:schemeClr>
                    </a:solidFill>
                  </a:tcPr>
                </a:tc>
              </a:tr>
              <a:tr h="294640">
                <a:tc>
                  <a:txBody>
                    <a:bodyPr/>
                    <a:lstStyle/>
                    <a:p>
                      <a:pPr algn="l" fontAlgn="ctr"/>
                      <a:r>
                        <a:rPr lang="fr-FR" sz="1000" b="0" i="0" u="none" strike="noStrike" dirty="0">
                          <a:effectLst/>
                          <a:latin typeface="+mj-lt"/>
                        </a:rPr>
                        <a:t>Artisan, commerçant</a:t>
                      </a:r>
                    </a:p>
                  </a:txBody>
                  <a:tcPr marL="9525" marR="9525" marT="9525" marB="0" anchor="ctr"/>
                </a:tc>
                <a:tc>
                  <a:txBody>
                    <a:bodyPr/>
                    <a:lstStyle/>
                    <a:p>
                      <a:pPr algn="r" fontAlgn="ctr"/>
                      <a:r>
                        <a:rPr lang="fr-FR" sz="1000" b="0" i="0" u="none" strike="noStrike">
                          <a:effectLst/>
                          <a:latin typeface="Arial"/>
                        </a:rPr>
                        <a:t>46</a:t>
                      </a:r>
                    </a:p>
                  </a:txBody>
                  <a:tcPr marL="9525" marR="9525" marT="9525" marB="0" anchor="ctr"/>
                </a:tc>
                <a:tc>
                  <a:txBody>
                    <a:bodyPr/>
                    <a:lstStyle/>
                    <a:p>
                      <a:pPr algn="r" fontAlgn="ctr"/>
                      <a:r>
                        <a:rPr lang="fr-FR" sz="1000" b="0" i="0" u="none" strike="noStrike">
                          <a:effectLst/>
                          <a:latin typeface="Arial"/>
                        </a:rPr>
                        <a:t>4,5</a:t>
                      </a:r>
                    </a:p>
                  </a:txBody>
                  <a:tcPr marL="9525" marR="9525" marT="9525" marB="0" anchor="ctr"/>
                </a:tc>
                <a:tc>
                  <a:txBody>
                    <a:bodyPr/>
                    <a:lstStyle/>
                    <a:p>
                      <a:pPr algn="r" fontAlgn="ctr"/>
                      <a:r>
                        <a:rPr lang="fr-FR" sz="1000" b="0" i="0" u="none" strike="noStrike">
                          <a:effectLst/>
                          <a:latin typeface="Arial"/>
                        </a:rPr>
                        <a:t>52</a:t>
                      </a:r>
                    </a:p>
                  </a:txBody>
                  <a:tcPr marL="9525" marR="9525" marT="9525" marB="0" anchor="ctr"/>
                </a:tc>
                <a:tc>
                  <a:txBody>
                    <a:bodyPr/>
                    <a:lstStyle/>
                    <a:p>
                      <a:pPr algn="r" fontAlgn="ctr"/>
                      <a:r>
                        <a:rPr lang="fr-FR" sz="1000" b="0" i="0" u="none" strike="noStrike">
                          <a:effectLst/>
                          <a:latin typeface="Arial"/>
                        </a:rPr>
                        <a:t>5,1</a:t>
                      </a:r>
                    </a:p>
                  </a:txBody>
                  <a:tcPr marL="9525" marR="9525" marT="9525" marB="0" anchor="ctr"/>
                </a:tc>
              </a:tr>
              <a:tr h="174465">
                <a:tc>
                  <a:txBody>
                    <a:bodyPr/>
                    <a:lstStyle/>
                    <a:p>
                      <a:pPr algn="l" fontAlgn="ctr"/>
                      <a:r>
                        <a:rPr lang="fr-FR" sz="1000" b="0" i="0" u="none" strike="noStrike" dirty="0">
                          <a:effectLst/>
                          <a:latin typeface="+mj-lt"/>
                        </a:rPr>
                        <a:t>Cadres supérieurs</a:t>
                      </a:r>
                    </a:p>
                  </a:txBody>
                  <a:tcPr marL="9525" marR="9525" marT="9525" marB="0" anchor="ctr"/>
                </a:tc>
                <a:tc>
                  <a:txBody>
                    <a:bodyPr/>
                    <a:lstStyle/>
                    <a:p>
                      <a:pPr algn="r" fontAlgn="ctr"/>
                      <a:r>
                        <a:rPr lang="fr-FR" sz="1000" b="0" i="0" u="none" strike="noStrike">
                          <a:effectLst/>
                          <a:latin typeface="Arial"/>
                        </a:rPr>
                        <a:t>120</a:t>
                      </a:r>
                    </a:p>
                  </a:txBody>
                  <a:tcPr marL="9525" marR="9525" marT="9525" marB="0" anchor="ctr"/>
                </a:tc>
                <a:tc>
                  <a:txBody>
                    <a:bodyPr/>
                    <a:lstStyle/>
                    <a:p>
                      <a:pPr algn="r" fontAlgn="ctr"/>
                      <a:r>
                        <a:rPr lang="fr-FR" sz="1000" b="0" i="0" u="none" strike="noStrike">
                          <a:effectLst/>
                          <a:latin typeface="Arial"/>
                        </a:rPr>
                        <a:t>11,8</a:t>
                      </a:r>
                    </a:p>
                  </a:txBody>
                  <a:tcPr marL="9525" marR="9525" marT="9525" marB="0" anchor="ctr"/>
                </a:tc>
                <a:tc>
                  <a:txBody>
                    <a:bodyPr/>
                    <a:lstStyle/>
                    <a:p>
                      <a:pPr algn="r" fontAlgn="ctr"/>
                      <a:r>
                        <a:rPr lang="fr-FR" sz="1000" b="0" i="0" u="none" strike="noStrike">
                          <a:effectLst/>
                          <a:latin typeface="Arial"/>
                        </a:rPr>
                        <a:t>141</a:t>
                      </a:r>
                    </a:p>
                  </a:txBody>
                  <a:tcPr marL="9525" marR="9525" marT="9525" marB="0" anchor="ctr"/>
                </a:tc>
                <a:tc>
                  <a:txBody>
                    <a:bodyPr/>
                    <a:lstStyle/>
                    <a:p>
                      <a:pPr algn="r" fontAlgn="ctr"/>
                      <a:r>
                        <a:rPr lang="fr-FR" sz="1000" b="0" i="0" u="none" strike="noStrike">
                          <a:effectLst/>
                          <a:latin typeface="Arial"/>
                        </a:rPr>
                        <a:t>13,9</a:t>
                      </a:r>
                    </a:p>
                  </a:txBody>
                  <a:tcPr marL="9525" marR="9525" marT="9525" marB="0" anchor="ctr"/>
                </a:tc>
              </a:tr>
              <a:tr h="294640">
                <a:tc>
                  <a:txBody>
                    <a:bodyPr/>
                    <a:lstStyle/>
                    <a:p>
                      <a:pPr algn="l" fontAlgn="ctr"/>
                      <a:r>
                        <a:rPr lang="fr-FR" sz="1000" b="0" i="0" u="none" strike="noStrike" dirty="0">
                          <a:effectLst/>
                          <a:latin typeface="+mj-lt"/>
                        </a:rPr>
                        <a:t>Profession intermédiaire</a:t>
                      </a:r>
                    </a:p>
                  </a:txBody>
                  <a:tcPr marL="9525" marR="9525" marT="9525" marB="0" anchor="ctr"/>
                </a:tc>
                <a:tc>
                  <a:txBody>
                    <a:bodyPr/>
                    <a:lstStyle/>
                    <a:p>
                      <a:pPr algn="r" fontAlgn="ctr"/>
                      <a:r>
                        <a:rPr lang="fr-FR" sz="1000" b="0" i="0" u="none" strike="noStrike">
                          <a:effectLst/>
                          <a:latin typeface="Arial"/>
                        </a:rPr>
                        <a:t>140</a:t>
                      </a:r>
                    </a:p>
                  </a:txBody>
                  <a:tcPr marL="9525" marR="9525" marT="9525" marB="0" anchor="ctr"/>
                </a:tc>
                <a:tc>
                  <a:txBody>
                    <a:bodyPr/>
                    <a:lstStyle/>
                    <a:p>
                      <a:pPr algn="r" fontAlgn="ctr"/>
                      <a:r>
                        <a:rPr lang="fr-FR" sz="1000" b="0" i="0" u="none" strike="noStrike">
                          <a:effectLst/>
                          <a:latin typeface="Arial"/>
                        </a:rPr>
                        <a:t>13,8</a:t>
                      </a:r>
                    </a:p>
                  </a:txBody>
                  <a:tcPr marL="9525" marR="9525" marT="9525" marB="0" anchor="ctr"/>
                </a:tc>
                <a:tc>
                  <a:txBody>
                    <a:bodyPr/>
                    <a:lstStyle/>
                    <a:p>
                      <a:pPr algn="r" fontAlgn="ctr"/>
                      <a:r>
                        <a:rPr lang="fr-FR" sz="1000" b="0" i="0" u="none" strike="noStrike">
                          <a:effectLst/>
                          <a:latin typeface="Arial"/>
                        </a:rPr>
                        <a:t>149</a:t>
                      </a:r>
                    </a:p>
                  </a:txBody>
                  <a:tcPr marL="9525" marR="9525" marT="9525" marB="0" anchor="ctr"/>
                </a:tc>
                <a:tc>
                  <a:txBody>
                    <a:bodyPr/>
                    <a:lstStyle/>
                    <a:p>
                      <a:pPr algn="r" fontAlgn="ctr"/>
                      <a:r>
                        <a:rPr lang="fr-FR" sz="1000" b="0" i="0" u="none" strike="noStrike">
                          <a:effectLst/>
                          <a:latin typeface="Arial"/>
                        </a:rPr>
                        <a:t>14,7</a:t>
                      </a:r>
                    </a:p>
                  </a:txBody>
                  <a:tcPr marL="9525" marR="9525" marT="9525" marB="0" anchor="ctr"/>
                </a:tc>
              </a:tr>
              <a:tr h="182246">
                <a:tc>
                  <a:txBody>
                    <a:bodyPr/>
                    <a:lstStyle/>
                    <a:p>
                      <a:pPr algn="l" fontAlgn="ctr"/>
                      <a:r>
                        <a:rPr lang="fr-FR" sz="1000" b="0" i="0" u="none" strike="noStrike" dirty="0">
                          <a:effectLst/>
                          <a:latin typeface="+mj-lt"/>
                        </a:rPr>
                        <a:t>Agriculteur</a:t>
                      </a:r>
                    </a:p>
                  </a:txBody>
                  <a:tcPr marL="9525" marR="9525" marT="9525" marB="0" anchor="ctr"/>
                </a:tc>
                <a:tc>
                  <a:txBody>
                    <a:bodyPr/>
                    <a:lstStyle/>
                    <a:p>
                      <a:pPr algn="r" fontAlgn="ctr"/>
                      <a:r>
                        <a:rPr lang="fr-FR" sz="1000" b="0" i="0" u="none" strike="noStrike">
                          <a:effectLst/>
                          <a:latin typeface="Arial"/>
                        </a:rPr>
                        <a:t>12</a:t>
                      </a:r>
                    </a:p>
                  </a:txBody>
                  <a:tcPr marL="9525" marR="9525" marT="9525" marB="0" anchor="ctr"/>
                </a:tc>
                <a:tc>
                  <a:txBody>
                    <a:bodyPr/>
                    <a:lstStyle/>
                    <a:p>
                      <a:pPr algn="r" fontAlgn="ctr"/>
                      <a:r>
                        <a:rPr lang="fr-FR" sz="1000" b="0" i="0" u="none" strike="noStrike">
                          <a:effectLst/>
                          <a:latin typeface="Arial"/>
                        </a:rPr>
                        <a:t>1,2</a:t>
                      </a:r>
                    </a:p>
                  </a:txBody>
                  <a:tcPr marL="9525" marR="9525" marT="9525" marB="0" anchor="ctr"/>
                </a:tc>
                <a:tc>
                  <a:txBody>
                    <a:bodyPr/>
                    <a:lstStyle/>
                    <a:p>
                      <a:pPr algn="r" fontAlgn="ctr"/>
                      <a:r>
                        <a:rPr lang="fr-FR" sz="1000" b="0" i="0" u="none" strike="noStrike">
                          <a:effectLst/>
                          <a:latin typeface="Arial"/>
                        </a:rPr>
                        <a:t>16</a:t>
                      </a:r>
                    </a:p>
                  </a:txBody>
                  <a:tcPr marL="9525" marR="9525" marT="9525" marB="0" anchor="ctr"/>
                </a:tc>
                <a:tc>
                  <a:txBody>
                    <a:bodyPr/>
                    <a:lstStyle/>
                    <a:p>
                      <a:pPr algn="r" fontAlgn="ctr"/>
                      <a:r>
                        <a:rPr lang="fr-FR" sz="1000" b="0" i="0" u="none" strike="noStrike">
                          <a:effectLst/>
                          <a:latin typeface="Arial"/>
                        </a:rPr>
                        <a:t>1,6</a:t>
                      </a:r>
                    </a:p>
                  </a:txBody>
                  <a:tcPr marL="9525" marR="9525" marT="9525" marB="0" anchor="ctr"/>
                </a:tc>
              </a:tr>
              <a:tr h="162560">
                <a:tc>
                  <a:txBody>
                    <a:bodyPr/>
                    <a:lstStyle/>
                    <a:p>
                      <a:pPr algn="l" fontAlgn="ctr"/>
                      <a:r>
                        <a:rPr lang="fr-FR" sz="1000" b="0" i="0" u="none" strike="noStrike" dirty="0">
                          <a:effectLst/>
                          <a:latin typeface="+mj-lt"/>
                        </a:rPr>
                        <a:t>Employé</a:t>
                      </a:r>
                    </a:p>
                  </a:txBody>
                  <a:tcPr marL="9525" marR="9525" marT="9525" marB="0" anchor="ctr"/>
                </a:tc>
                <a:tc>
                  <a:txBody>
                    <a:bodyPr/>
                    <a:lstStyle/>
                    <a:p>
                      <a:pPr algn="r" fontAlgn="ctr"/>
                      <a:r>
                        <a:rPr lang="fr-FR" sz="1000" b="0" i="0" u="none" strike="noStrike">
                          <a:effectLst/>
                          <a:latin typeface="Arial"/>
                        </a:rPr>
                        <a:t>143</a:t>
                      </a:r>
                    </a:p>
                  </a:txBody>
                  <a:tcPr marL="9525" marR="9525" marT="9525" marB="0" anchor="ctr"/>
                </a:tc>
                <a:tc>
                  <a:txBody>
                    <a:bodyPr/>
                    <a:lstStyle/>
                    <a:p>
                      <a:pPr algn="r" fontAlgn="ctr"/>
                      <a:r>
                        <a:rPr lang="fr-FR" sz="1000" b="0" i="0" u="none" strike="noStrike">
                          <a:effectLst/>
                          <a:latin typeface="Arial"/>
                        </a:rPr>
                        <a:t>14,1</a:t>
                      </a:r>
                    </a:p>
                  </a:txBody>
                  <a:tcPr marL="9525" marR="9525" marT="9525" marB="0" anchor="ctr"/>
                </a:tc>
                <a:tc>
                  <a:txBody>
                    <a:bodyPr/>
                    <a:lstStyle/>
                    <a:p>
                      <a:pPr algn="r" fontAlgn="ctr"/>
                      <a:r>
                        <a:rPr lang="fr-FR" sz="1000" b="0" i="0" u="none" strike="noStrike">
                          <a:effectLst/>
                          <a:latin typeface="Arial"/>
                        </a:rPr>
                        <a:t>105</a:t>
                      </a:r>
                    </a:p>
                  </a:txBody>
                  <a:tcPr marL="9525" marR="9525" marT="9525" marB="0" anchor="ctr"/>
                </a:tc>
                <a:tc>
                  <a:txBody>
                    <a:bodyPr/>
                    <a:lstStyle/>
                    <a:p>
                      <a:pPr algn="r" fontAlgn="ctr"/>
                      <a:r>
                        <a:rPr lang="fr-FR" sz="1000" b="0" i="0" u="none" strike="noStrike">
                          <a:effectLst/>
                          <a:latin typeface="Arial"/>
                        </a:rPr>
                        <a:t>10,4</a:t>
                      </a:r>
                    </a:p>
                  </a:txBody>
                  <a:tcPr marL="9525" marR="9525" marT="9525" marB="0" anchor="ctr"/>
                </a:tc>
              </a:tr>
              <a:tr h="172720">
                <a:tc>
                  <a:txBody>
                    <a:bodyPr/>
                    <a:lstStyle/>
                    <a:p>
                      <a:pPr algn="l" fontAlgn="ctr"/>
                      <a:r>
                        <a:rPr lang="fr-FR" sz="1000" b="0" i="0" u="none" strike="noStrike" dirty="0">
                          <a:effectLst/>
                          <a:latin typeface="+mj-lt"/>
                        </a:rPr>
                        <a:t>Ouvrier</a:t>
                      </a:r>
                    </a:p>
                  </a:txBody>
                  <a:tcPr marL="9525" marR="9525" marT="9525" marB="0" anchor="ctr"/>
                </a:tc>
                <a:tc>
                  <a:txBody>
                    <a:bodyPr/>
                    <a:lstStyle/>
                    <a:p>
                      <a:pPr algn="r" fontAlgn="ctr"/>
                      <a:r>
                        <a:rPr lang="fr-FR" sz="1000" b="0" i="0" u="none" strike="noStrike">
                          <a:effectLst/>
                          <a:latin typeface="Arial"/>
                        </a:rPr>
                        <a:t>229</a:t>
                      </a:r>
                    </a:p>
                  </a:txBody>
                  <a:tcPr marL="9525" marR="9525" marT="9525" marB="0" anchor="ctr"/>
                </a:tc>
                <a:tc>
                  <a:txBody>
                    <a:bodyPr/>
                    <a:lstStyle/>
                    <a:p>
                      <a:pPr algn="r" fontAlgn="ctr"/>
                      <a:r>
                        <a:rPr lang="fr-FR" sz="1000" b="0" i="0" u="none" strike="noStrike">
                          <a:effectLst/>
                          <a:latin typeface="Arial"/>
                        </a:rPr>
                        <a:t>22,6</a:t>
                      </a:r>
                    </a:p>
                  </a:txBody>
                  <a:tcPr marL="9525" marR="9525" marT="9525" marB="0" anchor="ctr"/>
                </a:tc>
                <a:tc>
                  <a:txBody>
                    <a:bodyPr/>
                    <a:lstStyle/>
                    <a:p>
                      <a:pPr algn="r" fontAlgn="ctr"/>
                      <a:r>
                        <a:rPr lang="fr-FR" sz="1000" b="0" i="0" u="none" strike="noStrike">
                          <a:effectLst/>
                          <a:latin typeface="Arial"/>
                        </a:rPr>
                        <a:t>183</a:t>
                      </a:r>
                    </a:p>
                  </a:txBody>
                  <a:tcPr marL="9525" marR="9525" marT="9525" marB="0" anchor="ctr"/>
                </a:tc>
                <a:tc>
                  <a:txBody>
                    <a:bodyPr/>
                    <a:lstStyle/>
                    <a:p>
                      <a:pPr algn="r" fontAlgn="ctr"/>
                      <a:r>
                        <a:rPr lang="fr-FR" sz="1000" b="0" i="0" u="none" strike="noStrike">
                          <a:effectLst/>
                          <a:latin typeface="Arial"/>
                        </a:rPr>
                        <a:t>18,1</a:t>
                      </a:r>
                    </a:p>
                  </a:txBody>
                  <a:tcPr marL="9525" marR="9525" marT="9525" marB="0" anchor="ctr"/>
                </a:tc>
              </a:tr>
              <a:tr h="162560">
                <a:tc>
                  <a:txBody>
                    <a:bodyPr/>
                    <a:lstStyle/>
                    <a:p>
                      <a:pPr algn="l" fontAlgn="ctr"/>
                      <a:r>
                        <a:rPr lang="fr-FR" sz="1000" b="0" i="0" u="none" strike="noStrike" dirty="0">
                          <a:effectLst/>
                          <a:latin typeface="+mj-lt"/>
                        </a:rPr>
                        <a:t>Retraité</a:t>
                      </a:r>
                    </a:p>
                  </a:txBody>
                  <a:tcPr marL="9525" marR="9525" marT="9525" marB="0" anchor="ctr"/>
                </a:tc>
                <a:tc>
                  <a:txBody>
                    <a:bodyPr/>
                    <a:lstStyle/>
                    <a:p>
                      <a:pPr algn="r" fontAlgn="ctr"/>
                      <a:r>
                        <a:rPr lang="fr-FR" sz="1000" b="0" i="0" u="none" strike="noStrike">
                          <a:effectLst/>
                          <a:latin typeface="Arial"/>
                        </a:rPr>
                        <a:t>259</a:t>
                      </a:r>
                    </a:p>
                  </a:txBody>
                  <a:tcPr marL="9525" marR="9525" marT="9525" marB="0" anchor="ctr"/>
                </a:tc>
                <a:tc>
                  <a:txBody>
                    <a:bodyPr/>
                    <a:lstStyle/>
                    <a:p>
                      <a:pPr algn="r" fontAlgn="ctr"/>
                      <a:r>
                        <a:rPr lang="fr-FR" sz="1000" b="0" i="0" u="none" strike="noStrike">
                          <a:effectLst/>
                          <a:latin typeface="Arial"/>
                        </a:rPr>
                        <a:t>25,6</a:t>
                      </a:r>
                    </a:p>
                  </a:txBody>
                  <a:tcPr marL="9525" marR="9525" marT="9525" marB="0" anchor="ctr"/>
                </a:tc>
                <a:tc>
                  <a:txBody>
                    <a:bodyPr/>
                    <a:lstStyle/>
                    <a:p>
                      <a:pPr algn="r" fontAlgn="ctr"/>
                      <a:r>
                        <a:rPr lang="fr-FR" sz="1000" b="0" i="0" u="none" strike="noStrike">
                          <a:effectLst/>
                          <a:latin typeface="Arial"/>
                        </a:rPr>
                        <a:t>289</a:t>
                      </a:r>
                    </a:p>
                  </a:txBody>
                  <a:tcPr marL="9525" marR="9525" marT="9525" marB="0" anchor="ctr"/>
                </a:tc>
                <a:tc>
                  <a:txBody>
                    <a:bodyPr/>
                    <a:lstStyle/>
                    <a:p>
                      <a:pPr algn="r" fontAlgn="ctr"/>
                      <a:r>
                        <a:rPr lang="fr-FR" sz="1000" b="0" i="0" u="none" strike="noStrike">
                          <a:effectLst/>
                          <a:latin typeface="Arial"/>
                        </a:rPr>
                        <a:t>28,6</a:t>
                      </a:r>
                    </a:p>
                  </a:txBody>
                  <a:tcPr marL="9525" marR="9525" marT="9525" marB="0" anchor="ctr"/>
                </a:tc>
              </a:tr>
              <a:tr h="180000">
                <a:tc>
                  <a:txBody>
                    <a:bodyPr/>
                    <a:lstStyle/>
                    <a:p>
                      <a:pPr algn="l" fontAlgn="ctr"/>
                      <a:r>
                        <a:rPr lang="fr-FR" sz="1000" b="0" i="0" u="none" strike="noStrike" dirty="0" smtClean="0">
                          <a:effectLst/>
                          <a:latin typeface="+mj-lt"/>
                        </a:rPr>
                        <a:t>Inactif hors retraité</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64</a:t>
                      </a:r>
                    </a:p>
                  </a:txBody>
                  <a:tcPr marL="9525" marR="9525" marT="9525" marB="0" anchor="ctr"/>
                </a:tc>
                <a:tc>
                  <a:txBody>
                    <a:bodyPr/>
                    <a:lstStyle/>
                    <a:p>
                      <a:pPr algn="r" fontAlgn="ctr"/>
                      <a:r>
                        <a:rPr lang="fr-FR" sz="1000" b="0" i="0" u="none" strike="noStrike" dirty="0">
                          <a:effectLst/>
                          <a:latin typeface="Arial"/>
                        </a:rPr>
                        <a:t>6,3</a:t>
                      </a:r>
                    </a:p>
                  </a:txBody>
                  <a:tcPr marL="9525" marR="9525" marT="9525" marB="0" anchor="ctr"/>
                </a:tc>
                <a:tc>
                  <a:txBody>
                    <a:bodyPr/>
                    <a:lstStyle/>
                    <a:p>
                      <a:pPr algn="r" fontAlgn="ctr"/>
                      <a:r>
                        <a:rPr lang="fr-FR" sz="1000" b="0" i="0" u="none" strike="noStrike" dirty="0">
                          <a:effectLst/>
                          <a:latin typeface="Arial"/>
                        </a:rPr>
                        <a:t>78</a:t>
                      </a:r>
                    </a:p>
                  </a:txBody>
                  <a:tcPr marL="9525" marR="9525" marT="9525" marB="0" anchor="ctr"/>
                </a:tc>
                <a:tc>
                  <a:txBody>
                    <a:bodyPr/>
                    <a:lstStyle/>
                    <a:p>
                      <a:pPr algn="r" fontAlgn="ctr"/>
                      <a:r>
                        <a:rPr lang="fr-FR" sz="1000" b="0" i="0" u="none" strike="noStrike" dirty="0">
                          <a:effectLst/>
                          <a:latin typeface="Arial"/>
                        </a:rPr>
                        <a:t>7,7</a:t>
                      </a:r>
                    </a:p>
                  </a:txBody>
                  <a:tcPr marL="9525" marR="9525" marT="9525" marB="0" anchor="ctr"/>
                </a:tc>
              </a:tr>
              <a:tr h="215764">
                <a:tc gridSpan="5">
                  <a:txBody>
                    <a:bodyPr/>
                    <a:lstStyle/>
                    <a:p>
                      <a:pPr algn="l" fontAlgn="ctr"/>
                      <a:r>
                        <a:rPr lang="fr-FR" sz="1000" b="1" i="0" u="none" strike="noStrike" dirty="0" smtClean="0">
                          <a:effectLst/>
                          <a:latin typeface="+mj-lt"/>
                        </a:rPr>
                        <a:t>Nombre de personnes au foyer</a:t>
                      </a:r>
                      <a:endParaRPr lang="fr-FR" sz="1000" b="1" i="0" u="none" strike="noStrike" dirty="0">
                        <a:effectLst/>
                        <a:latin typeface="+mj-lt"/>
                      </a:endParaRPr>
                    </a:p>
                  </a:txBody>
                  <a:tcPr marL="9525" marR="9525" marT="9525" marB="0" anchor="ctr">
                    <a:solidFill>
                      <a:schemeClr val="accent4">
                        <a:lumMod val="20000"/>
                        <a:lumOff val="80000"/>
                      </a:schemeClr>
                    </a:solidFill>
                  </a:tcPr>
                </a:tc>
                <a:tc hMerge="1">
                  <a:txBody>
                    <a:bodyPr/>
                    <a:lstStyle/>
                    <a:p>
                      <a:pPr algn="r" fontAlgn="ctr"/>
                      <a:endParaRPr lang="fr-FR" sz="1000" b="0" i="0" u="none" strike="noStrike" dirty="0">
                        <a:effectLst/>
                        <a:latin typeface="+mj-lt"/>
                      </a:endParaRPr>
                    </a:p>
                  </a:txBody>
                  <a:tcPr marL="9525" marR="9525" marT="9525" marB="0" anchor="ctr"/>
                </a:tc>
                <a:tc hMerge="1">
                  <a:txBody>
                    <a:bodyPr/>
                    <a:lstStyle/>
                    <a:p>
                      <a:pPr algn="r" fontAlgn="ctr"/>
                      <a:endParaRPr lang="fr-FR" sz="1000" b="0" i="0" u="none" strike="noStrike" dirty="0">
                        <a:effectLst/>
                        <a:latin typeface="+mj-lt"/>
                      </a:endParaRPr>
                    </a:p>
                  </a:txBody>
                  <a:tcPr marL="9525" marR="9525" marT="9525" marB="0" anchor="ctr"/>
                </a:tc>
                <a:tc hMerge="1">
                  <a:txBody>
                    <a:bodyPr/>
                    <a:lstStyle/>
                    <a:p>
                      <a:pPr algn="r" fontAlgn="ctr"/>
                      <a:endParaRPr lang="fr-FR" sz="1000" b="0" i="0" u="none" strike="noStrike">
                        <a:effectLst/>
                        <a:latin typeface="+mj-lt"/>
                      </a:endParaRPr>
                    </a:p>
                  </a:txBody>
                  <a:tcPr marL="9525" marR="9525" marT="9525" marB="0" anchor="ctr"/>
                </a:tc>
                <a:tc hMerge="1">
                  <a:txBody>
                    <a:bodyPr/>
                    <a:lstStyle/>
                    <a:p>
                      <a:pPr algn="r" fontAlgn="ctr"/>
                      <a:endParaRPr lang="fr-FR" sz="1000" b="0" i="0" u="none" strike="noStrike" dirty="0">
                        <a:effectLst/>
                        <a:latin typeface="+mj-lt"/>
                      </a:endParaRPr>
                    </a:p>
                  </a:txBody>
                  <a:tcPr marL="9525" marR="9525" marT="9525" marB="0" anchor="ctr"/>
                </a:tc>
              </a:tr>
              <a:tr h="180000">
                <a:tc>
                  <a:txBody>
                    <a:bodyPr/>
                    <a:lstStyle/>
                    <a:p>
                      <a:pPr algn="l" fontAlgn="ctr"/>
                      <a:r>
                        <a:rPr lang="fr-FR" sz="1000" b="0" i="0" u="none" strike="noStrike" dirty="0" smtClean="0">
                          <a:effectLst/>
                          <a:latin typeface="+mj-lt"/>
                        </a:rPr>
                        <a:t>1 personne</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260</a:t>
                      </a:r>
                    </a:p>
                  </a:txBody>
                  <a:tcPr marL="9525" marR="9525" marT="9525" marB="0" anchor="ctr"/>
                </a:tc>
                <a:tc>
                  <a:txBody>
                    <a:bodyPr/>
                    <a:lstStyle/>
                    <a:p>
                      <a:pPr algn="r" fontAlgn="ctr"/>
                      <a:r>
                        <a:rPr lang="fr-FR" sz="1000" b="0" i="0" u="none" strike="noStrike">
                          <a:effectLst/>
                          <a:latin typeface="Arial"/>
                        </a:rPr>
                        <a:t>25,7</a:t>
                      </a:r>
                    </a:p>
                  </a:txBody>
                  <a:tcPr marL="9525" marR="9525" marT="9525" marB="0" anchor="ctr"/>
                </a:tc>
                <a:tc>
                  <a:txBody>
                    <a:bodyPr/>
                    <a:lstStyle/>
                    <a:p>
                      <a:pPr algn="r" fontAlgn="ctr"/>
                      <a:r>
                        <a:rPr lang="fr-FR" sz="1000" b="0" i="0" u="none" strike="noStrike">
                          <a:effectLst/>
                          <a:latin typeface="Arial"/>
                        </a:rPr>
                        <a:t>190</a:t>
                      </a:r>
                    </a:p>
                  </a:txBody>
                  <a:tcPr marL="9525" marR="9525" marT="9525" marB="0" anchor="ctr"/>
                </a:tc>
                <a:tc>
                  <a:txBody>
                    <a:bodyPr/>
                    <a:lstStyle/>
                    <a:p>
                      <a:pPr algn="r" fontAlgn="ctr"/>
                      <a:r>
                        <a:rPr lang="fr-FR" sz="1000" b="0" i="0" u="none" strike="noStrike">
                          <a:effectLst/>
                          <a:latin typeface="Arial"/>
                        </a:rPr>
                        <a:t>18,8</a:t>
                      </a:r>
                    </a:p>
                  </a:txBody>
                  <a:tcPr marL="9525" marR="9525" marT="9525" marB="0" anchor="ctr"/>
                </a:tc>
              </a:tr>
              <a:tr h="180000">
                <a:tc>
                  <a:txBody>
                    <a:bodyPr/>
                    <a:lstStyle/>
                    <a:p>
                      <a:pPr algn="l" fontAlgn="ctr"/>
                      <a:r>
                        <a:rPr lang="fr-FR" sz="1000" b="0" i="0" u="none" strike="noStrike" dirty="0" smtClean="0">
                          <a:effectLst/>
                          <a:latin typeface="+mj-lt"/>
                        </a:rPr>
                        <a:t>2 personnes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330</a:t>
                      </a:r>
                    </a:p>
                  </a:txBody>
                  <a:tcPr marL="9525" marR="9525" marT="9525" marB="0" anchor="ctr"/>
                </a:tc>
                <a:tc>
                  <a:txBody>
                    <a:bodyPr/>
                    <a:lstStyle/>
                    <a:p>
                      <a:pPr algn="r" fontAlgn="ctr"/>
                      <a:r>
                        <a:rPr lang="fr-FR" sz="1000" b="0" i="0" u="none" strike="noStrike">
                          <a:effectLst/>
                          <a:latin typeface="Arial"/>
                        </a:rPr>
                        <a:t>32,6</a:t>
                      </a:r>
                    </a:p>
                  </a:txBody>
                  <a:tcPr marL="9525" marR="9525" marT="9525" marB="0" anchor="ctr"/>
                </a:tc>
                <a:tc>
                  <a:txBody>
                    <a:bodyPr/>
                    <a:lstStyle/>
                    <a:p>
                      <a:pPr algn="r" fontAlgn="ctr"/>
                      <a:r>
                        <a:rPr lang="fr-FR" sz="1000" b="0" i="0" u="none" strike="noStrike">
                          <a:effectLst/>
                          <a:latin typeface="Arial"/>
                        </a:rPr>
                        <a:t>355</a:t>
                      </a:r>
                    </a:p>
                  </a:txBody>
                  <a:tcPr marL="9525" marR="9525" marT="9525" marB="0" anchor="ctr"/>
                </a:tc>
                <a:tc>
                  <a:txBody>
                    <a:bodyPr/>
                    <a:lstStyle/>
                    <a:p>
                      <a:pPr algn="r" fontAlgn="ctr"/>
                      <a:r>
                        <a:rPr lang="fr-FR" sz="1000" b="0" i="0" u="none" strike="noStrike">
                          <a:effectLst/>
                          <a:latin typeface="Arial"/>
                        </a:rPr>
                        <a:t>35,1</a:t>
                      </a:r>
                    </a:p>
                  </a:txBody>
                  <a:tcPr marL="9525" marR="9525" marT="9525" marB="0" anchor="ctr"/>
                </a:tc>
              </a:tr>
              <a:tr h="180000">
                <a:tc>
                  <a:txBody>
                    <a:bodyPr/>
                    <a:lstStyle/>
                    <a:p>
                      <a:pPr algn="l" fontAlgn="ctr"/>
                      <a:r>
                        <a:rPr lang="fr-FR" sz="1000" b="0" i="0" u="none" strike="noStrike" dirty="0" smtClean="0">
                          <a:effectLst/>
                          <a:latin typeface="+mj-lt"/>
                        </a:rPr>
                        <a:t>3 personnes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179</a:t>
                      </a:r>
                    </a:p>
                  </a:txBody>
                  <a:tcPr marL="9525" marR="9525" marT="9525" marB="0" anchor="ctr"/>
                </a:tc>
                <a:tc>
                  <a:txBody>
                    <a:bodyPr/>
                    <a:lstStyle/>
                    <a:p>
                      <a:pPr algn="r" fontAlgn="ctr"/>
                      <a:r>
                        <a:rPr lang="fr-FR" sz="1000" b="0" i="0" u="none" strike="noStrike">
                          <a:effectLst/>
                          <a:latin typeface="Arial"/>
                        </a:rPr>
                        <a:t>17,7</a:t>
                      </a:r>
                    </a:p>
                  </a:txBody>
                  <a:tcPr marL="9525" marR="9525" marT="9525" marB="0" anchor="ctr"/>
                </a:tc>
                <a:tc>
                  <a:txBody>
                    <a:bodyPr/>
                    <a:lstStyle/>
                    <a:p>
                      <a:pPr algn="r" fontAlgn="ctr"/>
                      <a:r>
                        <a:rPr lang="fr-FR" sz="1000" b="0" i="0" u="none" strike="noStrike">
                          <a:effectLst/>
                          <a:latin typeface="Arial"/>
                        </a:rPr>
                        <a:t>181</a:t>
                      </a:r>
                    </a:p>
                  </a:txBody>
                  <a:tcPr marL="9525" marR="9525" marT="9525" marB="0" anchor="ctr"/>
                </a:tc>
                <a:tc>
                  <a:txBody>
                    <a:bodyPr/>
                    <a:lstStyle/>
                    <a:p>
                      <a:pPr algn="r" fontAlgn="ctr"/>
                      <a:r>
                        <a:rPr lang="fr-FR" sz="1000" b="0" i="0" u="none" strike="noStrike">
                          <a:effectLst/>
                          <a:latin typeface="Arial"/>
                        </a:rPr>
                        <a:t>17,9</a:t>
                      </a:r>
                    </a:p>
                  </a:txBody>
                  <a:tcPr marL="9525" marR="9525" marT="9525" marB="0" anchor="ctr"/>
                </a:tc>
              </a:tr>
              <a:tr h="180000">
                <a:tc>
                  <a:txBody>
                    <a:bodyPr/>
                    <a:lstStyle/>
                    <a:p>
                      <a:pPr algn="l" fontAlgn="ctr"/>
                      <a:r>
                        <a:rPr lang="fr-FR" sz="1000" b="0" i="0" u="none" strike="noStrike" dirty="0" smtClean="0">
                          <a:effectLst/>
                          <a:latin typeface="+mj-lt"/>
                        </a:rPr>
                        <a:t>4 personnes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a:effectLst/>
                          <a:latin typeface="Arial"/>
                        </a:rPr>
                        <a:t>150</a:t>
                      </a:r>
                    </a:p>
                  </a:txBody>
                  <a:tcPr marL="9525" marR="9525" marT="9525" marB="0" anchor="ctr"/>
                </a:tc>
                <a:tc>
                  <a:txBody>
                    <a:bodyPr/>
                    <a:lstStyle/>
                    <a:p>
                      <a:pPr algn="r" fontAlgn="ctr"/>
                      <a:r>
                        <a:rPr lang="fr-FR" sz="1000" b="0" i="0" u="none" strike="noStrike">
                          <a:effectLst/>
                          <a:latin typeface="Arial"/>
                        </a:rPr>
                        <a:t>14,8</a:t>
                      </a:r>
                    </a:p>
                  </a:txBody>
                  <a:tcPr marL="9525" marR="9525" marT="9525" marB="0" anchor="ctr"/>
                </a:tc>
                <a:tc>
                  <a:txBody>
                    <a:bodyPr/>
                    <a:lstStyle/>
                    <a:p>
                      <a:pPr algn="r" fontAlgn="ctr"/>
                      <a:r>
                        <a:rPr lang="fr-FR" sz="1000" b="0" i="0" u="none" strike="noStrike">
                          <a:effectLst/>
                          <a:latin typeface="Arial"/>
                        </a:rPr>
                        <a:t>181</a:t>
                      </a:r>
                    </a:p>
                  </a:txBody>
                  <a:tcPr marL="9525" marR="9525" marT="9525" marB="0" anchor="ctr"/>
                </a:tc>
                <a:tc>
                  <a:txBody>
                    <a:bodyPr/>
                    <a:lstStyle/>
                    <a:p>
                      <a:pPr algn="r" fontAlgn="ctr"/>
                      <a:r>
                        <a:rPr lang="fr-FR" sz="1000" b="0" i="0" u="none" strike="noStrike">
                          <a:effectLst/>
                          <a:latin typeface="Arial"/>
                        </a:rPr>
                        <a:t>17,9</a:t>
                      </a:r>
                    </a:p>
                  </a:txBody>
                  <a:tcPr marL="9525" marR="9525" marT="9525" marB="0" anchor="ctr"/>
                </a:tc>
              </a:tr>
              <a:tr h="180000">
                <a:tc>
                  <a:txBody>
                    <a:bodyPr/>
                    <a:lstStyle/>
                    <a:p>
                      <a:pPr algn="l" fontAlgn="ctr"/>
                      <a:r>
                        <a:rPr lang="fr-FR" sz="1000" b="0" i="0" u="none" strike="noStrike" dirty="0" smtClean="0">
                          <a:effectLst/>
                          <a:latin typeface="+mj-lt"/>
                        </a:rPr>
                        <a:t>5 personnes et plus</a:t>
                      </a:r>
                      <a:endParaRPr lang="fr-FR" sz="1000" b="0" i="0" u="none" strike="noStrike" dirty="0">
                        <a:effectLst/>
                        <a:latin typeface="+mj-lt"/>
                      </a:endParaRPr>
                    </a:p>
                  </a:txBody>
                  <a:tcPr marL="9525" marR="9525" marT="9525" marB="0" anchor="ctr"/>
                </a:tc>
                <a:tc>
                  <a:txBody>
                    <a:bodyPr/>
                    <a:lstStyle/>
                    <a:p>
                      <a:pPr algn="r" fontAlgn="ctr"/>
                      <a:r>
                        <a:rPr lang="fr-FR" sz="1000" b="0" i="0" u="none" strike="noStrike" dirty="0">
                          <a:effectLst/>
                          <a:latin typeface="Arial"/>
                        </a:rPr>
                        <a:t>94</a:t>
                      </a:r>
                    </a:p>
                  </a:txBody>
                  <a:tcPr marL="9525" marR="9525" marT="9525" marB="0" anchor="ctr"/>
                </a:tc>
                <a:tc>
                  <a:txBody>
                    <a:bodyPr/>
                    <a:lstStyle/>
                    <a:p>
                      <a:pPr algn="r" fontAlgn="ctr"/>
                      <a:r>
                        <a:rPr lang="fr-FR" sz="1000" b="0" i="0" u="none" strike="noStrike" dirty="0">
                          <a:effectLst/>
                          <a:latin typeface="Arial"/>
                        </a:rPr>
                        <a:t>9,3</a:t>
                      </a:r>
                    </a:p>
                  </a:txBody>
                  <a:tcPr marL="9525" marR="9525" marT="9525" marB="0" anchor="ctr"/>
                </a:tc>
                <a:tc>
                  <a:txBody>
                    <a:bodyPr/>
                    <a:lstStyle/>
                    <a:p>
                      <a:pPr algn="r" fontAlgn="ctr"/>
                      <a:r>
                        <a:rPr lang="fr-FR" sz="1000" b="0" i="0" u="none" strike="noStrike" dirty="0">
                          <a:effectLst/>
                          <a:latin typeface="Arial"/>
                        </a:rPr>
                        <a:t>105</a:t>
                      </a:r>
                    </a:p>
                  </a:txBody>
                  <a:tcPr marL="9525" marR="9525" marT="9525" marB="0" anchor="ctr"/>
                </a:tc>
                <a:tc>
                  <a:txBody>
                    <a:bodyPr/>
                    <a:lstStyle/>
                    <a:p>
                      <a:pPr algn="r" fontAlgn="ctr"/>
                      <a:r>
                        <a:rPr lang="fr-FR" sz="1000" b="0" i="0" u="none" strike="noStrike" dirty="0">
                          <a:effectLst/>
                          <a:latin typeface="Arial"/>
                        </a:rPr>
                        <a:t>10,4</a:t>
                      </a:r>
                    </a:p>
                  </a:txBody>
                  <a:tcPr marL="9525" marR="9525" marT="9525" marB="0" anchor="ctr"/>
                </a:tc>
              </a:tr>
            </a:tbl>
          </a:graphicData>
        </a:graphic>
      </p:graphicFrame>
    </p:spTree>
    <p:extLst>
      <p:ext uri="{BB962C8B-B14F-4D97-AF65-F5344CB8AC3E}">
        <p14:creationId xmlns:p14="http://schemas.microsoft.com/office/powerpoint/2010/main" val="312188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noFill/>
        </p:spPr>
        <p:txBody>
          <a:bodyPr/>
          <a:lstStyle/>
          <a:p>
            <a:pPr eaLnBrk="1" hangingPunct="1"/>
            <a:r>
              <a:rPr lang="fr-FR" smtClean="0"/>
              <a:t>Marges d’erreur et significativité</a:t>
            </a:r>
          </a:p>
        </p:txBody>
      </p:sp>
      <p:sp>
        <p:nvSpPr>
          <p:cNvPr id="6" name="Espace réservé du numéro de diapositive 4"/>
          <p:cNvSpPr>
            <a:spLocks noGrp="1"/>
          </p:cNvSpPr>
          <p:nvPr>
            <p:ph type="sldNum" sz="quarter" idx="11"/>
          </p:nvPr>
        </p:nvSpPr>
        <p:spPr>
          <a:noFill/>
        </p:spPr>
        <p:txBody>
          <a:bodyPr/>
          <a:lstStyle/>
          <a:p>
            <a:fld id="{43D09F24-F74F-47B4-9F24-584CA7DBD33D}" type="slidenum">
              <a:rPr lang="en-US">
                <a:solidFill>
                  <a:srgbClr val="1F497D"/>
                </a:solidFill>
              </a:rPr>
              <a:pPr/>
              <a:t>59</a:t>
            </a:fld>
            <a:endParaRPr lang="en-US">
              <a:solidFill>
                <a:srgbClr val="1F497D"/>
              </a:solidFill>
            </a:endParaRPr>
          </a:p>
        </p:txBody>
      </p:sp>
      <p:sp>
        <p:nvSpPr>
          <p:cNvPr id="37891" name="Rectangle 5"/>
          <p:cNvSpPr>
            <a:spLocks noChangeArrowheads="1"/>
          </p:cNvSpPr>
          <p:nvPr/>
        </p:nvSpPr>
        <p:spPr bwMode="auto">
          <a:xfrm>
            <a:off x="755650" y="1292225"/>
            <a:ext cx="7704138" cy="549275"/>
          </a:xfrm>
          <a:prstGeom prst="rect">
            <a:avLst/>
          </a:prstGeom>
          <a:noFill/>
          <a:ln w="9525" algn="ctr">
            <a:noFill/>
            <a:miter lim="800000"/>
            <a:headEnd/>
            <a:tailEnd/>
          </a:ln>
        </p:spPr>
        <p:txBody>
          <a:bodyPr anchor="ctr">
            <a:spAutoFit/>
          </a:bodyPr>
          <a:lstStyle/>
          <a:p>
            <a:pPr>
              <a:buFontTx/>
              <a:buNone/>
            </a:pPr>
            <a:r>
              <a:rPr lang="fr-FR" sz="1500">
                <a:solidFill>
                  <a:srgbClr val="1F497D"/>
                </a:solidFill>
                <a:latin typeface="Arial Unicode MS" pitchFamily="34" charset="-128"/>
                <a:ea typeface="Times New Roman" pitchFamily="18" charset="0"/>
                <a:cs typeface="Arial" pitchFamily="34" charset="0"/>
              </a:rPr>
              <a:t>Le tableau ci-dessous indique l’intervalle de confiance que l’on peut accorder à un résultat chiffré d’étude, en fonction de la taille de l’échantillon.</a:t>
            </a:r>
            <a:endParaRPr lang="fr-FR" sz="1200">
              <a:solidFill>
                <a:srgbClr val="1F497D"/>
              </a:solidFill>
              <a:latin typeface="Arial Unicode MS" pitchFamily="34" charset="-128"/>
              <a:ea typeface="Times New Roman" pitchFamily="18" charset="0"/>
              <a:cs typeface="Arial" pitchFamily="34" charset="0"/>
            </a:endParaRPr>
          </a:p>
        </p:txBody>
      </p:sp>
      <p:pic>
        <p:nvPicPr>
          <p:cNvPr id="37892" name="Picture 6"/>
          <p:cNvPicPr>
            <a:picLocks noChangeAspect="1" noChangeArrowheads="1"/>
          </p:cNvPicPr>
          <p:nvPr/>
        </p:nvPicPr>
        <p:blipFill>
          <a:blip r:embed="rId2" cstate="print"/>
          <a:srcRect/>
          <a:stretch>
            <a:fillRect/>
          </a:stretch>
        </p:blipFill>
        <p:spPr bwMode="auto">
          <a:xfrm>
            <a:off x="827088" y="2147888"/>
            <a:ext cx="7704137" cy="3009900"/>
          </a:xfrm>
          <a:prstGeom prst="rect">
            <a:avLst/>
          </a:prstGeom>
          <a:noFill/>
          <a:ln w="12700">
            <a:noFill/>
            <a:miter lim="800000"/>
            <a:headEnd type="none" w="sm" len="sm"/>
            <a:tailEnd type="none" w="sm" len="sm"/>
          </a:ln>
        </p:spPr>
      </p:pic>
      <p:sp>
        <p:nvSpPr>
          <p:cNvPr id="37893" name="Rectangle 7"/>
          <p:cNvSpPr>
            <a:spLocks noChangeArrowheads="1"/>
          </p:cNvSpPr>
          <p:nvPr/>
        </p:nvSpPr>
        <p:spPr bwMode="auto">
          <a:xfrm>
            <a:off x="755650" y="5294313"/>
            <a:ext cx="7777163" cy="730250"/>
          </a:xfrm>
          <a:prstGeom prst="rect">
            <a:avLst/>
          </a:prstGeom>
          <a:noFill/>
          <a:ln w="9525" algn="ctr">
            <a:noFill/>
            <a:miter lim="800000"/>
            <a:headEnd/>
            <a:tailEnd/>
          </a:ln>
        </p:spPr>
        <p:txBody>
          <a:bodyPr anchor="ctr">
            <a:spAutoFit/>
          </a:bodyPr>
          <a:lstStyle/>
          <a:p>
            <a:pPr>
              <a:buFontTx/>
              <a:buNone/>
            </a:pPr>
            <a:r>
              <a:rPr lang="fr-FR" sz="1400">
                <a:solidFill>
                  <a:srgbClr val="1F497D"/>
                </a:solidFill>
                <a:latin typeface="Arial Unicode MS" pitchFamily="34" charset="-128"/>
                <a:ea typeface="Times New Roman" pitchFamily="18" charset="0"/>
                <a:cs typeface="Arial" pitchFamily="34" charset="0"/>
              </a:rPr>
              <a:t>Ex : pour un échantillon de 150 personnes, si un résultat atteint 40% des interviewés, l’intervalle de confiance est de 8.0%, c’est-à-dire qu’il y a 95% de chances que ce résultat soit compris entre 32% et 48% dans l’ensemble de la population étudiée.</a:t>
            </a:r>
          </a:p>
        </p:txBody>
      </p:sp>
    </p:spTree>
    <p:extLst>
      <p:ext uri="{BB962C8B-B14F-4D97-AF65-F5344CB8AC3E}">
        <p14:creationId xmlns:p14="http://schemas.microsoft.com/office/powerpoint/2010/main" val="357779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sand.petitberghien\Bureau\atelier-appareils-connectes.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801" y="5178750"/>
            <a:ext cx="8685719" cy="1382594"/>
          </a:xfrm>
          <a:prstGeom prst="rect">
            <a:avLst/>
          </a:prstGeom>
          <a:noFill/>
          <a:extLst>
            <a:ext uri="{909E8E84-426E-40DD-AFC4-6F175D3DCCD1}">
              <a14:hiddenFill xmlns:a14="http://schemas.microsoft.com/office/drawing/2010/main">
                <a:solidFill>
                  <a:srgbClr val="FFFFFF"/>
                </a:solidFill>
              </a14:hiddenFill>
            </a:ext>
          </a:extLst>
        </p:spPr>
      </p:pic>
      <p:sp>
        <p:nvSpPr>
          <p:cNvPr id="28675"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10A28F14-79F9-45AC-94FA-F0754C81AB8C}" type="slidenum">
              <a:rPr lang="en-US" altLang="fr-FR" smtClean="0"/>
              <a:pPr eaLnBrk="1" hangingPunct="1">
                <a:spcBef>
                  <a:spcPct val="0"/>
                </a:spcBef>
                <a:buFontTx/>
                <a:buNone/>
              </a:pPr>
              <a:t>6</a:t>
            </a:fld>
            <a:endParaRPr lang="en-US" altLang="fr-FR" smtClean="0"/>
          </a:p>
        </p:txBody>
      </p:sp>
      <p:sp>
        <p:nvSpPr>
          <p:cNvPr id="28676" name="Rectangle 6"/>
          <p:cNvSpPr>
            <a:spLocks noGrp="1" noChangeArrowheads="1"/>
          </p:cNvSpPr>
          <p:nvPr>
            <p:ph type="title"/>
          </p:nvPr>
        </p:nvSpPr>
        <p:spPr>
          <a:xfrm>
            <a:off x="-36571" y="369888"/>
            <a:ext cx="9260616" cy="1150360"/>
          </a:xfrm>
        </p:spPr>
        <p:txBody>
          <a:bodyPr anchor="t"/>
          <a:lstStyle/>
          <a:p>
            <a:pPr algn="ctr"/>
            <a:r>
              <a:rPr lang="fr-FR" altLang="fr-FR" sz="2800" dirty="0" smtClean="0"/>
              <a:t>Avec de nouvelles tendances : </a:t>
            </a:r>
            <a:r>
              <a:rPr lang="fr-FR" altLang="fr-FR" sz="2800" dirty="0" smtClean="0"/>
              <a:t/>
            </a:r>
            <a:br>
              <a:rPr lang="fr-FR" altLang="fr-FR" sz="2800" dirty="0" smtClean="0"/>
            </a:br>
            <a:r>
              <a:rPr lang="fr-FR" altLang="fr-FR" sz="2400" b="0" dirty="0" smtClean="0"/>
              <a:t>entre </a:t>
            </a:r>
            <a:r>
              <a:rPr lang="fr-FR" altLang="fr-FR" sz="2400" b="0" dirty="0" smtClean="0"/>
              <a:t>2011 et 2014, </a:t>
            </a:r>
            <a:r>
              <a:rPr lang="fr-FR" altLang="fr-FR" sz="2400" b="0" dirty="0" smtClean="0"/>
              <a:t>une progression notable de l’équipement </a:t>
            </a:r>
            <a:br>
              <a:rPr lang="fr-FR" altLang="fr-FR" sz="2400" b="0" dirty="0" smtClean="0"/>
            </a:br>
            <a:r>
              <a:rPr lang="fr-FR" altLang="fr-FR" sz="2400" b="0" dirty="0" smtClean="0"/>
              <a:t>des Français en tablette (+35 pts) et en Smartphone (+ 29pts).</a:t>
            </a:r>
          </a:p>
        </p:txBody>
      </p:sp>
      <p:sp>
        <p:nvSpPr>
          <p:cNvPr id="52" name="Rectangle 51"/>
          <p:cNvSpPr/>
          <p:nvPr/>
        </p:nvSpPr>
        <p:spPr bwMode="auto">
          <a:xfrm>
            <a:off x="1962914" y="1611290"/>
            <a:ext cx="5261647" cy="15234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fr-FR" sz="1100" b="0" i="0" u="none" strike="noStrike" cap="none" normalizeH="0" baseline="0" dirty="0" smtClean="0">
                <a:ln>
                  <a:noFill/>
                </a:ln>
                <a:solidFill>
                  <a:schemeClr val="tx1"/>
                </a:solidFill>
                <a:effectLst/>
                <a:latin typeface="Calibri" pitchFamily="34" charset="0"/>
              </a:rPr>
              <a:t>Base: Ensemble</a:t>
            </a:r>
            <a:r>
              <a:rPr kumimoji="0" lang="fr-FR" sz="1100" b="0" i="0" u="none" strike="noStrike" cap="none" normalizeH="0" dirty="0" smtClean="0">
                <a:ln>
                  <a:noFill/>
                </a:ln>
                <a:solidFill>
                  <a:schemeClr val="tx1"/>
                </a:solidFill>
                <a:effectLst/>
                <a:latin typeface="Calibri" pitchFamily="34" charset="0"/>
              </a:rPr>
              <a:t> Français 15 ans et + 2018 </a:t>
            </a:r>
            <a:r>
              <a:rPr kumimoji="0" lang="fr-FR" sz="1100" b="0" i="0" u="none" strike="noStrike" cap="none" normalizeH="0" dirty="0" err="1" smtClean="0">
                <a:ln>
                  <a:noFill/>
                </a:ln>
                <a:solidFill>
                  <a:schemeClr val="tx1"/>
                </a:solidFill>
                <a:effectLst/>
                <a:latin typeface="Calibri" pitchFamily="34" charset="0"/>
              </a:rPr>
              <a:t>int</a:t>
            </a:r>
            <a:r>
              <a:rPr kumimoji="0" lang="fr-FR" sz="1100" b="0" i="0" u="none" strike="noStrike" cap="none" normalizeH="0" dirty="0" smtClean="0">
                <a:ln>
                  <a:noFill/>
                </a:ln>
                <a:solidFill>
                  <a:schemeClr val="tx1"/>
                </a:solidFill>
                <a:effectLst/>
                <a:latin typeface="Calibri" pitchFamily="34" charset="0"/>
              </a:rPr>
              <a:t>./% </a:t>
            </a:r>
            <a:endParaRPr kumimoji="0" lang="fr-FR" sz="1100" b="0" i="0" u="none" strike="noStrike" cap="none" normalizeH="0" baseline="0" dirty="0" smtClean="0">
              <a:ln>
                <a:noFill/>
              </a:ln>
              <a:solidFill>
                <a:schemeClr val="tx1"/>
              </a:solidFill>
              <a:effectLst/>
              <a:latin typeface="Calibri" pitchFamily="34" charset="0"/>
            </a:endParaRPr>
          </a:p>
        </p:txBody>
      </p:sp>
      <p:sp>
        <p:nvSpPr>
          <p:cNvPr id="60" name="Rectangle à coins arrondis 59"/>
          <p:cNvSpPr/>
          <p:nvPr/>
        </p:nvSpPr>
        <p:spPr bwMode="auto">
          <a:xfrm>
            <a:off x="7569735" y="3079370"/>
            <a:ext cx="1034412" cy="1320800"/>
          </a:xfrm>
          <a:prstGeom prst="roundRect">
            <a:avLst/>
          </a:prstGeom>
          <a:solidFill>
            <a:srgbClr val="FFFFFF">
              <a:alpha val="50196"/>
            </a:srgbClr>
          </a:solidFill>
          <a:ln w="3810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0" name="Freeform 6"/>
          <p:cNvSpPr>
            <a:spLocks noChangeAspect="1" noEditPoints="1"/>
          </p:cNvSpPr>
          <p:nvPr/>
        </p:nvSpPr>
        <p:spPr bwMode="auto">
          <a:xfrm>
            <a:off x="7867607" y="3140511"/>
            <a:ext cx="438669" cy="664900"/>
          </a:xfrm>
          <a:custGeom>
            <a:avLst/>
            <a:gdLst/>
            <a:ahLst/>
            <a:cxnLst>
              <a:cxn ang="0">
                <a:pos x="579" y="736"/>
              </a:cxn>
              <a:cxn ang="0">
                <a:pos x="58" y="0"/>
              </a:cxn>
              <a:cxn ang="0">
                <a:pos x="58" y="1074"/>
              </a:cxn>
              <a:cxn ang="0">
                <a:pos x="674" y="827"/>
              </a:cxn>
              <a:cxn ang="0">
                <a:pos x="632" y="869"/>
              </a:cxn>
              <a:cxn ang="0">
                <a:pos x="675" y="851"/>
              </a:cxn>
              <a:cxn ang="0">
                <a:pos x="649" y="851"/>
              </a:cxn>
              <a:cxn ang="0">
                <a:pos x="126" y="837"/>
              </a:cxn>
              <a:cxn ang="0">
                <a:pos x="126" y="877"/>
              </a:cxn>
              <a:cxn ang="0">
                <a:pos x="126" y="919"/>
              </a:cxn>
              <a:cxn ang="0">
                <a:pos x="126" y="961"/>
              </a:cxn>
              <a:cxn ang="0">
                <a:pos x="173" y="837"/>
              </a:cxn>
              <a:cxn ang="0">
                <a:pos x="173" y="877"/>
              </a:cxn>
              <a:cxn ang="0">
                <a:pos x="173" y="919"/>
              </a:cxn>
              <a:cxn ang="0">
                <a:pos x="173" y="961"/>
              </a:cxn>
              <a:cxn ang="0">
                <a:pos x="173" y="1003"/>
              </a:cxn>
              <a:cxn ang="0">
                <a:pos x="221" y="837"/>
              </a:cxn>
              <a:cxn ang="0">
                <a:pos x="221" y="877"/>
              </a:cxn>
              <a:cxn ang="0">
                <a:pos x="221" y="919"/>
              </a:cxn>
              <a:cxn ang="0">
                <a:pos x="221" y="961"/>
              </a:cxn>
              <a:cxn ang="0">
                <a:pos x="221" y="1003"/>
              </a:cxn>
              <a:cxn ang="0">
                <a:pos x="315" y="837"/>
              </a:cxn>
              <a:cxn ang="0">
                <a:pos x="315" y="877"/>
              </a:cxn>
              <a:cxn ang="0">
                <a:pos x="315" y="919"/>
              </a:cxn>
              <a:cxn ang="0">
                <a:pos x="315" y="961"/>
              </a:cxn>
              <a:cxn ang="0">
                <a:pos x="363" y="837"/>
              </a:cxn>
              <a:cxn ang="0">
                <a:pos x="363" y="877"/>
              </a:cxn>
              <a:cxn ang="0">
                <a:pos x="363" y="919"/>
              </a:cxn>
              <a:cxn ang="0">
                <a:pos x="363" y="961"/>
              </a:cxn>
              <a:cxn ang="0">
                <a:pos x="410" y="837"/>
              </a:cxn>
              <a:cxn ang="0">
                <a:pos x="410" y="877"/>
              </a:cxn>
              <a:cxn ang="0">
                <a:pos x="410" y="919"/>
              </a:cxn>
              <a:cxn ang="0">
                <a:pos x="410" y="961"/>
              </a:cxn>
              <a:cxn ang="0">
                <a:pos x="457" y="837"/>
              </a:cxn>
              <a:cxn ang="0">
                <a:pos x="457" y="877"/>
              </a:cxn>
              <a:cxn ang="0">
                <a:pos x="457" y="919"/>
              </a:cxn>
              <a:cxn ang="0">
                <a:pos x="457" y="961"/>
              </a:cxn>
              <a:cxn ang="0">
                <a:pos x="457" y="1003"/>
              </a:cxn>
              <a:cxn ang="0">
                <a:pos x="505" y="837"/>
              </a:cxn>
              <a:cxn ang="0">
                <a:pos x="505" y="877"/>
              </a:cxn>
              <a:cxn ang="0">
                <a:pos x="505" y="919"/>
              </a:cxn>
              <a:cxn ang="0">
                <a:pos x="505" y="961"/>
              </a:cxn>
              <a:cxn ang="0">
                <a:pos x="505" y="1003"/>
              </a:cxn>
              <a:cxn ang="0">
                <a:pos x="268" y="837"/>
              </a:cxn>
              <a:cxn ang="0">
                <a:pos x="268" y="877"/>
              </a:cxn>
              <a:cxn ang="0">
                <a:pos x="268" y="919"/>
              </a:cxn>
              <a:cxn ang="0">
                <a:pos x="268" y="961"/>
              </a:cxn>
              <a:cxn ang="0">
                <a:pos x="552" y="837"/>
              </a:cxn>
              <a:cxn ang="0">
                <a:pos x="552" y="877"/>
              </a:cxn>
              <a:cxn ang="0">
                <a:pos x="552" y="919"/>
              </a:cxn>
              <a:cxn ang="0">
                <a:pos x="552" y="961"/>
              </a:cxn>
              <a:cxn ang="0">
                <a:pos x="426" y="987"/>
              </a:cxn>
              <a:cxn ang="0">
                <a:pos x="426" y="1019"/>
              </a:cxn>
            </a:cxnLst>
            <a:rect l="0" t="0" r="r" b="b"/>
            <a:pathLst>
              <a:path w="707" h="1074">
                <a:moveTo>
                  <a:pt x="128" y="90"/>
                </a:moveTo>
                <a:lnTo>
                  <a:pt x="579" y="90"/>
                </a:lnTo>
                <a:cubicBezTo>
                  <a:pt x="586" y="90"/>
                  <a:pt x="593" y="96"/>
                  <a:pt x="593" y="104"/>
                </a:cubicBezTo>
                <a:lnTo>
                  <a:pt x="593" y="722"/>
                </a:lnTo>
                <a:cubicBezTo>
                  <a:pt x="593" y="730"/>
                  <a:pt x="586" y="736"/>
                  <a:pt x="579" y="736"/>
                </a:cubicBezTo>
                <a:lnTo>
                  <a:pt x="128" y="736"/>
                </a:lnTo>
                <a:cubicBezTo>
                  <a:pt x="121" y="736"/>
                  <a:pt x="114" y="730"/>
                  <a:pt x="114" y="722"/>
                </a:cubicBezTo>
                <a:lnTo>
                  <a:pt x="114" y="104"/>
                </a:lnTo>
                <a:cubicBezTo>
                  <a:pt x="114" y="96"/>
                  <a:pt x="121" y="90"/>
                  <a:pt x="128" y="90"/>
                </a:cubicBezTo>
                <a:close/>
                <a:moveTo>
                  <a:pt x="58" y="0"/>
                </a:moveTo>
                <a:lnTo>
                  <a:pt x="649" y="0"/>
                </a:lnTo>
                <a:cubicBezTo>
                  <a:pt x="681" y="0"/>
                  <a:pt x="707" y="26"/>
                  <a:pt x="707" y="59"/>
                </a:cubicBezTo>
                <a:lnTo>
                  <a:pt x="707" y="1015"/>
                </a:lnTo>
                <a:cubicBezTo>
                  <a:pt x="707" y="1048"/>
                  <a:pt x="681" y="1074"/>
                  <a:pt x="649" y="1074"/>
                </a:cubicBezTo>
                <a:lnTo>
                  <a:pt x="58" y="1074"/>
                </a:lnTo>
                <a:cubicBezTo>
                  <a:pt x="26" y="1074"/>
                  <a:pt x="0" y="1048"/>
                  <a:pt x="0" y="1015"/>
                </a:cubicBezTo>
                <a:lnTo>
                  <a:pt x="0" y="59"/>
                </a:lnTo>
                <a:cubicBezTo>
                  <a:pt x="0" y="26"/>
                  <a:pt x="26" y="0"/>
                  <a:pt x="58" y="0"/>
                </a:cubicBezTo>
                <a:close/>
                <a:moveTo>
                  <a:pt x="650" y="827"/>
                </a:moveTo>
                <a:lnTo>
                  <a:pt x="674" y="827"/>
                </a:lnTo>
                <a:cubicBezTo>
                  <a:pt x="683" y="827"/>
                  <a:pt x="691" y="835"/>
                  <a:pt x="691" y="844"/>
                </a:cubicBezTo>
                <a:lnTo>
                  <a:pt x="691" y="869"/>
                </a:lnTo>
                <a:cubicBezTo>
                  <a:pt x="691" y="878"/>
                  <a:pt x="683" y="886"/>
                  <a:pt x="674" y="886"/>
                </a:cubicBezTo>
                <a:lnTo>
                  <a:pt x="650" y="886"/>
                </a:lnTo>
                <a:cubicBezTo>
                  <a:pt x="640" y="886"/>
                  <a:pt x="632" y="878"/>
                  <a:pt x="632" y="869"/>
                </a:cubicBezTo>
                <a:lnTo>
                  <a:pt x="632" y="844"/>
                </a:lnTo>
                <a:cubicBezTo>
                  <a:pt x="632" y="835"/>
                  <a:pt x="640" y="827"/>
                  <a:pt x="650" y="827"/>
                </a:cubicBezTo>
                <a:close/>
                <a:moveTo>
                  <a:pt x="656" y="843"/>
                </a:moveTo>
                <a:lnTo>
                  <a:pt x="667" y="843"/>
                </a:lnTo>
                <a:cubicBezTo>
                  <a:pt x="671" y="843"/>
                  <a:pt x="675" y="847"/>
                  <a:pt x="675" y="851"/>
                </a:cubicBezTo>
                <a:lnTo>
                  <a:pt x="675" y="862"/>
                </a:lnTo>
                <a:cubicBezTo>
                  <a:pt x="675" y="866"/>
                  <a:pt x="671" y="870"/>
                  <a:pt x="667" y="870"/>
                </a:cubicBezTo>
                <a:lnTo>
                  <a:pt x="656" y="870"/>
                </a:lnTo>
                <a:cubicBezTo>
                  <a:pt x="652" y="870"/>
                  <a:pt x="649" y="866"/>
                  <a:pt x="649" y="862"/>
                </a:cubicBezTo>
                <a:lnTo>
                  <a:pt x="649" y="851"/>
                </a:lnTo>
                <a:cubicBezTo>
                  <a:pt x="649" y="847"/>
                  <a:pt x="652" y="843"/>
                  <a:pt x="656" y="843"/>
                </a:cubicBezTo>
                <a:close/>
                <a:moveTo>
                  <a:pt x="142" y="821"/>
                </a:moveTo>
                <a:cubicBezTo>
                  <a:pt x="151" y="821"/>
                  <a:pt x="158" y="828"/>
                  <a:pt x="158" y="837"/>
                </a:cubicBezTo>
                <a:cubicBezTo>
                  <a:pt x="158" y="845"/>
                  <a:pt x="151" y="853"/>
                  <a:pt x="142" y="853"/>
                </a:cubicBezTo>
                <a:cubicBezTo>
                  <a:pt x="133" y="853"/>
                  <a:pt x="126" y="845"/>
                  <a:pt x="126" y="837"/>
                </a:cubicBezTo>
                <a:cubicBezTo>
                  <a:pt x="126" y="828"/>
                  <a:pt x="133" y="821"/>
                  <a:pt x="142" y="821"/>
                </a:cubicBezTo>
                <a:close/>
                <a:moveTo>
                  <a:pt x="142" y="861"/>
                </a:moveTo>
                <a:cubicBezTo>
                  <a:pt x="151" y="861"/>
                  <a:pt x="158" y="868"/>
                  <a:pt x="158" y="877"/>
                </a:cubicBezTo>
                <a:cubicBezTo>
                  <a:pt x="158" y="885"/>
                  <a:pt x="151" y="893"/>
                  <a:pt x="142" y="893"/>
                </a:cubicBezTo>
                <a:cubicBezTo>
                  <a:pt x="133" y="893"/>
                  <a:pt x="126" y="885"/>
                  <a:pt x="126" y="877"/>
                </a:cubicBezTo>
                <a:cubicBezTo>
                  <a:pt x="126" y="868"/>
                  <a:pt x="133" y="861"/>
                  <a:pt x="142" y="861"/>
                </a:cubicBezTo>
                <a:close/>
                <a:moveTo>
                  <a:pt x="142" y="903"/>
                </a:moveTo>
                <a:cubicBezTo>
                  <a:pt x="151" y="903"/>
                  <a:pt x="158" y="910"/>
                  <a:pt x="158" y="919"/>
                </a:cubicBezTo>
                <a:cubicBezTo>
                  <a:pt x="158" y="927"/>
                  <a:pt x="151" y="935"/>
                  <a:pt x="142" y="935"/>
                </a:cubicBezTo>
                <a:cubicBezTo>
                  <a:pt x="133" y="935"/>
                  <a:pt x="126" y="927"/>
                  <a:pt x="126" y="919"/>
                </a:cubicBezTo>
                <a:cubicBezTo>
                  <a:pt x="126" y="910"/>
                  <a:pt x="133" y="903"/>
                  <a:pt x="142" y="903"/>
                </a:cubicBezTo>
                <a:close/>
                <a:moveTo>
                  <a:pt x="142" y="945"/>
                </a:moveTo>
                <a:cubicBezTo>
                  <a:pt x="151" y="945"/>
                  <a:pt x="158" y="952"/>
                  <a:pt x="158" y="961"/>
                </a:cubicBezTo>
                <a:cubicBezTo>
                  <a:pt x="158" y="969"/>
                  <a:pt x="151" y="977"/>
                  <a:pt x="142" y="977"/>
                </a:cubicBezTo>
                <a:cubicBezTo>
                  <a:pt x="133" y="977"/>
                  <a:pt x="126" y="969"/>
                  <a:pt x="126" y="961"/>
                </a:cubicBezTo>
                <a:cubicBezTo>
                  <a:pt x="126" y="952"/>
                  <a:pt x="133" y="945"/>
                  <a:pt x="142" y="945"/>
                </a:cubicBezTo>
                <a:close/>
                <a:moveTo>
                  <a:pt x="189" y="821"/>
                </a:moveTo>
                <a:cubicBezTo>
                  <a:pt x="198" y="821"/>
                  <a:pt x="205" y="828"/>
                  <a:pt x="205" y="837"/>
                </a:cubicBezTo>
                <a:cubicBezTo>
                  <a:pt x="205" y="845"/>
                  <a:pt x="198" y="853"/>
                  <a:pt x="189" y="853"/>
                </a:cubicBezTo>
                <a:cubicBezTo>
                  <a:pt x="181" y="853"/>
                  <a:pt x="173" y="845"/>
                  <a:pt x="173" y="837"/>
                </a:cubicBezTo>
                <a:cubicBezTo>
                  <a:pt x="173" y="828"/>
                  <a:pt x="181" y="821"/>
                  <a:pt x="189" y="821"/>
                </a:cubicBezTo>
                <a:close/>
                <a:moveTo>
                  <a:pt x="189" y="861"/>
                </a:moveTo>
                <a:cubicBezTo>
                  <a:pt x="198" y="861"/>
                  <a:pt x="205" y="868"/>
                  <a:pt x="205" y="877"/>
                </a:cubicBezTo>
                <a:cubicBezTo>
                  <a:pt x="205" y="885"/>
                  <a:pt x="198" y="893"/>
                  <a:pt x="189" y="893"/>
                </a:cubicBezTo>
                <a:cubicBezTo>
                  <a:pt x="181" y="893"/>
                  <a:pt x="173" y="885"/>
                  <a:pt x="173" y="877"/>
                </a:cubicBezTo>
                <a:cubicBezTo>
                  <a:pt x="173" y="868"/>
                  <a:pt x="181" y="861"/>
                  <a:pt x="189" y="861"/>
                </a:cubicBezTo>
                <a:close/>
                <a:moveTo>
                  <a:pt x="189" y="903"/>
                </a:moveTo>
                <a:cubicBezTo>
                  <a:pt x="198" y="903"/>
                  <a:pt x="205" y="910"/>
                  <a:pt x="205" y="919"/>
                </a:cubicBezTo>
                <a:cubicBezTo>
                  <a:pt x="205" y="927"/>
                  <a:pt x="198" y="935"/>
                  <a:pt x="189" y="935"/>
                </a:cubicBezTo>
                <a:cubicBezTo>
                  <a:pt x="181" y="935"/>
                  <a:pt x="173" y="927"/>
                  <a:pt x="173" y="919"/>
                </a:cubicBezTo>
                <a:cubicBezTo>
                  <a:pt x="173" y="910"/>
                  <a:pt x="181" y="903"/>
                  <a:pt x="189" y="903"/>
                </a:cubicBezTo>
                <a:close/>
                <a:moveTo>
                  <a:pt x="189" y="945"/>
                </a:moveTo>
                <a:cubicBezTo>
                  <a:pt x="198" y="945"/>
                  <a:pt x="205" y="952"/>
                  <a:pt x="205" y="961"/>
                </a:cubicBezTo>
                <a:cubicBezTo>
                  <a:pt x="205" y="969"/>
                  <a:pt x="198" y="977"/>
                  <a:pt x="189" y="977"/>
                </a:cubicBezTo>
                <a:cubicBezTo>
                  <a:pt x="181" y="977"/>
                  <a:pt x="173" y="969"/>
                  <a:pt x="173" y="961"/>
                </a:cubicBezTo>
                <a:cubicBezTo>
                  <a:pt x="173" y="952"/>
                  <a:pt x="181" y="945"/>
                  <a:pt x="189" y="945"/>
                </a:cubicBezTo>
                <a:close/>
                <a:moveTo>
                  <a:pt x="189" y="987"/>
                </a:moveTo>
                <a:cubicBezTo>
                  <a:pt x="198" y="987"/>
                  <a:pt x="205" y="994"/>
                  <a:pt x="205" y="1003"/>
                </a:cubicBezTo>
                <a:cubicBezTo>
                  <a:pt x="205" y="1011"/>
                  <a:pt x="198" y="1019"/>
                  <a:pt x="189" y="1019"/>
                </a:cubicBezTo>
                <a:cubicBezTo>
                  <a:pt x="181" y="1019"/>
                  <a:pt x="173" y="1011"/>
                  <a:pt x="173" y="1003"/>
                </a:cubicBezTo>
                <a:cubicBezTo>
                  <a:pt x="173" y="994"/>
                  <a:pt x="181" y="987"/>
                  <a:pt x="189" y="987"/>
                </a:cubicBezTo>
                <a:close/>
                <a:moveTo>
                  <a:pt x="237" y="821"/>
                </a:moveTo>
                <a:cubicBezTo>
                  <a:pt x="246" y="821"/>
                  <a:pt x="253" y="828"/>
                  <a:pt x="253" y="837"/>
                </a:cubicBezTo>
                <a:cubicBezTo>
                  <a:pt x="253" y="845"/>
                  <a:pt x="246" y="853"/>
                  <a:pt x="237" y="853"/>
                </a:cubicBezTo>
                <a:cubicBezTo>
                  <a:pt x="228" y="853"/>
                  <a:pt x="221" y="845"/>
                  <a:pt x="221" y="837"/>
                </a:cubicBezTo>
                <a:cubicBezTo>
                  <a:pt x="221" y="828"/>
                  <a:pt x="228" y="821"/>
                  <a:pt x="237" y="821"/>
                </a:cubicBezTo>
                <a:close/>
                <a:moveTo>
                  <a:pt x="237" y="861"/>
                </a:moveTo>
                <a:cubicBezTo>
                  <a:pt x="246" y="861"/>
                  <a:pt x="253" y="868"/>
                  <a:pt x="253" y="877"/>
                </a:cubicBezTo>
                <a:cubicBezTo>
                  <a:pt x="253" y="885"/>
                  <a:pt x="246" y="893"/>
                  <a:pt x="237" y="893"/>
                </a:cubicBezTo>
                <a:cubicBezTo>
                  <a:pt x="228" y="893"/>
                  <a:pt x="221" y="885"/>
                  <a:pt x="221" y="877"/>
                </a:cubicBezTo>
                <a:cubicBezTo>
                  <a:pt x="221" y="868"/>
                  <a:pt x="228" y="861"/>
                  <a:pt x="237" y="861"/>
                </a:cubicBezTo>
                <a:close/>
                <a:moveTo>
                  <a:pt x="237" y="903"/>
                </a:moveTo>
                <a:cubicBezTo>
                  <a:pt x="246" y="903"/>
                  <a:pt x="253" y="910"/>
                  <a:pt x="253" y="919"/>
                </a:cubicBezTo>
                <a:cubicBezTo>
                  <a:pt x="253" y="927"/>
                  <a:pt x="246" y="935"/>
                  <a:pt x="237" y="935"/>
                </a:cubicBezTo>
                <a:cubicBezTo>
                  <a:pt x="228" y="935"/>
                  <a:pt x="221" y="927"/>
                  <a:pt x="221" y="919"/>
                </a:cubicBezTo>
                <a:cubicBezTo>
                  <a:pt x="221" y="910"/>
                  <a:pt x="228" y="903"/>
                  <a:pt x="237" y="903"/>
                </a:cubicBezTo>
                <a:close/>
                <a:moveTo>
                  <a:pt x="237" y="945"/>
                </a:moveTo>
                <a:cubicBezTo>
                  <a:pt x="246" y="945"/>
                  <a:pt x="253" y="952"/>
                  <a:pt x="253" y="961"/>
                </a:cubicBezTo>
                <a:cubicBezTo>
                  <a:pt x="253" y="969"/>
                  <a:pt x="246" y="977"/>
                  <a:pt x="237" y="977"/>
                </a:cubicBezTo>
                <a:cubicBezTo>
                  <a:pt x="228" y="977"/>
                  <a:pt x="221" y="969"/>
                  <a:pt x="221" y="961"/>
                </a:cubicBezTo>
                <a:cubicBezTo>
                  <a:pt x="221" y="952"/>
                  <a:pt x="228" y="945"/>
                  <a:pt x="237" y="945"/>
                </a:cubicBezTo>
                <a:close/>
                <a:moveTo>
                  <a:pt x="237" y="987"/>
                </a:moveTo>
                <a:cubicBezTo>
                  <a:pt x="246" y="987"/>
                  <a:pt x="253" y="994"/>
                  <a:pt x="253" y="1003"/>
                </a:cubicBezTo>
                <a:cubicBezTo>
                  <a:pt x="253" y="1011"/>
                  <a:pt x="246" y="1019"/>
                  <a:pt x="237" y="1019"/>
                </a:cubicBezTo>
                <a:cubicBezTo>
                  <a:pt x="228" y="1019"/>
                  <a:pt x="221" y="1011"/>
                  <a:pt x="221" y="1003"/>
                </a:cubicBezTo>
                <a:cubicBezTo>
                  <a:pt x="221" y="994"/>
                  <a:pt x="228" y="987"/>
                  <a:pt x="237" y="987"/>
                </a:cubicBezTo>
                <a:close/>
                <a:moveTo>
                  <a:pt x="331" y="821"/>
                </a:moveTo>
                <a:cubicBezTo>
                  <a:pt x="340" y="821"/>
                  <a:pt x="347" y="828"/>
                  <a:pt x="347" y="837"/>
                </a:cubicBezTo>
                <a:cubicBezTo>
                  <a:pt x="347" y="845"/>
                  <a:pt x="340" y="853"/>
                  <a:pt x="331" y="853"/>
                </a:cubicBezTo>
                <a:cubicBezTo>
                  <a:pt x="323" y="853"/>
                  <a:pt x="315" y="845"/>
                  <a:pt x="315" y="837"/>
                </a:cubicBezTo>
                <a:cubicBezTo>
                  <a:pt x="315" y="828"/>
                  <a:pt x="323" y="821"/>
                  <a:pt x="331" y="821"/>
                </a:cubicBezTo>
                <a:close/>
                <a:moveTo>
                  <a:pt x="331" y="861"/>
                </a:moveTo>
                <a:cubicBezTo>
                  <a:pt x="340" y="861"/>
                  <a:pt x="347" y="868"/>
                  <a:pt x="347" y="877"/>
                </a:cubicBezTo>
                <a:cubicBezTo>
                  <a:pt x="347" y="885"/>
                  <a:pt x="340" y="893"/>
                  <a:pt x="331" y="893"/>
                </a:cubicBezTo>
                <a:cubicBezTo>
                  <a:pt x="323" y="893"/>
                  <a:pt x="315" y="885"/>
                  <a:pt x="315" y="877"/>
                </a:cubicBezTo>
                <a:cubicBezTo>
                  <a:pt x="315" y="868"/>
                  <a:pt x="323" y="861"/>
                  <a:pt x="331" y="861"/>
                </a:cubicBezTo>
                <a:close/>
                <a:moveTo>
                  <a:pt x="331" y="903"/>
                </a:moveTo>
                <a:cubicBezTo>
                  <a:pt x="340" y="903"/>
                  <a:pt x="347" y="910"/>
                  <a:pt x="347" y="919"/>
                </a:cubicBezTo>
                <a:cubicBezTo>
                  <a:pt x="347" y="927"/>
                  <a:pt x="340" y="935"/>
                  <a:pt x="331" y="935"/>
                </a:cubicBezTo>
                <a:cubicBezTo>
                  <a:pt x="323" y="935"/>
                  <a:pt x="315" y="927"/>
                  <a:pt x="315" y="919"/>
                </a:cubicBezTo>
                <a:cubicBezTo>
                  <a:pt x="315" y="910"/>
                  <a:pt x="323" y="903"/>
                  <a:pt x="331" y="903"/>
                </a:cubicBezTo>
                <a:close/>
                <a:moveTo>
                  <a:pt x="331" y="945"/>
                </a:moveTo>
                <a:cubicBezTo>
                  <a:pt x="340" y="945"/>
                  <a:pt x="347" y="952"/>
                  <a:pt x="347" y="961"/>
                </a:cubicBezTo>
                <a:cubicBezTo>
                  <a:pt x="347" y="969"/>
                  <a:pt x="340" y="977"/>
                  <a:pt x="331" y="977"/>
                </a:cubicBezTo>
                <a:cubicBezTo>
                  <a:pt x="323" y="977"/>
                  <a:pt x="315" y="969"/>
                  <a:pt x="315" y="961"/>
                </a:cubicBezTo>
                <a:cubicBezTo>
                  <a:pt x="315" y="952"/>
                  <a:pt x="323" y="945"/>
                  <a:pt x="331" y="945"/>
                </a:cubicBezTo>
                <a:close/>
                <a:moveTo>
                  <a:pt x="379" y="821"/>
                </a:moveTo>
                <a:cubicBezTo>
                  <a:pt x="387" y="821"/>
                  <a:pt x="395" y="828"/>
                  <a:pt x="395" y="837"/>
                </a:cubicBezTo>
                <a:cubicBezTo>
                  <a:pt x="395" y="845"/>
                  <a:pt x="387" y="853"/>
                  <a:pt x="379" y="853"/>
                </a:cubicBezTo>
                <a:cubicBezTo>
                  <a:pt x="370" y="853"/>
                  <a:pt x="363" y="845"/>
                  <a:pt x="363" y="837"/>
                </a:cubicBezTo>
                <a:cubicBezTo>
                  <a:pt x="363" y="828"/>
                  <a:pt x="370" y="821"/>
                  <a:pt x="379" y="821"/>
                </a:cubicBezTo>
                <a:close/>
                <a:moveTo>
                  <a:pt x="379" y="861"/>
                </a:moveTo>
                <a:cubicBezTo>
                  <a:pt x="387" y="861"/>
                  <a:pt x="395" y="868"/>
                  <a:pt x="395" y="877"/>
                </a:cubicBezTo>
                <a:cubicBezTo>
                  <a:pt x="395" y="885"/>
                  <a:pt x="387" y="893"/>
                  <a:pt x="379" y="893"/>
                </a:cubicBezTo>
                <a:cubicBezTo>
                  <a:pt x="370" y="893"/>
                  <a:pt x="363" y="885"/>
                  <a:pt x="363" y="877"/>
                </a:cubicBezTo>
                <a:cubicBezTo>
                  <a:pt x="363" y="868"/>
                  <a:pt x="370" y="861"/>
                  <a:pt x="379" y="861"/>
                </a:cubicBezTo>
                <a:close/>
                <a:moveTo>
                  <a:pt x="379" y="903"/>
                </a:moveTo>
                <a:cubicBezTo>
                  <a:pt x="387" y="903"/>
                  <a:pt x="395" y="910"/>
                  <a:pt x="395" y="919"/>
                </a:cubicBezTo>
                <a:cubicBezTo>
                  <a:pt x="395" y="927"/>
                  <a:pt x="387" y="935"/>
                  <a:pt x="379" y="935"/>
                </a:cubicBezTo>
                <a:cubicBezTo>
                  <a:pt x="370" y="935"/>
                  <a:pt x="363" y="927"/>
                  <a:pt x="363" y="919"/>
                </a:cubicBezTo>
                <a:cubicBezTo>
                  <a:pt x="363" y="910"/>
                  <a:pt x="370" y="903"/>
                  <a:pt x="379" y="903"/>
                </a:cubicBezTo>
                <a:close/>
                <a:moveTo>
                  <a:pt x="379" y="945"/>
                </a:moveTo>
                <a:cubicBezTo>
                  <a:pt x="387" y="945"/>
                  <a:pt x="395" y="952"/>
                  <a:pt x="395" y="961"/>
                </a:cubicBezTo>
                <a:cubicBezTo>
                  <a:pt x="395" y="969"/>
                  <a:pt x="387" y="977"/>
                  <a:pt x="379" y="977"/>
                </a:cubicBezTo>
                <a:cubicBezTo>
                  <a:pt x="370" y="977"/>
                  <a:pt x="363" y="969"/>
                  <a:pt x="363" y="961"/>
                </a:cubicBezTo>
                <a:cubicBezTo>
                  <a:pt x="363" y="952"/>
                  <a:pt x="370" y="945"/>
                  <a:pt x="379" y="945"/>
                </a:cubicBezTo>
                <a:close/>
                <a:moveTo>
                  <a:pt x="426" y="821"/>
                </a:moveTo>
                <a:cubicBezTo>
                  <a:pt x="435" y="821"/>
                  <a:pt x="442" y="828"/>
                  <a:pt x="442" y="837"/>
                </a:cubicBezTo>
                <a:cubicBezTo>
                  <a:pt x="442" y="845"/>
                  <a:pt x="435" y="853"/>
                  <a:pt x="426" y="853"/>
                </a:cubicBezTo>
                <a:cubicBezTo>
                  <a:pt x="417" y="853"/>
                  <a:pt x="410" y="845"/>
                  <a:pt x="410" y="837"/>
                </a:cubicBezTo>
                <a:cubicBezTo>
                  <a:pt x="410" y="828"/>
                  <a:pt x="417" y="821"/>
                  <a:pt x="426" y="821"/>
                </a:cubicBezTo>
                <a:close/>
                <a:moveTo>
                  <a:pt x="426" y="861"/>
                </a:moveTo>
                <a:cubicBezTo>
                  <a:pt x="435" y="861"/>
                  <a:pt x="442" y="868"/>
                  <a:pt x="442" y="877"/>
                </a:cubicBezTo>
                <a:cubicBezTo>
                  <a:pt x="442" y="885"/>
                  <a:pt x="435" y="893"/>
                  <a:pt x="426" y="893"/>
                </a:cubicBezTo>
                <a:cubicBezTo>
                  <a:pt x="417" y="893"/>
                  <a:pt x="410" y="885"/>
                  <a:pt x="410" y="877"/>
                </a:cubicBezTo>
                <a:cubicBezTo>
                  <a:pt x="410" y="868"/>
                  <a:pt x="417" y="861"/>
                  <a:pt x="426" y="861"/>
                </a:cubicBezTo>
                <a:close/>
                <a:moveTo>
                  <a:pt x="426" y="903"/>
                </a:moveTo>
                <a:cubicBezTo>
                  <a:pt x="435" y="903"/>
                  <a:pt x="442" y="910"/>
                  <a:pt x="442" y="919"/>
                </a:cubicBezTo>
                <a:cubicBezTo>
                  <a:pt x="442" y="927"/>
                  <a:pt x="435" y="935"/>
                  <a:pt x="426" y="935"/>
                </a:cubicBezTo>
                <a:cubicBezTo>
                  <a:pt x="417" y="935"/>
                  <a:pt x="410" y="927"/>
                  <a:pt x="410" y="919"/>
                </a:cubicBezTo>
                <a:cubicBezTo>
                  <a:pt x="410" y="910"/>
                  <a:pt x="417" y="903"/>
                  <a:pt x="426" y="903"/>
                </a:cubicBezTo>
                <a:close/>
                <a:moveTo>
                  <a:pt x="426" y="945"/>
                </a:moveTo>
                <a:cubicBezTo>
                  <a:pt x="435" y="945"/>
                  <a:pt x="442" y="952"/>
                  <a:pt x="442" y="961"/>
                </a:cubicBezTo>
                <a:cubicBezTo>
                  <a:pt x="442" y="969"/>
                  <a:pt x="435" y="977"/>
                  <a:pt x="426" y="977"/>
                </a:cubicBezTo>
                <a:cubicBezTo>
                  <a:pt x="417" y="977"/>
                  <a:pt x="410" y="969"/>
                  <a:pt x="410" y="961"/>
                </a:cubicBezTo>
                <a:cubicBezTo>
                  <a:pt x="410" y="952"/>
                  <a:pt x="417" y="945"/>
                  <a:pt x="426" y="945"/>
                </a:cubicBezTo>
                <a:close/>
                <a:moveTo>
                  <a:pt x="473" y="821"/>
                </a:moveTo>
                <a:cubicBezTo>
                  <a:pt x="482" y="821"/>
                  <a:pt x="489" y="828"/>
                  <a:pt x="489" y="837"/>
                </a:cubicBezTo>
                <a:cubicBezTo>
                  <a:pt x="489" y="845"/>
                  <a:pt x="482" y="853"/>
                  <a:pt x="473" y="853"/>
                </a:cubicBezTo>
                <a:cubicBezTo>
                  <a:pt x="464" y="853"/>
                  <a:pt x="457" y="845"/>
                  <a:pt x="457" y="837"/>
                </a:cubicBezTo>
                <a:cubicBezTo>
                  <a:pt x="457" y="828"/>
                  <a:pt x="464" y="821"/>
                  <a:pt x="473" y="821"/>
                </a:cubicBezTo>
                <a:close/>
                <a:moveTo>
                  <a:pt x="473" y="861"/>
                </a:moveTo>
                <a:cubicBezTo>
                  <a:pt x="482" y="861"/>
                  <a:pt x="489" y="868"/>
                  <a:pt x="489" y="877"/>
                </a:cubicBezTo>
                <a:cubicBezTo>
                  <a:pt x="489" y="885"/>
                  <a:pt x="482" y="893"/>
                  <a:pt x="473" y="893"/>
                </a:cubicBezTo>
                <a:cubicBezTo>
                  <a:pt x="464" y="893"/>
                  <a:pt x="457" y="885"/>
                  <a:pt x="457" y="877"/>
                </a:cubicBezTo>
                <a:cubicBezTo>
                  <a:pt x="457" y="868"/>
                  <a:pt x="464" y="861"/>
                  <a:pt x="473" y="861"/>
                </a:cubicBezTo>
                <a:close/>
                <a:moveTo>
                  <a:pt x="473" y="903"/>
                </a:moveTo>
                <a:cubicBezTo>
                  <a:pt x="482" y="903"/>
                  <a:pt x="489" y="910"/>
                  <a:pt x="489" y="919"/>
                </a:cubicBezTo>
                <a:cubicBezTo>
                  <a:pt x="489" y="927"/>
                  <a:pt x="482" y="935"/>
                  <a:pt x="473" y="935"/>
                </a:cubicBezTo>
                <a:cubicBezTo>
                  <a:pt x="464" y="935"/>
                  <a:pt x="457" y="927"/>
                  <a:pt x="457" y="919"/>
                </a:cubicBezTo>
                <a:cubicBezTo>
                  <a:pt x="457" y="910"/>
                  <a:pt x="464" y="903"/>
                  <a:pt x="473" y="903"/>
                </a:cubicBezTo>
                <a:close/>
                <a:moveTo>
                  <a:pt x="473" y="945"/>
                </a:moveTo>
                <a:cubicBezTo>
                  <a:pt x="482" y="945"/>
                  <a:pt x="489" y="952"/>
                  <a:pt x="489" y="961"/>
                </a:cubicBezTo>
                <a:cubicBezTo>
                  <a:pt x="489" y="969"/>
                  <a:pt x="482" y="977"/>
                  <a:pt x="473" y="977"/>
                </a:cubicBezTo>
                <a:cubicBezTo>
                  <a:pt x="464" y="977"/>
                  <a:pt x="457" y="969"/>
                  <a:pt x="457" y="961"/>
                </a:cubicBezTo>
                <a:cubicBezTo>
                  <a:pt x="457" y="952"/>
                  <a:pt x="464" y="945"/>
                  <a:pt x="473" y="945"/>
                </a:cubicBezTo>
                <a:close/>
                <a:moveTo>
                  <a:pt x="473" y="987"/>
                </a:moveTo>
                <a:cubicBezTo>
                  <a:pt x="482" y="987"/>
                  <a:pt x="489" y="994"/>
                  <a:pt x="489" y="1003"/>
                </a:cubicBezTo>
                <a:cubicBezTo>
                  <a:pt x="489" y="1011"/>
                  <a:pt x="482" y="1019"/>
                  <a:pt x="473" y="1019"/>
                </a:cubicBezTo>
                <a:cubicBezTo>
                  <a:pt x="464" y="1019"/>
                  <a:pt x="457" y="1011"/>
                  <a:pt x="457" y="1003"/>
                </a:cubicBezTo>
                <a:cubicBezTo>
                  <a:pt x="457" y="994"/>
                  <a:pt x="464" y="987"/>
                  <a:pt x="473" y="987"/>
                </a:cubicBezTo>
                <a:close/>
                <a:moveTo>
                  <a:pt x="521" y="821"/>
                </a:moveTo>
                <a:cubicBezTo>
                  <a:pt x="529" y="821"/>
                  <a:pt x="536" y="828"/>
                  <a:pt x="536" y="837"/>
                </a:cubicBezTo>
                <a:cubicBezTo>
                  <a:pt x="536" y="845"/>
                  <a:pt x="529" y="853"/>
                  <a:pt x="521" y="853"/>
                </a:cubicBezTo>
                <a:cubicBezTo>
                  <a:pt x="512" y="853"/>
                  <a:pt x="505" y="845"/>
                  <a:pt x="505" y="837"/>
                </a:cubicBezTo>
                <a:cubicBezTo>
                  <a:pt x="505" y="828"/>
                  <a:pt x="512" y="821"/>
                  <a:pt x="521" y="821"/>
                </a:cubicBezTo>
                <a:close/>
                <a:moveTo>
                  <a:pt x="521" y="861"/>
                </a:moveTo>
                <a:cubicBezTo>
                  <a:pt x="529" y="861"/>
                  <a:pt x="536" y="868"/>
                  <a:pt x="536" y="877"/>
                </a:cubicBezTo>
                <a:cubicBezTo>
                  <a:pt x="536" y="885"/>
                  <a:pt x="529" y="893"/>
                  <a:pt x="521" y="893"/>
                </a:cubicBezTo>
                <a:cubicBezTo>
                  <a:pt x="512" y="893"/>
                  <a:pt x="505" y="885"/>
                  <a:pt x="505" y="877"/>
                </a:cubicBezTo>
                <a:cubicBezTo>
                  <a:pt x="505" y="868"/>
                  <a:pt x="512" y="861"/>
                  <a:pt x="521" y="861"/>
                </a:cubicBezTo>
                <a:close/>
                <a:moveTo>
                  <a:pt x="521" y="903"/>
                </a:moveTo>
                <a:cubicBezTo>
                  <a:pt x="529" y="903"/>
                  <a:pt x="536" y="910"/>
                  <a:pt x="536" y="919"/>
                </a:cubicBezTo>
                <a:cubicBezTo>
                  <a:pt x="536" y="927"/>
                  <a:pt x="529" y="935"/>
                  <a:pt x="521" y="935"/>
                </a:cubicBezTo>
                <a:cubicBezTo>
                  <a:pt x="512" y="935"/>
                  <a:pt x="505" y="927"/>
                  <a:pt x="505" y="919"/>
                </a:cubicBezTo>
                <a:cubicBezTo>
                  <a:pt x="505" y="910"/>
                  <a:pt x="512" y="903"/>
                  <a:pt x="521" y="903"/>
                </a:cubicBezTo>
                <a:close/>
                <a:moveTo>
                  <a:pt x="521" y="945"/>
                </a:moveTo>
                <a:cubicBezTo>
                  <a:pt x="529" y="945"/>
                  <a:pt x="536" y="952"/>
                  <a:pt x="536" y="961"/>
                </a:cubicBezTo>
                <a:cubicBezTo>
                  <a:pt x="536" y="969"/>
                  <a:pt x="529" y="977"/>
                  <a:pt x="521" y="977"/>
                </a:cubicBezTo>
                <a:cubicBezTo>
                  <a:pt x="512" y="977"/>
                  <a:pt x="505" y="969"/>
                  <a:pt x="505" y="961"/>
                </a:cubicBezTo>
                <a:cubicBezTo>
                  <a:pt x="505" y="952"/>
                  <a:pt x="512" y="945"/>
                  <a:pt x="521" y="945"/>
                </a:cubicBezTo>
                <a:close/>
                <a:moveTo>
                  <a:pt x="521" y="987"/>
                </a:moveTo>
                <a:cubicBezTo>
                  <a:pt x="529" y="987"/>
                  <a:pt x="536" y="994"/>
                  <a:pt x="536" y="1003"/>
                </a:cubicBezTo>
                <a:cubicBezTo>
                  <a:pt x="536" y="1011"/>
                  <a:pt x="529" y="1019"/>
                  <a:pt x="521" y="1019"/>
                </a:cubicBezTo>
                <a:cubicBezTo>
                  <a:pt x="512" y="1019"/>
                  <a:pt x="505" y="1011"/>
                  <a:pt x="505" y="1003"/>
                </a:cubicBezTo>
                <a:cubicBezTo>
                  <a:pt x="505" y="994"/>
                  <a:pt x="512" y="987"/>
                  <a:pt x="521" y="987"/>
                </a:cubicBezTo>
                <a:close/>
                <a:moveTo>
                  <a:pt x="284" y="821"/>
                </a:moveTo>
                <a:cubicBezTo>
                  <a:pt x="293" y="821"/>
                  <a:pt x="300" y="828"/>
                  <a:pt x="300" y="837"/>
                </a:cubicBezTo>
                <a:cubicBezTo>
                  <a:pt x="300" y="845"/>
                  <a:pt x="293" y="853"/>
                  <a:pt x="284" y="853"/>
                </a:cubicBezTo>
                <a:cubicBezTo>
                  <a:pt x="275" y="853"/>
                  <a:pt x="268" y="845"/>
                  <a:pt x="268" y="837"/>
                </a:cubicBezTo>
                <a:cubicBezTo>
                  <a:pt x="268" y="828"/>
                  <a:pt x="275" y="821"/>
                  <a:pt x="284" y="821"/>
                </a:cubicBezTo>
                <a:close/>
                <a:moveTo>
                  <a:pt x="284" y="861"/>
                </a:moveTo>
                <a:cubicBezTo>
                  <a:pt x="293" y="861"/>
                  <a:pt x="300" y="868"/>
                  <a:pt x="300" y="877"/>
                </a:cubicBezTo>
                <a:cubicBezTo>
                  <a:pt x="300" y="885"/>
                  <a:pt x="293" y="893"/>
                  <a:pt x="284" y="893"/>
                </a:cubicBezTo>
                <a:cubicBezTo>
                  <a:pt x="275" y="893"/>
                  <a:pt x="268" y="885"/>
                  <a:pt x="268" y="877"/>
                </a:cubicBezTo>
                <a:cubicBezTo>
                  <a:pt x="268" y="868"/>
                  <a:pt x="275" y="861"/>
                  <a:pt x="284" y="861"/>
                </a:cubicBezTo>
                <a:close/>
                <a:moveTo>
                  <a:pt x="284" y="903"/>
                </a:moveTo>
                <a:cubicBezTo>
                  <a:pt x="293" y="903"/>
                  <a:pt x="300" y="910"/>
                  <a:pt x="300" y="919"/>
                </a:cubicBezTo>
                <a:cubicBezTo>
                  <a:pt x="300" y="927"/>
                  <a:pt x="293" y="935"/>
                  <a:pt x="284" y="935"/>
                </a:cubicBezTo>
                <a:cubicBezTo>
                  <a:pt x="275" y="935"/>
                  <a:pt x="268" y="927"/>
                  <a:pt x="268" y="919"/>
                </a:cubicBezTo>
                <a:cubicBezTo>
                  <a:pt x="268" y="910"/>
                  <a:pt x="275" y="903"/>
                  <a:pt x="284" y="903"/>
                </a:cubicBezTo>
                <a:close/>
                <a:moveTo>
                  <a:pt x="284" y="945"/>
                </a:moveTo>
                <a:cubicBezTo>
                  <a:pt x="293" y="945"/>
                  <a:pt x="300" y="952"/>
                  <a:pt x="300" y="961"/>
                </a:cubicBezTo>
                <a:cubicBezTo>
                  <a:pt x="300" y="969"/>
                  <a:pt x="293" y="977"/>
                  <a:pt x="284" y="977"/>
                </a:cubicBezTo>
                <a:cubicBezTo>
                  <a:pt x="275" y="977"/>
                  <a:pt x="268" y="969"/>
                  <a:pt x="268" y="961"/>
                </a:cubicBezTo>
                <a:cubicBezTo>
                  <a:pt x="268" y="952"/>
                  <a:pt x="275" y="945"/>
                  <a:pt x="284" y="945"/>
                </a:cubicBezTo>
                <a:close/>
                <a:moveTo>
                  <a:pt x="568" y="821"/>
                </a:moveTo>
                <a:cubicBezTo>
                  <a:pt x="577" y="821"/>
                  <a:pt x="584" y="828"/>
                  <a:pt x="584" y="837"/>
                </a:cubicBezTo>
                <a:cubicBezTo>
                  <a:pt x="584" y="845"/>
                  <a:pt x="577" y="853"/>
                  <a:pt x="568" y="853"/>
                </a:cubicBezTo>
                <a:cubicBezTo>
                  <a:pt x="559" y="853"/>
                  <a:pt x="552" y="845"/>
                  <a:pt x="552" y="837"/>
                </a:cubicBezTo>
                <a:cubicBezTo>
                  <a:pt x="552" y="828"/>
                  <a:pt x="559" y="821"/>
                  <a:pt x="568" y="821"/>
                </a:cubicBezTo>
                <a:close/>
                <a:moveTo>
                  <a:pt x="568" y="861"/>
                </a:moveTo>
                <a:cubicBezTo>
                  <a:pt x="577" y="861"/>
                  <a:pt x="584" y="868"/>
                  <a:pt x="584" y="877"/>
                </a:cubicBezTo>
                <a:cubicBezTo>
                  <a:pt x="584" y="885"/>
                  <a:pt x="577" y="893"/>
                  <a:pt x="568" y="893"/>
                </a:cubicBezTo>
                <a:cubicBezTo>
                  <a:pt x="559" y="893"/>
                  <a:pt x="552" y="885"/>
                  <a:pt x="552" y="877"/>
                </a:cubicBezTo>
                <a:cubicBezTo>
                  <a:pt x="552" y="868"/>
                  <a:pt x="559" y="861"/>
                  <a:pt x="568" y="861"/>
                </a:cubicBezTo>
                <a:close/>
                <a:moveTo>
                  <a:pt x="568" y="903"/>
                </a:moveTo>
                <a:cubicBezTo>
                  <a:pt x="577" y="903"/>
                  <a:pt x="584" y="910"/>
                  <a:pt x="584" y="919"/>
                </a:cubicBezTo>
                <a:cubicBezTo>
                  <a:pt x="584" y="927"/>
                  <a:pt x="577" y="935"/>
                  <a:pt x="568" y="935"/>
                </a:cubicBezTo>
                <a:cubicBezTo>
                  <a:pt x="559" y="935"/>
                  <a:pt x="552" y="927"/>
                  <a:pt x="552" y="919"/>
                </a:cubicBezTo>
                <a:cubicBezTo>
                  <a:pt x="552" y="910"/>
                  <a:pt x="559" y="903"/>
                  <a:pt x="568" y="903"/>
                </a:cubicBezTo>
                <a:close/>
                <a:moveTo>
                  <a:pt x="568" y="945"/>
                </a:moveTo>
                <a:cubicBezTo>
                  <a:pt x="577" y="945"/>
                  <a:pt x="584" y="952"/>
                  <a:pt x="584" y="961"/>
                </a:cubicBezTo>
                <a:cubicBezTo>
                  <a:pt x="584" y="969"/>
                  <a:pt x="577" y="977"/>
                  <a:pt x="568" y="977"/>
                </a:cubicBezTo>
                <a:cubicBezTo>
                  <a:pt x="559" y="977"/>
                  <a:pt x="552" y="969"/>
                  <a:pt x="552" y="961"/>
                </a:cubicBezTo>
                <a:cubicBezTo>
                  <a:pt x="552" y="952"/>
                  <a:pt x="559" y="945"/>
                  <a:pt x="568" y="945"/>
                </a:cubicBezTo>
                <a:close/>
                <a:moveTo>
                  <a:pt x="284" y="1019"/>
                </a:moveTo>
                <a:cubicBezTo>
                  <a:pt x="275" y="1019"/>
                  <a:pt x="268" y="1011"/>
                  <a:pt x="268" y="1003"/>
                </a:cubicBezTo>
                <a:cubicBezTo>
                  <a:pt x="268" y="994"/>
                  <a:pt x="275" y="987"/>
                  <a:pt x="284" y="987"/>
                </a:cubicBezTo>
                <a:lnTo>
                  <a:pt x="426" y="987"/>
                </a:lnTo>
                <a:lnTo>
                  <a:pt x="426" y="987"/>
                </a:lnTo>
                <a:lnTo>
                  <a:pt x="426" y="987"/>
                </a:lnTo>
                <a:cubicBezTo>
                  <a:pt x="435" y="987"/>
                  <a:pt x="442" y="994"/>
                  <a:pt x="442" y="1003"/>
                </a:cubicBezTo>
                <a:cubicBezTo>
                  <a:pt x="442" y="1011"/>
                  <a:pt x="435" y="1018"/>
                  <a:pt x="426" y="1019"/>
                </a:cubicBezTo>
                <a:lnTo>
                  <a:pt x="426" y="1019"/>
                </a:lnTo>
                <a:lnTo>
                  <a:pt x="426" y="1019"/>
                </a:lnTo>
                <a:lnTo>
                  <a:pt x="284" y="1019"/>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56" name="Rectangle 55"/>
          <p:cNvSpPr/>
          <p:nvPr/>
        </p:nvSpPr>
        <p:spPr bwMode="auto">
          <a:xfrm>
            <a:off x="7340181" y="3250278"/>
            <a:ext cx="1493520" cy="74789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b="1" dirty="0" smtClean="0"/>
              <a:t>3% </a:t>
            </a:r>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lang="fr-FR" sz="1200" dirty="0" smtClean="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lang="fr-FR" sz="1200" dirty="0" smtClean="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200" b="1" dirty="0" smtClean="0"/>
              <a:t>une liseuse</a:t>
            </a:r>
          </a:p>
        </p:txBody>
      </p:sp>
      <p:sp>
        <p:nvSpPr>
          <p:cNvPr id="67" name="ZoneTexte 66"/>
          <p:cNvSpPr txBox="1"/>
          <p:nvPr/>
        </p:nvSpPr>
        <p:spPr>
          <a:xfrm>
            <a:off x="7036921" y="4058538"/>
            <a:ext cx="2100040" cy="313932"/>
          </a:xfrm>
          <a:prstGeom prst="rect">
            <a:avLst/>
          </a:prstGeom>
          <a:noFill/>
        </p:spPr>
        <p:txBody>
          <a:bodyPr wrap="square" rtlCol="0">
            <a:spAutoFit/>
          </a:bodyPr>
          <a:lstStyle/>
          <a:p>
            <a:pPr algn="ctr"/>
            <a:r>
              <a:rPr lang="fr-FR" sz="1600" b="1" i="1" dirty="0" smtClean="0"/>
              <a:t>2011 : 0%</a:t>
            </a:r>
          </a:p>
        </p:txBody>
      </p:sp>
      <p:sp>
        <p:nvSpPr>
          <p:cNvPr id="5" name="Rectangle à coins arrondis 4"/>
          <p:cNvSpPr/>
          <p:nvPr/>
        </p:nvSpPr>
        <p:spPr bwMode="auto">
          <a:xfrm>
            <a:off x="223556" y="1960318"/>
            <a:ext cx="2540000" cy="3484880"/>
          </a:xfrm>
          <a:prstGeom prst="roundRect">
            <a:avLst/>
          </a:prstGeom>
          <a:solidFill>
            <a:srgbClr val="FFFFFF">
              <a:alpha val="50196"/>
            </a:srgbClr>
          </a:solidFill>
          <a:ln w="3810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nvGrpSpPr>
          <p:cNvPr id="2" name="Group 581"/>
          <p:cNvGrpSpPr>
            <a:grpSpLocks noChangeAspect="1"/>
          </p:cNvGrpSpPr>
          <p:nvPr/>
        </p:nvGrpSpPr>
        <p:grpSpPr>
          <a:xfrm>
            <a:off x="366795" y="2064609"/>
            <a:ext cx="2253523" cy="1476081"/>
            <a:chOff x="1339850" y="3178176"/>
            <a:chExt cx="681038" cy="446087"/>
          </a:xfrm>
          <a:solidFill>
            <a:schemeClr val="bg1">
              <a:lumMod val="50000"/>
            </a:schemeClr>
          </a:solidFill>
        </p:grpSpPr>
        <p:sp>
          <p:nvSpPr>
            <p:cNvPr id="14" name="Freeform 36"/>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37"/>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 name="Rectangle 3"/>
          <p:cNvSpPr/>
          <p:nvPr/>
        </p:nvSpPr>
        <p:spPr bwMode="auto">
          <a:xfrm>
            <a:off x="455603" y="3843676"/>
            <a:ext cx="2450157" cy="102676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53" name="Rectangle 52"/>
          <p:cNvSpPr/>
          <p:nvPr/>
        </p:nvSpPr>
        <p:spPr bwMode="auto">
          <a:xfrm>
            <a:off x="468013" y="2451155"/>
            <a:ext cx="2051087" cy="2215991"/>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4000" b="1" dirty="0" smtClean="0"/>
              <a:t>80% </a:t>
            </a:r>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lang="fr-FR" sz="4000" b="1" dirty="0" smtClean="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2000" b="1" dirty="0" smtClean="0"/>
              <a:t>des Français</a:t>
            </a:r>
            <a:r>
              <a:rPr lang="fr-FR" sz="2000" b="1" dirty="0"/>
              <a:t> </a:t>
            </a:r>
            <a:r>
              <a:rPr lang="fr-FR" sz="2000" b="1" dirty="0" smtClean="0"/>
              <a:t>âgés de 15 ans </a:t>
            </a:r>
            <a:r>
              <a:rPr lang="fr-FR" sz="2000" b="1" dirty="0" smtClean="0"/>
              <a:t>et plus </a:t>
            </a:r>
            <a:r>
              <a:rPr lang="fr-FR" sz="2000" b="1" dirty="0" smtClean="0"/>
              <a:t>possèdent un ordinateur</a:t>
            </a:r>
          </a:p>
        </p:txBody>
      </p:sp>
      <p:sp>
        <p:nvSpPr>
          <p:cNvPr id="6" name="ZoneTexte 5"/>
          <p:cNvSpPr txBox="1"/>
          <p:nvPr/>
        </p:nvSpPr>
        <p:spPr>
          <a:xfrm>
            <a:off x="320693" y="4670399"/>
            <a:ext cx="2345727" cy="313932"/>
          </a:xfrm>
          <a:prstGeom prst="rect">
            <a:avLst/>
          </a:prstGeom>
          <a:noFill/>
        </p:spPr>
        <p:txBody>
          <a:bodyPr wrap="square" rtlCol="0">
            <a:spAutoFit/>
          </a:bodyPr>
          <a:lstStyle/>
          <a:p>
            <a:pPr algn="ctr"/>
            <a:r>
              <a:rPr lang="fr-FR" sz="1600" b="1" i="1" dirty="0" smtClean="0"/>
              <a:t>2011 = 80%</a:t>
            </a:r>
          </a:p>
        </p:txBody>
      </p:sp>
      <p:sp>
        <p:nvSpPr>
          <p:cNvPr id="28673" name="Égal 28672"/>
          <p:cNvSpPr/>
          <p:nvPr/>
        </p:nvSpPr>
        <p:spPr bwMode="auto">
          <a:xfrm>
            <a:off x="1215465" y="4957657"/>
            <a:ext cx="556183" cy="253929"/>
          </a:xfrm>
          <a:prstGeom prst="mathEqual">
            <a:avLst/>
          </a:prstGeom>
          <a:solidFill>
            <a:srgbClr val="7F7F7F"/>
          </a:solidFill>
          <a:ln w="9525" cap="flat" cmpd="sng" algn="ctr">
            <a:solidFill>
              <a:schemeClr val="bg1">
                <a:lumMod val="50000"/>
              </a:schemeClr>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12" name="Freeform 104"/>
          <p:cNvSpPr>
            <a:spLocks/>
          </p:cNvSpPr>
          <p:nvPr/>
        </p:nvSpPr>
        <p:spPr bwMode="auto">
          <a:xfrm rot="622665">
            <a:off x="4017466" y="4535464"/>
            <a:ext cx="226075" cy="200267"/>
          </a:xfrm>
          <a:custGeom>
            <a:avLst/>
            <a:gdLst/>
            <a:ahLst/>
            <a:cxnLst>
              <a:cxn ang="0">
                <a:pos x="0" y="36"/>
              </a:cxn>
              <a:cxn ang="0">
                <a:pos x="37" y="0"/>
              </a:cxn>
              <a:cxn ang="0">
                <a:pos x="173" y="0"/>
              </a:cxn>
              <a:cxn ang="0">
                <a:pos x="210" y="36"/>
              </a:cxn>
              <a:cxn ang="0">
                <a:pos x="210" y="149"/>
              </a:cxn>
              <a:cxn ang="0">
                <a:pos x="173" y="186"/>
              </a:cxn>
              <a:cxn ang="0">
                <a:pos x="37" y="186"/>
              </a:cxn>
              <a:cxn ang="0">
                <a:pos x="0" y="149"/>
              </a:cxn>
              <a:cxn ang="0">
                <a:pos x="0" y="36"/>
              </a:cxn>
            </a:cxnLst>
            <a:rect l="0" t="0" r="r" b="b"/>
            <a:pathLst>
              <a:path w="210" h="186">
                <a:moveTo>
                  <a:pt x="0" y="36"/>
                </a:moveTo>
                <a:cubicBezTo>
                  <a:pt x="0" y="16"/>
                  <a:pt x="17" y="0"/>
                  <a:pt x="37" y="0"/>
                </a:cubicBezTo>
                <a:cubicBezTo>
                  <a:pt x="173" y="0"/>
                  <a:pt x="173" y="0"/>
                  <a:pt x="173" y="0"/>
                </a:cubicBezTo>
                <a:cubicBezTo>
                  <a:pt x="193" y="0"/>
                  <a:pt x="210" y="16"/>
                  <a:pt x="210" y="36"/>
                </a:cubicBezTo>
                <a:cubicBezTo>
                  <a:pt x="210" y="149"/>
                  <a:pt x="210" y="149"/>
                  <a:pt x="210" y="149"/>
                </a:cubicBezTo>
                <a:cubicBezTo>
                  <a:pt x="210" y="169"/>
                  <a:pt x="193" y="186"/>
                  <a:pt x="173" y="186"/>
                </a:cubicBezTo>
                <a:cubicBezTo>
                  <a:pt x="37" y="186"/>
                  <a:pt x="37" y="186"/>
                  <a:pt x="37" y="186"/>
                </a:cubicBezTo>
                <a:cubicBezTo>
                  <a:pt x="17" y="186"/>
                  <a:pt x="0" y="169"/>
                  <a:pt x="0" y="149"/>
                </a:cubicBezTo>
                <a:lnTo>
                  <a:pt x="0"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grpSp>
        <p:nvGrpSpPr>
          <p:cNvPr id="3" name="Group 111"/>
          <p:cNvGrpSpPr>
            <a:grpSpLocks noChangeAspect="1"/>
          </p:cNvGrpSpPr>
          <p:nvPr/>
        </p:nvGrpSpPr>
        <p:grpSpPr>
          <a:xfrm>
            <a:off x="3788479" y="2625074"/>
            <a:ext cx="684048" cy="1032201"/>
            <a:chOff x="5003800" y="2114551"/>
            <a:chExt cx="442913" cy="668338"/>
          </a:xfrm>
        </p:grpSpPr>
        <p:sp>
          <p:nvSpPr>
            <p:cNvPr id="17" name="Freeform 103"/>
            <p:cNvSpPr>
              <a:spLocks/>
            </p:cNvSpPr>
            <p:nvPr/>
          </p:nvSpPr>
          <p:spPr bwMode="auto">
            <a:xfrm>
              <a:off x="5003800" y="2114551"/>
              <a:ext cx="442913" cy="668338"/>
            </a:xfrm>
            <a:custGeom>
              <a:avLst/>
              <a:gdLst/>
              <a:ahLst/>
              <a:cxnLst>
                <a:cxn ang="0">
                  <a:pos x="0" y="73"/>
                </a:cxn>
                <a:cxn ang="0">
                  <a:pos x="79" y="0"/>
                </a:cxn>
                <a:cxn ang="0">
                  <a:pos x="188" y="0"/>
                </a:cxn>
                <a:cxn ang="0">
                  <a:pos x="267" y="73"/>
                </a:cxn>
                <a:cxn ang="0">
                  <a:pos x="262" y="329"/>
                </a:cxn>
                <a:cxn ang="0">
                  <a:pos x="188" y="403"/>
                </a:cxn>
                <a:cxn ang="0">
                  <a:pos x="79" y="403"/>
                </a:cxn>
                <a:cxn ang="0">
                  <a:pos x="6" y="329"/>
                </a:cxn>
                <a:cxn ang="0">
                  <a:pos x="0" y="73"/>
                </a:cxn>
              </a:cxnLst>
              <a:rect l="0" t="0" r="r" b="b"/>
              <a:pathLst>
                <a:path w="267" h="403">
                  <a:moveTo>
                    <a:pt x="0" y="73"/>
                  </a:moveTo>
                  <a:cubicBezTo>
                    <a:pt x="0" y="32"/>
                    <a:pt x="38" y="0"/>
                    <a:pt x="79" y="0"/>
                  </a:cubicBezTo>
                  <a:cubicBezTo>
                    <a:pt x="188" y="0"/>
                    <a:pt x="188" y="0"/>
                    <a:pt x="188" y="0"/>
                  </a:cubicBezTo>
                  <a:cubicBezTo>
                    <a:pt x="229" y="0"/>
                    <a:pt x="267" y="32"/>
                    <a:pt x="267" y="73"/>
                  </a:cubicBezTo>
                  <a:cubicBezTo>
                    <a:pt x="262" y="329"/>
                    <a:pt x="262" y="329"/>
                    <a:pt x="262" y="329"/>
                  </a:cubicBezTo>
                  <a:cubicBezTo>
                    <a:pt x="262" y="370"/>
                    <a:pt x="229" y="403"/>
                    <a:pt x="188" y="403"/>
                  </a:cubicBezTo>
                  <a:cubicBezTo>
                    <a:pt x="79" y="403"/>
                    <a:pt x="79" y="403"/>
                    <a:pt x="79" y="403"/>
                  </a:cubicBezTo>
                  <a:cubicBezTo>
                    <a:pt x="38" y="403"/>
                    <a:pt x="6" y="370"/>
                    <a:pt x="6" y="329"/>
                  </a:cubicBezTo>
                  <a:lnTo>
                    <a:pt x="0" y="73"/>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04"/>
            <p:cNvSpPr>
              <a:spLocks/>
            </p:cNvSpPr>
            <p:nvPr/>
          </p:nvSpPr>
          <p:spPr bwMode="auto">
            <a:xfrm>
              <a:off x="5054600" y="2171701"/>
              <a:ext cx="347663" cy="307975"/>
            </a:xfrm>
            <a:custGeom>
              <a:avLst/>
              <a:gdLst/>
              <a:ahLst/>
              <a:cxnLst>
                <a:cxn ang="0">
                  <a:pos x="0" y="36"/>
                </a:cxn>
                <a:cxn ang="0">
                  <a:pos x="37" y="0"/>
                </a:cxn>
                <a:cxn ang="0">
                  <a:pos x="173" y="0"/>
                </a:cxn>
                <a:cxn ang="0">
                  <a:pos x="210" y="36"/>
                </a:cxn>
                <a:cxn ang="0">
                  <a:pos x="210" y="149"/>
                </a:cxn>
                <a:cxn ang="0">
                  <a:pos x="173" y="186"/>
                </a:cxn>
                <a:cxn ang="0">
                  <a:pos x="37" y="186"/>
                </a:cxn>
                <a:cxn ang="0">
                  <a:pos x="0" y="149"/>
                </a:cxn>
                <a:cxn ang="0">
                  <a:pos x="0" y="36"/>
                </a:cxn>
              </a:cxnLst>
              <a:rect l="0" t="0" r="r" b="b"/>
              <a:pathLst>
                <a:path w="210" h="186">
                  <a:moveTo>
                    <a:pt x="0" y="36"/>
                  </a:moveTo>
                  <a:cubicBezTo>
                    <a:pt x="0" y="16"/>
                    <a:pt x="17" y="0"/>
                    <a:pt x="37" y="0"/>
                  </a:cubicBezTo>
                  <a:cubicBezTo>
                    <a:pt x="173" y="0"/>
                    <a:pt x="173" y="0"/>
                    <a:pt x="173" y="0"/>
                  </a:cubicBezTo>
                  <a:cubicBezTo>
                    <a:pt x="193" y="0"/>
                    <a:pt x="210" y="16"/>
                    <a:pt x="210" y="36"/>
                  </a:cubicBezTo>
                  <a:cubicBezTo>
                    <a:pt x="210" y="149"/>
                    <a:pt x="210" y="149"/>
                    <a:pt x="210" y="149"/>
                  </a:cubicBezTo>
                  <a:cubicBezTo>
                    <a:pt x="210" y="169"/>
                    <a:pt x="193" y="186"/>
                    <a:pt x="173" y="186"/>
                  </a:cubicBezTo>
                  <a:cubicBezTo>
                    <a:pt x="37" y="186"/>
                    <a:pt x="37" y="186"/>
                    <a:pt x="37" y="186"/>
                  </a:cubicBezTo>
                  <a:cubicBezTo>
                    <a:pt x="17" y="186"/>
                    <a:pt x="0" y="169"/>
                    <a:pt x="0" y="149"/>
                  </a:cubicBez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05"/>
            <p:cNvSpPr>
              <a:spLocks/>
            </p:cNvSpPr>
            <p:nvPr/>
          </p:nvSpPr>
          <p:spPr bwMode="auto">
            <a:xfrm>
              <a:off x="508158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6"/>
            <p:cNvSpPr>
              <a:spLocks/>
            </p:cNvSpPr>
            <p:nvPr/>
          </p:nvSpPr>
          <p:spPr bwMode="auto">
            <a:xfrm>
              <a:off x="5132388"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07"/>
            <p:cNvSpPr>
              <a:spLocks/>
            </p:cNvSpPr>
            <p:nvPr/>
          </p:nvSpPr>
          <p:spPr bwMode="auto">
            <a:xfrm>
              <a:off x="51816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08"/>
            <p:cNvSpPr>
              <a:spLocks/>
            </p:cNvSpPr>
            <p:nvPr/>
          </p:nvSpPr>
          <p:spPr bwMode="auto">
            <a:xfrm>
              <a:off x="52324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09"/>
            <p:cNvSpPr>
              <a:spLocks/>
            </p:cNvSpPr>
            <p:nvPr/>
          </p:nvSpPr>
          <p:spPr bwMode="auto">
            <a:xfrm>
              <a:off x="5283200"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10"/>
            <p:cNvSpPr>
              <a:spLocks/>
            </p:cNvSpPr>
            <p:nvPr/>
          </p:nvSpPr>
          <p:spPr bwMode="auto">
            <a:xfrm>
              <a:off x="5332413"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11"/>
            <p:cNvSpPr>
              <a:spLocks/>
            </p:cNvSpPr>
            <p:nvPr/>
          </p:nvSpPr>
          <p:spPr bwMode="auto">
            <a:xfrm>
              <a:off x="508158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12"/>
            <p:cNvSpPr>
              <a:spLocks/>
            </p:cNvSpPr>
            <p:nvPr/>
          </p:nvSpPr>
          <p:spPr bwMode="auto">
            <a:xfrm>
              <a:off x="5132388"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13"/>
            <p:cNvSpPr>
              <a:spLocks/>
            </p:cNvSpPr>
            <p:nvPr/>
          </p:nvSpPr>
          <p:spPr bwMode="auto">
            <a:xfrm>
              <a:off x="51816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14"/>
            <p:cNvSpPr>
              <a:spLocks/>
            </p:cNvSpPr>
            <p:nvPr/>
          </p:nvSpPr>
          <p:spPr bwMode="auto">
            <a:xfrm>
              <a:off x="52324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15"/>
            <p:cNvSpPr>
              <a:spLocks/>
            </p:cNvSpPr>
            <p:nvPr/>
          </p:nvSpPr>
          <p:spPr bwMode="auto">
            <a:xfrm>
              <a:off x="5283200"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16"/>
            <p:cNvSpPr>
              <a:spLocks/>
            </p:cNvSpPr>
            <p:nvPr/>
          </p:nvSpPr>
          <p:spPr bwMode="auto">
            <a:xfrm>
              <a:off x="5332413"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17"/>
            <p:cNvSpPr>
              <a:spLocks/>
            </p:cNvSpPr>
            <p:nvPr/>
          </p:nvSpPr>
          <p:spPr bwMode="auto">
            <a:xfrm>
              <a:off x="5103813" y="2659063"/>
              <a:ext cx="38100" cy="38100"/>
            </a:xfrm>
            <a:custGeom>
              <a:avLst/>
              <a:gdLst/>
              <a:ahLst/>
              <a:cxnLst>
                <a:cxn ang="0">
                  <a:pos x="0" y="5"/>
                </a:cxn>
                <a:cxn ang="0">
                  <a:pos x="6" y="0"/>
                </a:cxn>
                <a:cxn ang="0">
                  <a:pos x="17" y="0"/>
                </a:cxn>
                <a:cxn ang="0">
                  <a:pos x="23" y="5"/>
                </a:cxn>
                <a:cxn ang="0">
                  <a:pos x="23" y="17"/>
                </a:cxn>
                <a:cxn ang="0">
                  <a:pos x="17" y="23"/>
                </a:cxn>
                <a:cxn ang="0">
                  <a:pos x="6" y="23"/>
                </a:cxn>
                <a:cxn ang="0">
                  <a:pos x="0" y="17"/>
                </a:cxn>
                <a:cxn ang="0">
                  <a:pos x="0" y="5"/>
                </a:cxn>
              </a:cxnLst>
              <a:rect l="0" t="0" r="r" b="b"/>
              <a:pathLst>
                <a:path w="23" h="23">
                  <a:moveTo>
                    <a:pt x="0" y="5"/>
                  </a:moveTo>
                  <a:cubicBezTo>
                    <a:pt x="0" y="2"/>
                    <a:pt x="2" y="0"/>
                    <a:pt x="6" y="0"/>
                  </a:cubicBezTo>
                  <a:cubicBezTo>
                    <a:pt x="17" y="0"/>
                    <a:pt x="17" y="0"/>
                    <a:pt x="17" y="0"/>
                  </a:cubicBezTo>
                  <a:cubicBezTo>
                    <a:pt x="21" y="0"/>
                    <a:pt x="23" y="2"/>
                    <a:pt x="23" y="5"/>
                  </a:cubicBezTo>
                  <a:cubicBezTo>
                    <a:pt x="23" y="17"/>
                    <a:pt x="23" y="17"/>
                    <a:pt x="23" y="17"/>
                  </a:cubicBezTo>
                  <a:cubicBezTo>
                    <a:pt x="23" y="21"/>
                    <a:pt x="21" y="23"/>
                    <a:pt x="17" y="23"/>
                  </a:cubicBezTo>
                  <a:cubicBezTo>
                    <a:pt x="6" y="23"/>
                    <a:pt x="6" y="23"/>
                    <a:pt x="6"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18"/>
            <p:cNvSpPr>
              <a:spLocks/>
            </p:cNvSpPr>
            <p:nvPr/>
          </p:nvSpPr>
          <p:spPr bwMode="auto">
            <a:xfrm>
              <a:off x="5153025" y="2659063"/>
              <a:ext cx="41275"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19"/>
            <p:cNvSpPr>
              <a:spLocks/>
            </p:cNvSpPr>
            <p:nvPr/>
          </p:nvSpPr>
          <p:spPr bwMode="auto">
            <a:xfrm>
              <a:off x="52038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20"/>
            <p:cNvSpPr>
              <a:spLocks/>
            </p:cNvSpPr>
            <p:nvPr/>
          </p:nvSpPr>
          <p:spPr bwMode="auto">
            <a:xfrm>
              <a:off x="5254625" y="2659063"/>
              <a:ext cx="38100" cy="38100"/>
            </a:xfrm>
            <a:custGeom>
              <a:avLst/>
              <a:gdLst/>
              <a:ahLst/>
              <a:cxnLst>
                <a:cxn ang="0">
                  <a:pos x="0" y="5"/>
                </a:cxn>
                <a:cxn ang="0">
                  <a:pos x="6" y="0"/>
                </a:cxn>
                <a:cxn ang="0">
                  <a:pos x="18" y="0"/>
                </a:cxn>
                <a:cxn ang="0">
                  <a:pos x="23" y="5"/>
                </a:cxn>
                <a:cxn ang="0">
                  <a:pos x="23" y="17"/>
                </a:cxn>
                <a:cxn ang="0">
                  <a:pos x="18" y="23"/>
                </a:cxn>
                <a:cxn ang="0">
                  <a:pos x="6" y="23"/>
                </a:cxn>
                <a:cxn ang="0">
                  <a:pos x="0" y="17"/>
                </a:cxn>
                <a:cxn ang="0">
                  <a:pos x="0" y="5"/>
                </a:cxn>
              </a:cxnLst>
              <a:rect l="0" t="0" r="r" b="b"/>
              <a:pathLst>
                <a:path w="23" h="23">
                  <a:moveTo>
                    <a:pt x="0" y="5"/>
                  </a:moveTo>
                  <a:cubicBezTo>
                    <a:pt x="0" y="2"/>
                    <a:pt x="2" y="0"/>
                    <a:pt x="6" y="0"/>
                  </a:cubicBezTo>
                  <a:cubicBezTo>
                    <a:pt x="18" y="0"/>
                    <a:pt x="18" y="0"/>
                    <a:pt x="18" y="0"/>
                  </a:cubicBezTo>
                  <a:cubicBezTo>
                    <a:pt x="21" y="0"/>
                    <a:pt x="23" y="2"/>
                    <a:pt x="23" y="5"/>
                  </a:cubicBezTo>
                  <a:cubicBezTo>
                    <a:pt x="23" y="17"/>
                    <a:pt x="23" y="17"/>
                    <a:pt x="23" y="17"/>
                  </a:cubicBezTo>
                  <a:cubicBezTo>
                    <a:pt x="23" y="21"/>
                    <a:pt x="21" y="23"/>
                    <a:pt x="18" y="23"/>
                  </a:cubicBezTo>
                  <a:cubicBezTo>
                    <a:pt x="6" y="23"/>
                    <a:pt x="6" y="23"/>
                    <a:pt x="6"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21"/>
            <p:cNvSpPr>
              <a:spLocks/>
            </p:cNvSpPr>
            <p:nvPr/>
          </p:nvSpPr>
          <p:spPr bwMode="auto">
            <a:xfrm>
              <a:off x="53054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22"/>
            <p:cNvSpPr>
              <a:spLocks/>
            </p:cNvSpPr>
            <p:nvPr/>
          </p:nvSpPr>
          <p:spPr bwMode="auto">
            <a:xfrm>
              <a:off x="5356225" y="2659063"/>
              <a:ext cx="38100" cy="38100"/>
            </a:xfrm>
            <a:custGeom>
              <a:avLst/>
              <a:gdLst/>
              <a:ahLst/>
              <a:cxnLst>
                <a:cxn ang="0">
                  <a:pos x="0" y="5"/>
                </a:cxn>
                <a:cxn ang="0">
                  <a:pos x="5" y="0"/>
                </a:cxn>
                <a:cxn ang="0">
                  <a:pos x="17" y="0"/>
                </a:cxn>
                <a:cxn ang="0">
                  <a:pos x="23" y="5"/>
                </a:cxn>
                <a:cxn ang="0">
                  <a:pos x="23" y="17"/>
                </a:cxn>
                <a:cxn ang="0">
                  <a:pos x="17" y="23"/>
                </a:cxn>
                <a:cxn ang="0">
                  <a:pos x="5" y="23"/>
                </a:cxn>
                <a:cxn ang="0">
                  <a:pos x="0" y="17"/>
                </a:cxn>
                <a:cxn ang="0">
                  <a:pos x="0" y="5"/>
                </a:cxn>
              </a:cxnLst>
              <a:rect l="0" t="0" r="r" b="b"/>
              <a:pathLst>
                <a:path w="23" h="23">
                  <a:moveTo>
                    <a:pt x="0" y="5"/>
                  </a:moveTo>
                  <a:cubicBezTo>
                    <a:pt x="0" y="2"/>
                    <a:pt x="2" y="0"/>
                    <a:pt x="5" y="0"/>
                  </a:cubicBezTo>
                  <a:cubicBezTo>
                    <a:pt x="17" y="0"/>
                    <a:pt x="17" y="0"/>
                    <a:pt x="17" y="0"/>
                  </a:cubicBezTo>
                  <a:cubicBezTo>
                    <a:pt x="21" y="0"/>
                    <a:pt x="23" y="2"/>
                    <a:pt x="23" y="5"/>
                  </a:cubicBezTo>
                  <a:cubicBezTo>
                    <a:pt x="23" y="17"/>
                    <a:pt x="23" y="17"/>
                    <a:pt x="23" y="17"/>
                  </a:cubicBezTo>
                  <a:cubicBezTo>
                    <a:pt x="23" y="21"/>
                    <a:pt x="21" y="23"/>
                    <a:pt x="17" y="23"/>
                  </a:cubicBezTo>
                  <a:cubicBezTo>
                    <a:pt x="5" y="23"/>
                    <a:pt x="5" y="23"/>
                    <a:pt x="5"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23"/>
            <p:cNvSpPr>
              <a:spLocks/>
            </p:cNvSpPr>
            <p:nvPr/>
          </p:nvSpPr>
          <p:spPr bwMode="auto">
            <a:xfrm>
              <a:off x="5102225" y="2706688"/>
              <a:ext cx="38100" cy="39688"/>
            </a:xfrm>
            <a:custGeom>
              <a:avLst/>
              <a:gdLst/>
              <a:ahLst/>
              <a:cxnLst>
                <a:cxn ang="0">
                  <a:pos x="0" y="6"/>
                </a:cxn>
                <a:cxn ang="0">
                  <a:pos x="6" y="0"/>
                </a:cxn>
                <a:cxn ang="0">
                  <a:pos x="18" y="0"/>
                </a:cxn>
                <a:cxn ang="0">
                  <a:pos x="23" y="6"/>
                </a:cxn>
                <a:cxn ang="0">
                  <a:pos x="23" y="18"/>
                </a:cxn>
                <a:cxn ang="0">
                  <a:pos x="18" y="24"/>
                </a:cxn>
                <a:cxn ang="0">
                  <a:pos x="6" y="24"/>
                </a:cxn>
                <a:cxn ang="0">
                  <a:pos x="0" y="18"/>
                </a:cxn>
                <a:cxn ang="0">
                  <a:pos x="0" y="6"/>
                </a:cxn>
              </a:cxnLst>
              <a:rect l="0" t="0" r="r" b="b"/>
              <a:pathLst>
                <a:path w="23" h="24">
                  <a:moveTo>
                    <a:pt x="0" y="6"/>
                  </a:moveTo>
                  <a:cubicBezTo>
                    <a:pt x="0" y="3"/>
                    <a:pt x="3" y="0"/>
                    <a:pt x="6" y="0"/>
                  </a:cubicBezTo>
                  <a:cubicBezTo>
                    <a:pt x="18" y="0"/>
                    <a:pt x="18" y="0"/>
                    <a:pt x="18" y="0"/>
                  </a:cubicBezTo>
                  <a:cubicBezTo>
                    <a:pt x="21" y="0"/>
                    <a:pt x="23" y="3"/>
                    <a:pt x="23" y="6"/>
                  </a:cubicBezTo>
                  <a:cubicBezTo>
                    <a:pt x="23" y="18"/>
                    <a:pt x="23" y="18"/>
                    <a:pt x="23" y="18"/>
                  </a:cubicBezTo>
                  <a:cubicBezTo>
                    <a:pt x="23"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24"/>
            <p:cNvSpPr>
              <a:spLocks/>
            </p:cNvSpPr>
            <p:nvPr/>
          </p:nvSpPr>
          <p:spPr bwMode="auto">
            <a:xfrm>
              <a:off x="5151438" y="2706688"/>
              <a:ext cx="41275"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25"/>
            <p:cNvSpPr>
              <a:spLocks/>
            </p:cNvSpPr>
            <p:nvPr/>
          </p:nvSpPr>
          <p:spPr bwMode="auto">
            <a:xfrm>
              <a:off x="5203825" y="2706688"/>
              <a:ext cx="38100" cy="39688"/>
            </a:xfrm>
            <a:custGeom>
              <a:avLst/>
              <a:gdLst/>
              <a:ahLst/>
              <a:cxnLst>
                <a:cxn ang="0">
                  <a:pos x="0" y="6"/>
                </a:cxn>
                <a:cxn ang="0">
                  <a:pos x="5" y="0"/>
                </a:cxn>
                <a:cxn ang="0">
                  <a:pos x="17" y="0"/>
                </a:cxn>
                <a:cxn ang="0">
                  <a:pos x="23" y="6"/>
                </a:cxn>
                <a:cxn ang="0">
                  <a:pos x="23" y="18"/>
                </a:cxn>
                <a:cxn ang="0">
                  <a:pos x="17" y="24"/>
                </a:cxn>
                <a:cxn ang="0">
                  <a:pos x="5" y="24"/>
                </a:cxn>
                <a:cxn ang="0">
                  <a:pos x="0" y="18"/>
                </a:cxn>
                <a:cxn ang="0">
                  <a:pos x="0" y="6"/>
                </a:cxn>
              </a:cxnLst>
              <a:rect l="0" t="0" r="r" b="b"/>
              <a:pathLst>
                <a:path w="23" h="24">
                  <a:moveTo>
                    <a:pt x="0" y="6"/>
                  </a:moveTo>
                  <a:cubicBezTo>
                    <a:pt x="0" y="3"/>
                    <a:pt x="2" y="0"/>
                    <a:pt x="5" y="0"/>
                  </a:cubicBezTo>
                  <a:cubicBezTo>
                    <a:pt x="17" y="0"/>
                    <a:pt x="17" y="0"/>
                    <a:pt x="17" y="0"/>
                  </a:cubicBezTo>
                  <a:cubicBezTo>
                    <a:pt x="21" y="0"/>
                    <a:pt x="23" y="3"/>
                    <a:pt x="23" y="6"/>
                  </a:cubicBezTo>
                  <a:cubicBezTo>
                    <a:pt x="23" y="18"/>
                    <a:pt x="23" y="18"/>
                    <a:pt x="23" y="18"/>
                  </a:cubicBezTo>
                  <a:cubicBezTo>
                    <a:pt x="23" y="21"/>
                    <a:pt x="21" y="24"/>
                    <a:pt x="17" y="24"/>
                  </a:cubicBezTo>
                  <a:cubicBezTo>
                    <a:pt x="5" y="24"/>
                    <a:pt x="5" y="24"/>
                    <a:pt x="5" y="24"/>
                  </a:cubicBezTo>
                  <a:cubicBezTo>
                    <a:pt x="2"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26"/>
            <p:cNvSpPr>
              <a:spLocks/>
            </p:cNvSpPr>
            <p:nvPr/>
          </p:nvSpPr>
          <p:spPr bwMode="auto">
            <a:xfrm>
              <a:off x="52530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27"/>
            <p:cNvSpPr>
              <a:spLocks/>
            </p:cNvSpPr>
            <p:nvPr/>
          </p:nvSpPr>
          <p:spPr bwMode="auto">
            <a:xfrm>
              <a:off x="53038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28"/>
            <p:cNvSpPr>
              <a:spLocks/>
            </p:cNvSpPr>
            <p:nvPr/>
          </p:nvSpPr>
          <p:spPr bwMode="auto">
            <a:xfrm>
              <a:off x="538003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29"/>
            <p:cNvSpPr>
              <a:spLocks/>
            </p:cNvSpPr>
            <p:nvPr/>
          </p:nvSpPr>
          <p:spPr bwMode="auto">
            <a:xfrm>
              <a:off x="538003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30"/>
            <p:cNvSpPr>
              <a:spLocks/>
            </p:cNvSpPr>
            <p:nvPr/>
          </p:nvSpPr>
          <p:spPr bwMode="auto">
            <a:xfrm>
              <a:off x="5032375"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31"/>
            <p:cNvSpPr>
              <a:spLocks/>
            </p:cNvSpPr>
            <p:nvPr/>
          </p:nvSpPr>
          <p:spPr bwMode="auto">
            <a:xfrm>
              <a:off x="5032375"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32"/>
            <p:cNvSpPr>
              <a:spLocks/>
            </p:cNvSpPr>
            <p:nvPr/>
          </p:nvSpPr>
          <p:spPr bwMode="auto">
            <a:xfrm>
              <a:off x="5056188"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Oval 133"/>
            <p:cNvSpPr>
              <a:spLocks noChangeArrowheads="1"/>
            </p:cNvSpPr>
            <p:nvPr/>
          </p:nvSpPr>
          <p:spPr bwMode="auto">
            <a:xfrm>
              <a:off x="5197475" y="2489201"/>
              <a:ext cx="57150" cy="571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34"/>
            <p:cNvSpPr>
              <a:spLocks/>
            </p:cNvSpPr>
            <p:nvPr/>
          </p:nvSpPr>
          <p:spPr bwMode="auto">
            <a:xfrm>
              <a:off x="5086350" y="2501901"/>
              <a:ext cx="98425" cy="34925"/>
            </a:xfrm>
            <a:custGeom>
              <a:avLst/>
              <a:gdLst/>
              <a:ahLst/>
              <a:cxnLst>
                <a:cxn ang="0">
                  <a:pos x="0" y="5"/>
                </a:cxn>
                <a:cxn ang="0">
                  <a:pos x="5" y="0"/>
                </a:cxn>
                <a:cxn ang="0">
                  <a:pos x="54" y="0"/>
                </a:cxn>
                <a:cxn ang="0">
                  <a:pos x="60" y="5"/>
                </a:cxn>
                <a:cxn ang="0">
                  <a:pos x="60" y="15"/>
                </a:cxn>
                <a:cxn ang="0">
                  <a:pos x="54" y="21"/>
                </a:cxn>
                <a:cxn ang="0">
                  <a:pos x="5" y="21"/>
                </a:cxn>
                <a:cxn ang="0">
                  <a:pos x="0" y="15"/>
                </a:cxn>
                <a:cxn ang="0">
                  <a:pos x="0" y="5"/>
                </a:cxn>
              </a:cxnLst>
              <a:rect l="0" t="0" r="r" b="b"/>
              <a:pathLst>
                <a:path w="60" h="21">
                  <a:moveTo>
                    <a:pt x="0" y="5"/>
                  </a:moveTo>
                  <a:cubicBezTo>
                    <a:pt x="0" y="2"/>
                    <a:pt x="2" y="0"/>
                    <a:pt x="5" y="0"/>
                  </a:cubicBezTo>
                  <a:cubicBezTo>
                    <a:pt x="54" y="0"/>
                    <a:pt x="54" y="0"/>
                    <a:pt x="54" y="0"/>
                  </a:cubicBezTo>
                  <a:cubicBezTo>
                    <a:pt x="57" y="0"/>
                    <a:pt x="60" y="2"/>
                    <a:pt x="60" y="5"/>
                  </a:cubicBezTo>
                  <a:cubicBezTo>
                    <a:pt x="60" y="15"/>
                    <a:pt x="60" y="15"/>
                    <a:pt x="60" y="15"/>
                  </a:cubicBezTo>
                  <a:cubicBezTo>
                    <a:pt x="60" y="18"/>
                    <a:pt x="57" y="21"/>
                    <a:pt x="54" y="21"/>
                  </a:cubicBezTo>
                  <a:cubicBezTo>
                    <a:pt x="5" y="21"/>
                    <a:pt x="5" y="21"/>
                    <a:pt x="5" y="21"/>
                  </a:cubicBezTo>
                  <a:cubicBezTo>
                    <a:pt x="2" y="21"/>
                    <a:pt x="0" y="18"/>
                    <a:pt x="0" y="15"/>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35"/>
            <p:cNvSpPr>
              <a:spLocks/>
            </p:cNvSpPr>
            <p:nvPr/>
          </p:nvSpPr>
          <p:spPr bwMode="auto">
            <a:xfrm>
              <a:off x="5268913" y="2501901"/>
              <a:ext cx="98425" cy="34925"/>
            </a:xfrm>
            <a:custGeom>
              <a:avLst/>
              <a:gdLst/>
              <a:ahLst/>
              <a:cxnLst>
                <a:cxn ang="0">
                  <a:pos x="0" y="5"/>
                </a:cxn>
                <a:cxn ang="0">
                  <a:pos x="6" y="0"/>
                </a:cxn>
                <a:cxn ang="0">
                  <a:pos x="55" y="0"/>
                </a:cxn>
                <a:cxn ang="0">
                  <a:pos x="60" y="5"/>
                </a:cxn>
                <a:cxn ang="0">
                  <a:pos x="60" y="15"/>
                </a:cxn>
                <a:cxn ang="0">
                  <a:pos x="55" y="21"/>
                </a:cxn>
                <a:cxn ang="0">
                  <a:pos x="6" y="21"/>
                </a:cxn>
                <a:cxn ang="0">
                  <a:pos x="0" y="15"/>
                </a:cxn>
                <a:cxn ang="0">
                  <a:pos x="0" y="5"/>
                </a:cxn>
              </a:cxnLst>
              <a:rect l="0" t="0" r="r" b="b"/>
              <a:pathLst>
                <a:path w="60" h="21">
                  <a:moveTo>
                    <a:pt x="0" y="5"/>
                  </a:moveTo>
                  <a:cubicBezTo>
                    <a:pt x="0" y="2"/>
                    <a:pt x="3" y="0"/>
                    <a:pt x="6" y="0"/>
                  </a:cubicBezTo>
                  <a:cubicBezTo>
                    <a:pt x="55" y="0"/>
                    <a:pt x="55" y="0"/>
                    <a:pt x="55" y="0"/>
                  </a:cubicBezTo>
                  <a:cubicBezTo>
                    <a:pt x="58" y="0"/>
                    <a:pt x="60" y="2"/>
                    <a:pt x="60" y="5"/>
                  </a:cubicBezTo>
                  <a:cubicBezTo>
                    <a:pt x="60" y="15"/>
                    <a:pt x="60" y="15"/>
                    <a:pt x="60" y="15"/>
                  </a:cubicBezTo>
                  <a:cubicBezTo>
                    <a:pt x="60" y="18"/>
                    <a:pt x="58" y="21"/>
                    <a:pt x="55" y="21"/>
                  </a:cubicBezTo>
                  <a:cubicBezTo>
                    <a:pt x="6" y="21"/>
                    <a:pt x="6" y="21"/>
                    <a:pt x="6" y="21"/>
                  </a:cubicBezTo>
                  <a:cubicBezTo>
                    <a:pt x="3" y="21"/>
                    <a:pt x="0" y="18"/>
                    <a:pt x="0" y="15"/>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Oval 136"/>
            <p:cNvSpPr>
              <a:spLocks noChangeArrowheads="1"/>
            </p:cNvSpPr>
            <p:nvPr/>
          </p:nvSpPr>
          <p:spPr bwMode="auto">
            <a:xfrm>
              <a:off x="5203825" y="2495551"/>
              <a:ext cx="44450" cy="44450"/>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8" name="Rectangle à coins arrondis 57"/>
          <p:cNvSpPr/>
          <p:nvPr/>
        </p:nvSpPr>
        <p:spPr bwMode="auto">
          <a:xfrm>
            <a:off x="3118152" y="2269473"/>
            <a:ext cx="2024702" cy="2885439"/>
          </a:xfrm>
          <a:prstGeom prst="roundRect">
            <a:avLst/>
          </a:prstGeom>
          <a:solidFill>
            <a:srgbClr val="FFFFFF">
              <a:alpha val="50196"/>
            </a:srgbClr>
          </a:solidFill>
          <a:ln w="3810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63" name="Rectangle à coins arrondis 62"/>
          <p:cNvSpPr/>
          <p:nvPr/>
        </p:nvSpPr>
        <p:spPr bwMode="auto">
          <a:xfrm>
            <a:off x="5468630" y="2861656"/>
            <a:ext cx="1694165" cy="1814284"/>
          </a:xfrm>
          <a:prstGeom prst="roundRect">
            <a:avLst/>
          </a:prstGeom>
          <a:solidFill>
            <a:srgbClr val="FFFFFF">
              <a:alpha val="50196"/>
            </a:srgbClr>
          </a:solidFill>
          <a:ln w="3810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65" name="ZoneTexte 64"/>
          <p:cNvSpPr txBox="1"/>
          <p:nvPr/>
        </p:nvSpPr>
        <p:spPr>
          <a:xfrm>
            <a:off x="3080483" y="4670399"/>
            <a:ext cx="2100040" cy="313932"/>
          </a:xfrm>
          <a:prstGeom prst="rect">
            <a:avLst/>
          </a:prstGeom>
          <a:noFill/>
        </p:spPr>
        <p:txBody>
          <a:bodyPr wrap="square" rtlCol="0">
            <a:spAutoFit/>
          </a:bodyPr>
          <a:lstStyle/>
          <a:p>
            <a:pPr algn="ctr"/>
            <a:r>
              <a:rPr lang="fr-FR" sz="1600" b="1" i="1" dirty="0" smtClean="0"/>
              <a:t>2011 : 30%</a:t>
            </a:r>
          </a:p>
        </p:txBody>
      </p:sp>
      <p:sp>
        <p:nvSpPr>
          <p:cNvPr id="28672" name="Flèche vers le haut 28671"/>
          <p:cNvSpPr/>
          <p:nvPr/>
        </p:nvSpPr>
        <p:spPr bwMode="auto">
          <a:xfrm rot="1985259">
            <a:off x="4698291" y="4512842"/>
            <a:ext cx="173440" cy="43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grpSp>
        <p:nvGrpSpPr>
          <p:cNvPr id="7" name="Group 111"/>
          <p:cNvGrpSpPr>
            <a:grpSpLocks noChangeAspect="1"/>
          </p:cNvGrpSpPr>
          <p:nvPr/>
        </p:nvGrpSpPr>
        <p:grpSpPr>
          <a:xfrm>
            <a:off x="3788479" y="2650200"/>
            <a:ext cx="684048" cy="1032201"/>
            <a:chOff x="5003800" y="2114551"/>
            <a:chExt cx="442913" cy="668338"/>
          </a:xfrm>
        </p:grpSpPr>
        <p:sp>
          <p:nvSpPr>
            <p:cNvPr id="75" name="Freeform 103"/>
            <p:cNvSpPr>
              <a:spLocks/>
            </p:cNvSpPr>
            <p:nvPr/>
          </p:nvSpPr>
          <p:spPr bwMode="auto">
            <a:xfrm>
              <a:off x="5003800" y="2114551"/>
              <a:ext cx="442913" cy="668338"/>
            </a:xfrm>
            <a:custGeom>
              <a:avLst/>
              <a:gdLst/>
              <a:ahLst/>
              <a:cxnLst>
                <a:cxn ang="0">
                  <a:pos x="0" y="73"/>
                </a:cxn>
                <a:cxn ang="0">
                  <a:pos x="79" y="0"/>
                </a:cxn>
                <a:cxn ang="0">
                  <a:pos x="188" y="0"/>
                </a:cxn>
                <a:cxn ang="0">
                  <a:pos x="267" y="73"/>
                </a:cxn>
                <a:cxn ang="0">
                  <a:pos x="262" y="329"/>
                </a:cxn>
                <a:cxn ang="0">
                  <a:pos x="188" y="403"/>
                </a:cxn>
                <a:cxn ang="0">
                  <a:pos x="79" y="403"/>
                </a:cxn>
                <a:cxn ang="0">
                  <a:pos x="6" y="329"/>
                </a:cxn>
                <a:cxn ang="0">
                  <a:pos x="0" y="73"/>
                </a:cxn>
              </a:cxnLst>
              <a:rect l="0" t="0" r="r" b="b"/>
              <a:pathLst>
                <a:path w="267" h="403">
                  <a:moveTo>
                    <a:pt x="0" y="73"/>
                  </a:moveTo>
                  <a:cubicBezTo>
                    <a:pt x="0" y="32"/>
                    <a:pt x="38" y="0"/>
                    <a:pt x="79" y="0"/>
                  </a:cubicBezTo>
                  <a:cubicBezTo>
                    <a:pt x="188" y="0"/>
                    <a:pt x="188" y="0"/>
                    <a:pt x="188" y="0"/>
                  </a:cubicBezTo>
                  <a:cubicBezTo>
                    <a:pt x="229" y="0"/>
                    <a:pt x="267" y="32"/>
                    <a:pt x="267" y="73"/>
                  </a:cubicBezTo>
                  <a:cubicBezTo>
                    <a:pt x="262" y="329"/>
                    <a:pt x="262" y="329"/>
                    <a:pt x="262" y="329"/>
                  </a:cubicBezTo>
                  <a:cubicBezTo>
                    <a:pt x="262" y="370"/>
                    <a:pt x="229" y="403"/>
                    <a:pt x="188" y="403"/>
                  </a:cubicBezTo>
                  <a:cubicBezTo>
                    <a:pt x="79" y="403"/>
                    <a:pt x="79" y="403"/>
                    <a:pt x="79" y="403"/>
                  </a:cubicBezTo>
                  <a:cubicBezTo>
                    <a:pt x="38" y="403"/>
                    <a:pt x="6" y="370"/>
                    <a:pt x="6" y="329"/>
                  </a:cubicBezTo>
                  <a:lnTo>
                    <a:pt x="0" y="73"/>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104"/>
            <p:cNvSpPr>
              <a:spLocks/>
            </p:cNvSpPr>
            <p:nvPr/>
          </p:nvSpPr>
          <p:spPr bwMode="auto">
            <a:xfrm>
              <a:off x="5054600" y="2171701"/>
              <a:ext cx="347663" cy="307975"/>
            </a:xfrm>
            <a:custGeom>
              <a:avLst/>
              <a:gdLst/>
              <a:ahLst/>
              <a:cxnLst>
                <a:cxn ang="0">
                  <a:pos x="0" y="36"/>
                </a:cxn>
                <a:cxn ang="0">
                  <a:pos x="37" y="0"/>
                </a:cxn>
                <a:cxn ang="0">
                  <a:pos x="173" y="0"/>
                </a:cxn>
                <a:cxn ang="0">
                  <a:pos x="210" y="36"/>
                </a:cxn>
                <a:cxn ang="0">
                  <a:pos x="210" y="149"/>
                </a:cxn>
                <a:cxn ang="0">
                  <a:pos x="173" y="186"/>
                </a:cxn>
                <a:cxn ang="0">
                  <a:pos x="37" y="186"/>
                </a:cxn>
                <a:cxn ang="0">
                  <a:pos x="0" y="149"/>
                </a:cxn>
                <a:cxn ang="0">
                  <a:pos x="0" y="36"/>
                </a:cxn>
              </a:cxnLst>
              <a:rect l="0" t="0" r="r" b="b"/>
              <a:pathLst>
                <a:path w="210" h="186">
                  <a:moveTo>
                    <a:pt x="0" y="36"/>
                  </a:moveTo>
                  <a:cubicBezTo>
                    <a:pt x="0" y="16"/>
                    <a:pt x="17" y="0"/>
                    <a:pt x="37" y="0"/>
                  </a:cubicBezTo>
                  <a:cubicBezTo>
                    <a:pt x="173" y="0"/>
                    <a:pt x="173" y="0"/>
                    <a:pt x="173" y="0"/>
                  </a:cubicBezTo>
                  <a:cubicBezTo>
                    <a:pt x="193" y="0"/>
                    <a:pt x="210" y="16"/>
                    <a:pt x="210" y="36"/>
                  </a:cubicBezTo>
                  <a:cubicBezTo>
                    <a:pt x="210" y="149"/>
                    <a:pt x="210" y="149"/>
                    <a:pt x="210" y="149"/>
                  </a:cubicBezTo>
                  <a:cubicBezTo>
                    <a:pt x="210" y="169"/>
                    <a:pt x="193" y="186"/>
                    <a:pt x="173" y="186"/>
                  </a:cubicBezTo>
                  <a:cubicBezTo>
                    <a:pt x="37" y="186"/>
                    <a:pt x="37" y="186"/>
                    <a:pt x="37" y="186"/>
                  </a:cubicBezTo>
                  <a:cubicBezTo>
                    <a:pt x="17" y="186"/>
                    <a:pt x="0" y="169"/>
                    <a:pt x="0" y="149"/>
                  </a:cubicBezTo>
                  <a:lnTo>
                    <a:pt x="0" y="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105"/>
            <p:cNvSpPr>
              <a:spLocks/>
            </p:cNvSpPr>
            <p:nvPr/>
          </p:nvSpPr>
          <p:spPr bwMode="auto">
            <a:xfrm>
              <a:off x="508158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06"/>
            <p:cNvSpPr>
              <a:spLocks/>
            </p:cNvSpPr>
            <p:nvPr/>
          </p:nvSpPr>
          <p:spPr bwMode="auto">
            <a:xfrm>
              <a:off x="5132388"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07"/>
            <p:cNvSpPr>
              <a:spLocks/>
            </p:cNvSpPr>
            <p:nvPr/>
          </p:nvSpPr>
          <p:spPr bwMode="auto">
            <a:xfrm>
              <a:off x="51816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08"/>
            <p:cNvSpPr>
              <a:spLocks/>
            </p:cNvSpPr>
            <p:nvPr/>
          </p:nvSpPr>
          <p:spPr bwMode="auto">
            <a:xfrm>
              <a:off x="5232400"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09"/>
            <p:cNvSpPr>
              <a:spLocks/>
            </p:cNvSpPr>
            <p:nvPr/>
          </p:nvSpPr>
          <p:spPr bwMode="auto">
            <a:xfrm>
              <a:off x="5283200" y="2559051"/>
              <a:ext cx="38100" cy="38100"/>
            </a:xfrm>
            <a:custGeom>
              <a:avLst/>
              <a:gdLst/>
              <a:ahLst/>
              <a:cxnLst>
                <a:cxn ang="0">
                  <a:pos x="0" y="6"/>
                </a:cxn>
                <a:cxn ang="0">
                  <a:pos x="5" y="0"/>
                </a:cxn>
                <a:cxn ang="0">
                  <a:pos x="17" y="0"/>
                </a:cxn>
                <a:cxn ang="0">
                  <a:pos x="23" y="6"/>
                </a:cxn>
                <a:cxn ang="0">
                  <a:pos x="23" y="18"/>
                </a:cxn>
                <a:cxn ang="0">
                  <a:pos x="17" y="23"/>
                </a:cxn>
                <a:cxn ang="0">
                  <a:pos x="5" y="23"/>
                </a:cxn>
                <a:cxn ang="0">
                  <a:pos x="0" y="18"/>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8"/>
                    <a:pt x="23" y="18"/>
                    <a:pt x="23" y="18"/>
                  </a:cubicBezTo>
                  <a:cubicBezTo>
                    <a:pt x="23" y="21"/>
                    <a:pt x="21" y="23"/>
                    <a:pt x="17" y="23"/>
                  </a:cubicBezTo>
                  <a:cubicBezTo>
                    <a:pt x="5" y="23"/>
                    <a:pt x="5" y="23"/>
                    <a:pt x="5" y="23"/>
                  </a:cubicBezTo>
                  <a:cubicBezTo>
                    <a:pt x="2"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10"/>
            <p:cNvSpPr>
              <a:spLocks/>
            </p:cNvSpPr>
            <p:nvPr/>
          </p:nvSpPr>
          <p:spPr bwMode="auto">
            <a:xfrm>
              <a:off x="5332413"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1"/>
            <p:cNvSpPr>
              <a:spLocks/>
            </p:cNvSpPr>
            <p:nvPr/>
          </p:nvSpPr>
          <p:spPr bwMode="auto">
            <a:xfrm>
              <a:off x="508158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12"/>
            <p:cNvSpPr>
              <a:spLocks/>
            </p:cNvSpPr>
            <p:nvPr/>
          </p:nvSpPr>
          <p:spPr bwMode="auto">
            <a:xfrm>
              <a:off x="5132388"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13"/>
            <p:cNvSpPr>
              <a:spLocks/>
            </p:cNvSpPr>
            <p:nvPr/>
          </p:nvSpPr>
          <p:spPr bwMode="auto">
            <a:xfrm>
              <a:off x="51816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14"/>
            <p:cNvSpPr>
              <a:spLocks/>
            </p:cNvSpPr>
            <p:nvPr/>
          </p:nvSpPr>
          <p:spPr bwMode="auto">
            <a:xfrm>
              <a:off x="5232400"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15"/>
            <p:cNvSpPr>
              <a:spLocks/>
            </p:cNvSpPr>
            <p:nvPr/>
          </p:nvSpPr>
          <p:spPr bwMode="auto">
            <a:xfrm>
              <a:off x="5283200" y="2609851"/>
              <a:ext cx="38100" cy="38100"/>
            </a:xfrm>
            <a:custGeom>
              <a:avLst/>
              <a:gdLst/>
              <a:ahLst/>
              <a:cxnLst>
                <a:cxn ang="0">
                  <a:pos x="0" y="6"/>
                </a:cxn>
                <a:cxn ang="0">
                  <a:pos x="5" y="0"/>
                </a:cxn>
                <a:cxn ang="0">
                  <a:pos x="17" y="0"/>
                </a:cxn>
                <a:cxn ang="0">
                  <a:pos x="23" y="6"/>
                </a:cxn>
                <a:cxn ang="0">
                  <a:pos x="23" y="17"/>
                </a:cxn>
                <a:cxn ang="0">
                  <a:pos x="17" y="23"/>
                </a:cxn>
                <a:cxn ang="0">
                  <a:pos x="5" y="23"/>
                </a:cxn>
                <a:cxn ang="0">
                  <a:pos x="0" y="17"/>
                </a:cxn>
                <a:cxn ang="0">
                  <a:pos x="0" y="6"/>
                </a:cxn>
              </a:cxnLst>
              <a:rect l="0" t="0" r="r" b="b"/>
              <a:pathLst>
                <a:path w="23" h="23">
                  <a:moveTo>
                    <a:pt x="0" y="6"/>
                  </a:moveTo>
                  <a:cubicBezTo>
                    <a:pt x="0" y="2"/>
                    <a:pt x="2" y="0"/>
                    <a:pt x="5" y="0"/>
                  </a:cubicBezTo>
                  <a:cubicBezTo>
                    <a:pt x="17" y="0"/>
                    <a:pt x="17" y="0"/>
                    <a:pt x="17" y="0"/>
                  </a:cubicBezTo>
                  <a:cubicBezTo>
                    <a:pt x="21" y="0"/>
                    <a:pt x="23" y="2"/>
                    <a:pt x="23" y="6"/>
                  </a:cubicBezTo>
                  <a:cubicBezTo>
                    <a:pt x="23" y="17"/>
                    <a:pt x="23" y="17"/>
                    <a:pt x="23" y="17"/>
                  </a:cubicBezTo>
                  <a:cubicBezTo>
                    <a:pt x="23" y="21"/>
                    <a:pt x="21" y="23"/>
                    <a:pt x="17" y="23"/>
                  </a:cubicBezTo>
                  <a:cubicBezTo>
                    <a:pt x="5" y="23"/>
                    <a:pt x="5" y="23"/>
                    <a:pt x="5" y="23"/>
                  </a:cubicBezTo>
                  <a:cubicBezTo>
                    <a:pt x="2"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16"/>
            <p:cNvSpPr>
              <a:spLocks/>
            </p:cNvSpPr>
            <p:nvPr/>
          </p:nvSpPr>
          <p:spPr bwMode="auto">
            <a:xfrm>
              <a:off x="5332413"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17"/>
            <p:cNvSpPr>
              <a:spLocks/>
            </p:cNvSpPr>
            <p:nvPr/>
          </p:nvSpPr>
          <p:spPr bwMode="auto">
            <a:xfrm>
              <a:off x="5103813" y="2659063"/>
              <a:ext cx="38100" cy="38100"/>
            </a:xfrm>
            <a:custGeom>
              <a:avLst/>
              <a:gdLst/>
              <a:ahLst/>
              <a:cxnLst>
                <a:cxn ang="0">
                  <a:pos x="0" y="5"/>
                </a:cxn>
                <a:cxn ang="0">
                  <a:pos x="6" y="0"/>
                </a:cxn>
                <a:cxn ang="0">
                  <a:pos x="17" y="0"/>
                </a:cxn>
                <a:cxn ang="0">
                  <a:pos x="23" y="5"/>
                </a:cxn>
                <a:cxn ang="0">
                  <a:pos x="23" y="17"/>
                </a:cxn>
                <a:cxn ang="0">
                  <a:pos x="17" y="23"/>
                </a:cxn>
                <a:cxn ang="0">
                  <a:pos x="6" y="23"/>
                </a:cxn>
                <a:cxn ang="0">
                  <a:pos x="0" y="17"/>
                </a:cxn>
                <a:cxn ang="0">
                  <a:pos x="0" y="5"/>
                </a:cxn>
              </a:cxnLst>
              <a:rect l="0" t="0" r="r" b="b"/>
              <a:pathLst>
                <a:path w="23" h="23">
                  <a:moveTo>
                    <a:pt x="0" y="5"/>
                  </a:moveTo>
                  <a:cubicBezTo>
                    <a:pt x="0" y="2"/>
                    <a:pt x="2" y="0"/>
                    <a:pt x="6" y="0"/>
                  </a:cubicBezTo>
                  <a:cubicBezTo>
                    <a:pt x="17" y="0"/>
                    <a:pt x="17" y="0"/>
                    <a:pt x="17" y="0"/>
                  </a:cubicBezTo>
                  <a:cubicBezTo>
                    <a:pt x="21" y="0"/>
                    <a:pt x="23" y="2"/>
                    <a:pt x="23" y="5"/>
                  </a:cubicBezTo>
                  <a:cubicBezTo>
                    <a:pt x="23" y="17"/>
                    <a:pt x="23" y="17"/>
                    <a:pt x="23" y="17"/>
                  </a:cubicBezTo>
                  <a:cubicBezTo>
                    <a:pt x="23" y="21"/>
                    <a:pt x="21" y="23"/>
                    <a:pt x="17" y="23"/>
                  </a:cubicBezTo>
                  <a:cubicBezTo>
                    <a:pt x="6" y="23"/>
                    <a:pt x="6" y="23"/>
                    <a:pt x="6"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18"/>
            <p:cNvSpPr>
              <a:spLocks/>
            </p:cNvSpPr>
            <p:nvPr/>
          </p:nvSpPr>
          <p:spPr bwMode="auto">
            <a:xfrm>
              <a:off x="5153025" y="2659063"/>
              <a:ext cx="41275"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19"/>
            <p:cNvSpPr>
              <a:spLocks/>
            </p:cNvSpPr>
            <p:nvPr/>
          </p:nvSpPr>
          <p:spPr bwMode="auto">
            <a:xfrm>
              <a:off x="52038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20"/>
            <p:cNvSpPr>
              <a:spLocks/>
            </p:cNvSpPr>
            <p:nvPr/>
          </p:nvSpPr>
          <p:spPr bwMode="auto">
            <a:xfrm>
              <a:off x="5254625" y="2659063"/>
              <a:ext cx="38100" cy="38100"/>
            </a:xfrm>
            <a:custGeom>
              <a:avLst/>
              <a:gdLst/>
              <a:ahLst/>
              <a:cxnLst>
                <a:cxn ang="0">
                  <a:pos x="0" y="5"/>
                </a:cxn>
                <a:cxn ang="0">
                  <a:pos x="6" y="0"/>
                </a:cxn>
                <a:cxn ang="0">
                  <a:pos x="18" y="0"/>
                </a:cxn>
                <a:cxn ang="0">
                  <a:pos x="23" y="5"/>
                </a:cxn>
                <a:cxn ang="0">
                  <a:pos x="23" y="17"/>
                </a:cxn>
                <a:cxn ang="0">
                  <a:pos x="18" y="23"/>
                </a:cxn>
                <a:cxn ang="0">
                  <a:pos x="6" y="23"/>
                </a:cxn>
                <a:cxn ang="0">
                  <a:pos x="0" y="17"/>
                </a:cxn>
                <a:cxn ang="0">
                  <a:pos x="0" y="5"/>
                </a:cxn>
              </a:cxnLst>
              <a:rect l="0" t="0" r="r" b="b"/>
              <a:pathLst>
                <a:path w="23" h="23">
                  <a:moveTo>
                    <a:pt x="0" y="5"/>
                  </a:moveTo>
                  <a:cubicBezTo>
                    <a:pt x="0" y="2"/>
                    <a:pt x="2" y="0"/>
                    <a:pt x="6" y="0"/>
                  </a:cubicBezTo>
                  <a:cubicBezTo>
                    <a:pt x="18" y="0"/>
                    <a:pt x="18" y="0"/>
                    <a:pt x="18" y="0"/>
                  </a:cubicBezTo>
                  <a:cubicBezTo>
                    <a:pt x="21" y="0"/>
                    <a:pt x="23" y="2"/>
                    <a:pt x="23" y="5"/>
                  </a:cubicBezTo>
                  <a:cubicBezTo>
                    <a:pt x="23" y="17"/>
                    <a:pt x="23" y="17"/>
                    <a:pt x="23" y="17"/>
                  </a:cubicBezTo>
                  <a:cubicBezTo>
                    <a:pt x="23" y="21"/>
                    <a:pt x="21" y="23"/>
                    <a:pt x="18" y="23"/>
                  </a:cubicBezTo>
                  <a:cubicBezTo>
                    <a:pt x="6" y="23"/>
                    <a:pt x="6" y="23"/>
                    <a:pt x="6"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21"/>
            <p:cNvSpPr>
              <a:spLocks/>
            </p:cNvSpPr>
            <p:nvPr/>
          </p:nvSpPr>
          <p:spPr bwMode="auto">
            <a:xfrm>
              <a:off x="5305425"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122"/>
            <p:cNvSpPr>
              <a:spLocks/>
            </p:cNvSpPr>
            <p:nvPr/>
          </p:nvSpPr>
          <p:spPr bwMode="auto">
            <a:xfrm>
              <a:off x="5356225" y="2659063"/>
              <a:ext cx="38100" cy="38100"/>
            </a:xfrm>
            <a:custGeom>
              <a:avLst/>
              <a:gdLst/>
              <a:ahLst/>
              <a:cxnLst>
                <a:cxn ang="0">
                  <a:pos x="0" y="5"/>
                </a:cxn>
                <a:cxn ang="0">
                  <a:pos x="5" y="0"/>
                </a:cxn>
                <a:cxn ang="0">
                  <a:pos x="17" y="0"/>
                </a:cxn>
                <a:cxn ang="0">
                  <a:pos x="23" y="5"/>
                </a:cxn>
                <a:cxn ang="0">
                  <a:pos x="23" y="17"/>
                </a:cxn>
                <a:cxn ang="0">
                  <a:pos x="17" y="23"/>
                </a:cxn>
                <a:cxn ang="0">
                  <a:pos x="5" y="23"/>
                </a:cxn>
                <a:cxn ang="0">
                  <a:pos x="0" y="17"/>
                </a:cxn>
                <a:cxn ang="0">
                  <a:pos x="0" y="5"/>
                </a:cxn>
              </a:cxnLst>
              <a:rect l="0" t="0" r="r" b="b"/>
              <a:pathLst>
                <a:path w="23" h="23">
                  <a:moveTo>
                    <a:pt x="0" y="5"/>
                  </a:moveTo>
                  <a:cubicBezTo>
                    <a:pt x="0" y="2"/>
                    <a:pt x="2" y="0"/>
                    <a:pt x="5" y="0"/>
                  </a:cubicBezTo>
                  <a:cubicBezTo>
                    <a:pt x="17" y="0"/>
                    <a:pt x="17" y="0"/>
                    <a:pt x="17" y="0"/>
                  </a:cubicBezTo>
                  <a:cubicBezTo>
                    <a:pt x="21" y="0"/>
                    <a:pt x="23" y="2"/>
                    <a:pt x="23" y="5"/>
                  </a:cubicBezTo>
                  <a:cubicBezTo>
                    <a:pt x="23" y="17"/>
                    <a:pt x="23" y="17"/>
                    <a:pt x="23" y="17"/>
                  </a:cubicBezTo>
                  <a:cubicBezTo>
                    <a:pt x="23" y="21"/>
                    <a:pt x="21" y="23"/>
                    <a:pt x="17" y="23"/>
                  </a:cubicBezTo>
                  <a:cubicBezTo>
                    <a:pt x="5" y="23"/>
                    <a:pt x="5" y="23"/>
                    <a:pt x="5" y="23"/>
                  </a:cubicBezTo>
                  <a:cubicBezTo>
                    <a:pt x="2"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123"/>
            <p:cNvSpPr>
              <a:spLocks/>
            </p:cNvSpPr>
            <p:nvPr/>
          </p:nvSpPr>
          <p:spPr bwMode="auto">
            <a:xfrm>
              <a:off x="5102225" y="2706688"/>
              <a:ext cx="38100" cy="39688"/>
            </a:xfrm>
            <a:custGeom>
              <a:avLst/>
              <a:gdLst/>
              <a:ahLst/>
              <a:cxnLst>
                <a:cxn ang="0">
                  <a:pos x="0" y="6"/>
                </a:cxn>
                <a:cxn ang="0">
                  <a:pos x="6" y="0"/>
                </a:cxn>
                <a:cxn ang="0">
                  <a:pos x="18" y="0"/>
                </a:cxn>
                <a:cxn ang="0">
                  <a:pos x="23" y="6"/>
                </a:cxn>
                <a:cxn ang="0">
                  <a:pos x="23" y="18"/>
                </a:cxn>
                <a:cxn ang="0">
                  <a:pos x="18" y="24"/>
                </a:cxn>
                <a:cxn ang="0">
                  <a:pos x="6" y="24"/>
                </a:cxn>
                <a:cxn ang="0">
                  <a:pos x="0" y="18"/>
                </a:cxn>
                <a:cxn ang="0">
                  <a:pos x="0" y="6"/>
                </a:cxn>
              </a:cxnLst>
              <a:rect l="0" t="0" r="r" b="b"/>
              <a:pathLst>
                <a:path w="23" h="24">
                  <a:moveTo>
                    <a:pt x="0" y="6"/>
                  </a:moveTo>
                  <a:cubicBezTo>
                    <a:pt x="0" y="3"/>
                    <a:pt x="3" y="0"/>
                    <a:pt x="6" y="0"/>
                  </a:cubicBezTo>
                  <a:cubicBezTo>
                    <a:pt x="18" y="0"/>
                    <a:pt x="18" y="0"/>
                    <a:pt x="18" y="0"/>
                  </a:cubicBezTo>
                  <a:cubicBezTo>
                    <a:pt x="21" y="0"/>
                    <a:pt x="23" y="3"/>
                    <a:pt x="23" y="6"/>
                  </a:cubicBezTo>
                  <a:cubicBezTo>
                    <a:pt x="23" y="18"/>
                    <a:pt x="23" y="18"/>
                    <a:pt x="23" y="18"/>
                  </a:cubicBezTo>
                  <a:cubicBezTo>
                    <a:pt x="23"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24"/>
            <p:cNvSpPr>
              <a:spLocks/>
            </p:cNvSpPr>
            <p:nvPr/>
          </p:nvSpPr>
          <p:spPr bwMode="auto">
            <a:xfrm>
              <a:off x="5151438" y="2706688"/>
              <a:ext cx="41275"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25"/>
            <p:cNvSpPr>
              <a:spLocks/>
            </p:cNvSpPr>
            <p:nvPr/>
          </p:nvSpPr>
          <p:spPr bwMode="auto">
            <a:xfrm>
              <a:off x="5203825" y="2706688"/>
              <a:ext cx="38100" cy="39688"/>
            </a:xfrm>
            <a:custGeom>
              <a:avLst/>
              <a:gdLst/>
              <a:ahLst/>
              <a:cxnLst>
                <a:cxn ang="0">
                  <a:pos x="0" y="6"/>
                </a:cxn>
                <a:cxn ang="0">
                  <a:pos x="5" y="0"/>
                </a:cxn>
                <a:cxn ang="0">
                  <a:pos x="17" y="0"/>
                </a:cxn>
                <a:cxn ang="0">
                  <a:pos x="23" y="6"/>
                </a:cxn>
                <a:cxn ang="0">
                  <a:pos x="23" y="18"/>
                </a:cxn>
                <a:cxn ang="0">
                  <a:pos x="17" y="24"/>
                </a:cxn>
                <a:cxn ang="0">
                  <a:pos x="5" y="24"/>
                </a:cxn>
                <a:cxn ang="0">
                  <a:pos x="0" y="18"/>
                </a:cxn>
                <a:cxn ang="0">
                  <a:pos x="0" y="6"/>
                </a:cxn>
              </a:cxnLst>
              <a:rect l="0" t="0" r="r" b="b"/>
              <a:pathLst>
                <a:path w="23" h="24">
                  <a:moveTo>
                    <a:pt x="0" y="6"/>
                  </a:moveTo>
                  <a:cubicBezTo>
                    <a:pt x="0" y="3"/>
                    <a:pt x="2" y="0"/>
                    <a:pt x="5" y="0"/>
                  </a:cubicBezTo>
                  <a:cubicBezTo>
                    <a:pt x="17" y="0"/>
                    <a:pt x="17" y="0"/>
                    <a:pt x="17" y="0"/>
                  </a:cubicBezTo>
                  <a:cubicBezTo>
                    <a:pt x="21" y="0"/>
                    <a:pt x="23" y="3"/>
                    <a:pt x="23" y="6"/>
                  </a:cubicBezTo>
                  <a:cubicBezTo>
                    <a:pt x="23" y="18"/>
                    <a:pt x="23" y="18"/>
                    <a:pt x="23" y="18"/>
                  </a:cubicBezTo>
                  <a:cubicBezTo>
                    <a:pt x="23" y="21"/>
                    <a:pt x="21" y="24"/>
                    <a:pt x="17" y="24"/>
                  </a:cubicBezTo>
                  <a:cubicBezTo>
                    <a:pt x="5" y="24"/>
                    <a:pt x="5" y="24"/>
                    <a:pt x="5" y="24"/>
                  </a:cubicBezTo>
                  <a:cubicBezTo>
                    <a:pt x="2"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126"/>
            <p:cNvSpPr>
              <a:spLocks/>
            </p:cNvSpPr>
            <p:nvPr/>
          </p:nvSpPr>
          <p:spPr bwMode="auto">
            <a:xfrm>
              <a:off x="52530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27"/>
            <p:cNvSpPr>
              <a:spLocks/>
            </p:cNvSpPr>
            <p:nvPr/>
          </p:nvSpPr>
          <p:spPr bwMode="auto">
            <a:xfrm>
              <a:off x="5303838" y="2706688"/>
              <a:ext cx="39688" cy="39688"/>
            </a:xfrm>
            <a:custGeom>
              <a:avLst/>
              <a:gdLst/>
              <a:ahLst/>
              <a:cxnLst>
                <a:cxn ang="0">
                  <a:pos x="0" y="6"/>
                </a:cxn>
                <a:cxn ang="0">
                  <a:pos x="6" y="0"/>
                </a:cxn>
                <a:cxn ang="0">
                  <a:pos x="18" y="0"/>
                </a:cxn>
                <a:cxn ang="0">
                  <a:pos x="24" y="6"/>
                </a:cxn>
                <a:cxn ang="0">
                  <a:pos x="24" y="18"/>
                </a:cxn>
                <a:cxn ang="0">
                  <a:pos x="18" y="24"/>
                </a:cxn>
                <a:cxn ang="0">
                  <a:pos x="6" y="24"/>
                </a:cxn>
                <a:cxn ang="0">
                  <a:pos x="0" y="18"/>
                </a:cxn>
                <a:cxn ang="0">
                  <a:pos x="0" y="6"/>
                </a:cxn>
              </a:cxnLst>
              <a:rect l="0" t="0" r="r" b="b"/>
              <a:pathLst>
                <a:path w="24" h="24">
                  <a:moveTo>
                    <a:pt x="0" y="6"/>
                  </a:moveTo>
                  <a:cubicBezTo>
                    <a:pt x="0" y="3"/>
                    <a:pt x="3" y="0"/>
                    <a:pt x="6" y="0"/>
                  </a:cubicBezTo>
                  <a:cubicBezTo>
                    <a:pt x="18" y="0"/>
                    <a:pt x="18" y="0"/>
                    <a:pt x="18" y="0"/>
                  </a:cubicBezTo>
                  <a:cubicBezTo>
                    <a:pt x="21" y="0"/>
                    <a:pt x="24" y="3"/>
                    <a:pt x="24" y="6"/>
                  </a:cubicBezTo>
                  <a:cubicBezTo>
                    <a:pt x="24" y="18"/>
                    <a:pt x="24" y="18"/>
                    <a:pt x="24" y="18"/>
                  </a:cubicBezTo>
                  <a:cubicBezTo>
                    <a:pt x="24" y="21"/>
                    <a:pt x="21" y="24"/>
                    <a:pt x="18" y="24"/>
                  </a:cubicBezTo>
                  <a:cubicBezTo>
                    <a:pt x="6" y="24"/>
                    <a:pt x="6" y="24"/>
                    <a:pt x="6" y="24"/>
                  </a:cubicBezTo>
                  <a:cubicBezTo>
                    <a:pt x="3" y="24"/>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128"/>
            <p:cNvSpPr>
              <a:spLocks/>
            </p:cNvSpPr>
            <p:nvPr/>
          </p:nvSpPr>
          <p:spPr bwMode="auto">
            <a:xfrm>
              <a:off x="5380038"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129"/>
            <p:cNvSpPr>
              <a:spLocks/>
            </p:cNvSpPr>
            <p:nvPr/>
          </p:nvSpPr>
          <p:spPr bwMode="auto">
            <a:xfrm>
              <a:off x="5380038"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130"/>
            <p:cNvSpPr>
              <a:spLocks/>
            </p:cNvSpPr>
            <p:nvPr/>
          </p:nvSpPr>
          <p:spPr bwMode="auto">
            <a:xfrm>
              <a:off x="5032375" y="2559051"/>
              <a:ext cx="39688" cy="38100"/>
            </a:xfrm>
            <a:custGeom>
              <a:avLst/>
              <a:gdLst/>
              <a:ahLst/>
              <a:cxnLst>
                <a:cxn ang="0">
                  <a:pos x="0" y="6"/>
                </a:cxn>
                <a:cxn ang="0">
                  <a:pos x="6" y="0"/>
                </a:cxn>
                <a:cxn ang="0">
                  <a:pos x="18" y="0"/>
                </a:cxn>
                <a:cxn ang="0">
                  <a:pos x="24" y="6"/>
                </a:cxn>
                <a:cxn ang="0">
                  <a:pos x="24" y="18"/>
                </a:cxn>
                <a:cxn ang="0">
                  <a:pos x="18" y="23"/>
                </a:cxn>
                <a:cxn ang="0">
                  <a:pos x="6" y="23"/>
                </a:cxn>
                <a:cxn ang="0">
                  <a:pos x="0" y="18"/>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8"/>
                    <a:pt x="24" y="18"/>
                    <a:pt x="24" y="18"/>
                  </a:cubicBezTo>
                  <a:cubicBezTo>
                    <a:pt x="24" y="21"/>
                    <a:pt x="21" y="23"/>
                    <a:pt x="18" y="23"/>
                  </a:cubicBezTo>
                  <a:cubicBezTo>
                    <a:pt x="6" y="23"/>
                    <a:pt x="6" y="23"/>
                    <a:pt x="6" y="23"/>
                  </a:cubicBezTo>
                  <a:cubicBezTo>
                    <a:pt x="3" y="23"/>
                    <a:pt x="0" y="21"/>
                    <a:pt x="0" y="18"/>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131"/>
            <p:cNvSpPr>
              <a:spLocks/>
            </p:cNvSpPr>
            <p:nvPr/>
          </p:nvSpPr>
          <p:spPr bwMode="auto">
            <a:xfrm>
              <a:off x="5032375" y="2609851"/>
              <a:ext cx="39688" cy="38100"/>
            </a:xfrm>
            <a:custGeom>
              <a:avLst/>
              <a:gdLst/>
              <a:ahLst/>
              <a:cxnLst>
                <a:cxn ang="0">
                  <a:pos x="0" y="6"/>
                </a:cxn>
                <a:cxn ang="0">
                  <a:pos x="6" y="0"/>
                </a:cxn>
                <a:cxn ang="0">
                  <a:pos x="18" y="0"/>
                </a:cxn>
                <a:cxn ang="0">
                  <a:pos x="24" y="6"/>
                </a:cxn>
                <a:cxn ang="0">
                  <a:pos x="24" y="17"/>
                </a:cxn>
                <a:cxn ang="0">
                  <a:pos x="18" y="23"/>
                </a:cxn>
                <a:cxn ang="0">
                  <a:pos x="6" y="23"/>
                </a:cxn>
                <a:cxn ang="0">
                  <a:pos x="0" y="17"/>
                </a:cxn>
                <a:cxn ang="0">
                  <a:pos x="0" y="6"/>
                </a:cxn>
              </a:cxnLst>
              <a:rect l="0" t="0" r="r" b="b"/>
              <a:pathLst>
                <a:path w="24" h="23">
                  <a:moveTo>
                    <a:pt x="0" y="6"/>
                  </a:moveTo>
                  <a:cubicBezTo>
                    <a:pt x="0" y="2"/>
                    <a:pt x="3" y="0"/>
                    <a:pt x="6" y="0"/>
                  </a:cubicBezTo>
                  <a:cubicBezTo>
                    <a:pt x="18" y="0"/>
                    <a:pt x="18" y="0"/>
                    <a:pt x="18" y="0"/>
                  </a:cubicBezTo>
                  <a:cubicBezTo>
                    <a:pt x="21" y="0"/>
                    <a:pt x="24" y="2"/>
                    <a:pt x="24" y="6"/>
                  </a:cubicBezTo>
                  <a:cubicBezTo>
                    <a:pt x="24" y="17"/>
                    <a:pt x="24" y="17"/>
                    <a:pt x="24" y="17"/>
                  </a:cubicBezTo>
                  <a:cubicBezTo>
                    <a:pt x="24" y="21"/>
                    <a:pt x="21" y="23"/>
                    <a:pt x="18" y="23"/>
                  </a:cubicBezTo>
                  <a:cubicBezTo>
                    <a:pt x="6" y="23"/>
                    <a:pt x="6" y="23"/>
                    <a:pt x="6" y="23"/>
                  </a:cubicBezTo>
                  <a:cubicBezTo>
                    <a:pt x="3" y="23"/>
                    <a:pt x="0" y="21"/>
                    <a:pt x="0" y="17"/>
                  </a:cubicBez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132"/>
            <p:cNvSpPr>
              <a:spLocks/>
            </p:cNvSpPr>
            <p:nvPr/>
          </p:nvSpPr>
          <p:spPr bwMode="auto">
            <a:xfrm>
              <a:off x="5056188" y="2659063"/>
              <a:ext cx="39688" cy="38100"/>
            </a:xfrm>
            <a:custGeom>
              <a:avLst/>
              <a:gdLst/>
              <a:ahLst/>
              <a:cxnLst>
                <a:cxn ang="0">
                  <a:pos x="0" y="5"/>
                </a:cxn>
                <a:cxn ang="0">
                  <a:pos x="6" y="0"/>
                </a:cxn>
                <a:cxn ang="0">
                  <a:pos x="18" y="0"/>
                </a:cxn>
                <a:cxn ang="0">
                  <a:pos x="24" y="5"/>
                </a:cxn>
                <a:cxn ang="0">
                  <a:pos x="24" y="17"/>
                </a:cxn>
                <a:cxn ang="0">
                  <a:pos x="18" y="23"/>
                </a:cxn>
                <a:cxn ang="0">
                  <a:pos x="6" y="23"/>
                </a:cxn>
                <a:cxn ang="0">
                  <a:pos x="0" y="17"/>
                </a:cxn>
                <a:cxn ang="0">
                  <a:pos x="0" y="5"/>
                </a:cxn>
              </a:cxnLst>
              <a:rect l="0" t="0" r="r" b="b"/>
              <a:pathLst>
                <a:path w="24" h="23">
                  <a:moveTo>
                    <a:pt x="0" y="5"/>
                  </a:moveTo>
                  <a:cubicBezTo>
                    <a:pt x="0" y="2"/>
                    <a:pt x="3" y="0"/>
                    <a:pt x="6" y="0"/>
                  </a:cubicBezTo>
                  <a:cubicBezTo>
                    <a:pt x="18" y="0"/>
                    <a:pt x="18" y="0"/>
                    <a:pt x="18" y="0"/>
                  </a:cubicBezTo>
                  <a:cubicBezTo>
                    <a:pt x="21" y="0"/>
                    <a:pt x="24" y="2"/>
                    <a:pt x="24" y="5"/>
                  </a:cubicBezTo>
                  <a:cubicBezTo>
                    <a:pt x="24" y="17"/>
                    <a:pt x="24" y="17"/>
                    <a:pt x="24" y="17"/>
                  </a:cubicBezTo>
                  <a:cubicBezTo>
                    <a:pt x="24" y="21"/>
                    <a:pt x="21" y="23"/>
                    <a:pt x="18" y="23"/>
                  </a:cubicBezTo>
                  <a:cubicBezTo>
                    <a:pt x="6" y="23"/>
                    <a:pt x="6" y="23"/>
                    <a:pt x="6" y="23"/>
                  </a:cubicBezTo>
                  <a:cubicBezTo>
                    <a:pt x="3" y="23"/>
                    <a:pt x="0" y="21"/>
                    <a:pt x="0" y="17"/>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Oval 133"/>
            <p:cNvSpPr>
              <a:spLocks noChangeArrowheads="1"/>
            </p:cNvSpPr>
            <p:nvPr/>
          </p:nvSpPr>
          <p:spPr bwMode="auto">
            <a:xfrm>
              <a:off x="5197475" y="2489201"/>
              <a:ext cx="57150" cy="571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134"/>
            <p:cNvSpPr>
              <a:spLocks/>
            </p:cNvSpPr>
            <p:nvPr/>
          </p:nvSpPr>
          <p:spPr bwMode="auto">
            <a:xfrm>
              <a:off x="5086350" y="2501901"/>
              <a:ext cx="98425" cy="34925"/>
            </a:xfrm>
            <a:custGeom>
              <a:avLst/>
              <a:gdLst/>
              <a:ahLst/>
              <a:cxnLst>
                <a:cxn ang="0">
                  <a:pos x="0" y="5"/>
                </a:cxn>
                <a:cxn ang="0">
                  <a:pos x="5" y="0"/>
                </a:cxn>
                <a:cxn ang="0">
                  <a:pos x="54" y="0"/>
                </a:cxn>
                <a:cxn ang="0">
                  <a:pos x="60" y="5"/>
                </a:cxn>
                <a:cxn ang="0">
                  <a:pos x="60" y="15"/>
                </a:cxn>
                <a:cxn ang="0">
                  <a:pos x="54" y="21"/>
                </a:cxn>
                <a:cxn ang="0">
                  <a:pos x="5" y="21"/>
                </a:cxn>
                <a:cxn ang="0">
                  <a:pos x="0" y="15"/>
                </a:cxn>
                <a:cxn ang="0">
                  <a:pos x="0" y="5"/>
                </a:cxn>
              </a:cxnLst>
              <a:rect l="0" t="0" r="r" b="b"/>
              <a:pathLst>
                <a:path w="60" h="21">
                  <a:moveTo>
                    <a:pt x="0" y="5"/>
                  </a:moveTo>
                  <a:cubicBezTo>
                    <a:pt x="0" y="2"/>
                    <a:pt x="2" y="0"/>
                    <a:pt x="5" y="0"/>
                  </a:cubicBezTo>
                  <a:cubicBezTo>
                    <a:pt x="54" y="0"/>
                    <a:pt x="54" y="0"/>
                    <a:pt x="54" y="0"/>
                  </a:cubicBezTo>
                  <a:cubicBezTo>
                    <a:pt x="57" y="0"/>
                    <a:pt x="60" y="2"/>
                    <a:pt x="60" y="5"/>
                  </a:cubicBezTo>
                  <a:cubicBezTo>
                    <a:pt x="60" y="15"/>
                    <a:pt x="60" y="15"/>
                    <a:pt x="60" y="15"/>
                  </a:cubicBezTo>
                  <a:cubicBezTo>
                    <a:pt x="60" y="18"/>
                    <a:pt x="57" y="21"/>
                    <a:pt x="54" y="21"/>
                  </a:cubicBezTo>
                  <a:cubicBezTo>
                    <a:pt x="5" y="21"/>
                    <a:pt x="5" y="21"/>
                    <a:pt x="5" y="21"/>
                  </a:cubicBezTo>
                  <a:cubicBezTo>
                    <a:pt x="2" y="21"/>
                    <a:pt x="0" y="18"/>
                    <a:pt x="0" y="15"/>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135"/>
            <p:cNvSpPr>
              <a:spLocks/>
            </p:cNvSpPr>
            <p:nvPr/>
          </p:nvSpPr>
          <p:spPr bwMode="auto">
            <a:xfrm>
              <a:off x="5268913" y="2501901"/>
              <a:ext cx="98425" cy="34925"/>
            </a:xfrm>
            <a:custGeom>
              <a:avLst/>
              <a:gdLst/>
              <a:ahLst/>
              <a:cxnLst>
                <a:cxn ang="0">
                  <a:pos x="0" y="5"/>
                </a:cxn>
                <a:cxn ang="0">
                  <a:pos x="6" y="0"/>
                </a:cxn>
                <a:cxn ang="0">
                  <a:pos x="55" y="0"/>
                </a:cxn>
                <a:cxn ang="0">
                  <a:pos x="60" y="5"/>
                </a:cxn>
                <a:cxn ang="0">
                  <a:pos x="60" y="15"/>
                </a:cxn>
                <a:cxn ang="0">
                  <a:pos x="55" y="21"/>
                </a:cxn>
                <a:cxn ang="0">
                  <a:pos x="6" y="21"/>
                </a:cxn>
                <a:cxn ang="0">
                  <a:pos x="0" y="15"/>
                </a:cxn>
                <a:cxn ang="0">
                  <a:pos x="0" y="5"/>
                </a:cxn>
              </a:cxnLst>
              <a:rect l="0" t="0" r="r" b="b"/>
              <a:pathLst>
                <a:path w="60" h="21">
                  <a:moveTo>
                    <a:pt x="0" y="5"/>
                  </a:moveTo>
                  <a:cubicBezTo>
                    <a:pt x="0" y="2"/>
                    <a:pt x="3" y="0"/>
                    <a:pt x="6" y="0"/>
                  </a:cubicBezTo>
                  <a:cubicBezTo>
                    <a:pt x="55" y="0"/>
                    <a:pt x="55" y="0"/>
                    <a:pt x="55" y="0"/>
                  </a:cubicBezTo>
                  <a:cubicBezTo>
                    <a:pt x="58" y="0"/>
                    <a:pt x="60" y="2"/>
                    <a:pt x="60" y="5"/>
                  </a:cubicBezTo>
                  <a:cubicBezTo>
                    <a:pt x="60" y="15"/>
                    <a:pt x="60" y="15"/>
                    <a:pt x="60" y="15"/>
                  </a:cubicBezTo>
                  <a:cubicBezTo>
                    <a:pt x="60" y="18"/>
                    <a:pt x="58" y="21"/>
                    <a:pt x="55" y="21"/>
                  </a:cubicBezTo>
                  <a:cubicBezTo>
                    <a:pt x="6" y="21"/>
                    <a:pt x="6" y="21"/>
                    <a:pt x="6" y="21"/>
                  </a:cubicBezTo>
                  <a:cubicBezTo>
                    <a:pt x="3" y="21"/>
                    <a:pt x="0" y="18"/>
                    <a:pt x="0" y="15"/>
                  </a:cubicBez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Oval 136"/>
            <p:cNvSpPr>
              <a:spLocks noChangeArrowheads="1"/>
            </p:cNvSpPr>
            <p:nvPr/>
          </p:nvSpPr>
          <p:spPr bwMode="auto">
            <a:xfrm>
              <a:off x="5203825" y="2495551"/>
              <a:ext cx="44450" cy="44450"/>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1" name="Freeform 7"/>
          <p:cNvSpPr>
            <a:spLocks noChangeAspect="1" noEditPoints="1"/>
          </p:cNvSpPr>
          <p:nvPr/>
        </p:nvSpPr>
        <p:spPr bwMode="auto">
          <a:xfrm rot="5400000">
            <a:off x="5941458" y="3209411"/>
            <a:ext cx="772222" cy="604034"/>
          </a:xfrm>
          <a:custGeom>
            <a:avLst/>
            <a:gdLst/>
            <a:ahLst/>
            <a:cxnLst>
              <a:cxn ang="0">
                <a:pos x="83" y="77"/>
              </a:cxn>
              <a:cxn ang="0">
                <a:pos x="866" y="77"/>
              </a:cxn>
              <a:cxn ang="0">
                <a:pos x="866" y="660"/>
              </a:cxn>
              <a:cxn ang="0">
                <a:pos x="83" y="660"/>
              </a:cxn>
              <a:cxn ang="0">
                <a:pos x="83" y="77"/>
              </a:cxn>
              <a:cxn ang="0">
                <a:pos x="226" y="0"/>
              </a:cxn>
              <a:cxn ang="0">
                <a:pos x="226" y="1"/>
              </a:cxn>
              <a:cxn ang="0">
                <a:pos x="896" y="1"/>
              </a:cxn>
              <a:cxn ang="0">
                <a:pos x="950" y="57"/>
              </a:cxn>
              <a:cxn ang="0">
                <a:pos x="950" y="688"/>
              </a:cxn>
              <a:cxn ang="0">
                <a:pos x="896" y="743"/>
              </a:cxn>
              <a:cxn ang="0">
                <a:pos x="56" y="743"/>
              </a:cxn>
              <a:cxn ang="0">
                <a:pos x="1" y="688"/>
              </a:cxn>
              <a:cxn ang="0">
                <a:pos x="1" y="118"/>
              </a:cxn>
              <a:cxn ang="0">
                <a:pos x="1" y="118"/>
              </a:cxn>
              <a:cxn ang="0">
                <a:pos x="0" y="116"/>
              </a:cxn>
              <a:cxn ang="0">
                <a:pos x="0" y="81"/>
              </a:cxn>
              <a:cxn ang="0">
                <a:pos x="1" y="80"/>
              </a:cxn>
              <a:cxn ang="0">
                <a:pos x="1" y="80"/>
              </a:cxn>
              <a:cxn ang="0">
                <a:pos x="1" y="57"/>
              </a:cxn>
              <a:cxn ang="0">
                <a:pos x="56" y="1"/>
              </a:cxn>
              <a:cxn ang="0">
                <a:pos x="105" y="1"/>
              </a:cxn>
              <a:cxn ang="0">
                <a:pos x="105" y="0"/>
              </a:cxn>
              <a:cxn ang="0">
                <a:pos x="116" y="0"/>
              </a:cxn>
              <a:cxn ang="0">
                <a:pos x="116" y="1"/>
              </a:cxn>
              <a:cxn ang="0">
                <a:pos x="198" y="1"/>
              </a:cxn>
              <a:cxn ang="0">
                <a:pos x="226" y="0"/>
              </a:cxn>
              <a:cxn ang="0">
                <a:pos x="906" y="351"/>
              </a:cxn>
              <a:cxn ang="0">
                <a:pos x="928" y="372"/>
              </a:cxn>
              <a:cxn ang="0">
                <a:pos x="906" y="394"/>
              </a:cxn>
              <a:cxn ang="0">
                <a:pos x="884" y="372"/>
              </a:cxn>
              <a:cxn ang="0">
                <a:pos x="906" y="351"/>
              </a:cxn>
            </a:cxnLst>
            <a:rect l="0" t="0" r="r" b="b"/>
            <a:pathLst>
              <a:path w="950" h="743">
                <a:moveTo>
                  <a:pt x="83" y="77"/>
                </a:moveTo>
                <a:lnTo>
                  <a:pt x="866" y="77"/>
                </a:lnTo>
                <a:lnTo>
                  <a:pt x="866" y="660"/>
                </a:lnTo>
                <a:lnTo>
                  <a:pt x="83" y="660"/>
                </a:lnTo>
                <a:lnTo>
                  <a:pt x="83" y="77"/>
                </a:lnTo>
                <a:close/>
                <a:moveTo>
                  <a:pt x="226" y="0"/>
                </a:moveTo>
                <a:lnTo>
                  <a:pt x="226" y="1"/>
                </a:lnTo>
                <a:lnTo>
                  <a:pt x="896" y="1"/>
                </a:lnTo>
                <a:cubicBezTo>
                  <a:pt x="926" y="1"/>
                  <a:pt x="950" y="26"/>
                  <a:pt x="950" y="57"/>
                </a:cubicBezTo>
                <a:lnTo>
                  <a:pt x="950" y="688"/>
                </a:lnTo>
                <a:cubicBezTo>
                  <a:pt x="950" y="719"/>
                  <a:pt x="926" y="743"/>
                  <a:pt x="896" y="743"/>
                </a:cubicBezTo>
                <a:lnTo>
                  <a:pt x="56" y="743"/>
                </a:lnTo>
                <a:cubicBezTo>
                  <a:pt x="26" y="743"/>
                  <a:pt x="1" y="719"/>
                  <a:pt x="1" y="688"/>
                </a:cubicBezTo>
                <a:lnTo>
                  <a:pt x="1" y="118"/>
                </a:lnTo>
                <a:lnTo>
                  <a:pt x="1" y="118"/>
                </a:lnTo>
                <a:cubicBezTo>
                  <a:pt x="0" y="118"/>
                  <a:pt x="0" y="117"/>
                  <a:pt x="0" y="116"/>
                </a:cubicBezTo>
                <a:lnTo>
                  <a:pt x="0" y="81"/>
                </a:lnTo>
                <a:cubicBezTo>
                  <a:pt x="0" y="80"/>
                  <a:pt x="0" y="80"/>
                  <a:pt x="1" y="80"/>
                </a:cubicBezTo>
                <a:lnTo>
                  <a:pt x="1" y="80"/>
                </a:lnTo>
                <a:lnTo>
                  <a:pt x="1" y="57"/>
                </a:lnTo>
                <a:cubicBezTo>
                  <a:pt x="1" y="26"/>
                  <a:pt x="26" y="1"/>
                  <a:pt x="56" y="1"/>
                </a:cubicBezTo>
                <a:lnTo>
                  <a:pt x="105" y="1"/>
                </a:lnTo>
                <a:lnTo>
                  <a:pt x="105" y="0"/>
                </a:lnTo>
                <a:lnTo>
                  <a:pt x="116" y="0"/>
                </a:lnTo>
                <a:lnTo>
                  <a:pt x="116" y="1"/>
                </a:lnTo>
                <a:lnTo>
                  <a:pt x="198" y="1"/>
                </a:lnTo>
                <a:lnTo>
                  <a:pt x="226" y="0"/>
                </a:lnTo>
                <a:close/>
                <a:moveTo>
                  <a:pt x="906" y="351"/>
                </a:moveTo>
                <a:cubicBezTo>
                  <a:pt x="918" y="351"/>
                  <a:pt x="928" y="360"/>
                  <a:pt x="928" y="372"/>
                </a:cubicBezTo>
                <a:cubicBezTo>
                  <a:pt x="928" y="384"/>
                  <a:pt x="918" y="394"/>
                  <a:pt x="906" y="394"/>
                </a:cubicBezTo>
                <a:cubicBezTo>
                  <a:pt x="894" y="394"/>
                  <a:pt x="884" y="384"/>
                  <a:pt x="884" y="372"/>
                </a:cubicBezTo>
                <a:cubicBezTo>
                  <a:pt x="884" y="360"/>
                  <a:pt x="894" y="351"/>
                  <a:pt x="906" y="35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1F497D"/>
              </a:solidFill>
            </a:endParaRPr>
          </a:p>
        </p:txBody>
      </p:sp>
      <p:sp>
        <p:nvSpPr>
          <p:cNvPr id="62" name="Rectangle 61"/>
          <p:cNvSpPr/>
          <p:nvPr/>
        </p:nvSpPr>
        <p:spPr bwMode="auto">
          <a:xfrm>
            <a:off x="5290169" y="3360556"/>
            <a:ext cx="2051087" cy="99719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2400" b="1" dirty="0" smtClean="0"/>
              <a:t>37% </a:t>
            </a:r>
            <a:endParaRPr lang="fr-FR" sz="1600" dirty="0" smtClean="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lang="fr-FR" sz="1600" dirty="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lang="fr-FR" sz="1600" dirty="0" smtClean="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1600" b="1" dirty="0" smtClean="0"/>
              <a:t>une tablette</a:t>
            </a:r>
          </a:p>
        </p:txBody>
      </p:sp>
      <p:sp>
        <p:nvSpPr>
          <p:cNvPr id="54" name="Rectangle 53"/>
          <p:cNvSpPr/>
          <p:nvPr/>
        </p:nvSpPr>
        <p:spPr bwMode="auto">
          <a:xfrm>
            <a:off x="3253711" y="2819336"/>
            <a:ext cx="1753585" cy="15234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sz="2800" b="1" dirty="0" smtClean="0"/>
              <a:t>59% </a:t>
            </a:r>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lang="fr-FR" dirty="0" smtClean="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lang="fr-FR" dirty="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endParaRPr lang="fr-FR" sz="2800" dirty="0"/>
          </a:p>
          <a:p>
            <a:pPr marL="0" marR="0" indent="0" algn="ctr" defTabSz="914400" rtl="0" eaLnBrk="1" fontAlgn="base" latinLnBrk="0" hangingPunct="1">
              <a:lnSpc>
                <a:spcPct val="90000"/>
              </a:lnSpc>
              <a:spcBef>
                <a:spcPct val="0"/>
              </a:spcBef>
              <a:spcAft>
                <a:spcPct val="0"/>
              </a:spcAft>
              <a:buClrTx/>
              <a:buSzTx/>
              <a:buFont typeface="Wingdings" pitchFamily="2" charset="2"/>
              <a:buNone/>
              <a:tabLst/>
            </a:pPr>
            <a:r>
              <a:rPr lang="fr-FR" b="1" dirty="0" smtClean="0"/>
              <a:t>un smartphone</a:t>
            </a:r>
          </a:p>
        </p:txBody>
      </p:sp>
      <p:sp>
        <p:nvSpPr>
          <p:cNvPr id="66" name="ZoneTexte 65"/>
          <p:cNvSpPr txBox="1"/>
          <p:nvPr/>
        </p:nvSpPr>
        <p:spPr>
          <a:xfrm>
            <a:off x="5444563" y="4293965"/>
            <a:ext cx="1775754" cy="313932"/>
          </a:xfrm>
          <a:prstGeom prst="rect">
            <a:avLst/>
          </a:prstGeom>
          <a:noFill/>
        </p:spPr>
        <p:txBody>
          <a:bodyPr wrap="square" rtlCol="0">
            <a:spAutoFit/>
          </a:bodyPr>
          <a:lstStyle/>
          <a:p>
            <a:pPr algn="ctr"/>
            <a:r>
              <a:rPr lang="fr-FR" sz="1600" b="1" i="1" dirty="0" smtClean="0"/>
              <a:t>2011 : 2% </a:t>
            </a:r>
          </a:p>
        </p:txBody>
      </p:sp>
      <p:sp>
        <p:nvSpPr>
          <p:cNvPr id="69" name="Flèche vers le haut 68"/>
          <p:cNvSpPr/>
          <p:nvPr/>
        </p:nvSpPr>
        <p:spPr bwMode="auto">
          <a:xfrm rot="1985259">
            <a:off x="6804914" y="4121679"/>
            <a:ext cx="173440" cy="43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70" name="Flèche vers le haut 69"/>
          <p:cNvSpPr/>
          <p:nvPr/>
        </p:nvSpPr>
        <p:spPr bwMode="auto">
          <a:xfrm rot="1985259">
            <a:off x="6952033" y="4121679"/>
            <a:ext cx="173440" cy="43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
        <p:nvSpPr>
          <p:cNvPr id="28674" name="AutoShape 2" descr="http://images.atelier.net/sites/default/files/imagecache/scale_crop_587_310/articles/418711/atelier-appareils-connectes.jpg"/>
          <p:cNvSpPr>
            <a:spLocks noChangeAspect="1" noChangeArrowheads="1"/>
          </p:cNvSpPr>
          <p:nvPr/>
        </p:nvSpPr>
        <p:spPr bwMode="auto">
          <a:xfrm>
            <a:off x="63500" y="-136525"/>
            <a:ext cx="5591175" cy="2952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Flèche vers le haut 110"/>
          <p:cNvSpPr/>
          <p:nvPr/>
        </p:nvSpPr>
        <p:spPr bwMode="auto">
          <a:xfrm rot="1985259">
            <a:off x="8588117" y="3842537"/>
            <a:ext cx="167027" cy="43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Wingdings" pitchFamily="2" charset="2"/>
              <a:buNone/>
              <a:tabLst/>
            </a:pPr>
            <a:endParaRPr kumimoji="0" lang="fr-FR" sz="18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0394099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fr-FR" altLang="fr-FR" smtClean="0"/>
              <a:t>Ipsos (France) maîtrise la qualité de ses prestataires</a:t>
            </a:r>
          </a:p>
        </p:txBody>
      </p:sp>
      <p:sp>
        <p:nvSpPr>
          <p:cNvPr id="53252" name="Rectangle 3"/>
          <p:cNvSpPr>
            <a:spLocks noGrp="1" noChangeArrowheads="1"/>
          </p:cNvSpPr>
          <p:nvPr>
            <p:ph idx="1"/>
          </p:nvPr>
        </p:nvSpPr>
        <p:spPr/>
        <p:txBody>
          <a:bodyPr/>
          <a:lstStyle/>
          <a:p>
            <a:pPr eaLnBrk="1" hangingPunct="1">
              <a:lnSpc>
                <a:spcPct val="80000"/>
              </a:lnSpc>
              <a:spcBef>
                <a:spcPct val="20000"/>
              </a:spcBef>
            </a:pPr>
            <a:r>
              <a:rPr lang="fr-FR" altLang="fr-FR" smtClean="0"/>
              <a:t>Ipsos (France) mène une politique de référencement de ses prestataires sur Etudes.</a:t>
            </a:r>
          </a:p>
          <a:p>
            <a:pPr eaLnBrk="1" hangingPunct="1">
              <a:lnSpc>
                <a:spcPct val="80000"/>
              </a:lnSpc>
              <a:spcBef>
                <a:spcPct val="20000"/>
              </a:spcBef>
            </a:pPr>
            <a:endParaRPr lang="fr-FR" altLang="fr-FR" smtClean="0"/>
          </a:p>
          <a:p>
            <a:pPr eaLnBrk="1" hangingPunct="1">
              <a:lnSpc>
                <a:spcPct val="80000"/>
              </a:lnSpc>
              <a:spcBef>
                <a:spcPct val="20000"/>
              </a:spcBef>
            </a:pPr>
            <a:r>
              <a:rPr lang="fr-FR" altLang="fr-FR" smtClean="0"/>
              <a:t>50 prestataires sur 11 types de prestations ont pris un engagement envers Ipsos (France) et ont signé la charte Qualité.</a:t>
            </a:r>
          </a:p>
          <a:p>
            <a:pPr eaLnBrk="1" hangingPunct="1">
              <a:lnSpc>
                <a:spcPct val="80000"/>
              </a:lnSpc>
              <a:spcBef>
                <a:spcPct val="20000"/>
              </a:spcBef>
            </a:pPr>
            <a:endParaRPr lang="fr-FR" altLang="fr-FR" smtClean="0"/>
          </a:p>
          <a:p>
            <a:pPr eaLnBrk="1" hangingPunct="1">
              <a:lnSpc>
                <a:spcPct val="80000"/>
              </a:lnSpc>
              <a:spcBef>
                <a:spcPct val="20000"/>
              </a:spcBef>
            </a:pPr>
            <a:r>
              <a:rPr lang="fr-FR" altLang="fr-FR" smtClean="0"/>
              <a:t>Un service dédié gère les prestataires référencés et organisent régulièrement des retours d’expérience réunissant les parties concernées.</a:t>
            </a:r>
          </a:p>
          <a:p>
            <a:pPr eaLnBrk="1" hangingPunct="1">
              <a:lnSpc>
                <a:spcPct val="80000"/>
              </a:lnSpc>
              <a:spcBef>
                <a:spcPct val="20000"/>
              </a:spcBef>
            </a:pPr>
            <a:endParaRPr lang="fr-FR" altLang="fr-FR" smtClean="0"/>
          </a:p>
          <a:p>
            <a:pPr eaLnBrk="1" hangingPunct="1">
              <a:lnSpc>
                <a:spcPct val="80000"/>
              </a:lnSpc>
              <a:spcBef>
                <a:spcPct val="20000"/>
              </a:spcBef>
            </a:pPr>
            <a:r>
              <a:rPr lang="fr-FR" altLang="fr-FR" smtClean="0"/>
              <a:t>L’ensemble des prestataires est évalué annuellement par leurs interlocuteurs sur études au sein d’Ipsos.</a:t>
            </a:r>
            <a:br>
              <a:rPr lang="fr-FR" altLang="fr-FR" smtClean="0"/>
            </a:br>
            <a:r>
              <a:rPr lang="fr-FR" altLang="fr-FR" smtClean="0"/>
              <a:t/>
            </a:r>
            <a:br>
              <a:rPr lang="fr-FR" altLang="fr-FR" smtClean="0"/>
            </a:br>
            <a:r>
              <a:rPr lang="fr-FR" altLang="fr-FR" smtClean="0"/>
              <a:t>Le résultat de cette évaluation annuelle rend compte de la qualité et de la performance et conditionne la suite de la relation commerciale </a:t>
            </a:r>
          </a:p>
          <a:p>
            <a:pPr eaLnBrk="1" hangingPunct="1">
              <a:lnSpc>
                <a:spcPct val="80000"/>
              </a:lnSpc>
              <a:spcBef>
                <a:spcPct val="20000"/>
              </a:spcBef>
            </a:pPr>
            <a:endParaRPr lang="fr-FR" altLang="fr-FR" smtClean="0"/>
          </a:p>
          <a:p>
            <a:pPr eaLnBrk="1" hangingPunct="1">
              <a:lnSpc>
                <a:spcPct val="80000"/>
              </a:lnSpc>
              <a:spcBef>
                <a:spcPct val="20000"/>
              </a:spcBef>
            </a:pPr>
            <a:r>
              <a:rPr lang="fr-FR" altLang="fr-FR" smtClean="0"/>
              <a:t>Les Ipsos locaux à l’international comme les départements terrain et traitement internes (Ipsos Observer) sont inclus dans le périmètre de l’évaluation.</a:t>
            </a:r>
          </a:p>
          <a:p>
            <a:pPr eaLnBrk="1" hangingPunct="1">
              <a:lnSpc>
                <a:spcPct val="80000"/>
              </a:lnSpc>
              <a:spcBef>
                <a:spcPct val="20000"/>
              </a:spcBef>
            </a:pPr>
            <a:endParaRPr lang="fr-FR" altLang="fr-FR" smtClean="0"/>
          </a:p>
          <a:p>
            <a:pPr eaLnBrk="1" hangingPunct="1">
              <a:lnSpc>
                <a:spcPct val="80000"/>
              </a:lnSpc>
              <a:spcBef>
                <a:spcPct val="20000"/>
              </a:spcBef>
            </a:pPr>
            <a:r>
              <a:rPr lang="fr-FR" altLang="fr-FR" smtClean="0"/>
              <a:t>Les freelance, notamment sollicités sur les études qualitatives, sont évalués annuellement sur des critères appropriés à leur activité.</a:t>
            </a:r>
          </a:p>
        </p:txBody>
      </p:sp>
      <p:sp>
        <p:nvSpPr>
          <p:cNvPr id="53250" name="Espace réservé du numéro de diapositive 3"/>
          <p:cNvSpPr>
            <a:spLocks noGrp="1"/>
          </p:cNvSpPr>
          <p:nvPr>
            <p:ph type="sldNum" sz="quarter" idx="11"/>
          </p:nvPr>
        </p:nvSpPr>
        <p:spPr>
          <a:xfrm>
            <a:off x="8526462" y="6536872"/>
            <a:ext cx="617538" cy="182563"/>
          </a:xfrm>
          <a:noFill/>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A30BAC43-0681-44E6-8CB3-06E4352E2C2F}" type="slidenum">
              <a:rPr lang="en-US" altLang="fr-FR" smtClean="0"/>
              <a:pPr eaLnBrk="1" hangingPunct="1">
                <a:spcBef>
                  <a:spcPct val="0"/>
                </a:spcBef>
                <a:buFontTx/>
                <a:buNone/>
              </a:pPr>
              <a:t>60</a:t>
            </a:fld>
            <a:endParaRPr lang="en-US" altLang="fr-FR" dirty="0" smtClean="0"/>
          </a:p>
        </p:txBody>
      </p:sp>
    </p:spTree>
    <p:extLst>
      <p:ext uri="{BB962C8B-B14F-4D97-AF65-F5344CB8AC3E}">
        <p14:creationId xmlns:p14="http://schemas.microsoft.com/office/powerpoint/2010/main" val="127779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fr-FR" altLang="fr-FR" smtClean="0"/>
              <a:t>Engagements : Codes professionnels, Qualité et Protection des données</a:t>
            </a:r>
          </a:p>
        </p:txBody>
      </p:sp>
      <p:sp>
        <p:nvSpPr>
          <p:cNvPr id="54276" name="Rectangle 3"/>
          <p:cNvSpPr>
            <a:spLocks noGrp="1" noChangeArrowheads="1"/>
          </p:cNvSpPr>
          <p:nvPr>
            <p:ph idx="1"/>
          </p:nvPr>
        </p:nvSpPr>
        <p:spPr/>
        <p:txBody>
          <a:bodyPr/>
          <a:lstStyle/>
          <a:p>
            <a:pPr eaLnBrk="1" hangingPunct="1">
              <a:spcBef>
                <a:spcPct val="0"/>
              </a:spcBef>
            </a:pPr>
            <a:r>
              <a:rPr lang="fr-FR" altLang="fr-FR" smtClean="0"/>
              <a:t>Ipsos France est actuellement membre des </a:t>
            </a:r>
            <a:r>
              <a:rPr lang="fr-FR" altLang="fr-FR" b="1" smtClean="0"/>
              <a:t>organismes</a:t>
            </a:r>
            <a:r>
              <a:rPr lang="fr-FR" altLang="fr-FR" smtClean="0"/>
              <a:t> suivants : </a:t>
            </a:r>
          </a:p>
          <a:p>
            <a:pPr eaLnBrk="1" hangingPunct="1">
              <a:spcBef>
                <a:spcPct val="0"/>
              </a:spcBef>
            </a:pPr>
            <a:endParaRPr lang="fr-FR" altLang="fr-FR" smtClean="0"/>
          </a:p>
          <a:p>
            <a:pPr lvl="1" eaLnBrk="1" hangingPunct="1">
              <a:spcBef>
                <a:spcPct val="0"/>
              </a:spcBef>
            </a:pPr>
            <a:r>
              <a:rPr lang="fr-FR" altLang="fr-FR" sz="1700" b="1" smtClean="0"/>
              <a:t>SYNTEC</a:t>
            </a:r>
            <a:r>
              <a:rPr lang="fr-FR" altLang="fr-FR" sz="1700" smtClean="0"/>
              <a:t> (Syndicat professionnel des sociétés d’études de marché en France)</a:t>
            </a:r>
          </a:p>
          <a:p>
            <a:pPr lvl="1" eaLnBrk="1" hangingPunct="1">
              <a:spcBef>
                <a:spcPct val="0"/>
              </a:spcBef>
            </a:pPr>
            <a:r>
              <a:rPr lang="fr-FR" altLang="fr-FR" sz="1700" b="1" smtClean="0"/>
              <a:t>ESOMAR</a:t>
            </a:r>
            <a:r>
              <a:rPr lang="fr-FR" altLang="fr-FR" sz="1700" smtClean="0"/>
              <a:t> (European Society for Opinion and Market Research)</a:t>
            </a:r>
          </a:p>
          <a:p>
            <a:pPr lvl="1" eaLnBrk="1" hangingPunct="1">
              <a:spcBef>
                <a:spcPct val="0"/>
              </a:spcBef>
              <a:buFont typeface="Wingdings" pitchFamily="2" charset="2"/>
              <a:buNone/>
            </a:pPr>
            <a:endParaRPr lang="fr-FR" altLang="fr-FR" sz="1700" smtClean="0"/>
          </a:p>
          <a:p>
            <a:pPr eaLnBrk="1" hangingPunct="1">
              <a:spcBef>
                <a:spcPct val="0"/>
              </a:spcBef>
            </a:pPr>
            <a:r>
              <a:rPr lang="fr-FR" altLang="fr-FR" smtClean="0"/>
              <a:t>A ce titre, Ipsos France et ses filiales appliquent le code </a:t>
            </a:r>
            <a:r>
              <a:rPr lang="fr-FR" altLang="fr-FR" b="1" smtClean="0"/>
              <a:t>ICC/ESOMAR</a:t>
            </a:r>
            <a:r>
              <a:rPr lang="fr-FR" altLang="fr-FR" smtClean="0"/>
              <a:t> des études de Marché et d’Opinion. Ce code définit les règles déontologiques des professionnels des études de marché et établit les mesures de protection dont bénéficient les personnes interrogées. </a:t>
            </a:r>
          </a:p>
          <a:p>
            <a:pPr eaLnBrk="1" hangingPunct="1">
              <a:spcBef>
                <a:spcPct val="0"/>
              </a:spcBef>
            </a:pPr>
            <a:endParaRPr lang="fr-FR" altLang="fr-FR" smtClean="0"/>
          </a:p>
          <a:p>
            <a:pPr eaLnBrk="1" hangingPunct="1">
              <a:spcBef>
                <a:spcPct val="0"/>
              </a:spcBef>
            </a:pPr>
            <a:r>
              <a:rPr lang="fr-FR" altLang="fr-FR" smtClean="0"/>
              <a:t>Ipsos France s’engage à respecter l’article 29 de la Loi Informatique et Libertés du 6 janvier 1978 modifiée en 2004 et les recommandations de la </a:t>
            </a:r>
            <a:r>
              <a:rPr lang="fr-FR" altLang="fr-FR" b="1" smtClean="0"/>
              <a:t>CNIL</a:t>
            </a:r>
            <a:r>
              <a:rPr lang="fr-FR" altLang="fr-FR" smtClean="0"/>
              <a:t>.</a:t>
            </a:r>
          </a:p>
          <a:p>
            <a:pPr eaLnBrk="1" hangingPunct="1">
              <a:spcBef>
                <a:spcPct val="0"/>
              </a:spcBef>
            </a:pPr>
            <a:endParaRPr lang="fr-FR" altLang="fr-FR" smtClean="0"/>
          </a:p>
          <a:p>
            <a:pPr eaLnBrk="1" hangingPunct="1">
              <a:spcBef>
                <a:spcPct val="0"/>
              </a:spcBef>
            </a:pPr>
            <a:r>
              <a:rPr lang="fr-FR" altLang="fr-FR" smtClean="0"/>
              <a:t>Ipsos France et ses filiales sont certifiées </a:t>
            </a:r>
            <a:r>
              <a:rPr lang="fr-FR" altLang="fr-FR" b="1" smtClean="0"/>
              <a:t>ISO 9001</a:t>
            </a:r>
            <a:r>
              <a:rPr lang="fr-FR" altLang="fr-FR" smtClean="0"/>
              <a:t>: version 2000 par le Bureau Veritas Certification depuis 2000. </a:t>
            </a:r>
          </a:p>
          <a:p>
            <a:pPr eaLnBrk="1" hangingPunct="1">
              <a:spcBef>
                <a:spcPct val="0"/>
              </a:spcBef>
            </a:pPr>
            <a:endParaRPr lang="fr-FR" altLang="fr-FR" smtClean="0"/>
          </a:p>
          <a:p>
            <a:pPr eaLnBrk="1" hangingPunct="1">
              <a:spcBef>
                <a:spcPct val="0"/>
              </a:spcBef>
            </a:pPr>
            <a:r>
              <a:rPr lang="fr-FR" altLang="fr-FR" smtClean="0"/>
              <a:t>Ipsos France et ses filiales sont certifiés </a:t>
            </a:r>
            <a:r>
              <a:rPr lang="fr-FR" altLang="fr-FR" b="1" smtClean="0"/>
              <a:t>ISO 20252</a:t>
            </a:r>
            <a:r>
              <a:rPr lang="fr-FR" altLang="fr-FR" smtClean="0"/>
              <a:t> : version 2006 - Etudes de marché, Sociales et d’Opinion. Cette proposition est élaborée dans le respect de cette norme internationale.</a:t>
            </a:r>
          </a:p>
          <a:p>
            <a:pPr eaLnBrk="1" hangingPunct="1"/>
            <a:endParaRPr lang="fr-FR" altLang="fr-FR" smtClean="0"/>
          </a:p>
        </p:txBody>
      </p:sp>
      <p:sp>
        <p:nvSpPr>
          <p:cNvPr id="54274" name="Espace réservé du numéro de diapositive 3"/>
          <p:cNvSpPr>
            <a:spLocks noGrp="1"/>
          </p:cNvSpPr>
          <p:nvPr>
            <p:ph type="sldNum" sz="quarter" idx="11"/>
          </p:nvPr>
        </p:nvSpPr>
        <p:spPr>
          <a:xfrm>
            <a:off x="8526462" y="6522357"/>
            <a:ext cx="617538" cy="182563"/>
          </a:xfrm>
          <a:noFill/>
        </p:spPr>
        <p:txBody>
          <a:bodyP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eaLnBrk="1" hangingPunct="1">
              <a:spcBef>
                <a:spcPct val="0"/>
              </a:spcBef>
              <a:buFontTx/>
              <a:buNone/>
            </a:pPr>
            <a:fld id="{7F055072-0ADB-437B-B101-0D88D3ACAA72}" type="slidenum">
              <a:rPr lang="en-US" altLang="fr-FR" smtClean="0"/>
              <a:pPr eaLnBrk="1" hangingPunct="1">
                <a:spcBef>
                  <a:spcPct val="0"/>
                </a:spcBef>
                <a:buFontTx/>
                <a:buNone/>
              </a:pPr>
              <a:t>61</a:t>
            </a:fld>
            <a:endParaRPr lang="en-US" altLang="fr-FR" dirty="0" smtClean="0"/>
          </a:p>
        </p:txBody>
      </p:sp>
      <p:pic>
        <p:nvPicPr>
          <p:cNvPr id="542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5473700"/>
            <a:ext cx="143986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57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9" name="Rectangle 9"/>
          <p:cNvSpPr>
            <a:spLocks noGrp="1" noChangeArrowheads="1"/>
          </p:cNvSpPr>
          <p:nvPr>
            <p:ph type="body" idx="4294967295"/>
          </p:nvPr>
        </p:nvSpPr>
        <p:spPr>
          <a:xfrm>
            <a:off x="553244" y="3719326"/>
            <a:ext cx="8040688" cy="2427287"/>
          </a:xfrm>
          <a:noFill/>
        </p:spPr>
        <p:txBody>
          <a:bodyPr/>
          <a:lstStyle/>
          <a:p>
            <a:pPr algn="ctr" eaLnBrk="1" hangingPunct="1">
              <a:spcBef>
                <a:spcPct val="40000"/>
              </a:spcBef>
              <a:buFontTx/>
              <a:buNone/>
            </a:pPr>
            <a:r>
              <a:rPr lang="fr-FR" sz="1400" dirty="0" smtClean="0"/>
              <a:t>© 2014 Ipsos - Tous droits réservés.</a:t>
            </a:r>
          </a:p>
          <a:p>
            <a:pPr eaLnBrk="1" hangingPunct="1">
              <a:spcBef>
                <a:spcPct val="40000"/>
              </a:spcBef>
              <a:buFontTx/>
              <a:buNone/>
            </a:pPr>
            <a:r>
              <a:rPr lang="fr-FR" sz="1400" dirty="0" smtClean="0"/>
              <a:t>   	Contient des informations confidentielles et propriétaires d'Ipsos La présente proposition constitue la seule et entière propriété d'Ipsos. Ipsos conserve l'ensemble des droits d'auteurs et autres droits relatifs, notamment, aux marques, technologies, méthodologies, analyses et savoir-faire d'Ipsos contenus ou issus de cette proposition. Le destinataire de cette proposition s'engage à en maintenir le caractère confidentiel et à ne pas divulguer, tout ou partie de son contenu, à des tiers sans l'accord préalable et écrit d'Ipsos. Le destinataire s'engage à n'utiliser cette proposition que pour son propre compte (et, le cas échéant, celui de ses filiales concernées), dans le seul but de considérer l'offre de services d'Ipsos, à l'exclusion de toute autre utilisation.</a:t>
            </a:r>
          </a:p>
        </p:txBody>
      </p:sp>
    </p:spTree>
    <p:extLst>
      <p:ext uri="{BB962C8B-B14F-4D97-AF65-F5344CB8AC3E}">
        <p14:creationId xmlns:p14="http://schemas.microsoft.com/office/powerpoint/2010/main" val="173495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DAEBA00F-3E9A-4D14-8F02-FD0BAC2D8A8F}" type="slidenum">
              <a:rPr lang="en-US" smtClean="0"/>
              <a:pPr>
                <a:defRPr/>
              </a:pPr>
              <a:t>7</a:t>
            </a:fld>
            <a:endParaRPr lang="en-US" dirty="0"/>
          </a:p>
        </p:txBody>
      </p:sp>
      <p:sp>
        <p:nvSpPr>
          <p:cNvPr id="4" name="Titre 4"/>
          <p:cNvSpPr txBox="1">
            <a:spLocks/>
          </p:cNvSpPr>
          <p:nvPr/>
        </p:nvSpPr>
        <p:spPr>
          <a:xfrm>
            <a:off x="0" y="369888"/>
            <a:ext cx="9143999" cy="611187"/>
          </a:xfrm>
          <a:prstGeom prst="rect">
            <a:avLst/>
          </a:prstGeom>
        </p:spPr>
        <p:txBody>
          <a:bodyPr>
            <a:no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a:lstStyle>
          <a:p>
            <a:pPr algn="ctr"/>
            <a:r>
              <a:rPr lang="fr-FR" altLang="fr-FR" sz="2800" dirty="0" smtClean="0"/>
              <a:t>Avec de nouvelles tendances :</a:t>
            </a:r>
            <a:endParaRPr lang="fr-FR" altLang="fr-FR" sz="2800" dirty="0" smtClean="0"/>
          </a:p>
          <a:p>
            <a:pPr algn="ctr"/>
            <a:r>
              <a:rPr lang="fr-FR" altLang="fr-FR" sz="2800" b="0" dirty="0" smtClean="0"/>
              <a:t>les librairies adoptent de nouvelles stratégies </a:t>
            </a:r>
            <a:endParaRPr lang="fr-FR" sz="2800" b="0" kern="0" dirty="0"/>
          </a:p>
        </p:txBody>
      </p:sp>
      <p:sp>
        <p:nvSpPr>
          <p:cNvPr id="6" name="Rectangle 5"/>
          <p:cNvSpPr/>
          <p:nvPr/>
        </p:nvSpPr>
        <p:spPr>
          <a:xfrm>
            <a:off x="360649" y="1427096"/>
            <a:ext cx="8498904" cy="424732"/>
          </a:xfrm>
          <a:prstGeom prst="rect">
            <a:avLst/>
          </a:prstGeom>
        </p:spPr>
        <p:txBody>
          <a:bodyPr wrap="square">
            <a:spAutoFit/>
          </a:bodyPr>
          <a:lstStyle/>
          <a:p>
            <a:r>
              <a:rPr lang="fr-FR" sz="2400" b="1" dirty="0" smtClean="0">
                <a:solidFill>
                  <a:schemeClr val="bg1">
                    <a:lumMod val="50000"/>
                  </a:schemeClr>
                </a:solidFill>
              </a:rPr>
              <a:t>Des librairies qui s’équipent </a:t>
            </a:r>
            <a:r>
              <a:rPr lang="fr-FR" sz="2400" b="1" dirty="0">
                <a:solidFill>
                  <a:schemeClr val="bg1">
                    <a:lumMod val="50000"/>
                  </a:schemeClr>
                </a:solidFill>
              </a:rPr>
              <a:t> </a:t>
            </a:r>
            <a:r>
              <a:rPr lang="fr-FR" sz="2400" b="1" dirty="0" smtClean="0">
                <a:solidFill>
                  <a:schemeClr val="bg1">
                    <a:lumMod val="50000"/>
                  </a:schemeClr>
                </a:solidFill>
              </a:rPr>
              <a:t>en </a:t>
            </a:r>
            <a:r>
              <a:rPr lang="fr-FR" sz="2400" b="1" dirty="0" smtClean="0">
                <a:solidFill>
                  <a:schemeClr val="bg1">
                    <a:lumMod val="50000"/>
                  </a:schemeClr>
                </a:solidFill>
              </a:rPr>
              <a:t>offre </a:t>
            </a:r>
            <a:r>
              <a:rPr lang="fr-FR" sz="2400" b="1" dirty="0" smtClean="0">
                <a:solidFill>
                  <a:schemeClr val="bg1">
                    <a:lumMod val="50000"/>
                  </a:schemeClr>
                </a:solidFill>
              </a:rPr>
              <a:t>numérique</a:t>
            </a:r>
            <a:endParaRPr lang="fr-FR" sz="2400" b="1" dirty="0">
              <a:solidFill>
                <a:schemeClr val="bg1">
                  <a:lumMod val="50000"/>
                </a:schemeClr>
              </a:solidFill>
            </a:endParaRPr>
          </a:p>
        </p:txBody>
      </p:sp>
      <p:pic>
        <p:nvPicPr>
          <p:cNvPr id="2050" name="Picture 2" descr="http://aldus2006.typepad.fr/.a/6a00d8342e8a5353ef01901d04c390970b-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1851828"/>
            <a:ext cx="3973809" cy="2628292"/>
          </a:xfrm>
          <a:prstGeom prst="rect">
            <a:avLst/>
          </a:prstGeom>
          <a:ln>
            <a:noFill/>
          </a:ln>
          <a:effectLst>
            <a:softEdge rad="112500"/>
          </a:effectLs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07" t="20468" r="39846" b="23333"/>
          <a:stretch/>
        </p:blipFill>
        <p:spPr bwMode="auto">
          <a:xfrm>
            <a:off x="4610101" y="2123524"/>
            <a:ext cx="4224624" cy="37239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95122" y="5847464"/>
            <a:ext cx="4880768" cy="424732"/>
          </a:xfrm>
          <a:prstGeom prst="rect">
            <a:avLst/>
          </a:prstGeom>
        </p:spPr>
        <p:txBody>
          <a:bodyPr wrap="square">
            <a:spAutoFit/>
          </a:bodyPr>
          <a:lstStyle/>
          <a:p>
            <a:pPr algn="ctr"/>
            <a:r>
              <a:rPr lang="fr-FR" sz="2400" b="1" dirty="0" smtClean="0">
                <a:solidFill>
                  <a:schemeClr val="bg1">
                    <a:lumMod val="50000"/>
                  </a:schemeClr>
                </a:solidFill>
              </a:rPr>
              <a:t>200 librairies équipées</a:t>
            </a:r>
            <a:endParaRPr lang="fr-FR" sz="2400" b="1" dirty="0">
              <a:solidFill>
                <a:schemeClr val="bg1">
                  <a:lumMod val="50000"/>
                </a:schemeClr>
              </a:solidFill>
            </a:endParaRPr>
          </a:p>
        </p:txBody>
      </p:sp>
      <p:sp>
        <p:nvSpPr>
          <p:cNvPr id="5" name="Rectangle 4"/>
          <p:cNvSpPr/>
          <p:nvPr/>
        </p:nvSpPr>
        <p:spPr>
          <a:xfrm>
            <a:off x="2639667" y="5847464"/>
            <a:ext cx="1886445" cy="830997"/>
          </a:xfrm>
          <a:prstGeom prst="rect">
            <a:avLst/>
          </a:prstGeom>
        </p:spPr>
        <p:txBody>
          <a:bodyPr wrap="square">
            <a:spAutoFit/>
          </a:bodyPr>
          <a:lstStyle/>
          <a:p>
            <a:r>
              <a:rPr lang="fr-FR" sz="1200" dirty="0"/>
              <a:t>Bleu clair : solution </a:t>
            </a:r>
            <a:r>
              <a:rPr lang="fr-FR" sz="1200" dirty="0" err="1"/>
              <a:t>ePagine</a:t>
            </a:r>
            <a:r>
              <a:rPr lang="fr-FR" sz="1200" dirty="0"/>
              <a:t/>
            </a:r>
            <a:br>
              <a:rPr lang="fr-FR" sz="1200" dirty="0"/>
            </a:br>
            <a:r>
              <a:rPr lang="fr-FR" sz="1200" dirty="0"/>
              <a:t>Jaune : solution Chapitre</a:t>
            </a:r>
            <a:br>
              <a:rPr lang="fr-FR" sz="1200" dirty="0"/>
            </a:br>
            <a:r>
              <a:rPr lang="fr-FR" sz="1200" dirty="0"/>
              <a:t>Vert : solution </a:t>
            </a:r>
            <a:r>
              <a:rPr lang="fr-FR" sz="1200" dirty="0" err="1"/>
              <a:t>Numilog</a:t>
            </a:r>
            <a:r>
              <a:rPr lang="fr-FR" sz="1200" dirty="0"/>
              <a:t/>
            </a:r>
            <a:br>
              <a:rPr lang="fr-FR" sz="1200" dirty="0"/>
            </a:br>
            <a:r>
              <a:rPr lang="fr-FR" sz="1200" dirty="0"/>
              <a:t>Rouge : solution </a:t>
            </a:r>
            <a:r>
              <a:rPr lang="fr-FR" sz="1200" dirty="0" err="1"/>
              <a:t>Tea</a:t>
            </a:r>
            <a:endParaRPr lang="fr-FR" sz="1200" dirty="0"/>
          </a:p>
        </p:txBody>
      </p:sp>
    </p:spTree>
    <p:extLst>
      <p:ext uri="{BB962C8B-B14F-4D97-AF65-F5344CB8AC3E}">
        <p14:creationId xmlns:p14="http://schemas.microsoft.com/office/powerpoint/2010/main" val="284443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DAEBA00F-3E9A-4D14-8F02-FD0BAC2D8A8F}" type="slidenum">
              <a:rPr lang="en-US" smtClean="0"/>
              <a:pPr>
                <a:defRPr/>
              </a:pPr>
              <a:t>8</a:t>
            </a:fld>
            <a:endParaRPr lang="en-US" dirty="0"/>
          </a:p>
        </p:txBody>
      </p:sp>
      <p:pic>
        <p:nvPicPr>
          <p:cNvPr id="3074" name="Picture 2" descr="Les applications et les ebooks interactifs remportent un grand succès auprès des jeunes lecte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16632"/>
            <a:ext cx="9143999" cy="5145631"/>
          </a:xfrm>
          <a:prstGeom prst="rect">
            <a:avLst/>
          </a:prstGeom>
          <a:ln>
            <a:noFill/>
          </a:ln>
          <a:effectLst>
            <a:softEdge rad="112500"/>
          </a:effectLst>
          <a:extLst/>
        </p:spPr>
      </p:pic>
      <p:sp>
        <p:nvSpPr>
          <p:cNvPr id="5" name="Titre 4"/>
          <p:cNvSpPr txBox="1">
            <a:spLocks/>
          </p:cNvSpPr>
          <p:nvPr/>
        </p:nvSpPr>
        <p:spPr>
          <a:xfrm>
            <a:off x="0" y="369888"/>
            <a:ext cx="9143999" cy="1453487"/>
          </a:xfrm>
          <a:prstGeom prst="rect">
            <a:avLst/>
          </a:prstGeom>
        </p:spPr>
        <p:txBody>
          <a:bodyPr>
            <a:no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a:lstStyle>
          <a:p>
            <a:pPr algn="ctr"/>
            <a:r>
              <a:rPr lang="fr-FR" sz="2800" kern="0" dirty="0" smtClean="0"/>
              <a:t>Avec de </a:t>
            </a:r>
            <a:r>
              <a:rPr lang="fr-FR" sz="2800" kern="0" dirty="0" smtClean="0"/>
              <a:t>nouvelles </a:t>
            </a:r>
            <a:r>
              <a:rPr lang="fr-FR" sz="2800" kern="0" dirty="0" smtClean="0"/>
              <a:t>tendances : </a:t>
            </a:r>
            <a:endParaRPr lang="fr-FR" sz="2800" kern="0" dirty="0" smtClean="0"/>
          </a:p>
          <a:p>
            <a:pPr algn="ctr"/>
            <a:r>
              <a:rPr lang="fr-FR" sz="2400" b="0" kern="0" dirty="0" smtClean="0"/>
              <a:t>le lancement de la première librairie numérique pour les enfants</a:t>
            </a:r>
            <a:endParaRPr lang="fr-FR" sz="2400" b="0" kern="0" dirty="0"/>
          </a:p>
        </p:txBody>
      </p:sp>
      <p:sp>
        <p:nvSpPr>
          <p:cNvPr id="6" name="Titre 4"/>
          <p:cNvSpPr txBox="1">
            <a:spLocks/>
          </p:cNvSpPr>
          <p:nvPr/>
        </p:nvSpPr>
        <p:spPr>
          <a:xfrm>
            <a:off x="0" y="4610747"/>
            <a:ext cx="9143999" cy="1785257"/>
          </a:xfrm>
          <a:prstGeom prst="rect">
            <a:avLst/>
          </a:prstGeom>
          <a:solidFill>
            <a:srgbClr val="FFFFFF"/>
          </a:solidFill>
        </p:spPr>
        <p:txBody>
          <a:bodyPr>
            <a:no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34" charset="0"/>
              </a:defRPr>
            </a:lvl5pPr>
            <a:lvl6pPr marL="457200" algn="l" rtl="0" fontAlgn="base">
              <a:lnSpc>
                <a:spcPct val="90000"/>
              </a:lnSpc>
              <a:spcBef>
                <a:spcPct val="0"/>
              </a:spcBef>
              <a:spcAft>
                <a:spcPct val="0"/>
              </a:spcAft>
              <a:defRPr sz="2000" b="1">
                <a:solidFill>
                  <a:schemeClr val="tx1"/>
                </a:solidFill>
                <a:latin typeface="Calibri" pitchFamily="34" charset="0"/>
              </a:defRPr>
            </a:lvl6pPr>
            <a:lvl7pPr marL="914400" algn="l" rtl="0" fontAlgn="base">
              <a:lnSpc>
                <a:spcPct val="90000"/>
              </a:lnSpc>
              <a:spcBef>
                <a:spcPct val="0"/>
              </a:spcBef>
              <a:spcAft>
                <a:spcPct val="0"/>
              </a:spcAft>
              <a:defRPr sz="2000" b="1">
                <a:solidFill>
                  <a:schemeClr val="tx1"/>
                </a:solidFill>
                <a:latin typeface="Calibri" pitchFamily="34" charset="0"/>
              </a:defRPr>
            </a:lvl7pPr>
            <a:lvl8pPr marL="1371600" algn="l" rtl="0" fontAlgn="base">
              <a:lnSpc>
                <a:spcPct val="90000"/>
              </a:lnSpc>
              <a:spcBef>
                <a:spcPct val="0"/>
              </a:spcBef>
              <a:spcAft>
                <a:spcPct val="0"/>
              </a:spcAft>
              <a:defRPr sz="2000" b="1">
                <a:solidFill>
                  <a:schemeClr val="tx1"/>
                </a:solidFill>
                <a:latin typeface="Calibri" pitchFamily="34" charset="0"/>
              </a:defRPr>
            </a:lvl8pPr>
            <a:lvl9pPr marL="1828800" algn="l" rtl="0" fontAlgn="base">
              <a:lnSpc>
                <a:spcPct val="90000"/>
              </a:lnSpc>
              <a:spcBef>
                <a:spcPct val="0"/>
              </a:spcBef>
              <a:spcAft>
                <a:spcPct val="0"/>
              </a:spcAft>
              <a:defRPr sz="2000" b="1">
                <a:solidFill>
                  <a:schemeClr val="tx1"/>
                </a:solidFill>
                <a:latin typeface="Calibri" pitchFamily="34" charset="0"/>
              </a:defRPr>
            </a:lvl9pPr>
          </a:lstStyle>
          <a:p>
            <a:pPr algn="ctr"/>
            <a:r>
              <a:rPr lang="fr-FR" i="1" kern="0" dirty="0" smtClean="0">
                <a:solidFill>
                  <a:schemeClr val="bg1">
                    <a:lumMod val="50000"/>
                  </a:schemeClr>
                </a:solidFill>
              </a:rPr>
              <a:t>Un marché qui </a:t>
            </a:r>
            <a:r>
              <a:rPr lang="fr-FR" sz="1800" i="1" kern="0" dirty="0" smtClean="0">
                <a:solidFill>
                  <a:schemeClr val="bg1">
                    <a:lumMod val="50000"/>
                  </a:schemeClr>
                </a:solidFill>
              </a:rPr>
              <a:t>commence</a:t>
            </a:r>
            <a:r>
              <a:rPr lang="fr-FR" i="1" kern="0" dirty="0" smtClean="0">
                <a:solidFill>
                  <a:schemeClr val="bg1">
                    <a:lumMod val="50000"/>
                  </a:schemeClr>
                </a:solidFill>
              </a:rPr>
              <a:t> à se structurer : </a:t>
            </a:r>
            <a:r>
              <a:rPr lang="fr-FR" b="0" i="1" dirty="0" smtClean="0">
                <a:solidFill>
                  <a:schemeClr val="bg1">
                    <a:lumMod val="50000"/>
                  </a:schemeClr>
                </a:solidFill>
              </a:rPr>
              <a:t> applications </a:t>
            </a:r>
            <a:r>
              <a:rPr lang="fr-FR" b="0" i="1" dirty="0">
                <a:solidFill>
                  <a:schemeClr val="bg1">
                    <a:lumMod val="50000"/>
                  </a:schemeClr>
                </a:solidFill>
              </a:rPr>
              <a:t>et </a:t>
            </a:r>
            <a:r>
              <a:rPr lang="fr-FR" b="0" i="1" dirty="0" err="1" smtClean="0">
                <a:solidFill>
                  <a:schemeClr val="bg1">
                    <a:lumMod val="50000"/>
                  </a:schemeClr>
                </a:solidFill>
              </a:rPr>
              <a:t>ebooks</a:t>
            </a:r>
            <a:r>
              <a:rPr lang="fr-FR" b="0" i="1" dirty="0" smtClean="0">
                <a:solidFill>
                  <a:schemeClr val="bg1">
                    <a:lumMod val="50000"/>
                  </a:schemeClr>
                </a:solidFill>
              </a:rPr>
              <a:t> </a:t>
            </a:r>
            <a:r>
              <a:rPr lang="fr-FR" b="0" i="1" dirty="0">
                <a:solidFill>
                  <a:schemeClr val="bg1">
                    <a:lumMod val="50000"/>
                  </a:schemeClr>
                </a:solidFill>
              </a:rPr>
              <a:t>interactifs</a:t>
            </a:r>
            <a:r>
              <a:rPr lang="fr-FR" b="0" i="1" dirty="0" smtClean="0">
                <a:solidFill>
                  <a:schemeClr val="bg1">
                    <a:lumMod val="50000"/>
                  </a:schemeClr>
                </a:solidFill>
              </a:rPr>
              <a:t>,</a:t>
            </a:r>
            <a:r>
              <a:rPr lang="fr-FR" b="0" i="1" dirty="0">
                <a:solidFill>
                  <a:schemeClr val="bg1">
                    <a:lumMod val="50000"/>
                  </a:schemeClr>
                </a:solidFill>
              </a:rPr>
              <a:t> </a:t>
            </a:r>
            <a:r>
              <a:rPr lang="fr-FR" b="0" i="1" dirty="0" smtClean="0">
                <a:solidFill>
                  <a:schemeClr val="bg1">
                    <a:lumMod val="50000"/>
                  </a:schemeClr>
                </a:solidFill>
              </a:rPr>
              <a:t>700.000</a:t>
            </a:r>
            <a:r>
              <a:rPr lang="fr-FR" b="0" i="1" dirty="0">
                <a:solidFill>
                  <a:schemeClr val="bg1">
                    <a:lumMod val="50000"/>
                  </a:schemeClr>
                </a:solidFill>
              </a:rPr>
              <a:t> à 800.000 applications utilisées dans le </a:t>
            </a:r>
            <a:r>
              <a:rPr lang="fr-FR" b="0" i="1" dirty="0" smtClean="0">
                <a:solidFill>
                  <a:schemeClr val="bg1">
                    <a:lumMod val="50000"/>
                  </a:schemeClr>
                </a:solidFill>
              </a:rPr>
              <a:t>monde  dont 250</a:t>
            </a:r>
            <a:r>
              <a:rPr lang="fr-FR" b="0" i="1" dirty="0">
                <a:solidFill>
                  <a:schemeClr val="bg1">
                    <a:lumMod val="50000"/>
                  </a:schemeClr>
                </a:solidFill>
              </a:rPr>
              <a:t> 000 </a:t>
            </a:r>
            <a:r>
              <a:rPr lang="fr-FR" b="0" i="1" dirty="0" smtClean="0">
                <a:solidFill>
                  <a:schemeClr val="bg1">
                    <a:lumMod val="50000"/>
                  </a:schemeClr>
                </a:solidFill>
              </a:rPr>
              <a:t>ludo-éducatives.  </a:t>
            </a:r>
            <a:endParaRPr lang="fr-FR" i="1" kern="0" dirty="0">
              <a:solidFill>
                <a:schemeClr val="bg1">
                  <a:lumMod val="50000"/>
                </a:schemeClr>
              </a:solidFill>
            </a:endParaRPr>
          </a:p>
        </p:txBody>
      </p:sp>
    </p:spTree>
    <p:extLst>
      <p:ext uri="{BB962C8B-B14F-4D97-AF65-F5344CB8AC3E}">
        <p14:creationId xmlns:p14="http://schemas.microsoft.com/office/powerpoint/2010/main" val="217105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3"/>
          <p:cNvSpPr>
            <a:spLocks noChangeAspect="1"/>
          </p:cNvSpPr>
          <p:nvPr/>
        </p:nvSpPr>
        <p:spPr bwMode="auto">
          <a:xfrm rot="16200000">
            <a:off x="1123979" y="-1133504"/>
            <a:ext cx="6886519" cy="9153527"/>
          </a:xfrm>
          <a:custGeom>
            <a:avLst/>
            <a:gdLst>
              <a:gd name="T0" fmla="*/ 3954033 w 1961"/>
              <a:gd name="T1" fmla="*/ 3465494 h 2159"/>
              <a:gd name="T2" fmla="*/ 6223000 w 1961"/>
              <a:gd name="T3" fmla="*/ 0 h 2159"/>
              <a:gd name="T4" fmla="*/ 0 w 1961"/>
              <a:gd name="T5" fmla="*/ 0 h 2159"/>
              <a:gd name="T6" fmla="*/ 0 w 1961"/>
              <a:gd name="T7" fmla="*/ 6851650 h 2159"/>
              <a:gd name="T8" fmla="*/ 6061158 w 1961"/>
              <a:gd name="T9" fmla="*/ 6851650 h 2159"/>
              <a:gd name="T10" fmla="*/ 3954033 w 1961"/>
              <a:gd name="T11" fmla="*/ 3465494 h 2159"/>
              <a:gd name="T12" fmla="*/ 0 60000 65536"/>
              <a:gd name="T13" fmla="*/ 0 60000 65536"/>
              <a:gd name="T14" fmla="*/ 0 60000 65536"/>
              <a:gd name="T15" fmla="*/ 0 60000 65536"/>
              <a:gd name="T16" fmla="*/ 0 60000 65536"/>
              <a:gd name="T17" fmla="*/ 0 60000 65536"/>
              <a:gd name="T18" fmla="*/ 0 w 1961"/>
              <a:gd name="T19" fmla="*/ 0 h 2159"/>
              <a:gd name="T20" fmla="*/ 1961 w 1961"/>
              <a:gd name="T21" fmla="*/ 2159 h 2159"/>
            </a:gdLst>
            <a:ahLst/>
            <a:cxnLst>
              <a:cxn ang="T12">
                <a:pos x="T0" y="T1"/>
              </a:cxn>
              <a:cxn ang="T13">
                <a:pos x="T2" y="T3"/>
              </a:cxn>
              <a:cxn ang="T14">
                <a:pos x="T4" y="T5"/>
              </a:cxn>
              <a:cxn ang="T15">
                <a:pos x="T6" y="T7"/>
              </a:cxn>
              <a:cxn ang="T16">
                <a:pos x="T8" y="T9"/>
              </a:cxn>
              <a:cxn ang="T17">
                <a:pos x="T10" y="T11"/>
              </a:cxn>
            </a:cxnLst>
            <a:rect l="T18" t="T19" r="T20" b="T21"/>
            <a:pathLst>
              <a:path w="1961" h="2159">
                <a:moveTo>
                  <a:pt x="1246" y="1092"/>
                </a:moveTo>
                <a:cubicBezTo>
                  <a:pt x="1246" y="603"/>
                  <a:pt x="1540" y="184"/>
                  <a:pt x="1961" y="0"/>
                </a:cubicBezTo>
                <a:cubicBezTo>
                  <a:pt x="0" y="0"/>
                  <a:pt x="0" y="0"/>
                  <a:pt x="0" y="0"/>
                </a:cubicBezTo>
                <a:cubicBezTo>
                  <a:pt x="0" y="2159"/>
                  <a:pt x="0" y="2159"/>
                  <a:pt x="0" y="2159"/>
                </a:cubicBezTo>
                <a:cubicBezTo>
                  <a:pt x="1910" y="2159"/>
                  <a:pt x="1910" y="2159"/>
                  <a:pt x="1910" y="2159"/>
                </a:cubicBezTo>
                <a:cubicBezTo>
                  <a:pt x="1516" y="1965"/>
                  <a:pt x="1246" y="1560"/>
                  <a:pt x="1246" y="1092"/>
                </a:cubicBezTo>
                <a:close/>
              </a:path>
            </a:pathLst>
          </a:custGeom>
          <a:solidFill>
            <a:srgbClr val="BCBEC0"/>
          </a:solidFill>
          <a:ln>
            <a:noFill/>
          </a:ln>
          <a:extLst/>
        </p:spPr>
        <p:txBody>
          <a:bodyPr/>
          <a:lstStyle/>
          <a:p>
            <a:endParaRPr lang="fr-FR"/>
          </a:p>
        </p:txBody>
      </p:sp>
      <p:grpSp>
        <p:nvGrpSpPr>
          <p:cNvPr id="8" name="Group 21"/>
          <p:cNvGrpSpPr>
            <a:grpSpLocks noChangeAspect="1"/>
          </p:cNvGrpSpPr>
          <p:nvPr/>
        </p:nvGrpSpPr>
        <p:grpSpPr bwMode="auto">
          <a:xfrm>
            <a:off x="150813" y="150813"/>
            <a:ext cx="522287" cy="468312"/>
            <a:chOff x="1352" y="681"/>
            <a:chExt cx="3519" cy="3153"/>
          </a:xfrm>
        </p:grpSpPr>
        <p:sp>
          <p:nvSpPr>
            <p:cNvPr id="9" name="Freeform 22"/>
            <p:cNvSpPr>
              <a:spLocks noChangeAspect="1"/>
            </p:cNvSpPr>
            <p:nvPr/>
          </p:nvSpPr>
          <p:spPr bwMode="auto">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0" name="Freeform 23"/>
            <p:cNvSpPr>
              <a:spLocks noChangeAspect="1"/>
            </p:cNvSpPr>
            <p:nvPr/>
          </p:nvSpPr>
          <p:spPr bwMode="auto">
            <a:xfrm>
              <a:off x="2708" y="1843"/>
              <a:ext cx="75" cy="54"/>
            </a:xfrm>
            <a:custGeom>
              <a:avLst/>
              <a:gdLst>
                <a:gd name="T0" fmla="*/ 15 w 81"/>
                <a:gd name="T1" fmla="*/ 33 h 66"/>
                <a:gd name="T2" fmla="*/ 15 w 81"/>
                <a:gd name="T3" fmla="*/ 33 h 66"/>
                <a:gd name="T4" fmla="*/ 0 w 81"/>
                <a:gd name="T5" fmla="*/ 44 h 66"/>
                <a:gd name="T6" fmla="*/ 73 w 81"/>
                <a:gd name="T7" fmla="*/ 18 h 66"/>
                <a:gd name="T8" fmla="*/ 75 w 81"/>
                <a:gd name="T9" fmla="*/ 0 h 66"/>
                <a:gd name="T10" fmla="*/ 15 w 81"/>
                <a:gd name="T11" fmla="*/ 33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1" name="Freeform 24"/>
            <p:cNvSpPr>
              <a:spLocks noChangeAspect="1"/>
            </p:cNvSpPr>
            <p:nvPr/>
          </p:nvSpPr>
          <p:spPr bwMode="auto">
            <a:xfrm>
              <a:off x="2869" y="1972"/>
              <a:ext cx="65" cy="54"/>
            </a:xfrm>
            <a:custGeom>
              <a:avLst/>
              <a:gdLst>
                <a:gd name="T0" fmla="*/ 22 w 81"/>
                <a:gd name="T1" fmla="*/ 1 h 63"/>
                <a:gd name="T2" fmla="*/ 22 w 81"/>
                <a:gd name="T3" fmla="*/ 1 h 63"/>
                <a:gd name="T4" fmla="*/ 0 w 81"/>
                <a:gd name="T5" fmla="*/ 0 h 63"/>
                <a:gd name="T6" fmla="*/ 26 w 81"/>
                <a:gd name="T7" fmla="*/ 50 h 63"/>
                <a:gd name="T8" fmla="*/ 43 w 81"/>
                <a:gd name="T9" fmla="*/ 54 h 63"/>
                <a:gd name="T10" fmla="*/ 2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2" name="Freeform 25"/>
            <p:cNvSpPr>
              <a:spLocks noChangeAspect="1"/>
            </p:cNvSpPr>
            <p:nvPr/>
          </p:nvSpPr>
          <p:spPr bwMode="auto">
            <a:xfrm>
              <a:off x="2622" y="1413"/>
              <a:ext cx="86" cy="75"/>
            </a:xfrm>
            <a:custGeom>
              <a:avLst/>
              <a:gdLst>
                <a:gd name="T0" fmla="*/ 18 w 96"/>
                <a:gd name="T1" fmla="*/ 47 h 79"/>
                <a:gd name="T2" fmla="*/ 18 w 96"/>
                <a:gd name="T3" fmla="*/ 47 h 79"/>
                <a:gd name="T4" fmla="*/ 0 w 96"/>
                <a:gd name="T5" fmla="*/ 61 h 79"/>
                <a:gd name="T6" fmla="*/ 80 w 96"/>
                <a:gd name="T7" fmla="*/ 26 h 79"/>
                <a:gd name="T8" fmla="*/ 86 w 96"/>
                <a:gd name="T9" fmla="*/ 0 h 79"/>
                <a:gd name="T10" fmla="*/ 18 w 96"/>
                <a:gd name="T11" fmla="*/ 47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3" name="Freeform 26"/>
            <p:cNvSpPr>
              <a:spLocks noChangeAspect="1"/>
            </p:cNvSpPr>
            <p:nvPr/>
          </p:nvSpPr>
          <p:spPr bwMode="auto">
            <a:xfrm>
              <a:off x="2568" y="1563"/>
              <a:ext cx="75" cy="76"/>
            </a:xfrm>
            <a:custGeom>
              <a:avLst/>
              <a:gdLst>
                <a:gd name="T0" fmla="*/ 75 w 77"/>
                <a:gd name="T1" fmla="*/ 22 h 77"/>
                <a:gd name="T2" fmla="*/ 75 w 77"/>
                <a:gd name="T3" fmla="*/ 22 h 77"/>
                <a:gd name="T4" fmla="*/ 69 w 77"/>
                <a:gd name="T5" fmla="*/ 0 h 77"/>
                <a:gd name="T6" fmla="*/ 0 w 77"/>
                <a:gd name="T7" fmla="*/ 43 h 77"/>
                <a:gd name="T8" fmla="*/ 0 w 77"/>
                <a:gd name="T9" fmla="*/ 61 h 77"/>
                <a:gd name="T10" fmla="*/ 75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4" name="Freeform 27"/>
            <p:cNvSpPr>
              <a:spLocks noChangeAspect="1"/>
            </p:cNvSpPr>
            <p:nvPr/>
          </p:nvSpPr>
          <p:spPr bwMode="auto">
            <a:xfrm>
              <a:off x="2547" y="1725"/>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5" name="Freeform 28"/>
            <p:cNvSpPr>
              <a:spLocks noChangeAspect="1"/>
            </p:cNvSpPr>
            <p:nvPr/>
          </p:nvSpPr>
          <p:spPr bwMode="auto">
            <a:xfrm>
              <a:off x="2773" y="1176"/>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6" name="Freeform 29"/>
            <p:cNvSpPr>
              <a:spLocks noChangeAspect="1"/>
            </p:cNvSpPr>
            <p:nvPr/>
          </p:nvSpPr>
          <p:spPr bwMode="auto">
            <a:xfrm>
              <a:off x="2955" y="1111"/>
              <a:ext cx="76" cy="87"/>
            </a:xfrm>
            <a:custGeom>
              <a:avLst/>
              <a:gdLst>
                <a:gd name="T0" fmla="*/ 41 w 86"/>
                <a:gd name="T1" fmla="*/ 7 h 92"/>
                <a:gd name="T2" fmla="*/ 41 w 86"/>
                <a:gd name="T3" fmla="*/ 7 h 92"/>
                <a:gd name="T4" fmla="*/ 19 w 86"/>
                <a:gd name="T5" fmla="*/ 0 h 92"/>
                <a:gd name="T6" fmla="*/ 12 w 86"/>
                <a:gd name="T7" fmla="*/ 62 h 92"/>
                <a:gd name="T8" fmla="*/ 24 w 86"/>
                <a:gd name="T9" fmla="*/ 87 h 92"/>
                <a:gd name="T10" fmla="*/ 41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7" name="Freeform 30"/>
            <p:cNvSpPr>
              <a:spLocks noChangeAspect="1" noEditPoints="1"/>
            </p:cNvSpPr>
            <p:nvPr/>
          </p:nvSpPr>
          <p:spPr bwMode="auto">
            <a:xfrm>
              <a:off x="3149" y="929"/>
              <a:ext cx="667" cy="1678"/>
            </a:xfrm>
            <a:custGeom>
              <a:avLst/>
              <a:gdLst>
                <a:gd name="T0" fmla="*/ 415 w 724"/>
                <a:gd name="T1" fmla="*/ 735 h 1845"/>
                <a:gd name="T2" fmla="*/ 415 w 724"/>
                <a:gd name="T3" fmla="*/ 735 h 1845"/>
                <a:gd name="T4" fmla="*/ 300 w 724"/>
                <a:gd name="T5" fmla="*/ 706 h 1845"/>
                <a:gd name="T6" fmla="*/ 439 w 724"/>
                <a:gd name="T7" fmla="*/ 678 h 1845"/>
                <a:gd name="T8" fmla="*/ 454 w 724"/>
                <a:gd name="T9" fmla="*/ 703 h 1845"/>
                <a:gd name="T10" fmla="*/ 415 w 724"/>
                <a:gd name="T11" fmla="*/ 735 h 1845"/>
                <a:gd name="T12" fmla="*/ 415 w 724"/>
                <a:gd name="T13" fmla="*/ 735 h 1845"/>
                <a:gd name="T14" fmla="*/ 589 w 724"/>
                <a:gd name="T15" fmla="*/ 765 h 1845"/>
                <a:gd name="T16" fmla="*/ 589 w 724"/>
                <a:gd name="T17" fmla="*/ 765 h 1845"/>
                <a:gd name="T18" fmla="*/ 554 w 724"/>
                <a:gd name="T19" fmla="*/ 638 h 1845"/>
                <a:gd name="T20" fmla="*/ 584 w 724"/>
                <a:gd name="T21" fmla="*/ 588 h 1845"/>
                <a:gd name="T22" fmla="*/ 578 w 724"/>
                <a:gd name="T23" fmla="*/ 434 h 1845"/>
                <a:gd name="T24" fmla="*/ 591 w 724"/>
                <a:gd name="T25" fmla="*/ 421 h 1845"/>
                <a:gd name="T26" fmla="*/ 578 w 724"/>
                <a:gd name="T27" fmla="*/ 377 h 1845"/>
                <a:gd name="T28" fmla="*/ 567 w 724"/>
                <a:gd name="T29" fmla="*/ 311 h 1845"/>
                <a:gd name="T30" fmla="*/ 544 w 724"/>
                <a:gd name="T31" fmla="*/ 260 h 1845"/>
                <a:gd name="T32" fmla="*/ 555 w 724"/>
                <a:gd name="T33" fmla="*/ 236 h 1845"/>
                <a:gd name="T34" fmla="*/ 516 w 724"/>
                <a:gd name="T35" fmla="*/ 215 h 1845"/>
                <a:gd name="T36" fmla="*/ 482 w 724"/>
                <a:gd name="T37" fmla="*/ 194 h 1845"/>
                <a:gd name="T38" fmla="*/ 474 w 724"/>
                <a:gd name="T39" fmla="*/ 164 h 1845"/>
                <a:gd name="T40" fmla="*/ 445 w 724"/>
                <a:gd name="T41" fmla="*/ 177 h 1845"/>
                <a:gd name="T42" fmla="*/ 439 w 724"/>
                <a:gd name="T43" fmla="*/ 140 h 1845"/>
                <a:gd name="T44" fmla="*/ 400 w 724"/>
                <a:gd name="T45" fmla="*/ 156 h 1845"/>
                <a:gd name="T46" fmla="*/ 379 w 724"/>
                <a:gd name="T47" fmla="*/ 108 h 1845"/>
                <a:gd name="T48" fmla="*/ 358 w 724"/>
                <a:gd name="T49" fmla="*/ 113 h 1845"/>
                <a:gd name="T50" fmla="*/ 328 w 724"/>
                <a:gd name="T51" fmla="*/ 136 h 1845"/>
                <a:gd name="T52" fmla="*/ 328 w 724"/>
                <a:gd name="T53" fmla="*/ 92 h 1845"/>
                <a:gd name="T54" fmla="*/ 314 w 724"/>
                <a:gd name="T55" fmla="*/ 85 h 1845"/>
                <a:gd name="T56" fmla="*/ 289 w 724"/>
                <a:gd name="T57" fmla="*/ 74 h 1845"/>
                <a:gd name="T58" fmla="*/ 254 w 724"/>
                <a:gd name="T59" fmla="*/ 88 h 1845"/>
                <a:gd name="T60" fmla="*/ 269 w 724"/>
                <a:gd name="T61" fmla="*/ 46 h 1845"/>
                <a:gd name="T62" fmla="*/ 225 w 724"/>
                <a:gd name="T63" fmla="*/ 96 h 1845"/>
                <a:gd name="T64" fmla="*/ 199 w 724"/>
                <a:gd name="T65" fmla="*/ 102 h 1845"/>
                <a:gd name="T66" fmla="*/ 245 w 724"/>
                <a:gd name="T67" fmla="*/ 39 h 1845"/>
                <a:gd name="T68" fmla="*/ 197 w 724"/>
                <a:gd name="T69" fmla="*/ 83 h 1845"/>
                <a:gd name="T70" fmla="*/ 159 w 724"/>
                <a:gd name="T71" fmla="*/ 89 h 1845"/>
                <a:gd name="T72" fmla="*/ 171 w 724"/>
                <a:gd name="T73" fmla="*/ 35 h 1845"/>
                <a:gd name="T74" fmla="*/ 159 w 724"/>
                <a:gd name="T75" fmla="*/ 63 h 1845"/>
                <a:gd name="T76" fmla="*/ 153 w 724"/>
                <a:gd name="T77" fmla="*/ 33 h 1845"/>
                <a:gd name="T78" fmla="*/ 131 w 724"/>
                <a:gd name="T79" fmla="*/ 104 h 1845"/>
                <a:gd name="T80" fmla="*/ 116 w 724"/>
                <a:gd name="T81" fmla="*/ 35 h 1845"/>
                <a:gd name="T82" fmla="*/ 74 w 724"/>
                <a:gd name="T83" fmla="*/ 102 h 1845"/>
                <a:gd name="T84" fmla="*/ 52 w 724"/>
                <a:gd name="T85" fmla="*/ 106 h 1845"/>
                <a:gd name="T86" fmla="*/ 34 w 724"/>
                <a:gd name="T87" fmla="*/ 39 h 1845"/>
                <a:gd name="T88" fmla="*/ 5 w 724"/>
                <a:gd name="T89" fmla="*/ 1644 h 1845"/>
                <a:gd name="T90" fmla="*/ 0 w 724"/>
                <a:gd name="T91" fmla="*/ 1673 h 1845"/>
                <a:gd name="T92" fmla="*/ 149 w 724"/>
                <a:gd name="T93" fmla="*/ 1658 h 1845"/>
                <a:gd name="T94" fmla="*/ 487 w 724"/>
                <a:gd name="T95" fmla="*/ 1675 h 1845"/>
                <a:gd name="T96" fmla="*/ 566 w 724"/>
                <a:gd name="T97" fmla="*/ 1663 h 1845"/>
                <a:gd name="T98" fmla="*/ 388 w 724"/>
                <a:gd name="T99" fmla="*/ 1617 h 1845"/>
                <a:gd name="T100" fmla="*/ 251 w 724"/>
                <a:gd name="T101" fmla="*/ 1513 h 1845"/>
                <a:gd name="T102" fmla="*/ 218 w 724"/>
                <a:gd name="T103" fmla="*/ 1424 h 1845"/>
                <a:gd name="T104" fmla="*/ 220 w 724"/>
                <a:gd name="T105" fmla="*/ 1302 h 1845"/>
                <a:gd name="T106" fmla="*/ 290 w 724"/>
                <a:gd name="T107" fmla="*/ 1277 h 1845"/>
                <a:gd name="T108" fmla="*/ 540 w 724"/>
                <a:gd name="T109" fmla="*/ 1261 h 1845"/>
                <a:gd name="T110" fmla="*/ 557 w 724"/>
                <a:gd name="T111" fmla="*/ 1170 h 1845"/>
                <a:gd name="T112" fmla="*/ 561 w 724"/>
                <a:gd name="T113" fmla="*/ 1112 h 1845"/>
                <a:gd name="T114" fmla="*/ 580 w 724"/>
                <a:gd name="T115" fmla="*/ 1068 h 1845"/>
                <a:gd name="T116" fmla="*/ 544 w 724"/>
                <a:gd name="T117" fmla="*/ 1030 h 1845"/>
                <a:gd name="T118" fmla="*/ 599 w 724"/>
                <a:gd name="T119" fmla="*/ 984 h 1845"/>
                <a:gd name="T120" fmla="*/ 572 w 724"/>
                <a:gd name="T121" fmla="*/ 926 h 1845"/>
                <a:gd name="T122" fmla="*/ 649 w 724"/>
                <a:gd name="T123" fmla="*/ 872 h 1845"/>
                <a:gd name="T124" fmla="*/ 589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8" name="Freeform 31"/>
            <p:cNvSpPr>
              <a:spLocks noChangeAspect="1"/>
            </p:cNvSpPr>
            <p:nvPr/>
          </p:nvSpPr>
          <p:spPr bwMode="auto">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19" name="Freeform 32"/>
            <p:cNvSpPr>
              <a:spLocks noChangeAspect="1" noEditPoints="1"/>
            </p:cNvSpPr>
            <p:nvPr/>
          </p:nvSpPr>
          <p:spPr bwMode="auto">
            <a:xfrm>
              <a:off x="3235" y="2758"/>
              <a:ext cx="581" cy="570"/>
            </a:xfrm>
            <a:custGeom>
              <a:avLst/>
              <a:gdLst>
                <a:gd name="T0" fmla="*/ 292 w 639"/>
                <a:gd name="T1" fmla="*/ 570 h 621"/>
                <a:gd name="T2" fmla="*/ 292 w 639"/>
                <a:gd name="T3" fmla="*/ 570 h 621"/>
                <a:gd name="T4" fmla="*/ 581 w 639"/>
                <a:gd name="T5" fmla="*/ 282 h 621"/>
                <a:gd name="T6" fmla="*/ 292 w 639"/>
                <a:gd name="T7" fmla="*/ 0 h 621"/>
                <a:gd name="T8" fmla="*/ 0 w 639"/>
                <a:gd name="T9" fmla="*/ 282 h 621"/>
                <a:gd name="T10" fmla="*/ 292 w 639"/>
                <a:gd name="T11" fmla="*/ 570 h 621"/>
                <a:gd name="T12" fmla="*/ 292 w 639"/>
                <a:gd name="T13" fmla="*/ 570 h 621"/>
                <a:gd name="T14" fmla="*/ 147 w 639"/>
                <a:gd name="T15" fmla="*/ 282 h 621"/>
                <a:gd name="T16" fmla="*/ 147 w 639"/>
                <a:gd name="T17" fmla="*/ 282 h 621"/>
                <a:gd name="T18" fmla="*/ 292 w 639"/>
                <a:gd name="T19" fmla="*/ 115 h 621"/>
                <a:gd name="T20" fmla="*/ 434 w 639"/>
                <a:gd name="T21" fmla="*/ 282 h 621"/>
                <a:gd name="T22" fmla="*/ 292 w 639"/>
                <a:gd name="T23" fmla="*/ 454 h 621"/>
                <a:gd name="T24" fmla="*/ 147 w 639"/>
                <a:gd name="T25" fmla="*/ 28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0" name="Freeform 33"/>
            <p:cNvSpPr>
              <a:spLocks noChangeAspect="1"/>
            </p:cNvSpPr>
            <p:nvPr/>
          </p:nvSpPr>
          <p:spPr bwMode="auto">
            <a:xfrm>
              <a:off x="3892" y="2758"/>
              <a:ext cx="409" cy="570"/>
            </a:xfrm>
            <a:custGeom>
              <a:avLst/>
              <a:gdLst>
                <a:gd name="T0" fmla="*/ 350 w 441"/>
                <a:gd name="T1" fmla="*/ 117 h 621"/>
                <a:gd name="T2" fmla="*/ 350 w 441"/>
                <a:gd name="T3" fmla="*/ 117 h 621"/>
                <a:gd name="T4" fmla="*/ 250 w 441"/>
                <a:gd name="T5" fmla="*/ 105 h 621"/>
                <a:gd name="T6" fmla="*/ 151 w 441"/>
                <a:gd name="T7" fmla="*/ 147 h 621"/>
                <a:gd name="T8" fmla="*/ 269 w 441"/>
                <a:gd name="T9" fmla="*/ 239 h 621"/>
                <a:gd name="T10" fmla="*/ 409 w 441"/>
                <a:gd name="T11" fmla="*/ 407 h 621"/>
                <a:gd name="T12" fmla="*/ 173 w 441"/>
                <a:gd name="T13" fmla="*/ 570 h 621"/>
                <a:gd name="T14" fmla="*/ 10 w 441"/>
                <a:gd name="T15" fmla="*/ 545 h 621"/>
                <a:gd name="T16" fmla="*/ 10 w 441"/>
                <a:gd name="T17" fmla="*/ 430 h 621"/>
                <a:gd name="T18" fmla="*/ 179 w 441"/>
                <a:gd name="T19" fmla="*/ 464 h 621"/>
                <a:gd name="T20" fmla="*/ 259 w 441"/>
                <a:gd name="T21" fmla="*/ 411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1" name="Freeform 34"/>
            <p:cNvSpPr>
              <a:spLocks noChangeAspect="1"/>
            </p:cNvSpPr>
            <p:nvPr/>
          </p:nvSpPr>
          <p:spPr bwMode="auto">
            <a:xfrm>
              <a:off x="1772" y="2564"/>
              <a:ext cx="215" cy="743"/>
            </a:xfrm>
            <a:custGeom>
              <a:avLst/>
              <a:gdLst>
                <a:gd name="T0" fmla="*/ 17 w 229"/>
                <a:gd name="T1" fmla="*/ 743 h 817"/>
                <a:gd name="T2" fmla="*/ 17 w 229"/>
                <a:gd name="T3" fmla="*/ 743 h 817"/>
                <a:gd name="T4" fmla="*/ 23 w 229"/>
                <a:gd name="T5" fmla="*/ 551 h 817"/>
                <a:gd name="T6" fmla="*/ 23 w 229"/>
                <a:gd name="T7" fmla="*/ 261 h 817"/>
                <a:gd name="T8" fmla="*/ 0 w 229"/>
                <a:gd name="T9" fmla="*/ 0 h 817"/>
                <a:gd name="T10" fmla="*/ 198 w 229"/>
                <a:gd name="T11" fmla="*/ 0 h 817"/>
                <a:gd name="T12" fmla="*/ 192 w 229"/>
                <a:gd name="T13" fmla="*/ 211 h 817"/>
                <a:gd name="T14" fmla="*/ 192 w 229"/>
                <a:gd name="T15" fmla="*/ 482 h 817"/>
                <a:gd name="T16" fmla="*/ 215 w 229"/>
                <a:gd name="T17" fmla="*/ 743 h 817"/>
                <a:gd name="T18" fmla="*/ 17 w 229"/>
                <a:gd name="T19" fmla="*/ 7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 name="Freeform 35"/>
            <p:cNvSpPr>
              <a:spLocks noChangeAspect="1" noEditPoints="1"/>
            </p:cNvSpPr>
            <p:nvPr/>
          </p:nvSpPr>
          <p:spPr bwMode="auto">
            <a:xfrm>
              <a:off x="2095" y="2758"/>
              <a:ext cx="602" cy="785"/>
            </a:xfrm>
            <a:custGeom>
              <a:avLst/>
              <a:gdLst>
                <a:gd name="T0" fmla="*/ 191 w 662"/>
                <a:gd name="T1" fmla="*/ 774 h 863"/>
                <a:gd name="T2" fmla="*/ 191 w 662"/>
                <a:gd name="T3" fmla="*/ 774 h 863"/>
                <a:gd name="T4" fmla="*/ 180 w 662"/>
                <a:gd name="T5" fmla="*/ 575 h 863"/>
                <a:gd name="T6" fmla="*/ 180 w 662"/>
                <a:gd name="T7" fmla="*/ 513 h 863"/>
                <a:gd name="T8" fmla="*/ 350 w 662"/>
                <a:gd name="T9" fmla="*/ 565 h 863"/>
                <a:gd name="T10" fmla="*/ 602 w 662"/>
                <a:gd name="T11" fmla="*/ 293 h 863"/>
                <a:gd name="T12" fmla="*/ 344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3 h 863"/>
                <a:gd name="T24" fmla="*/ 11 w 662"/>
                <a:gd name="T25" fmla="*/ 785 h 863"/>
                <a:gd name="T26" fmla="*/ 191 w 662"/>
                <a:gd name="T27" fmla="*/ 774 h 863"/>
                <a:gd name="T28" fmla="*/ 191 w 662"/>
                <a:gd name="T29" fmla="*/ 774 h 863"/>
                <a:gd name="T30" fmla="*/ 169 w 662"/>
                <a:gd name="T31" fmla="*/ 294 h 863"/>
                <a:gd name="T32" fmla="*/ 169 w 662"/>
                <a:gd name="T33" fmla="*/ 294 h 863"/>
                <a:gd name="T34" fmla="*/ 307 w 662"/>
                <a:gd name="T35" fmla="*/ 114 h 863"/>
                <a:gd name="T36" fmla="*/ 455 w 662"/>
                <a:gd name="T37" fmla="*/ 294 h 863"/>
                <a:gd name="T38" fmla="*/ 314 w 662"/>
                <a:gd name="T39" fmla="*/ 450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3" name="Freeform 36"/>
            <p:cNvSpPr>
              <a:spLocks noChangeAspect="1"/>
            </p:cNvSpPr>
            <p:nvPr/>
          </p:nvSpPr>
          <p:spPr bwMode="auto">
            <a:xfrm>
              <a:off x="2773" y="2758"/>
              <a:ext cx="398" cy="570"/>
            </a:xfrm>
            <a:custGeom>
              <a:avLst/>
              <a:gdLst>
                <a:gd name="T0" fmla="*/ 329 w 440"/>
                <a:gd name="T1" fmla="*/ 116 h 621"/>
                <a:gd name="T2" fmla="*/ 329 w 440"/>
                <a:gd name="T3" fmla="*/ 116 h 621"/>
                <a:gd name="T4" fmla="*/ 244 w 440"/>
                <a:gd name="T5" fmla="*/ 105 h 621"/>
                <a:gd name="T6" fmla="*/ 147 w 440"/>
                <a:gd name="T7" fmla="*/ 147 h 621"/>
                <a:gd name="T8" fmla="*/ 261 w 440"/>
                <a:gd name="T9" fmla="*/ 239 h 621"/>
                <a:gd name="T10" fmla="*/ 398 w 440"/>
                <a:gd name="T11" fmla="*/ 407 h 621"/>
                <a:gd name="T12" fmla="*/ 168 w 440"/>
                <a:gd name="T13" fmla="*/ 570 h 621"/>
                <a:gd name="T14" fmla="*/ 10 w 440"/>
                <a:gd name="T15" fmla="*/ 545 h 621"/>
                <a:gd name="T16" fmla="*/ 10 w 440"/>
                <a:gd name="T17" fmla="*/ 430 h 621"/>
                <a:gd name="T18" fmla="*/ 174 w 440"/>
                <a:gd name="T19" fmla="*/ 464 h 621"/>
                <a:gd name="T20" fmla="*/ 251 w 440"/>
                <a:gd name="T21" fmla="*/ 411 h 621"/>
                <a:gd name="T22" fmla="*/ 137 w 440"/>
                <a:gd name="T23" fmla="*/ 320 h 621"/>
                <a:gd name="T24" fmla="*/ 0 w 440"/>
                <a:gd name="T25" fmla="*/ 147 h 621"/>
                <a:gd name="T26" fmla="*/ 219 w 440"/>
                <a:gd name="T27" fmla="*/ 0 h 621"/>
                <a:gd name="T28" fmla="*/ 350 w 440"/>
                <a:gd name="T29" fmla="*/ 11 h 621"/>
                <a:gd name="T30" fmla="*/ 329 w 440"/>
                <a:gd name="T31" fmla="*/ 116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pic>
        <p:nvPicPr>
          <p:cNvPr id="24" name="Picture 32" descr="Media CT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2633" y="1338226"/>
            <a:ext cx="145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blogpersonalbranding.com/www.blogpersonalbranding.com/wp-content/uploads/2010/11/Livre-blanc-entreprise-personal-branding.png"/>
          <p:cNvPicPr>
            <a:picLocks noChangeAspect="1" noChangeArrowheads="1"/>
          </p:cNvPicPr>
          <p:nvPr/>
        </p:nvPicPr>
        <p:blipFill rotWithShape="1">
          <a:blip r:embed="rId3" cstate="print">
            <a:clrChange>
              <a:clrFrom>
                <a:srgbClr val="FFFFFF"/>
              </a:clrFrom>
              <a:clrTo>
                <a:srgbClr val="FFFFFF">
                  <a:alpha val="0"/>
                </a:srgbClr>
              </a:clrTo>
            </a:clrChange>
            <a:duotone>
              <a:schemeClr val="accent4">
                <a:shade val="45000"/>
                <a:satMod val="135000"/>
              </a:schemeClr>
              <a:prstClr val="white"/>
            </a:duotone>
          </a:blip>
          <a:srcRect t="15702" b="2157"/>
          <a:stretch/>
        </p:blipFill>
        <p:spPr bwMode="auto">
          <a:xfrm>
            <a:off x="3076966" y="-1"/>
            <a:ext cx="6067036" cy="6886521"/>
          </a:xfrm>
          <a:prstGeom prst="rect">
            <a:avLst/>
          </a:prstGeom>
          <a:noFill/>
          <a:effectLst/>
        </p:spPr>
      </p:pic>
      <p:sp>
        <p:nvSpPr>
          <p:cNvPr id="25" name="Rectangle 2"/>
          <p:cNvSpPr txBox="1">
            <a:spLocks noChangeArrowheads="1"/>
          </p:cNvSpPr>
          <p:nvPr/>
        </p:nvSpPr>
        <p:spPr bwMode="auto">
          <a:xfrm>
            <a:off x="355168" y="2296203"/>
            <a:ext cx="78547"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lnSpc>
                <a:spcPct val="100000"/>
              </a:lnSpc>
              <a:spcBef>
                <a:spcPct val="50000"/>
              </a:spcBef>
              <a:spcAft>
                <a:spcPct val="0"/>
              </a:spcAft>
              <a:buFontTx/>
              <a:buChar char="§"/>
              <a:defRPr sz="1200" kern="1200">
                <a:solidFill>
                  <a:schemeClr val="tx1"/>
                </a:solidFill>
                <a:latin typeface="Calibri" pitchFamily="34" charset="0"/>
                <a:ea typeface="+mn-ea"/>
                <a:cs typeface="+mn-cs"/>
              </a:defRPr>
            </a:lvl1pPr>
            <a:lvl2pPr marL="742950" indent="-285750" algn="l" rtl="0" eaLnBrk="0" fontAlgn="base" hangingPunct="0">
              <a:lnSpc>
                <a:spcPct val="90000"/>
              </a:lnSpc>
              <a:spcBef>
                <a:spcPct val="50000"/>
              </a:spcBef>
              <a:spcAft>
                <a:spcPct val="0"/>
              </a:spcAft>
              <a:buFont typeface="Wingdings" pitchFamily="2" charset="2"/>
              <a:buChar char="ð"/>
              <a:defRPr sz="1600" kern="1200">
                <a:solidFill>
                  <a:schemeClr val="tx1"/>
                </a:solidFill>
                <a:latin typeface="Calibri" pitchFamily="34" charset="0"/>
                <a:ea typeface="+mn-ea"/>
                <a:cs typeface="+mn-cs"/>
              </a:defRPr>
            </a:lvl2pPr>
            <a:lvl3pPr marL="1143000" indent="-228600" algn="l" rtl="0" eaLnBrk="0" fontAlgn="base" hangingPunct="0">
              <a:lnSpc>
                <a:spcPct val="90000"/>
              </a:lnSpc>
              <a:spcBef>
                <a:spcPct val="50000"/>
              </a:spcBef>
              <a:spcAft>
                <a:spcPct val="0"/>
              </a:spcAft>
              <a:buFont typeface="Calibri" pitchFamily="34" charset="0"/>
              <a:buChar char="̶"/>
              <a:defRPr sz="1400" kern="1200">
                <a:solidFill>
                  <a:schemeClr val="tx1"/>
                </a:solidFill>
                <a:latin typeface="Calibri" pitchFamily="34" charset="0"/>
                <a:ea typeface="+mn-ea"/>
                <a:cs typeface="+mn-cs"/>
              </a:defRPr>
            </a:lvl3pPr>
            <a:lvl4pPr marL="1600200" indent="-228600" algn="l" rtl="0" eaLnBrk="0" fontAlgn="base" hangingPunct="0">
              <a:lnSpc>
                <a:spcPct val="90000"/>
              </a:lnSpc>
              <a:spcBef>
                <a:spcPct val="50000"/>
              </a:spcBef>
              <a:spcAft>
                <a:spcPct val="0"/>
              </a:spcAft>
              <a:buFont typeface="Wingdings" pitchFamily="2" charset="2"/>
              <a:buChar char="§"/>
              <a:defRPr sz="1200" kern="1200">
                <a:solidFill>
                  <a:schemeClr val="tx1"/>
                </a:solidFill>
                <a:latin typeface="Calibri" pitchFamily="34" charset="0"/>
                <a:ea typeface="+mn-ea"/>
                <a:cs typeface="+mn-cs"/>
              </a:defRPr>
            </a:lvl4pPr>
            <a:lvl5pPr marL="2057400" indent="-228600" algn="l" rtl="0" eaLnBrk="0" fontAlgn="base"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5pPr>
            <a:lvl6pPr marL="25146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ct val="50000"/>
              </a:spcBef>
              <a:spcAft>
                <a:spcPct val="0"/>
              </a:spcAft>
              <a:buFont typeface="Wingdings" pitchFamily="2" charset="2"/>
              <a:buChar char="§"/>
              <a:defRPr sz="1000" kern="1200">
                <a:solidFill>
                  <a:schemeClr val="tx1"/>
                </a:solidFill>
                <a:latin typeface="Calibri" pitchFamily="34" charset="0"/>
                <a:ea typeface="+mn-ea"/>
                <a:cs typeface="+mn-cs"/>
              </a:defRPr>
            </a:lvl9pPr>
          </a:lstStyle>
          <a:p>
            <a:pPr eaLnBrk="1" hangingPunct="1">
              <a:spcBef>
                <a:spcPct val="0"/>
              </a:spcBef>
              <a:buFontTx/>
              <a:buNone/>
            </a:pPr>
            <a:fld id="{E16BA3D2-57DB-46C3-933D-578F0802164C}" type="slidenum">
              <a:rPr lang="en-US" altLang="fr-FR" smtClean="0">
                <a:solidFill>
                  <a:srgbClr val="FFFFFF"/>
                </a:solidFill>
              </a:rPr>
              <a:pPr eaLnBrk="1" hangingPunct="1">
                <a:spcBef>
                  <a:spcPct val="0"/>
                </a:spcBef>
                <a:buFontTx/>
                <a:buNone/>
              </a:pPr>
              <a:t>9</a:t>
            </a:fld>
            <a:endParaRPr lang="en-US" altLang="fr-FR" dirty="0" smtClean="0">
              <a:solidFill>
                <a:srgbClr val="FFFFFF"/>
              </a:solidFill>
            </a:endParaRPr>
          </a:p>
        </p:txBody>
      </p:sp>
      <p:sp>
        <p:nvSpPr>
          <p:cNvPr id="5" name="Titre 4"/>
          <p:cNvSpPr>
            <a:spLocks noGrp="1"/>
          </p:cNvSpPr>
          <p:nvPr>
            <p:ph type="title"/>
          </p:nvPr>
        </p:nvSpPr>
        <p:spPr>
          <a:xfrm>
            <a:off x="673100" y="3165247"/>
            <a:ext cx="7834313" cy="1362075"/>
          </a:xfrm>
        </p:spPr>
        <p:txBody>
          <a:bodyPr/>
          <a:lstStyle/>
          <a:p>
            <a:r>
              <a:rPr lang="fr-FR" cap="none" dirty="0" smtClean="0"/>
              <a:t>Les    </a:t>
            </a:r>
            <a:r>
              <a:rPr lang="fr-FR" cap="none" dirty="0"/>
              <a:t> </a:t>
            </a:r>
            <a:r>
              <a:rPr lang="fr-FR" cap="none" dirty="0" smtClean="0"/>
              <a:t>  </a:t>
            </a:r>
            <a:r>
              <a:rPr lang="fr-FR" cap="none" dirty="0" err="1" smtClean="0"/>
              <a:t>bjectifs</a:t>
            </a:r>
            <a:r>
              <a:rPr lang="fr-FR" cap="none" dirty="0" smtClean="0"/>
              <a:t> </a:t>
            </a:r>
            <a:br>
              <a:rPr lang="fr-FR" cap="none" dirty="0" smtClean="0"/>
            </a:br>
            <a:r>
              <a:rPr lang="fr-FR" cap="none" dirty="0" smtClean="0"/>
              <a:t>de l’étude</a:t>
            </a:r>
            <a:endParaRPr lang="fr-FR" cap="none" dirty="0"/>
          </a:p>
        </p:txBody>
      </p:sp>
      <p:sp>
        <p:nvSpPr>
          <p:cNvPr id="26" name="Freeform 6"/>
          <p:cNvSpPr>
            <a:spLocks noChangeAspect="1"/>
          </p:cNvSpPr>
          <p:nvPr/>
        </p:nvSpPr>
        <p:spPr bwMode="auto">
          <a:xfrm flipH="1">
            <a:off x="1540572" y="2989944"/>
            <a:ext cx="655156" cy="655156"/>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Ipsos New Template 2012">
  <a:themeElements>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Ipsos 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Ipsos 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2012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tandarddesign">
  <a:themeElements>
    <a:clrScheme name="9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9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9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tandarddesign">
  <a:themeElements>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0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andarddesign">
  <a:themeElements>
    <a:clrScheme name="11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Standarddesign">
  <a:themeElements>
    <a:clrScheme name="12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2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Standarddesign">
  <a:themeElements>
    <a:clrScheme name="13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3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Standarddesign">
  <a:themeElements>
    <a:clrScheme name="1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4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Standarddesign">
  <a:themeElements>
    <a:clrScheme name="15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5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5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5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Standarddesign">
  <a:themeElements>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0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Standarddesign">
  <a:themeElements>
    <a:clrScheme name="1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4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Standarddesign">
  <a:themeElements>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0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0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Standarddesign">
  <a:themeElements>
    <a:clrScheme name="12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2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Standarddesign">
  <a:themeElements>
    <a:clrScheme name="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4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Ipsos New Template 2012">
  <a:themeElements>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Ipsos 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Ipsos 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2012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Ipsos New Template 2012">
  <a:themeElements>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Ipsos 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Ipsos 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2012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1_Standarddesign">
  <a:themeElements>
    <a:clrScheme name="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4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Ipsos New Template 2012">
  <a:themeElements>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Ipsos 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Ipsos 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2012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2_Standarddesign">
  <a:themeElements>
    <a:clrScheme name="1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_Ipsos New Template 2012">
  <a:themeElements>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Ipsos 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Ipsos 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2012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_Ipsos New Template 2012">
  <a:themeElements>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Ipsos 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Ipsos 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2012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2012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2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2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tandarddesign">
  <a:themeElements>
    <a:clrScheme name="3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3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4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andarddesign">
  <a:themeElements>
    <a:clrScheme name="5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5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5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tandarddesign">
  <a:themeElements>
    <a:clrScheme name="6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6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6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tandarddesign">
  <a:themeElements>
    <a:clrScheme name="7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7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tandarddesign">
  <a:themeElements>
    <a:clrScheme name="8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fontScheme name="8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 typeface="Wingdings" pitchFamily="2" charset="2"/>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8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Standarddesign 13">
        <a:dk1>
          <a:srgbClr val="1F497D"/>
        </a:dk1>
        <a:lt1>
          <a:srgbClr val="FFFFFF"/>
        </a:lt1>
        <a:dk2>
          <a:srgbClr val="BCBEC0"/>
        </a:dk2>
        <a:lt2>
          <a:srgbClr val="58595B"/>
        </a:lt2>
        <a:accent1>
          <a:srgbClr val="BBE0E3"/>
        </a:accent1>
        <a:accent2>
          <a:srgbClr val="333399"/>
        </a:accent2>
        <a:accent3>
          <a:srgbClr val="FFFFFF"/>
        </a:accent3>
        <a:accent4>
          <a:srgbClr val="193D6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Standarddesign 14">
        <a:dk1>
          <a:srgbClr val="1F497D"/>
        </a:dk1>
        <a:lt1>
          <a:srgbClr val="FFFFFF"/>
        </a:lt1>
        <a:dk2>
          <a:srgbClr val="BCBEC0"/>
        </a:dk2>
        <a:lt2>
          <a:srgbClr val="58595B"/>
        </a:lt2>
        <a:accent1>
          <a:srgbClr val="008E94"/>
        </a:accent1>
        <a:accent2>
          <a:srgbClr val="333399"/>
        </a:accent2>
        <a:accent3>
          <a:srgbClr val="FFFFFF"/>
        </a:accent3>
        <a:accent4>
          <a:srgbClr val="193D6A"/>
        </a:accent4>
        <a:accent5>
          <a:srgbClr val="AAC6C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Standarddesign 15">
        <a:dk1>
          <a:srgbClr val="1F497D"/>
        </a:dk1>
        <a:lt1>
          <a:srgbClr val="FFFFFF"/>
        </a:lt1>
        <a:dk2>
          <a:srgbClr val="BCBEC0"/>
        </a:dk2>
        <a:lt2>
          <a:srgbClr val="58595B"/>
        </a:lt2>
        <a:accent1>
          <a:srgbClr val="008E94"/>
        </a:accent1>
        <a:accent2>
          <a:srgbClr val="FBB040"/>
        </a:accent2>
        <a:accent3>
          <a:srgbClr val="FFFFFF"/>
        </a:accent3>
        <a:accent4>
          <a:srgbClr val="193D6A"/>
        </a:accent4>
        <a:accent5>
          <a:srgbClr val="AAC6C8"/>
        </a:accent5>
        <a:accent6>
          <a:srgbClr val="E39F39"/>
        </a:accent6>
        <a:hlink>
          <a:srgbClr val="ED6737"/>
        </a:hlink>
        <a:folHlink>
          <a:srgbClr val="A8CC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Ipsos New Template 2012</Template>
  <TotalTime>4576</TotalTime>
  <Words>6533</Words>
  <Application>Microsoft Office PowerPoint</Application>
  <PresentationFormat>Affichage à l'écran (4:3)</PresentationFormat>
  <Paragraphs>1927</Paragraphs>
  <Slides>62</Slides>
  <Notes>5</Notes>
  <HiddenSlides>14</HiddenSlides>
  <MMClips>0</MMClips>
  <ScaleCrop>false</ScaleCrop>
  <HeadingPairs>
    <vt:vector size="4" baseType="variant">
      <vt:variant>
        <vt:lpstr>Thème</vt:lpstr>
      </vt:variant>
      <vt:variant>
        <vt:i4>29</vt:i4>
      </vt:variant>
      <vt:variant>
        <vt:lpstr>Titres des diapositives</vt:lpstr>
      </vt:variant>
      <vt:variant>
        <vt:i4>62</vt:i4>
      </vt:variant>
    </vt:vector>
  </HeadingPairs>
  <TitlesOfParts>
    <vt:vector size="91" baseType="lpstr">
      <vt:lpstr>Ipsos New Template 2012</vt:lpstr>
      <vt:lpstr>1_Standarddesign</vt:lpstr>
      <vt:lpstr>2_Standarddesign</vt:lpstr>
      <vt:lpstr>3_Standarddesign</vt:lpstr>
      <vt:lpstr>4_Standarddesign</vt:lpstr>
      <vt:lpstr>5_Standarddesign</vt:lpstr>
      <vt:lpstr>6_Standarddesign</vt:lpstr>
      <vt:lpstr>7_Standarddesign</vt:lpstr>
      <vt:lpstr>8_Standarddesign</vt:lpstr>
      <vt:lpstr>9_Standarddesign</vt:lpstr>
      <vt:lpstr>10_Standarddesign</vt:lpstr>
      <vt:lpstr>11_Standarddesign</vt:lpstr>
      <vt:lpstr>12_Standarddesign</vt:lpstr>
      <vt:lpstr>13_Standarddesign</vt:lpstr>
      <vt:lpstr>14_Standarddesign</vt:lpstr>
      <vt:lpstr>15_Standarddesign</vt:lpstr>
      <vt:lpstr>16_Standarddesign</vt:lpstr>
      <vt:lpstr>4_Ipsos Template 2012</vt:lpstr>
      <vt:lpstr>17_Standarddesign</vt:lpstr>
      <vt:lpstr>18_Standarddesign</vt:lpstr>
      <vt:lpstr>19_Standarddesign</vt:lpstr>
      <vt:lpstr>20_Standarddesign</vt:lpstr>
      <vt:lpstr>1_Ipsos New Template 2012</vt:lpstr>
      <vt:lpstr>2_Ipsos New Template 2012</vt:lpstr>
      <vt:lpstr>21_Standarddesign</vt:lpstr>
      <vt:lpstr>3_Ipsos New Template 2012</vt:lpstr>
      <vt:lpstr>22_Standarddesign</vt:lpstr>
      <vt:lpstr>4_Ipsos New Template 2012</vt:lpstr>
      <vt:lpstr>5_Ipsos New Template 2012</vt:lpstr>
      <vt:lpstr>Présentation PowerPoint</vt:lpstr>
      <vt:lpstr>Présentation PowerPoint</vt:lpstr>
      <vt:lpstr>Présentation PowerPoint</vt:lpstr>
      <vt:lpstr>Quelques éléments de contexte</vt:lpstr>
      <vt:lpstr>Présentation PowerPoint</vt:lpstr>
      <vt:lpstr>Avec de nouvelles tendances :  entre 2011 et 2014, une progression notable de l’équipement  des Français en tablette (+35 pts) et en Smartphone (+ 29pts).</vt:lpstr>
      <vt:lpstr>Présentation PowerPoint</vt:lpstr>
      <vt:lpstr>Présentation PowerPoint</vt:lpstr>
      <vt:lpstr>Les       bjectifs  de l’étude</vt:lpstr>
      <vt:lpstr>2 objectifs majeurs assignés à l’étude</vt:lpstr>
      <vt:lpstr>Etude menée en face à face au domicile  des répondants, début 2014</vt:lpstr>
      <vt:lpstr>Présentation PowerPoint</vt:lpstr>
      <vt:lpstr>7 français sur 10 déclarent avoir lu au moins un livre au cours des 12 derniers mois.  Si le taux de lecteur au format papier est en baisse depuis 2011, celui des lecteurs au format numérique poursuit sa progression.</vt:lpstr>
      <vt:lpstr>Pour autant, cette hausse sur le livre numérique ne vient pas accroitre le niveau de lecture en France puisque…</vt:lpstr>
      <vt:lpstr>Début 2014, un lecteur sur quatre déclare lire moins qu’avant.</vt:lpstr>
      <vt:lpstr>Cette distanciation avec la lecture, s’explique essentiellement  par le manque de temps et le contexte de vie des lecteurs ; il ne s’agit pas d’un recul lié à l’offre de livres (aussi bien en termes de prix que de contenu éditorial).</vt:lpstr>
      <vt:lpstr>Les lecteurs de livres au format papier lisent 15 livres en moyenne (1 livre en moins depuis 2011). Les lecteurs de livres numériques lisent de plus en plus les livres en entier,  avec 10 livres lus en moyenne. </vt:lpstr>
      <vt:lpstr>1 lecteur sur 4 appartient à la catégorie « Grands Lecteurs ». Il s’agit significativement plus des femmes, des personnes plus âgées et des foyers sans jeunes enfants.</vt:lpstr>
      <vt:lpstr>2/3 des lecteurs lisent des livres au format poche, soit près d’un français sur deux.</vt:lpstr>
      <vt:lpstr>La fréquence de lecture est élevée.</vt:lpstr>
      <vt:lpstr>Présentation PowerPoint</vt:lpstr>
      <vt:lpstr>La lecture a pour les lecteurs une véritable fonction d’évasion et de lien social .</vt:lpstr>
      <vt:lpstr>Présentation PowerPoint</vt:lpstr>
      <vt:lpstr>Qui sont les lecteurs ? Quel que soit le format lu, les lecteurs sont plus jeunes et parisiens que l’ensemble des Français. Les lecteurs au format papier sont majoritairement des femmes à l’inverse des lecteurs numériques, qui sont des hommes.</vt:lpstr>
      <vt:lpstr>Qui sont les lecteurs ? Les lecteurs appartiennent aux foyers de catégories plus élevées. </vt:lpstr>
      <vt:lpstr>Le profil du lecteur au format numérique a évolué entre 2011 et 2014</vt:lpstr>
      <vt:lpstr>Qui sont les lecteurs ? Les lecteurs au format papier, comme au format numérique, sont nettement plus équipés que l’ensemble des Français 15 ans et plus. </vt:lpstr>
      <vt:lpstr>Transfert des supports de lecture : la lecture du livre numérique se développe  sur la tablette, au détriment de l’ordinateur. L’utilisation de la liseuse par les lecteurs de livres numériques poursuit aussi son développement. </vt:lpstr>
      <vt:lpstr>Le domicile est le lieu privilégié pour lire des livres au format papier ; mais moins chez les lecteurs de livres numériques.</vt:lpstr>
      <vt:lpstr>Présentation PowerPoint</vt:lpstr>
      <vt:lpstr>Présentation PowerPoint</vt:lpstr>
      <vt:lpstr>3 individus sur 4  ont acheté un livre neuf ; rapporté au nombre moyen de livres achetés cela signifie que 1 livre sur 2 lu est acheté neuf.</vt:lpstr>
      <vt:lpstr>Trois lecteurs sur quatre ont acheté des livres neufs au cours des 12 derniers mois. L’achat d’occasion concerne 2 lecteurs sur 10 et est une habitude plus prononcée chez les grands lecteurs et les lecteurs de livres numériques.</vt:lpstr>
      <vt:lpstr>Les livres neufs comme les livres d’occasion sont essentiellement achetés dans des points de vente physiques même si 16% des lecteurs de livres au format papier ont acheté au moins un livre neuf sur Internet. </vt:lpstr>
      <vt:lpstr>Le marché du livre numérique est encore largement porté par la gratuité, même si une certaine monétisation apparait.</vt:lpstr>
      <vt:lpstr>Libraires en ligne et sites légaux sont les premiers lieux de procuration des livres numériques.</vt:lpstr>
      <vt:lpstr>Quel que soit le format de lecture, les genres Policiers et Pratiques sont les deux genres déclarés comme les plus lus . Selon le sexe et l’âge, le top 5 se modifie.</vt:lpstr>
      <vt:lpstr>Des lecteurs qui lisent en moyenne près de 4 genres de livres différents.</vt:lpstr>
      <vt:lpstr>Présentation PowerPoint</vt:lpstr>
      <vt:lpstr>Si le TOP 5 des genres de livres lus au format papier reste sensiblement le même qu’en 2011, les lecteurs déclarent avoir lu cette année plus de romans policiers (+5 pts vs 2011) que de livres pratiques (-12 pts). </vt:lpstr>
      <vt:lpstr>Au format numérique, les lectures apparaissent comme moins utilitaires et plus divertissantes qu’en 2011: forte progression des romans qui devancent désormais les livres scientifiques et les livres pratiques.  </vt:lpstr>
      <vt:lpstr>Si les romans policiers restent le genre préféré par tous, les gouts diffèrent fortement entre les lecteurs de livres numériques ou non.</vt:lpstr>
      <vt:lpstr>Présentation PowerPoint</vt:lpstr>
      <vt:lpstr>Les lecteurs de livres numériques apprécient plus qu’en 2011 les aspects pratiques du livre numérique : transport, bibliothèque virtuelle volumineuse.</vt:lpstr>
      <vt:lpstr>Des lecteurs de livres numériques qui apprécient encore plus qu’en 2011 la facilité de transport, l’accès à l’infinité de livres et la capacité importante de stockage.</vt:lpstr>
      <vt:lpstr>Si les lecteurs de livres numériques mettent en avant les 2 mêmes inconvénients qu’en janvier 2011, ils semblent juger la lecture sur écran moins fatigante probablement grâce aux nouveaux supports qu’ils utilisent.</vt:lpstr>
      <vt:lpstr>Des avantages reconnus par tous qu’ils soient ou non lecteurs de livres numériques </vt:lpstr>
      <vt:lpstr>Deux inconvénients qui sont aussi ressentis fortement par les non lecteurs de livres numériques</vt:lpstr>
      <vt:lpstr>L’aspect matériel du livre conserve un rôle central pour les lecteurs. Ils ne croient pas à la massification de la lecture qui pourraient être engendrée par le livre numérique. </vt:lpstr>
      <vt:lpstr>Un taux d’intérêt suscité par la lecture de livres numériques qui reste limité en apparence mais qui progresse chez les lecteurs de livres numériques. </vt:lpstr>
      <vt:lpstr>…</vt:lpstr>
      <vt:lpstr>Eléments clés</vt:lpstr>
      <vt:lpstr>Eléments clés</vt:lpstr>
      <vt:lpstr>Présentation PowerPoint</vt:lpstr>
      <vt:lpstr>…</vt:lpstr>
      <vt:lpstr>Redressement des données </vt:lpstr>
      <vt:lpstr>Variables de redressement – Vague 1  </vt:lpstr>
      <vt:lpstr>Variables de redressement – Vague 2 </vt:lpstr>
      <vt:lpstr>Marges d’erreur et significativité</vt:lpstr>
      <vt:lpstr>Ipsos (France) maîtrise la qualité de ses prestataires</vt:lpstr>
      <vt:lpstr>Engagements : Codes professionnels, Qualité et Protection des données</vt:lpstr>
      <vt:lpstr>Présentation PowerPoint</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Guideline</dc:subject>
  <dc:creator>sand.petitberghien</dc:creator>
  <cp:lastModifiedBy>Tiphaine Le Gorju</cp:lastModifiedBy>
  <cp:revision>562</cp:revision>
  <cp:lastPrinted>2014-03-12T14:26:08Z</cp:lastPrinted>
  <dcterms:created xsi:type="dcterms:W3CDTF">2014-02-24T14:01:01Z</dcterms:created>
  <dcterms:modified xsi:type="dcterms:W3CDTF">2014-03-12T15:33:30Z</dcterms:modified>
  <cp:category>PowerPoint version 1997-2003</cp:category>
</cp:coreProperties>
</file>